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4" r:id="rId4"/>
    <p:sldId id="258" r:id="rId5"/>
    <p:sldId id="263" r:id="rId6"/>
    <p:sldId id="262" r:id="rId7"/>
    <p:sldId id="257" r:id="rId8"/>
    <p:sldId id="260" r:id="rId9"/>
    <p:sldId id="261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BF735-93C9-4450-9EF8-2021084B70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EB918-469D-43B0-B62A-2DB806EC89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F7321-63FA-4C2E-81F8-B7126722D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FB3DF-7544-4712-9578-1723C51DC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AF0E0-1648-4AE1-8369-84C6CBB56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411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19ABF-9A62-40A6-BD39-D19053DB0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4BF7D-BFD5-4DD0-8614-293BE3DCB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69B91-2207-4572-8B24-4016F9F90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B7566-BFB1-4A9C-8FEE-440476401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749F0-01D8-4DD4-9CD9-CA6D7141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027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FD63-4C8F-4E4F-BB03-88446FDF8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D24B65-D16B-42E3-805D-72EECFDDBC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902C3-E256-4466-BA89-1D79F50BB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FA3CC-4673-486C-9BFB-C65EA1A21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9E04A-4C14-4412-ABCC-D3EBFA1D9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026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A7B09-DB2E-4C54-9B8A-5A8D47550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5F706-95D6-4495-9EB8-FD496A3EB9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2473B1-74AC-489F-923B-BEA8834B4B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D83DB-CAAF-4DCA-9C4D-29ACD4113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23371-4D83-4BC0-A6E8-2626D5DA4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59EC6D-5EC0-4E79-8178-FFDAC362B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41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FBFA5-306E-4C30-A943-89BC730F5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324A4F-8C81-4784-B4CD-5A0197E086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478791-7003-43D3-9CC2-49C00FC49E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58856C-7AE9-4C7A-83EE-D9FAEED738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83E2FD-BC01-4414-A04B-91CD1399A0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40F8B0-F593-4B22-BC37-C4C263607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93475D-6A19-4324-B35B-CAA7E0C7B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3837C1-4EC4-4419-8CEE-BD9C245C8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96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8F025-3999-4774-88C4-27A68D2B4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9D48AB-9456-49D7-9402-19223561C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F6412E-96B3-4CD3-B1C0-7196E0149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54472-5368-48B4-89FC-2A8754D9D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810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39EC80-7072-487B-A541-4CAD456B4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975F17-2F3D-471C-A6E2-FA1A5A51B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9B5953-B14A-4E1D-BDB9-5A9F37F9E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611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43A28-7D7B-4B16-B040-CAE1378D7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6B979-987D-4022-B3DF-FD9A30F6D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C42F73-6384-4B49-A6FF-2600425C25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351F92-6A8A-461E-A3DC-17BEF083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CD7525-4103-47C5-924B-CDD2E6A10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D3987B-AC9F-4002-A221-7AAA1002E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14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DE933-4709-48B2-A780-039053D64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78FC1B-EDE3-404E-9A83-9720D6B036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C5C83B-9656-47AC-98DB-27BB6F083E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35A88-577F-4C73-8E4D-A95A9B23B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0AF5B2-F981-4086-97C7-B5E597E3E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243E7C-5330-4198-80AF-C20A87157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65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12953-4B91-4AD8-ABB1-188917A7F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E7B823-1676-47E7-8BA6-B41BE0689B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0573-5520-49EE-93AE-1ECC09432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478A56-34D7-4ABA-BCB6-3DEAF4188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B1D53-EF16-4C60-93B6-7DEE0C309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733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2AAE04-3390-4CC1-B1B1-310D039555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08943D-6472-4D5F-B03A-ACC6420AD2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BC1F3-EE10-4453-82A2-D2C8BD627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DF8FE-701E-40B8-BE99-07BEA22A8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5EFEC-2E91-440F-9FC3-7BDDDDD64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338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F3B14E-A4D4-4CEA-B30F-DFAAA0BA0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BE9384-2420-46CD-91C1-2E75DAA996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21128-6D1B-4705-BA7A-48549B0043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958A5A-E286-47D1-8453-1B02DA54A78B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60B3A-5AC3-4EF4-9E51-284269F34F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16B95-E334-4ACC-A72E-1D3157679E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D2F4CB-4E77-4812-8563-81B0E109E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303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i.pinimg.com/originals/3b/eb/23/3beb2307790002ad3b6744a8c763df94.jpg" TargetMode="External"/><Relationship Id="rId13" Type="http://schemas.openxmlformats.org/officeDocument/2006/relationships/hyperlink" Target="https://qph.ec.quoracdn.net/main-qimg-b9bb074c6c409bde19ec3d5a9ff0875f-c" TargetMode="External"/><Relationship Id="rId18" Type="http://schemas.openxmlformats.org/officeDocument/2006/relationships/hyperlink" Target="https://jamanetwork.com/journals/jama/fullarticle/185393" TargetMode="External"/><Relationship Id="rId3" Type="http://schemas.openxmlformats.org/officeDocument/2006/relationships/hyperlink" Target="http://historylink101.com/n/isis_extends_winged_arms.jpg" TargetMode="External"/><Relationship Id="rId7" Type="http://schemas.openxmlformats.org/officeDocument/2006/relationships/hyperlink" Target="http://cdn.newsapi.com.au/image/v1/b4e326ba429d3ba67a1cf099123725ef" TargetMode="External"/><Relationship Id="rId12" Type="http://schemas.openxmlformats.org/officeDocument/2006/relationships/hyperlink" Target="https://en.wikipedia.org/wiki/The_Younger_Lady#/media/File:TheYoungerLady-61072-RightProfileView-PlateXCIX-TheRoyalMummies-1912.gif" TargetMode="External"/><Relationship Id="rId17" Type="http://schemas.openxmlformats.org/officeDocument/2006/relationships/hyperlink" Target="https://en.wikipedia.org/wiki/KV55#/media/File:KV55_scull.jpg" TargetMode="External"/><Relationship Id="rId2" Type="http://schemas.openxmlformats.org/officeDocument/2006/relationships/hyperlink" Target="https://upload.wikimedia.org/wikipedia/commons/8/8e/Osiris-tomb-of-Nefertari.jpg" TargetMode="External"/><Relationship Id="rId16" Type="http://schemas.openxmlformats.org/officeDocument/2006/relationships/hyperlink" Target="https://upload.wikimedia.org/wikipedia/commons/8/8c/Mummy_of_Tutankhamun.jpg" TargetMode="External"/><Relationship Id="rId20" Type="http://schemas.openxmlformats.org/officeDocument/2006/relationships/hyperlink" Target="https://en.oxforddictionaries.com/definition/ince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ography.com/.image/t_share/MTE4MDAzNDEwNjQwNTM3MTAy/nefertiti-9421166-1-402.jpg" TargetMode="External"/><Relationship Id="rId11" Type="http://schemas.openxmlformats.org/officeDocument/2006/relationships/hyperlink" Target="https://upload.wikimedia.org/wikipedia/commons/0/07/Painting_of_Akhenaten's_daughters.jpg" TargetMode="External"/><Relationship Id="rId5" Type="http://schemas.openxmlformats.org/officeDocument/2006/relationships/hyperlink" Target="http://www.crystalinks.com/akhnatontall.gif" TargetMode="External"/><Relationship Id="rId15" Type="http://schemas.openxmlformats.org/officeDocument/2006/relationships/hyperlink" Target="https://i.pinimg.com/originals/81/74/dd/8174dd203d483380c9e219f47a1308ad.jpg" TargetMode="External"/><Relationship Id="rId10" Type="http://schemas.openxmlformats.org/officeDocument/2006/relationships/hyperlink" Target="https://www.usu.edu/markdamen/1320Hist&amp;Civ/slides/10akhen/akhenatenandnefertiti.jpg" TargetMode="External"/><Relationship Id="rId19" Type="http://schemas.openxmlformats.org/officeDocument/2006/relationships/hyperlink" Target="https://www.jstor.org/stable/2089618?seq=1" TargetMode="External"/><Relationship Id="rId4" Type="http://schemas.openxmlformats.org/officeDocument/2006/relationships/hyperlink" Target="http://www.ukarea51.com/wp-content/uploads/2013/01/Horus-Egyptian-Statue.jpg" TargetMode="External"/><Relationship Id="rId9" Type="http://schemas.openxmlformats.org/officeDocument/2006/relationships/hyperlink" Target="https://en.wikipedia.org/wiki/Ay#/media/File:Opening_of_the_Mouth_-_Tutankhamun_and_Aja-2.jpg" TargetMode="External"/><Relationship Id="rId14" Type="http://schemas.openxmlformats.org/officeDocument/2006/relationships/hyperlink" Target="https://upload.wikimedia.org/wikipedia/commons/b/bb/Colossal_Amenhotep_III_British_Muse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294AD-33A4-4F19-8580-A399D0C6A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4487" y="246124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Incestuous relations in the ancient Egyptian royal family during the 18</a:t>
            </a:r>
            <a:r>
              <a:rPr lang="en-GB" u="sng" baseline="30000" dirty="0"/>
              <a:t>th</a:t>
            </a:r>
            <a:r>
              <a:rPr lang="en-GB" u="sng" dirty="0"/>
              <a:t> and 19</a:t>
            </a:r>
            <a:r>
              <a:rPr lang="en-GB" u="sng" baseline="30000" dirty="0"/>
              <a:t>th</a:t>
            </a:r>
            <a:r>
              <a:rPr lang="en-GB" u="sng" dirty="0"/>
              <a:t> dynasties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2CEDD9-907E-4F07-826F-560356FBCA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052" y="5974178"/>
            <a:ext cx="2252870" cy="983213"/>
          </a:xfrm>
        </p:spPr>
        <p:txBody>
          <a:bodyPr>
            <a:normAutofit/>
          </a:bodyPr>
          <a:lstStyle/>
          <a:p>
            <a:pPr algn="l"/>
            <a:r>
              <a:rPr lang="en-GB" sz="3000" dirty="0"/>
              <a:t>Rachel Hunt</a:t>
            </a:r>
          </a:p>
        </p:txBody>
      </p:sp>
    </p:spTree>
    <p:extLst>
      <p:ext uri="{BB962C8B-B14F-4D97-AF65-F5344CB8AC3E}">
        <p14:creationId xmlns:p14="http://schemas.microsoft.com/office/powerpoint/2010/main" val="3733467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B5F6E-9C94-4913-8418-9C3F678A9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7990" y="762690"/>
            <a:ext cx="4396409" cy="1325563"/>
          </a:xfrm>
        </p:spPr>
        <p:txBody>
          <a:bodyPr>
            <a:noAutofit/>
          </a:bodyPr>
          <a:lstStyle/>
          <a:p>
            <a:r>
              <a:rPr lang="en-GB" sz="5000" b="1" u="sng" dirty="0"/>
              <a:t>What is incest?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4D215-5D27-4C8A-9A19-DCC865C1D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670" y="3270112"/>
            <a:ext cx="10515600" cy="130188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4300" dirty="0"/>
              <a:t>‘Sexual relations between people classed as being too closely related to marry each other’</a:t>
            </a:r>
          </a:p>
          <a:p>
            <a:pPr marL="0" indent="0">
              <a:buNone/>
            </a:pPr>
            <a:r>
              <a:rPr lang="en-GB" dirty="0"/>
              <a:t>-  Oxford Dictionary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461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35478-72FE-4875-B902-30DF7B57F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Chapter One – Case studies from 18</a:t>
            </a:r>
            <a:r>
              <a:rPr lang="en-GB" b="1" u="sng" baseline="30000" dirty="0"/>
              <a:t>th</a:t>
            </a:r>
            <a:r>
              <a:rPr lang="en-GB" b="1" u="sng" dirty="0"/>
              <a:t> and 19</a:t>
            </a:r>
            <a:r>
              <a:rPr lang="en-GB" b="1" u="sng" baseline="30000" dirty="0"/>
              <a:t>th</a:t>
            </a:r>
            <a:r>
              <a:rPr lang="en-GB" b="1" u="sng" dirty="0"/>
              <a:t> dynasties</a:t>
            </a:r>
            <a:br>
              <a:rPr lang="en-GB" b="1" u="sng" dirty="0"/>
            </a:br>
            <a:r>
              <a:rPr lang="en-GB" b="1" u="sng" dirty="0"/>
              <a:t>Specific case study – Amarna Period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571534-A1E3-4E02-9784-D42E379FE0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19" y="2027582"/>
            <a:ext cx="3334679" cy="46846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CCDD4A-FFA7-40D5-B629-C733B6549569}"/>
              </a:ext>
            </a:extLst>
          </p:cNvPr>
          <p:cNvSpPr txBox="1"/>
          <p:nvPr/>
        </p:nvSpPr>
        <p:spPr>
          <a:xfrm>
            <a:off x="4081670" y="3869635"/>
            <a:ext cx="1815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Amenhotep III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7D474-F124-4E65-9C6E-6EAB50EB7B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756" y="2027581"/>
            <a:ext cx="3608198" cy="46846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80A4D99-C56C-48F2-8510-E2BFCE65A5CD}"/>
              </a:ext>
            </a:extLst>
          </p:cNvPr>
          <p:cNvSpPr txBox="1"/>
          <p:nvPr/>
        </p:nvSpPr>
        <p:spPr>
          <a:xfrm>
            <a:off x="10018643" y="3869635"/>
            <a:ext cx="1656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Queen </a:t>
            </a:r>
            <a:r>
              <a:rPr lang="en-GB" dirty="0" err="1"/>
              <a:t>Tiye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085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9DE8C5-CA2F-47CB-A1D9-DBBAD42F644D}"/>
              </a:ext>
            </a:extLst>
          </p:cNvPr>
          <p:cNvSpPr txBox="1"/>
          <p:nvPr/>
        </p:nvSpPr>
        <p:spPr>
          <a:xfrm>
            <a:off x="900159" y="6234673"/>
            <a:ext cx="1633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Akhenaten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A5C5FB-048C-45AE-9A97-CEEB701959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744" y="902352"/>
            <a:ext cx="2143593" cy="53323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FD5E7A-D5D4-4FBF-A5BE-49341EB4AD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256" y="1441191"/>
            <a:ext cx="3643859" cy="36438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914B0A-9382-422E-BB6A-D82204F2ED6D}"/>
              </a:ext>
            </a:extLst>
          </p:cNvPr>
          <p:cNvSpPr txBox="1"/>
          <p:nvPr/>
        </p:nvSpPr>
        <p:spPr>
          <a:xfrm>
            <a:off x="3801741" y="5080265"/>
            <a:ext cx="1184223" cy="374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Nefertiti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FCA744-13C4-4D28-83A9-5C9AD924F5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1718" y="261444"/>
            <a:ext cx="3953701" cy="33070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A87F25-2601-47D4-8E14-9F3C3C3973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4187" y="4237342"/>
            <a:ext cx="3248765" cy="24353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88445EE-CE9E-409A-81F3-271C24905ED0}"/>
              </a:ext>
            </a:extLst>
          </p:cNvPr>
          <p:cNvSpPr txBox="1"/>
          <p:nvPr/>
        </p:nvSpPr>
        <p:spPr>
          <a:xfrm>
            <a:off x="8481392" y="3591011"/>
            <a:ext cx="1457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Daughters of Akhenaten</a:t>
            </a:r>
          </a:p>
        </p:txBody>
      </p:sp>
    </p:spTree>
    <p:extLst>
      <p:ext uri="{BB962C8B-B14F-4D97-AF65-F5344CB8AC3E}">
        <p14:creationId xmlns:p14="http://schemas.microsoft.com/office/powerpoint/2010/main" val="1786943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E6D162-00C5-4BC9-8D90-9F8B49503C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572" y="469849"/>
            <a:ext cx="2995820" cy="56512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367F00-4A99-436E-BCD4-5971042BC188}"/>
              </a:ext>
            </a:extLst>
          </p:cNvPr>
          <p:cNvSpPr txBox="1"/>
          <p:nvPr/>
        </p:nvSpPr>
        <p:spPr>
          <a:xfrm>
            <a:off x="1033256" y="6121055"/>
            <a:ext cx="2756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Younger Lady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4F323B-2E3B-46EB-97EB-62CB472C4E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1027" y="601525"/>
            <a:ext cx="3872677" cy="55195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50B659A-17EE-4105-9266-435258A14379}"/>
              </a:ext>
            </a:extLst>
          </p:cNvPr>
          <p:cNvSpPr txBox="1"/>
          <p:nvPr/>
        </p:nvSpPr>
        <p:spPr>
          <a:xfrm>
            <a:off x="7375730" y="6121055"/>
            <a:ext cx="1643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Tutankhamun</a:t>
            </a:r>
          </a:p>
        </p:txBody>
      </p:sp>
    </p:spTree>
    <p:extLst>
      <p:ext uri="{BB962C8B-B14F-4D97-AF65-F5344CB8AC3E}">
        <p14:creationId xmlns:p14="http://schemas.microsoft.com/office/powerpoint/2010/main" val="3299941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81CCC6D-09D2-4832-B205-AD5A9700E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38" y="404775"/>
            <a:ext cx="5657538" cy="31856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D2BA582-D9A8-4760-8FBF-390375645B03}"/>
              </a:ext>
            </a:extLst>
          </p:cNvPr>
          <p:cNvSpPr txBox="1"/>
          <p:nvPr/>
        </p:nvSpPr>
        <p:spPr>
          <a:xfrm>
            <a:off x="254738" y="3590404"/>
            <a:ext cx="3537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Tutankhamun and Ankhesenamun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B91A30-0D86-44EB-993C-E86ED05155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7388" y="3697357"/>
            <a:ext cx="2108601" cy="31606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98A0AC-2184-4C49-B728-002D0417860C}"/>
              </a:ext>
            </a:extLst>
          </p:cNvPr>
          <p:cNvSpPr txBox="1"/>
          <p:nvPr/>
        </p:nvSpPr>
        <p:spPr>
          <a:xfrm>
            <a:off x="2139126" y="5120071"/>
            <a:ext cx="18887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of 2 foetuses found in Tutankhamun's tomb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6F2ABF-0618-4F78-9E2E-762AC135EA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1457" y="416228"/>
            <a:ext cx="2637182" cy="48839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8DCB9F3-E51C-4B93-9102-605F8EC63C72}"/>
              </a:ext>
            </a:extLst>
          </p:cNvPr>
          <p:cNvSpPr txBox="1"/>
          <p:nvPr/>
        </p:nvSpPr>
        <p:spPr>
          <a:xfrm>
            <a:off x="7423238" y="5300220"/>
            <a:ext cx="1693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Ay</a:t>
            </a:r>
          </a:p>
        </p:txBody>
      </p:sp>
    </p:spTree>
    <p:extLst>
      <p:ext uri="{BB962C8B-B14F-4D97-AF65-F5344CB8AC3E}">
        <p14:creationId xmlns:p14="http://schemas.microsoft.com/office/powerpoint/2010/main" val="2823412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E66F6BC-1531-478B-AB82-9E299039F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80" y="123684"/>
            <a:ext cx="4996429" cy="1325563"/>
          </a:xfrm>
        </p:spPr>
        <p:txBody>
          <a:bodyPr/>
          <a:lstStyle/>
          <a:p>
            <a:r>
              <a:rPr lang="en-GB" u="sng" dirty="0"/>
              <a:t>Chapter Two – Why?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379390-6F7D-4757-BB9F-759E8B9A8A43}"/>
              </a:ext>
            </a:extLst>
          </p:cNvPr>
          <p:cNvSpPr txBox="1"/>
          <p:nvPr/>
        </p:nvSpPr>
        <p:spPr>
          <a:xfrm>
            <a:off x="333054" y="2759829"/>
            <a:ext cx="53255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Notion 1 - Imitation of the gods?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917285-65A9-48EB-9985-04536B357649}"/>
              </a:ext>
            </a:extLst>
          </p:cNvPr>
          <p:cNvSpPr txBox="1"/>
          <p:nvPr/>
        </p:nvSpPr>
        <p:spPr>
          <a:xfrm>
            <a:off x="6823776" y="328589"/>
            <a:ext cx="12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Sun God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48091B-FBD1-4EBC-8454-A7CF19FBFB99}"/>
              </a:ext>
            </a:extLst>
          </p:cNvPr>
          <p:cNvSpPr txBox="1"/>
          <p:nvPr/>
        </p:nvSpPr>
        <p:spPr>
          <a:xfrm>
            <a:off x="5868066" y="3202798"/>
            <a:ext cx="1722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Geb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688CE1-3C18-48A5-B2A8-191D8F096CD8}"/>
              </a:ext>
            </a:extLst>
          </p:cNvPr>
          <p:cNvSpPr txBox="1"/>
          <p:nvPr/>
        </p:nvSpPr>
        <p:spPr>
          <a:xfrm>
            <a:off x="6329545" y="4516010"/>
            <a:ext cx="6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E9DCED8-51C5-4F87-ADC2-943B050EA7FA}"/>
              </a:ext>
            </a:extLst>
          </p:cNvPr>
          <p:cNvSpPr txBox="1"/>
          <p:nvPr/>
        </p:nvSpPr>
        <p:spPr>
          <a:xfrm>
            <a:off x="8165021" y="4520020"/>
            <a:ext cx="760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Seth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7ABDF79-A302-4B1F-8C22-32D5DFBB1475}"/>
              </a:ext>
            </a:extLst>
          </p:cNvPr>
          <p:cNvSpPr txBox="1"/>
          <p:nvPr/>
        </p:nvSpPr>
        <p:spPr>
          <a:xfrm>
            <a:off x="10125068" y="4516010"/>
            <a:ext cx="1921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Nephthys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24D9F5-DEF0-4BB9-92FA-1E61A9D9587D}"/>
              </a:ext>
            </a:extLst>
          </p:cNvPr>
          <p:cNvSpPr txBox="1"/>
          <p:nvPr/>
        </p:nvSpPr>
        <p:spPr>
          <a:xfrm>
            <a:off x="5458087" y="1837840"/>
            <a:ext cx="1722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Shu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0E3C38-33C5-44B6-9393-C43898C9B53A}"/>
              </a:ext>
            </a:extLst>
          </p:cNvPr>
          <p:cNvSpPr txBox="1"/>
          <p:nvPr/>
        </p:nvSpPr>
        <p:spPr>
          <a:xfrm>
            <a:off x="5112636" y="5645269"/>
            <a:ext cx="755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Horus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03B386C-456C-44B1-B3C9-73F983972613}"/>
              </a:ext>
            </a:extLst>
          </p:cNvPr>
          <p:cNvSpPr txBox="1"/>
          <p:nvPr/>
        </p:nvSpPr>
        <p:spPr>
          <a:xfrm>
            <a:off x="7923399" y="6536708"/>
            <a:ext cx="1736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Anubis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3DD3A6B-891F-466E-B3BA-5206DF85CE55}"/>
              </a:ext>
            </a:extLst>
          </p:cNvPr>
          <p:cNvCxnSpPr>
            <a:cxnSpLocks/>
            <a:stCxn id="11" idx="2"/>
          </p:cNvCxnSpPr>
          <p:nvPr/>
        </p:nvCxnSpPr>
        <p:spPr>
          <a:xfrm>
            <a:off x="7459880" y="790254"/>
            <a:ext cx="0" cy="653950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0D7473C-927C-4C22-9ED8-BAA11A630BDD}"/>
              </a:ext>
            </a:extLst>
          </p:cNvPr>
          <p:cNvCxnSpPr/>
          <p:nvPr/>
        </p:nvCxnSpPr>
        <p:spPr>
          <a:xfrm>
            <a:off x="6272586" y="1444204"/>
            <a:ext cx="2536874" cy="0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8C9A208-2859-468B-91B1-E15A57B9E5BC}"/>
              </a:ext>
            </a:extLst>
          </p:cNvPr>
          <p:cNvCxnSpPr>
            <a:cxnSpLocks/>
          </p:cNvCxnSpPr>
          <p:nvPr/>
        </p:nvCxnSpPr>
        <p:spPr>
          <a:xfrm>
            <a:off x="6319478" y="1444204"/>
            <a:ext cx="0" cy="402068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Straight Connector 1026">
            <a:extLst>
              <a:ext uri="{FF2B5EF4-FFF2-40B4-BE49-F238E27FC236}">
                <a16:creationId xmlns:a16="http://schemas.microsoft.com/office/drawing/2014/main" id="{FA066094-C61B-47A9-925B-5FB2B301066A}"/>
              </a:ext>
            </a:extLst>
          </p:cNvPr>
          <p:cNvCxnSpPr>
            <a:cxnSpLocks/>
          </p:cNvCxnSpPr>
          <p:nvPr/>
        </p:nvCxnSpPr>
        <p:spPr>
          <a:xfrm>
            <a:off x="8791416" y="1444204"/>
            <a:ext cx="0" cy="377972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9FD70BEB-ECB0-4C7A-A133-2191B5E81CBF}"/>
              </a:ext>
            </a:extLst>
          </p:cNvPr>
          <p:cNvCxnSpPr>
            <a:cxnSpLocks/>
          </p:cNvCxnSpPr>
          <p:nvPr/>
        </p:nvCxnSpPr>
        <p:spPr>
          <a:xfrm>
            <a:off x="6319478" y="2247240"/>
            <a:ext cx="0" cy="512589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TextBox 1038">
            <a:extLst>
              <a:ext uri="{FF2B5EF4-FFF2-40B4-BE49-F238E27FC236}">
                <a16:creationId xmlns:a16="http://schemas.microsoft.com/office/drawing/2014/main" id="{E6F699A1-5DBA-41E3-8225-7987A10533E0}"/>
              </a:ext>
            </a:extLst>
          </p:cNvPr>
          <p:cNvSpPr txBox="1"/>
          <p:nvPr/>
        </p:nvSpPr>
        <p:spPr>
          <a:xfrm>
            <a:off x="4162901" y="4516010"/>
            <a:ext cx="723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Osiris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601D74-B9F1-4AFB-BD25-BE6917597D2D}"/>
              </a:ext>
            </a:extLst>
          </p:cNvPr>
          <p:cNvSpPr txBox="1"/>
          <p:nvPr/>
        </p:nvSpPr>
        <p:spPr>
          <a:xfrm>
            <a:off x="8265738" y="1750161"/>
            <a:ext cx="1033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Tefnut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28949AB-7389-4A8E-8BE9-0072332A8DF3}"/>
              </a:ext>
            </a:extLst>
          </p:cNvPr>
          <p:cNvCxnSpPr>
            <a:stCxn id="2" idx="2"/>
          </p:cNvCxnSpPr>
          <p:nvPr/>
        </p:nvCxnSpPr>
        <p:spPr>
          <a:xfrm>
            <a:off x="8782573" y="2211826"/>
            <a:ext cx="101" cy="499118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Straight Connector 1040">
            <a:extLst>
              <a:ext uri="{FF2B5EF4-FFF2-40B4-BE49-F238E27FC236}">
                <a16:creationId xmlns:a16="http://schemas.microsoft.com/office/drawing/2014/main" id="{FAE6DC88-AA91-49B8-BDF7-E963C9BF6ECF}"/>
              </a:ext>
            </a:extLst>
          </p:cNvPr>
          <p:cNvCxnSpPr>
            <a:cxnSpLocks/>
          </p:cNvCxnSpPr>
          <p:nvPr/>
        </p:nvCxnSpPr>
        <p:spPr>
          <a:xfrm>
            <a:off x="6272586" y="2744865"/>
            <a:ext cx="2566844" cy="0"/>
          </a:xfrm>
          <a:prstGeom prst="line">
            <a:avLst/>
          </a:prstGeom>
          <a:ln w="1047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5" name="Straight Connector 1044">
            <a:extLst>
              <a:ext uri="{FF2B5EF4-FFF2-40B4-BE49-F238E27FC236}">
                <a16:creationId xmlns:a16="http://schemas.microsoft.com/office/drawing/2014/main" id="{4ED4153F-C166-4E75-B825-D87CA1714E65}"/>
              </a:ext>
            </a:extLst>
          </p:cNvPr>
          <p:cNvCxnSpPr>
            <a:cxnSpLocks/>
          </p:cNvCxnSpPr>
          <p:nvPr/>
        </p:nvCxnSpPr>
        <p:spPr>
          <a:xfrm>
            <a:off x="6729457" y="2812094"/>
            <a:ext cx="0" cy="457827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7" name="Straight Connector 1046">
            <a:extLst>
              <a:ext uri="{FF2B5EF4-FFF2-40B4-BE49-F238E27FC236}">
                <a16:creationId xmlns:a16="http://schemas.microsoft.com/office/drawing/2014/main" id="{5DEFCDFD-F292-4452-926F-0624F1E44CF4}"/>
              </a:ext>
            </a:extLst>
          </p:cNvPr>
          <p:cNvCxnSpPr/>
          <p:nvPr/>
        </p:nvCxnSpPr>
        <p:spPr>
          <a:xfrm>
            <a:off x="8248408" y="2812094"/>
            <a:ext cx="0" cy="457827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" name="TextBox 1047">
            <a:extLst>
              <a:ext uri="{FF2B5EF4-FFF2-40B4-BE49-F238E27FC236}">
                <a16:creationId xmlns:a16="http://schemas.microsoft.com/office/drawing/2014/main" id="{2A3C7FD8-3869-47B3-9F5A-1D1D51F0E476}"/>
              </a:ext>
            </a:extLst>
          </p:cNvPr>
          <p:cNvSpPr txBox="1"/>
          <p:nvPr/>
        </p:nvSpPr>
        <p:spPr>
          <a:xfrm>
            <a:off x="7909407" y="3218312"/>
            <a:ext cx="1800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Nut</a:t>
            </a:r>
          </a:p>
        </p:txBody>
      </p:sp>
      <p:cxnSp>
        <p:nvCxnSpPr>
          <p:cNvPr id="1054" name="Straight Connector 1053">
            <a:extLst>
              <a:ext uri="{FF2B5EF4-FFF2-40B4-BE49-F238E27FC236}">
                <a16:creationId xmlns:a16="http://schemas.microsoft.com/office/drawing/2014/main" id="{AA87B486-2A2B-4DB2-B194-351A2D9D9EEA}"/>
              </a:ext>
            </a:extLst>
          </p:cNvPr>
          <p:cNvCxnSpPr>
            <a:cxnSpLocks/>
            <a:stCxn id="12" idx="2"/>
          </p:cNvCxnSpPr>
          <p:nvPr/>
        </p:nvCxnSpPr>
        <p:spPr>
          <a:xfrm>
            <a:off x="6729457" y="3664463"/>
            <a:ext cx="0" cy="377606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7" name="Straight Connector 1056">
            <a:extLst>
              <a:ext uri="{FF2B5EF4-FFF2-40B4-BE49-F238E27FC236}">
                <a16:creationId xmlns:a16="http://schemas.microsoft.com/office/drawing/2014/main" id="{E638E151-6719-4969-9541-FAA18D008DAB}"/>
              </a:ext>
            </a:extLst>
          </p:cNvPr>
          <p:cNvCxnSpPr>
            <a:cxnSpLocks/>
          </p:cNvCxnSpPr>
          <p:nvPr/>
        </p:nvCxnSpPr>
        <p:spPr>
          <a:xfrm>
            <a:off x="8234340" y="3583237"/>
            <a:ext cx="0" cy="480802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9" name="Straight Connector 1058">
            <a:extLst>
              <a:ext uri="{FF2B5EF4-FFF2-40B4-BE49-F238E27FC236}">
                <a16:creationId xmlns:a16="http://schemas.microsoft.com/office/drawing/2014/main" id="{41FDCC51-5512-4D6B-82A7-15DDE1690F10}"/>
              </a:ext>
            </a:extLst>
          </p:cNvPr>
          <p:cNvCxnSpPr>
            <a:cxnSpLocks/>
          </p:cNvCxnSpPr>
          <p:nvPr/>
        </p:nvCxnSpPr>
        <p:spPr>
          <a:xfrm>
            <a:off x="4541697" y="4055649"/>
            <a:ext cx="5998651" cy="0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3" name="Straight Connector 1062">
            <a:extLst>
              <a:ext uri="{FF2B5EF4-FFF2-40B4-BE49-F238E27FC236}">
                <a16:creationId xmlns:a16="http://schemas.microsoft.com/office/drawing/2014/main" id="{DC67D9EA-D54D-4C9C-A9BD-4ECCBF9E351C}"/>
              </a:ext>
            </a:extLst>
          </p:cNvPr>
          <p:cNvCxnSpPr>
            <a:cxnSpLocks/>
            <a:endCxn id="1039" idx="0"/>
          </p:cNvCxnSpPr>
          <p:nvPr/>
        </p:nvCxnSpPr>
        <p:spPr>
          <a:xfrm flipH="1">
            <a:off x="4524569" y="4038035"/>
            <a:ext cx="17128" cy="477975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5" name="Straight Connector 1064">
            <a:extLst>
              <a:ext uri="{FF2B5EF4-FFF2-40B4-BE49-F238E27FC236}">
                <a16:creationId xmlns:a16="http://schemas.microsoft.com/office/drawing/2014/main" id="{06A7E1EB-3D68-4A87-B6B6-87241A43A0CF}"/>
              </a:ext>
            </a:extLst>
          </p:cNvPr>
          <p:cNvCxnSpPr/>
          <p:nvPr/>
        </p:nvCxnSpPr>
        <p:spPr>
          <a:xfrm>
            <a:off x="6561457" y="4079592"/>
            <a:ext cx="0" cy="436418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0" name="Straight Connector 1069">
            <a:extLst>
              <a:ext uri="{FF2B5EF4-FFF2-40B4-BE49-F238E27FC236}">
                <a16:creationId xmlns:a16="http://schemas.microsoft.com/office/drawing/2014/main" id="{40924AF5-6398-4357-A0FC-2F9C198722EF}"/>
              </a:ext>
            </a:extLst>
          </p:cNvPr>
          <p:cNvCxnSpPr/>
          <p:nvPr/>
        </p:nvCxnSpPr>
        <p:spPr>
          <a:xfrm>
            <a:off x="8429504" y="4075617"/>
            <a:ext cx="0" cy="480378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2" name="Straight Connector 1071">
            <a:extLst>
              <a:ext uri="{FF2B5EF4-FFF2-40B4-BE49-F238E27FC236}">
                <a16:creationId xmlns:a16="http://schemas.microsoft.com/office/drawing/2014/main" id="{D4640A12-CAD0-4949-90C2-97400FB7B843}"/>
              </a:ext>
            </a:extLst>
          </p:cNvPr>
          <p:cNvCxnSpPr>
            <a:cxnSpLocks/>
          </p:cNvCxnSpPr>
          <p:nvPr/>
        </p:nvCxnSpPr>
        <p:spPr>
          <a:xfrm>
            <a:off x="10518027" y="4055649"/>
            <a:ext cx="0" cy="460361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5" name="Straight Connector 1074">
            <a:extLst>
              <a:ext uri="{FF2B5EF4-FFF2-40B4-BE49-F238E27FC236}">
                <a16:creationId xmlns:a16="http://schemas.microsoft.com/office/drawing/2014/main" id="{A77D88AF-1FB2-4DAE-B2B2-BB5CC7A8E251}"/>
              </a:ext>
            </a:extLst>
          </p:cNvPr>
          <p:cNvCxnSpPr>
            <a:cxnSpLocks/>
          </p:cNvCxnSpPr>
          <p:nvPr/>
        </p:nvCxnSpPr>
        <p:spPr>
          <a:xfrm>
            <a:off x="4531096" y="4784124"/>
            <a:ext cx="0" cy="517246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9" name="Straight Connector 1078">
            <a:extLst>
              <a:ext uri="{FF2B5EF4-FFF2-40B4-BE49-F238E27FC236}">
                <a16:creationId xmlns:a16="http://schemas.microsoft.com/office/drawing/2014/main" id="{3C3B3652-3400-4411-B0F2-DB39CC9AE2F5}"/>
              </a:ext>
            </a:extLst>
          </p:cNvPr>
          <p:cNvCxnSpPr>
            <a:cxnSpLocks/>
          </p:cNvCxnSpPr>
          <p:nvPr/>
        </p:nvCxnSpPr>
        <p:spPr>
          <a:xfrm>
            <a:off x="6561457" y="4800043"/>
            <a:ext cx="0" cy="485407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4" name="Straight Connector 1083">
            <a:extLst>
              <a:ext uri="{FF2B5EF4-FFF2-40B4-BE49-F238E27FC236}">
                <a16:creationId xmlns:a16="http://schemas.microsoft.com/office/drawing/2014/main" id="{F314F37B-9309-4D09-8CEC-375A10D4B4DC}"/>
              </a:ext>
            </a:extLst>
          </p:cNvPr>
          <p:cNvCxnSpPr>
            <a:cxnSpLocks/>
          </p:cNvCxnSpPr>
          <p:nvPr/>
        </p:nvCxnSpPr>
        <p:spPr>
          <a:xfrm flipH="1">
            <a:off x="4541698" y="5269531"/>
            <a:ext cx="2019759" cy="0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7" name="Straight Connector 1086">
            <a:extLst>
              <a:ext uri="{FF2B5EF4-FFF2-40B4-BE49-F238E27FC236}">
                <a16:creationId xmlns:a16="http://schemas.microsoft.com/office/drawing/2014/main" id="{97D07EE3-6477-4B83-85B2-8AF841654E31}"/>
              </a:ext>
            </a:extLst>
          </p:cNvPr>
          <p:cNvCxnSpPr/>
          <p:nvPr/>
        </p:nvCxnSpPr>
        <p:spPr>
          <a:xfrm>
            <a:off x="5501668" y="5301370"/>
            <a:ext cx="0" cy="325785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1" name="Straight Connector 1090">
            <a:extLst>
              <a:ext uri="{FF2B5EF4-FFF2-40B4-BE49-F238E27FC236}">
                <a16:creationId xmlns:a16="http://schemas.microsoft.com/office/drawing/2014/main" id="{E9D0AFF2-52FC-4139-9CF1-66BC19856311}"/>
              </a:ext>
            </a:extLst>
          </p:cNvPr>
          <p:cNvCxnSpPr/>
          <p:nvPr/>
        </p:nvCxnSpPr>
        <p:spPr>
          <a:xfrm>
            <a:off x="4357214" y="4793005"/>
            <a:ext cx="0" cy="1523389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3" name="Straight Connector 1092">
            <a:extLst>
              <a:ext uri="{FF2B5EF4-FFF2-40B4-BE49-F238E27FC236}">
                <a16:creationId xmlns:a16="http://schemas.microsoft.com/office/drawing/2014/main" id="{FC57ACCC-9240-4A7B-945B-C6F72B977261}"/>
              </a:ext>
            </a:extLst>
          </p:cNvPr>
          <p:cNvCxnSpPr>
            <a:cxnSpLocks/>
          </p:cNvCxnSpPr>
          <p:nvPr/>
        </p:nvCxnSpPr>
        <p:spPr>
          <a:xfrm>
            <a:off x="10518027" y="4932389"/>
            <a:ext cx="22321" cy="1384005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5" name="Straight Connector 1094">
            <a:extLst>
              <a:ext uri="{FF2B5EF4-FFF2-40B4-BE49-F238E27FC236}">
                <a16:creationId xmlns:a16="http://schemas.microsoft.com/office/drawing/2014/main" id="{5DD13C74-053A-4028-8AF4-51A4D108D3B8}"/>
              </a:ext>
            </a:extLst>
          </p:cNvPr>
          <p:cNvCxnSpPr>
            <a:cxnSpLocks/>
          </p:cNvCxnSpPr>
          <p:nvPr/>
        </p:nvCxnSpPr>
        <p:spPr>
          <a:xfrm>
            <a:off x="4357214" y="6288258"/>
            <a:ext cx="6183134" cy="0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8" name="Straight Connector 1097">
            <a:extLst>
              <a:ext uri="{FF2B5EF4-FFF2-40B4-BE49-F238E27FC236}">
                <a16:creationId xmlns:a16="http://schemas.microsoft.com/office/drawing/2014/main" id="{5DE66A57-9E40-449A-A05B-CCE7BDADBE0E}"/>
              </a:ext>
            </a:extLst>
          </p:cNvPr>
          <p:cNvCxnSpPr/>
          <p:nvPr/>
        </p:nvCxnSpPr>
        <p:spPr>
          <a:xfrm>
            <a:off x="8265738" y="6316394"/>
            <a:ext cx="0" cy="309489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9" name="TextBox 1098">
            <a:extLst>
              <a:ext uri="{FF2B5EF4-FFF2-40B4-BE49-F238E27FC236}">
                <a16:creationId xmlns:a16="http://schemas.microsoft.com/office/drawing/2014/main" id="{7738FB71-7390-4E50-B75D-9C411734BE7B}"/>
              </a:ext>
            </a:extLst>
          </p:cNvPr>
          <p:cNvSpPr txBox="1"/>
          <p:nvPr/>
        </p:nvSpPr>
        <p:spPr>
          <a:xfrm>
            <a:off x="8142882" y="5789800"/>
            <a:ext cx="8489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?</a:t>
            </a:r>
          </a:p>
        </p:txBody>
      </p:sp>
      <p:cxnSp>
        <p:nvCxnSpPr>
          <p:cNvPr id="1107" name="Straight Connector 1106">
            <a:extLst>
              <a:ext uri="{FF2B5EF4-FFF2-40B4-BE49-F238E27FC236}">
                <a16:creationId xmlns:a16="http://schemas.microsoft.com/office/drawing/2014/main" id="{5D54DA95-21E4-404D-BF25-A700AE726F65}"/>
              </a:ext>
            </a:extLst>
          </p:cNvPr>
          <p:cNvCxnSpPr>
            <a:cxnSpLocks/>
          </p:cNvCxnSpPr>
          <p:nvPr/>
        </p:nvCxnSpPr>
        <p:spPr>
          <a:xfrm>
            <a:off x="8737797" y="4700676"/>
            <a:ext cx="1438878" cy="0"/>
          </a:xfrm>
          <a:prstGeom prst="line">
            <a:avLst/>
          </a:prstGeom>
          <a:ln w="793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7455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08B28A-FCE7-432E-A292-DF884666A3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2339" y="1907277"/>
            <a:ext cx="3933825" cy="2619375"/>
          </a:xfrm>
          <a:prstGeom prst="rect">
            <a:avLst/>
          </a:prstGeom>
        </p:spPr>
      </p:pic>
      <p:pic>
        <p:nvPicPr>
          <p:cNvPr id="4" name="Picture 2" descr="https://upload.wikimedia.org/wikipedia/commons/8/8e/Osiris-tomb-of-Nefertari.jpg">
            <a:extLst>
              <a:ext uri="{FF2B5EF4-FFF2-40B4-BE49-F238E27FC236}">
                <a16:creationId xmlns:a16="http://schemas.microsoft.com/office/drawing/2014/main" id="{8EDE98CB-0B96-4B95-9366-805117517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05" y="926615"/>
            <a:ext cx="3309730" cy="479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91E0A5-3E65-435B-9940-6FCB9FBCE3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2755" y="530086"/>
            <a:ext cx="2621546" cy="61143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21D351-F266-4CB0-B53E-D9FCE813A6FF}"/>
              </a:ext>
            </a:extLst>
          </p:cNvPr>
          <p:cNvSpPr txBox="1"/>
          <p:nvPr/>
        </p:nvSpPr>
        <p:spPr>
          <a:xfrm>
            <a:off x="530087" y="5910470"/>
            <a:ext cx="29949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Osiris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C22A1B-8F3F-432C-8C0B-B27DC45A608F}"/>
              </a:ext>
            </a:extLst>
          </p:cNvPr>
          <p:cNvSpPr txBox="1"/>
          <p:nvPr/>
        </p:nvSpPr>
        <p:spPr>
          <a:xfrm>
            <a:off x="5247861" y="1152939"/>
            <a:ext cx="19878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Isis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5BF549-451A-4A53-A3B8-F1D4E6E67825}"/>
              </a:ext>
            </a:extLst>
          </p:cNvPr>
          <p:cNvSpPr txBox="1"/>
          <p:nvPr/>
        </p:nvSpPr>
        <p:spPr>
          <a:xfrm>
            <a:off x="7553739" y="5723004"/>
            <a:ext cx="152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Horus</a:t>
            </a:r>
          </a:p>
        </p:txBody>
      </p:sp>
    </p:spTree>
    <p:extLst>
      <p:ext uri="{BB962C8B-B14F-4D97-AF65-F5344CB8AC3E}">
        <p14:creationId xmlns:p14="http://schemas.microsoft.com/office/powerpoint/2010/main" val="3299994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DBFDB-470A-4E36-9249-284A03C00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861" y="139837"/>
            <a:ext cx="8663609" cy="1325563"/>
          </a:xfrm>
        </p:spPr>
        <p:txBody>
          <a:bodyPr/>
          <a:lstStyle/>
          <a:p>
            <a:r>
              <a:rPr lang="en-GB" u="sng" dirty="0"/>
              <a:t>Chapter Three – Physical Implications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476382-2107-4F19-909B-4D503B5667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55" y="139837"/>
            <a:ext cx="1798983" cy="66712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752484-270B-4A2A-9BD3-E9AA75F0BE35}"/>
              </a:ext>
            </a:extLst>
          </p:cNvPr>
          <p:cNvSpPr txBox="1"/>
          <p:nvPr/>
        </p:nvSpPr>
        <p:spPr>
          <a:xfrm>
            <a:off x="2239617" y="1974574"/>
            <a:ext cx="15107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Mummified remains of Tutankhamun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460EB8-1087-4271-BDB9-576835B3C3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8126" y="1365038"/>
            <a:ext cx="2858689" cy="27992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E1ACAC-1C90-4438-ADC3-341920E4AE53}"/>
              </a:ext>
            </a:extLst>
          </p:cNvPr>
          <p:cNvSpPr txBox="1"/>
          <p:nvPr/>
        </p:nvSpPr>
        <p:spPr>
          <a:xfrm>
            <a:off x="7246815" y="2106377"/>
            <a:ext cx="25576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Skull found in KV55 at the Valley of the Kings, Thebes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3F89FFD-A9A0-49A8-BD29-B69D00737A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223" y="3475451"/>
            <a:ext cx="2108601" cy="31606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F1F0F2-55BA-4CA5-92B5-D15B9285C834}"/>
              </a:ext>
            </a:extLst>
          </p:cNvPr>
          <p:cNvSpPr txBox="1"/>
          <p:nvPr/>
        </p:nvSpPr>
        <p:spPr>
          <a:xfrm>
            <a:off x="7118087" y="5055772"/>
            <a:ext cx="18887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of 2 foetuses found in Tutankhamun's tomb </a:t>
            </a:r>
          </a:p>
        </p:txBody>
      </p:sp>
    </p:spTree>
    <p:extLst>
      <p:ext uri="{BB962C8B-B14F-4D97-AF65-F5344CB8AC3E}">
        <p14:creationId xmlns:p14="http://schemas.microsoft.com/office/powerpoint/2010/main" val="3132729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93A3C-0423-4A00-B013-614750031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566" y="-79908"/>
            <a:ext cx="3521765" cy="640813"/>
          </a:xfrm>
        </p:spPr>
        <p:txBody>
          <a:bodyPr>
            <a:normAutofit/>
          </a:bodyPr>
          <a:lstStyle/>
          <a:p>
            <a:r>
              <a:rPr lang="en-GB" sz="3000" u="sng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56FE9-3250-47C6-A906-9C648C50FA47}"/>
              </a:ext>
            </a:extLst>
          </p:cNvPr>
          <p:cNvSpPr txBox="1"/>
          <p:nvPr/>
        </p:nvSpPr>
        <p:spPr>
          <a:xfrm>
            <a:off x="7779026" y="6907"/>
            <a:ext cx="20805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/>
              <a:t>Images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988A85-E3C3-431C-8463-8CAEAA5E4F25}"/>
              </a:ext>
            </a:extLst>
          </p:cNvPr>
          <p:cNvSpPr txBox="1"/>
          <p:nvPr/>
        </p:nvSpPr>
        <p:spPr>
          <a:xfrm>
            <a:off x="6751318" y="560905"/>
            <a:ext cx="5280661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2"/>
              </a:rPr>
              <a:t>https://upload.wikimedia.org/wikipedia/commons/8/8e/Osiris-tomb-of-Nefertari.jpg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3"/>
              </a:rPr>
              <a:t>http://historylink101.com/n/isis_extends_winged_arms.jpg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4"/>
              </a:rPr>
              <a:t>www.ukarea51.com/wp-content/uploads/2013/01/Horus-Egyptian-Statue.jpg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5"/>
              </a:rPr>
              <a:t>www.crystalinks.com/akhnatontall.gif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6"/>
              </a:rPr>
              <a:t>https://www.biography.com/.image/t_share/MTE4MDAzNDEwNjQwNTM3MTAy/nefertiti-9421166-1-402.jpg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7"/>
              </a:rPr>
              <a:t>http://cdn.newsapi.com.au/image/v1/b4e326ba429d3ba67a1cf099123725ef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8"/>
              </a:rPr>
              <a:t>https://i.pinimg.com/originals/3b/eb/23/3beb2307790002ad3b6744a8c763df94.jpg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9"/>
              </a:rPr>
              <a:t>https://en.wikipedia.org/wiki/Ay#/media/File:Opening_of_the_Mouth_-_Tutankhamun_and_Aja-2.jpg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0"/>
              </a:rPr>
              <a:t>https://www.usu.edu/markdamen/1320Hist&amp;Civ/slides/10akhen/akhenatenandnefertiti.jpg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1"/>
              </a:rPr>
              <a:t>https://upload.wikimedia.org/wikipedia/commons/0/07/Painting_of_Akhenaten%27s_daughters.jpg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2"/>
              </a:rPr>
              <a:t>https://en.wikipedia.org/wiki/The_Younger_Lady#/media/File:TheYoungerLady-61072-RightProfileView-PlateXCIX-TheRoyalMummies-1912.gif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3"/>
              </a:rPr>
              <a:t>https://qph.ec.quoracdn.net/main-qimg-b9bb074c6c409bde19ec3d5a9ff0875f-c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4"/>
              </a:rPr>
              <a:t>https://upload.wikimedia.org/wikipedia/commons/b/bb/Colossal_Amenhotep_III_British_Museum.jpg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5"/>
              </a:rPr>
              <a:t>https://i.pinimg.com/originals/81/74/dd/8174dd203d483380c9e219f47a1308ad.jpg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6"/>
              </a:rPr>
              <a:t>https://upload.wikimedia.org/wikipedia/commons/8/8c/Mummy_of_Tutankhamun.jpg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hlinkClick r:id="rId17"/>
              </a:rPr>
              <a:t>https://en.wikipedia.org/wiki/KV55#/media/File:KV55_scull.jpg</a:t>
            </a: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8E3EDA-25C8-427A-BB07-09365512FC50}"/>
              </a:ext>
            </a:extLst>
          </p:cNvPr>
          <p:cNvSpPr txBox="1"/>
          <p:nvPr/>
        </p:nvSpPr>
        <p:spPr>
          <a:xfrm>
            <a:off x="0" y="560905"/>
            <a:ext cx="675131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Arnold, D, 1996, </a:t>
            </a:r>
            <a:r>
              <a:rPr lang="en-GB" i="1" dirty="0"/>
              <a:t>The Royal Women of Amarna Images of Beauty from ancient Egypt</a:t>
            </a:r>
            <a:r>
              <a:rPr lang="en-GB" dirty="0"/>
              <a:t>, New York, Metropolitan Museum of Art.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Hawass</a:t>
            </a:r>
            <a:r>
              <a:rPr lang="en-GB" dirty="0"/>
              <a:t>, Z, Saleem, S N., 2016, </a:t>
            </a:r>
            <a:r>
              <a:rPr lang="en-GB" i="1" dirty="0"/>
              <a:t>Scanning the Pharaohs CT Imaging of the New Kingdom Royal Mummies</a:t>
            </a:r>
            <a:r>
              <a:rPr lang="en-GB" dirty="0"/>
              <a:t>, Cairo: New York, The American University in Cairo Press.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Hawass</a:t>
            </a:r>
            <a:r>
              <a:rPr lang="en-GB" dirty="0"/>
              <a:t>, Z., Gad, YZ., Ismail, S., </a:t>
            </a:r>
            <a:r>
              <a:rPr lang="en-GB" dirty="0" err="1"/>
              <a:t>Khairat</a:t>
            </a:r>
            <a:r>
              <a:rPr lang="en-GB" dirty="0"/>
              <a:t>, R., </a:t>
            </a:r>
            <a:r>
              <a:rPr lang="en-GB" dirty="0" err="1"/>
              <a:t>Fathalla</a:t>
            </a:r>
            <a:r>
              <a:rPr lang="en-GB" dirty="0"/>
              <a:t>, D., Hasan, N., Ahmed, A., </a:t>
            </a:r>
            <a:r>
              <a:rPr lang="en-GB" dirty="0" err="1"/>
              <a:t>Elleithy</a:t>
            </a:r>
            <a:r>
              <a:rPr lang="en-GB" dirty="0"/>
              <a:t>, H., Ball, M., </a:t>
            </a:r>
            <a:r>
              <a:rPr lang="en-GB" dirty="0" err="1"/>
              <a:t>Gaballah</a:t>
            </a:r>
            <a:r>
              <a:rPr lang="en-GB" dirty="0"/>
              <a:t>, F., </a:t>
            </a:r>
            <a:r>
              <a:rPr lang="en-GB" dirty="0" err="1"/>
              <a:t>Wasef</a:t>
            </a:r>
            <a:r>
              <a:rPr lang="en-GB" dirty="0"/>
              <a:t>, S., </a:t>
            </a:r>
            <a:r>
              <a:rPr lang="en-GB" dirty="0" err="1"/>
              <a:t>Fateen</a:t>
            </a:r>
            <a:r>
              <a:rPr lang="en-GB" dirty="0"/>
              <a:t>, M., </a:t>
            </a:r>
            <a:r>
              <a:rPr lang="en-GB" dirty="0" err="1"/>
              <a:t>Amer</a:t>
            </a:r>
            <a:r>
              <a:rPr lang="en-GB" dirty="0"/>
              <a:t>, H., </a:t>
            </a:r>
            <a:r>
              <a:rPr lang="en-GB" dirty="0" err="1"/>
              <a:t>Gostner</a:t>
            </a:r>
            <a:r>
              <a:rPr lang="en-GB" dirty="0"/>
              <a:t>, P., Selim, A., Zink, A., </a:t>
            </a:r>
            <a:r>
              <a:rPr lang="en-GB" dirty="0" err="1"/>
              <a:t>Pusch</a:t>
            </a:r>
            <a:r>
              <a:rPr lang="en-GB" dirty="0"/>
              <a:t>, CM., </a:t>
            </a:r>
            <a:r>
              <a:rPr lang="en-GB" i="1" dirty="0"/>
              <a:t>Ancestry and Pathology in King Tutankhamun's Family</a:t>
            </a:r>
            <a:r>
              <a:rPr lang="en-GB" dirty="0"/>
              <a:t>, </a:t>
            </a:r>
            <a:r>
              <a:rPr lang="en-GB" i="1" dirty="0"/>
              <a:t>JAMA</a:t>
            </a:r>
            <a:r>
              <a:rPr lang="en-GB" dirty="0"/>
              <a:t>, [Online: </a:t>
            </a:r>
            <a:r>
              <a:rPr lang="en-GB" u="sng" dirty="0">
                <a:hlinkClick r:id="rId18"/>
              </a:rPr>
              <a:t>https://jamanetwork.com/journals/jama/fullarticle/185393</a:t>
            </a:r>
            <a:r>
              <a:rPr lang="en-GB" dirty="0"/>
              <a:t>] [Accessed: 10</a:t>
            </a:r>
            <a:r>
              <a:rPr lang="en-GB" baseline="30000" dirty="0"/>
              <a:t>th</a:t>
            </a:r>
            <a:r>
              <a:rPr lang="en-GB" dirty="0"/>
              <a:t> January 2018].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Middleton, R, 1962, Brother-Sister and Father-Daughter Marriage in Ancient Egypt, </a:t>
            </a:r>
            <a:r>
              <a:rPr lang="en-GB" i="1" dirty="0"/>
              <a:t>American Sociological Review </a:t>
            </a:r>
            <a:r>
              <a:rPr lang="en-GB" dirty="0"/>
              <a:t>27(5): 603-611 [Online: </a:t>
            </a:r>
            <a:r>
              <a:rPr lang="en-GB" u="sng" dirty="0">
                <a:hlinkClick r:id="rId19"/>
              </a:rPr>
              <a:t>https://www.jstor.org/stable/2089618?seq=1</a:t>
            </a:r>
            <a:r>
              <a:rPr lang="en-GB" dirty="0"/>
              <a:t>] [Accessed: 15</a:t>
            </a:r>
            <a:r>
              <a:rPr lang="en-GB" baseline="30000" dirty="0"/>
              <a:t>th</a:t>
            </a:r>
            <a:r>
              <a:rPr lang="en-GB" dirty="0"/>
              <a:t> November 2017]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Oxford University Press, </a:t>
            </a:r>
            <a:r>
              <a:rPr lang="en-GB" i="1" dirty="0"/>
              <a:t>Incest</a:t>
            </a:r>
            <a:r>
              <a:rPr lang="en-GB" dirty="0"/>
              <a:t> [Online: </a:t>
            </a:r>
            <a:r>
              <a:rPr lang="en-GB" dirty="0">
                <a:hlinkClick r:id="rId20"/>
              </a:rPr>
              <a:t>https://en.oxforddictionaries.com/definition/incest</a:t>
            </a:r>
            <a:r>
              <a:rPr lang="en-GB" dirty="0"/>
              <a:t>] [Accessed on: 15/1/18]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Robins, G, 1993, </a:t>
            </a:r>
            <a:r>
              <a:rPr lang="en-GB" i="1" dirty="0"/>
              <a:t>Women in ancient Egypt</a:t>
            </a:r>
            <a:r>
              <a:rPr lang="en-GB" dirty="0"/>
              <a:t>, London, British Museum Press.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Watterson, B, 1996, </a:t>
            </a:r>
            <a:r>
              <a:rPr lang="en-GB" i="1" dirty="0"/>
              <a:t>Gods of ancient Egypt</a:t>
            </a:r>
            <a:r>
              <a:rPr lang="en-GB" dirty="0"/>
              <a:t>, Gloucestershire, Sutton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742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709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Incestuous relations in the ancient Egyptian royal family during the 18th and 19th dynasties</vt:lpstr>
      <vt:lpstr>What is incest?</vt:lpstr>
      <vt:lpstr>Chapter One – Case studies from 18th and 19th dynasties Specific case study – Amarna Period</vt:lpstr>
      <vt:lpstr>PowerPoint Presentation</vt:lpstr>
      <vt:lpstr>PowerPoint Presentation</vt:lpstr>
      <vt:lpstr>PowerPoint Presentation</vt:lpstr>
      <vt:lpstr>Chapter Two – Why?</vt:lpstr>
      <vt:lpstr>PowerPoint Presentation</vt:lpstr>
      <vt:lpstr>Chapter Three – Physical Implications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Incestuous relations in the ancient Egyptian royal family during the 18th and 19th dynasties</dc:title>
  <dc:creator>Rachel Hunt</dc:creator>
  <cp:lastModifiedBy>Rachel Hunt</cp:lastModifiedBy>
  <cp:revision>38</cp:revision>
  <dcterms:created xsi:type="dcterms:W3CDTF">2018-01-02T17:43:20Z</dcterms:created>
  <dcterms:modified xsi:type="dcterms:W3CDTF">2018-01-15T20:42:58Z</dcterms:modified>
</cp:coreProperties>
</file>