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20"/>
  </p:notesMasterIdLst>
  <p:sldIdLst>
    <p:sldId id="256" r:id="rId2"/>
    <p:sldId id="257" r:id="rId3"/>
    <p:sldId id="266" r:id="rId4"/>
    <p:sldId id="267" r:id="rId5"/>
    <p:sldId id="259" r:id="rId6"/>
    <p:sldId id="268" r:id="rId7"/>
    <p:sldId id="281" r:id="rId8"/>
    <p:sldId id="269" r:id="rId9"/>
    <p:sldId id="271" r:id="rId10"/>
    <p:sldId id="272" r:id="rId11"/>
    <p:sldId id="273" r:id="rId12"/>
    <p:sldId id="274" r:id="rId13"/>
    <p:sldId id="275" r:id="rId14"/>
    <p:sldId id="276" r:id="rId15"/>
    <p:sldId id="282" r:id="rId16"/>
    <p:sldId id="278" r:id="rId17"/>
    <p:sldId id="279" r:id="rId18"/>
    <p:sldId id="28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59E15D-7EAB-4CF1-EA3C-9BD9AF2BB04C}" v="218" dt="2025-11-16T22:18:39.109"/>
    <p1510:client id="{EDD5CB5D-5D04-5933-7FB9-BB35B8A82C9D}" v="294" dt="2025-11-17T22:13:24.529"/>
    <p1510:client id="{F3A608C6-2205-42A2-364A-FEFAFE81F81E}" v="890" dt="2025-11-16T23:15:49.4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1013"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E43220-1073-C549-A9AB-18354F18FB5C}" type="datetimeFigureOut">
              <a:rPr lang="en-US" smtClean="0"/>
              <a:t>12/10/2025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86C07E-9AE8-3F42-AC57-6F4E63C3487D}" type="slidenum">
              <a:rPr lang="en-US" smtClean="0"/>
              <a:t>‹#›</a:t>
            </a:fld>
            <a:endParaRPr lang="en-US"/>
          </a:p>
        </p:txBody>
      </p:sp>
    </p:spTree>
    <p:extLst>
      <p:ext uri="{BB962C8B-B14F-4D97-AF65-F5344CB8AC3E}">
        <p14:creationId xmlns:p14="http://schemas.microsoft.com/office/powerpoint/2010/main" val="4253475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D38B3-F68B-10D8-84CA-C60954BCA14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D9FBD4D-0221-5763-BB41-28463C644E3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63D5F86-2740-7D56-1F90-9137A10FD44F}"/>
              </a:ext>
            </a:extLst>
          </p:cNvPr>
          <p:cNvSpPr>
            <a:spLocks noGrp="1"/>
          </p:cNvSpPr>
          <p:nvPr>
            <p:ph type="dt" sz="half" idx="10"/>
          </p:nvPr>
        </p:nvSpPr>
        <p:spPr/>
        <p:txBody>
          <a:bodyPr/>
          <a:lstStyle/>
          <a:p>
            <a:fld id="{89C69148-26CE-9E4D-BFF9-50A5B4396B68}" type="datetimeFigureOut">
              <a:rPr lang="en-US" smtClean="0"/>
              <a:t>12/10/2025</a:t>
            </a:fld>
            <a:endParaRPr lang="en-US"/>
          </a:p>
        </p:txBody>
      </p:sp>
      <p:sp>
        <p:nvSpPr>
          <p:cNvPr id="5" name="Footer Placeholder 4">
            <a:extLst>
              <a:ext uri="{FF2B5EF4-FFF2-40B4-BE49-F238E27FC236}">
                <a16:creationId xmlns:a16="http://schemas.microsoft.com/office/drawing/2014/main" id="{78831E26-3808-8BD8-0F72-46F69C649C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B4EF03-D652-1F87-FA34-F7975DD80691}"/>
              </a:ext>
            </a:extLst>
          </p:cNvPr>
          <p:cNvSpPr>
            <a:spLocks noGrp="1"/>
          </p:cNvSpPr>
          <p:nvPr>
            <p:ph type="sldNum" sz="quarter" idx="12"/>
          </p:nvPr>
        </p:nvSpPr>
        <p:spPr/>
        <p:txBody>
          <a:bodyPr/>
          <a:lstStyle/>
          <a:p>
            <a:fld id="{6DF5CA8B-2440-874E-AE07-FC1C26718276}" type="slidenum">
              <a:rPr lang="en-US" smtClean="0"/>
              <a:t>‹#›</a:t>
            </a:fld>
            <a:endParaRPr lang="en-US"/>
          </a:p>
        </p:txBody>
      </p:sp>
    </p:spTree>
    <p:extLst>
      <p:ext uri="{BB962C8B-B14F-4D97-AF65-F5344CB8AC3E}">
        <p14:creationId xmlns:p14="http://schemas.microsoft.com/office/powerpoint/2010/main" val="36874793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7C37C-3AE0-DF6D-D2C0-1F994D3B577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3BCCCDE-5442-F548-D4AA-6CB08CE7689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AF2EA95-34D3-7A73-104D-E8FF40DA2729}"/>
              </a:ext>
            </a:extLst>
          </p:cNvPr>
          <p:cNvSpPr>
            <a:spLocks noGrp="1"/>
          </p:cNvSpPr>
          <p:nvPr>
            <p:ph type="dt" sz="half" idx="10"/>
          </p:nvPr>
        </p:nvSpPr>
        <p:spPr/>
        <p:txBody>
          <a:bodyPr/>
          <a:lstStyle/>
          <a:p>
            <a:fld id="{89C69148-26CE-9E4D-BFF9-50A5B4396B68}" type="datetimeFigureOut">
              <a:rPr lang="en-US" smtClean="0"/>
              <a:t>12/10/2025</a:t>
            </a:fld>
            <a:endParaRPr lang="en-US"/>
          </a:p>
        </p:txBody>
      </p:sp>
      <p:sp>
        <p:nvSpPr>
          <p:cNvPr id="5" name="Footer Placeholder 4">
            <a:extLst>
              <a:ext uri="{FF2B5EF4-FFF2-40B4-BE49-F238E27FC236}">
                <a16:creationId xmlns:a16="http://schemas.microsoft.com/office/drawing/2014/main" id="{39F2ED18-B052-1F70-EB87-350343ED6D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869F6A-919F-6088-E2A3-72D2BA5BF867}"/>
              </a:ext>
            </a:extLst>
          </p:cNvPr>
          <p:cNvSpPr>
            <a:spLocks noGrp="1"/>
          </p:cNvSpPr>
          <p:nvPr>
            <p:ph type="sldNum" sz="quarter" idx="12"/>
          </p:nvPr>
        </p:nvSpPr>
        <p:spPr/>
        <p:txBody>
          <a:bodyPr/>
          <a:lstStyle/>
          <a:p>
            <a:fld id="{6DF5CA8B-2440-874E-AE07-FC1C26718276}" type="slidenum">
              <a:rPr lang="en-US" smtClean="0"/>
              <a:t>‹#›</a:t>
            </a:fld>
            <a:endParaRPr lang="en-US"/>
          </a:p>
        </p:txBody>
      </p:sp>
    </p:spTree>
    <p:extLst>
      <p:ext uri="{BB962C8B-B14F-4D97-AF65-F5344CB8AC3E}">
        <p14:creationId xmlns:p14="http://schemas.microsoft.com/office/powerpoint/2010/main" val="6553101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5157D-E272-AC7B-740F-991DE26DECF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3AA2CC7-F01F-E81E-D521-176F2A2BCE8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D5D272A-EC00-EA43-D5DC-9F83AAFA6EA0}"/>
              </a:ext>
            </a:extLst>
          </p:cNvPr>
          <p:cNvSpPr>
            <a:spLocks noGrp="1"/>
          </p:cNvSpPr>
          <p:nvPr>
            <p:ph type="dt" sz="half" idx="10"/>
          </p:nvPr>
        </p:nvSpPr>
        <p:spPr/>
        <p:txBody>
          <a:bodyPr/>
          <a:lstStyle/>
          <a:p>
            <a:fld id="{89C69148-26CE-9E4D-BFF9-50A5B4396B68}" type="datetimeFigureOut">
              <a:rPr lang="en-US" smtClean="0"/>
              <a:t>12/10/2025</a:t>
            </a:fld>
            <a:endParaRPr lang="en-US"/>
          </a:p>
        </p:txBody>
      </p:sp>
      <p:sp>
        <p:nvSpPr>
          <p:cNvPr id="5" name="Footer Placeholder 4">
            <a:extLst>
              <a:ext uri="{FF2B5EF4-FFF2-40B4-BE49-F238E27FC236}">
                <a16:creationId xmlns:a16="http://schemas.microsoft.com/office/drawing/2014/main" id="{1E68BFB2-D5DA-F872-8854-E9242606C5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725037-A546-EE25-AA14-5A58B6AD0623}"/>
              </a:ext>
            </a:extLst>
          </p:cNvPr>
          <p:cNvSpPr>
            <a:spLocks noGrp="1"/>
          </p:cNvSpPr>
          <p:nvPr>
            <p:ph type="sldNum" sz="quarter" idx="12"/>
          </p:nvPr>
        </p:nvSpPr>
        <p:spPr/>
        <p:txBody>
          <a:bodyPr/>
          <a:lstStyle/>
          <a:p>
            <a:fld id="{6DF5CA8B-2440-874E-AE07-FC1C26718276}" type="slidenum">
              <a:rPr lang="en-US" smtClean="0"/>
              <a:t>‹#›</a:t>
            </a:fld>
            <a:endParaRPr lang="en-US"/>
          </a:p>
        </p:txBody>
      </p:sp>
    </p:spTree>
    <p:extLst>
      <p:ext uri="{BB962C8B-B14F-4D97-AF65-F5344CB8AC3E}">
        <p14:creationId xmlns:p14="http://schemas.microsoft.com/office/powerpoint/2010/main" val="2793800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F3AF4-EC5A-3534-4732-5C98299AB80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823C5A7-04E7-8944-2C63-9EB489C4465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7B8F7E9-7D4D-2055-D53B-C6AFDAFB7E7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5E0CDD5-7E1B-6068-C52B-12BCF5A5B4D0}"/>
              </a:ext>
            </a:extLst>
          </p:cNvPr>
          <p:cNvSpPr>
            <a:spLocks noGrp="1"/>
          </p:cNvSpPr>
          <p:nvPr>
            <p:ph type="dt" sz="half" idx="10"/>
          </p:nvPr>
        </p:nvSpPr>
        <p:spPr/>
        <p:txBody>
          <a:bodyPr/>
          <a:lstStyle/>
          <a:p>
            <a:fld id="{89C69148-26CE-9E4D-BFF9-50A5B4396B68}" type="datetimeFigureOut">
              <a:rPr lang="en-US" smtClean="0"/>
              <a:t>12/10/2025</a:t>
            </a:fld>
            <a:endParaRPr lang="en-US"/>
          </a:p>
        </p:txBody>
      </p:sp>
      <p:sp>
        <p:nvSpPr>
          <p:cNvPr id="6" name="Footer Placeholder 5">
            <a:extLst>
              <a:ext uri="{FF2B5EF4-FFF2-40B4-BE49-F238E27FC236}">
                <a16:creationId xmlns:a16="http://schemas.microsoft.com/office/drawing/2014/main" id="{76527089-B5FC-917D-0B3D-C8BA64AA08A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CCB0ECD-4095-0351-FB91-32A1FD6E8A3F}"/>
              </a:ext>
            </a:extLst>
          </p:cNvPr>
          <p:cNvSpPr>
            <a:spLocks noGrp="1"/>
          </p:cNvSpPr>
          <p:nvPr>
            <p:ph type="sldNum" sz="quarter" idx="12"/>
          </p:nvPr>
        </p:nvSpPr>
        <p:spPr/>
        <p:txBody>
          <a:bodyPr/>
          <a:lstStyle/>
          <a:p>
            <a:fld id="{6DF5CA8B-2440-874E-AE07-FC1C26718276}" type="slidenum">
              <a:rPr lang="en-US" smtClean="0"/>
              <a:t>‹#›</a:t>
            </a:fld>
            <a:endParaRPr lang="en-US"/>
          </a:p>
        </p:txBody>
      </p:sp>
    </p:spTree>
    <p:extLst>
      <p:ext uri="{BB962C8B-B14F-4D97-AF65-F5344CB8AC3E}">
        <p14:creationId xmlns:p14="http://schemas.microsoft.com/office/powerpoint/2010/main" val="1054420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6A13C-D121-DAC9-3FE4-6FE042CC9B3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273CF13-0FD9-C27E-0D0A-BA887D0EBE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16F50C8-1FBF-5069-DE52-08C283EB62A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86DDC59-0677-02C4-1D34-2716CD36DC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4D842C6-3739-C10F-9427-F1392A34EEE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D12A0A2-9CCC-6C42-E735-796A20A61858}"/>
              </a:ext>
            </a:extLst>
          </p:cNvPr>
          <p:cNvSpPr>
            <a:spLocks noGrp="1"/>
          </p:cNvSpPr>
          <p:nvPr>
            <p:ph type="dt" sz="half" idx="10"/>
          </p:nvPr>
        </p:nvSpPr>
        <p:spPr/>
        <p:txBody>
          <a:bodyPr/>
          <a:lstStyle/>
          <a:p>
            <a:fld id="{89C69148-26CE-9E4D-BFF9-50A5B4396B68}" type="datetimeFigureOut">
              <a:rPr lang="en-US" smtClean="0"/>
              <a:t>12/10/2025</a:t>
            </a:fld>
            <a:endParaRPr lang="en-US"/>
          </a:p>
        </p:txBody>
      </p:sp>
      <p:sp>
        <p:nvSpPr>
          <p:cNvPr id="8" name="Footer Placeholder 7">
            <a:extLst>
              <a:ext uri="{FF2B5EF4-FFF2-40B4-BE49-F238E27FC236}">
                <a16:creationId xmlns:a16="http://schemas.microsoft.com/office/drawing/2014/main" id="{CE3363E0-C955-F895-D1A4-DE60202B908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2ED42C3-E55E-5AEF-DFAE-9FB76AC873E7}"/>
              </a:ext>
            </a:extLst>
          </p:cNvPr>
          <p:cNvSpPr>
            <a:spLocks noGrp="1"/>
          </p:cNvSpPr>
          <p:nvPr>
            <p:ph type="sldNum" sz="quarter" idx="12"/>
          </p:nvPr>
        </p:nvSpPr>
        <p:spPr/>
        <p:txBody>
          <a:bodyPr/>
          <a:lstStyle/>
          <a:p>
            <a:fld id="{6DF5CA8B-2440-874E-AE07-FC1C26718276}" type="slidenum">
              <a:rPr lang="en-US" smtClean="0"/>
              <a:t>‹#›</a:t>
            </a:fld>
            <a:endParaRPr lang="en-US"/>
          </a:p>
        </p:txBody>
      </p:sp>
    </p:spTree>
    <p:extLst>
      <p:ext uri="{BB962C8B-B14F-4D97-AF65-F5344CB8AC3E}">
        <p14:creationId xmlns:p14="http://schemas.microsoft.com/office/powerpoint/2010/main" val="22619643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04700-75A9-DA99-0D3B-17ED63C40BE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D0547C1-6A02-DBFE-3F32-FEB980BA85CA}"/>
              </a:ext>
            </a:extLst>
          </p:cNvPr>
          <p:cNvSpPr>
            <a:spLocks noGrp="1"/>
          </p:cNvSpPr>
          <p:nvPr>
            <p:ph type="dt" sz="half" idx="10"/>
          </p:nvPr>
        </p:nvSpPr>
        <p:spPr/>
        <p:txBody>
          <a:bodyPr/>
          <a:lstStyle/>
          <a:p>
            <a:fld id="{89C69148-26CE-9E4D-BFF9-50A5B4396B68}" type="datetimeFigureOut">
              <a:rPr lang="en-US" smtClean="0"/>
              <a:t>12/10/2025</a:t>
            </a:fld>
            <a:endParaRPr lang="en-US"/>
          </a:p>
        </p:txBody>
      </p:sp>
      <p:sp>
        <p:nvSpPr>
          <p:cNvPr id="4" name="Footer Placeholder 3">
            <a:extLst>
              <a:ext uri="{FF2B5EF4-FFF2-40B4-BE49-F238E27FC236}">
                <a16:creationId xmlns:a16="http://schemas.microsoft.com/office/drawing/2014/main" id="{5BFAA475-512A-73BE-BB54-C84C9BC717E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012C451-B935-790B-FCAE-AA9EE0B46FDD}"/>
              </a:ext>
            </a:extLst>
          </p:cNvPr>
          <p:cNvSpPr>
            <a:spLocks noGrp="1"/>
          </p:cNvSpPr>
          <p:nvPr>
            <p:ph type="sldNum" sz="quarter" idx="12"/>
          </p:nvPr>
        </p:nvSpPr>
        <p:spPr/>
        <p:txBody>
          <a:bodyPr/>
          <a:lstStyle/>
          <a:p>
            <a:fld id="{6DF5CA8B-2440-874E-AE07-FC1C26718276}" type="slidenum">
              <a:rPr lang="en-US" smtClean="0"/>
              <a:t>‹#›</a:t>
            </a:fld>
            <a:endParaRPr lang="en-US"/>
          </a:p>
        </p:txBody>
      </p:sp>
    </p:spTree>
    <p:extLst>
      <p:ext uri="{BB962C8B-B14F-4D97-AF65-F5344CB8AC3E}">
        <p14:creationId xmlns:p14="http://schemas.microsoft.com/office/powerpoint/2010/main" val="864594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325825-0974-405A-E4BD-96FCF12450C8}"/>
              </a:ext>
            </a:extLst>
          </p:cNvPr>
          <p:cNvSpPr>
            <a:spLocks noGrp="1"/>
          </p:cNvSpPr>
          <p:nvPr>
            <p:ph type="dt" sz="half" idx="10"/>
          </p:nvPr>
        </p:nvSpPr>
        <p:spPr/>
        <p:txBody>
          <a:bodyPr/>
          <a:lstStyle/>
          <a:p>
            <a:fld id="{89C69148-26CE-9E4D-BFF9-50A5B4396B68}" type="datetimeFigureOut">
              <a:rPr lang="en-US" smtClean="0"/>
              <a:t>12/10/2025</a:t>
            </a:fld>
            <a:endParaRPr lang="en-US"/>
          </a:p>
        </p:txBody>
      </p:sp>
      <p:sp>
        <p:nvSpPr>
          <p:cNvPr id="3" name="Footer Placeholder 2">
            <a:extLst>
              <a:ext uri="{FF2B5EF4-FFF2-40B4-BE49-F238E27FC236}">
                <a16:creationId xmlns:a16="http://schemas.microsoft.com/office/drawing/2014/main" id="{6739288E-2A77-DA43-57F4-90B50E1F0F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08F7EE8-5D02-3CA6-175E-6B8FAD51433E}"/>
              </a:ext>
            </a:extLst>
          </p:cNvPr>
          <p:cNvSpPr>
            <a:spLocks noGrp="1"/>
          </p:cNvSpPr>
          <p:nvPr>
            <p:ph type="sldNum" sz="quarter" idx="12"/>
          </p:nvPr>
        </p:nvSpPr>
        <p:spPr/>
        <p:txBody>
          <a:bodyPr/>
          <a:lstStyle/>
          <a:p>
            <a:fld id="{6DF5CA8B-2440-874E-AE07-FC1C26718276}" type="slidenum">
              <a:rPr lang="en-US" smtClean="0"/>
              <a:t>‹#›</a:t>
            </a:fld>
            <a:endParaRPr lang="en-US"/>
          </a:p>
        </p:txBody>
      </p:sp>
    </p:spTree>
    <p:extLst>
      <p:ext uri="{BB962C8B-B14F-4D97-AF65-F5344CB8AC3E}">
        <p14:creationId xmlns:p14="http://schemas.microsoft.com/office/powerpoint/2010/main" val="16050817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893AF-AFFF-BD89-AD7C-3BB91FFCA46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93383BF-1A76-CDCD-82AA-8DF0BACE79D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2B2C7E9-557B-0999-C120-5E1FA0B6A4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75E0734-0D03-1901-BEF5-87C24F240267}"/>
              </a:ext>
            </a:extLst>
          </p:cNvPr>
          <p:cNvSpPr>
            <a:spLocks noGrp="1"/>
          </p:cNvSpPr>
          <p:nvPr>
            <p:ph type="dt" sz="half" idx="10"/>
          </p:nvPr>
        </p:nvSpPr>
        <p:spPr/>
        <p:txBody>
          <a:bodyPr/>
          <a:lstStyle/>
          <a:p>
            <a:fld id="{89C69148-26CE-9E4D-BFF9-50A5B4396B68}" type="datetimeFigureOut">
              <a:rPr lang="en-US" smtClean="0"/>
              <a:t>12/10/2025</a:t>
            </a:fld>
            <a:endParaRPr lang="en-US"/>
          </a:p>
        </p:txBody>
      </p:sp>
      <p:sp>
        <p:nvSpPr>
          <p:cNvPr id="6" name="Footer Placeholder 5">
            <a:extLst>
              <a:ext uri="{FF2B5EF4-FFF2-40B4-BE49-F238E27FC236}">
                <a16:creationId xmlns:a16="http://schemas.microsoft.com/office/drawing/2014/main" id="{79726305-C558-79BF-0A2F-F11DB774763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F2B0046-0050-8B28-92E0-D9508FB8ED90}"/>
              </a:ext>
            </a:extLst>
          </p:cNvPr>
          <p:cNvSpPr>
            <a:spLocks noGrp="1"/>
          </p:cNvSpPr>
          <p:nvPr>
            <p:ph type="sldNum" sz="quarter" idx="12"/>
          </p:nvPr>
        </p:nvSpPr>
        <p:spPr/>
        <p:txBody>
          <a:bodyPr/>
          <a:lstStyle/>
          <a:p>
            <a:fld id="{6DF5CA8B-2440-874E-AE07-FC1C26718276}" type="slidenum">
              <a:rPr lang="en-US" smtClean="0"/>
              <a:t>‹#›</a:t>
            </a:fld>
            <a:endParaRPr lang="en-US"/>
          </a:p>
        </p:txBody>
      </p:sp>
    </p:spTree>
    <p:extLst>
      <p:ext uri="{BB962C8B-B14F-4D97-AF65-F5344CB8AC3E}">
        <p14:creationId xmlns:p14="http://schemas.microsoft.com/office/powerpoint/2010/main" val="23096879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F0849-36B6-FD4B-7660-5B4F3D16709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16DEBE6-26C3-2AFB-A406-92882C41ED6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024DC22-FED2-E08A-B8F6-816EB1C97E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62EE94E-C98E-50D5-E977-CCD12F14C30E}"/>
              </a:ext>
            </a:extLst>
          </p:cNvPr>
          <p:cNvSpPr>
            <a:spLocks noGrp="1"/>
          </p:cNvSpPr>
          <p:nvPr>
            <p:ph type="dt" sz="half" idx="10"/>
          </p:nvPr>
        </p:nvSpPr>
        <p:spPr/>
        <p:txBody>
          <a:bodyPr/>
          <a:lstStyle/>
          <a:p>
            <a:fld id="{89C69148-26CE-9E4D-BFF9-50A5B4396B68}" type="datetimeFigureOut">
              <a:rPr lang="en-US" smtClean="0"/>
              <a:t>12/10/2025</a:t>
            </a:fld>
            <a:endParaRPr lang="en-US"/>
          </a:p>
        </p:txBody>
      </p:sp>
      <p:sp>
        <p:nvSpPr>
          <p:cNvPr id="6" name="Footer Placeholder 5">
            <a:extLst>
              <a:ext uri="{FF2B5EF4-FFF2-40B4-BE49-F238E27FC236}">
                <a16:creationId xmlns:a16="http://schemas.microsoft.com/office/drawing/2014/main" id="{680CC4F6-9001-CFD4-48BA-739FEBC0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C91E53E-6E33-5299-ADDD-8E1ACF6F63AD}"/>
              </a:ext>
            </a:extLst>
          </p:cNvPr>
          <p:cNvSpPr>
            <a:spLocks noGrp="1"/>
          </p:cNvSpPr>
          <p:nvPr>
            <p:ph type="sldNum" sz="quarter" idx="12"/>
          </p:nvPr>
        </p:nvSpPr>
        <p:spPr/>
        <p:txBody>
          <a:bodyPr/>
          <a:lstStyle/>
          <a:p>
            <a:fld id="{6DF5CA8B-2440-874E-AE07-FC1C26718276}" type="slidenum">
              <a:rPr lang="en-US" smtClean="0"/>
              <a:t>‹#›</a:t>
            </a:fld>
            <a:endParaRPr lang="en-US"/>
          </a:p>
        </p:txBody>
      </p:sp>
    </p:spTree>
    <p:extLst>
      <p:ext uri="{BB962C8B-B14F-4D97-AF65-F5344CB8AC3E}">
        <p14:creationId xmlns:p14="http://schemas.microsoft.com/office/powerpoint/2010/main" val="3329351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4F807-8E2A-D746-363D-C39D1B4EC04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DC63561-A1FC-5549-32EC-F8DD1E48545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1EC9C7-8357-A280-3923-B645944175A0}"/>
              </a:ext>
            </a:extLst>
          </p:cNvPr>
          <p:cNvSpPr>
            <a:spLocks noGrp="1"/>
          </p:cNvSpPr>
          <p:nvPr>
            <p:ph type="dt" sz="half" idx="10"/>
          </p:nvPr>
        </p:nvSpPr>
        <p:spPr/>
        <p:txBody>
          <a:bodyPr/>
          <a:lstStyle/>
          <a:p>
            <a:fld id="{89C69148-26CE-9E4D-BFF9-50A5B4396B68}" type="datetimeFigureOut">
              <a:rPr lang="en-US" smtClean="0"/>
              <a:t>12/10/2025</a:t>
            </a:fld>
            <a:endParaRPr lang="en-US"/>
          </a:p>
        </p:txBody>
      </p:sp>
      <p:sp>
        <p:nvSpPr>
          <p:cNvPr id="5" name="Footer Placeholder 4">
            <a:extLst>
              <a:ext uri="{FF2B5EF4-FFF2-40B4-BE49-F238E27FC236}">
                <a16:creationId xmlns:a16="http://schemas.microsoft.com/office/drawing/2014/main" id="{5EC40CFA-1CB9-31D4-5DDA-4DB7D377B8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00D7D47-BD02-8B6F-165F-61FF435C8700}"/>
              </a:ext>
            </a:extLst>
          </p:cNvPr>
          <p:cNvSpPr>
            <a:spLocks noGrp="1"/>
          </p:cNvSpPr>
          <p:nvPr>
            <p:ph type="sldNum" sz="quarter" idx="12"/>
          </p:nvPr>
        </p:nvSpPr>
        <p:spPr/>
        <p:txBody>
          <a:bodyPr/>
          <a:lstStyle/>
          <a:p>
            <a:fld id="{6DF5CA8B-2440-874E-AE07-FC1C26718276}" type="slidenum">
              <a:rPr lang="en-US" smtClean="0"/>
              <a:t>‹#›</a:t>
            </a:fld>
            <a:endParaRPr lang="en-US"/>
          </a:p>
        </p:txBody>
      </p:sp>
    </p:spTree>
    <p:extLst>
      <p:ext uri="{BB962C8B-B14F-4D97-AF65-F5344CB8AC3E}">
        <p14:creationId xmlns:p14="http://schemas.microsoft.com/office/powerpoint/2010/main" val="28428618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041DBE-16B6-2017-65C9-7299680FA2B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5ECE8E4-7CBA-9300-5840-58005A752FB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12615A4-1170-7868-BC1D-A4ADC7D0DD78}"/>
              </a:ext>
            </a:extLst>
          </p:cNvPr>
          <p:cNvSpPr>
            <a:spLocks noGrp="1"/>
          </p:cNvSpPr>
          <p:nvPr>
            <p:ph type="dt" sz="half" idx="10"/>
          </p:nvPr>
        </p:nvSpPr>
        <p:spPr/>
        <p:txBody>
          <a:bodyPr/>
          <a:lstStyle/>
          <a:p>
            <a:fld id="{89C69148-26CE-9E4D-BFF9-50A5B4396B68}" type="datetimeFigureOut">
              <a:rPr lang="en-US" smtClean="0"/>
              <a:t>12/10/2025</a:t>
            </a:fld>
            <a:endParaRPr lang="en-US"/>
          </a:p>
        </p:txBody>
      </p:sp>
      <p:sp>
        <p:nvSpPr>
          <p:cNvPr id="5" name="Footer Placeholder 4">
            <a:extLst>
              <a:ext uri="{FF2B5EF4-FFF2-40B4-BE49-F238E27FC236}">
                <a16:creationId xmlns:a16="http://schemas.microsoft.com/office/drawing/2014/main" id="{8957DB3E-2C67-3B02-84CE-0B0F303FD3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CA7A67-E3EC-7C13-00B3-44B765713ADD}"/>
              </a:ext>
            </a:extLst>
          </p:cNvPr>
          <p:cNvSpPr>
            <a:spLocks noGrp="1"/>
          </p:cNvSpPr>
          <p:nvPr>
            <p:ph type="sldNum" sz="quarter" idx="12"/>
          </p:nvPr>
        </p:nvSpPr>
        <p:spPr/>
        <p:txBody>
          <a:bodyPr/>
          <a:lstStyle/>
          <a:p>
            <a:fld id="{6DF5CA8B-2440-874E-AE07-FC1C26718276}" type="slidenum">
              <a:rPr lang="en-US" smtClean="0"/>
              <a:t>‹#›</a:t>
            </a:fld>
            <a:endParaRPr lang="en-US"/>
          </a:p>
        </p:txBody>
      </p:sp>
    </p:spTree>
    <p:extLst>
      <p:ext uri="{BB962C8B-B14F-4D97-AF65-F5344CB8AC3E}">
        <p14:creationId xmlns:p14="http://schemas.microsoft.com/office/powerpoint/2010/main" val="23891658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D48EF54-A68C-2CAF-7144-705F80C28A0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5C6EDE8-AD23-ECED-2D6B-BE740FA843C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095AA1D-22AC-1CCC-2F7A-935CECD016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9C69148-26CE-9E4D-BFF9-50A5B4396B68}" type="datetimeFigureOut">
              <a:rPr lang="en-US" smtClean="0"/>
              <a:t>12/10/2025</a:t>
            </a:fld>
            <a:endParaRPr lang="en-US"/>
          </a:p>
        </p:txBody>
      </p:sp>
      <p:sp>
        <p:nvSpPr>
          <p:cNvPr id="5" name="Footer Placeholder 4">
            <a:extLst>
              <a:ext uri="{FF2B5EF4-FFF2-40B4-BE49-F238E27FC236}">
                <a16:creationId xmlns:a16="http://schemas.microsoft.com/office/drawing/2014/main" id="{FCF2265F-9935-AC2C-EF57-90325E23E1D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899F4C4-4356-25BE-CE85-42AE7B3360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DF5CA8B-2440-874E-AE07-FC1C26718276}" type="slidenum">
              <a:rPr lang="en-US" smtClean="0"/>
              <a:t>‹#›</a:t>
            </a:fld>
            <a:endParaRPr lang="en-US"/>
          </a:p>
        </p:txBody>
      </p:sp>
    </p:spTree>
    <p:extLst>
      <p:ext uri="{BB962C8B-B14F-4D97-AF65-F5344CB8AC3E}">
        <p14:creationId xmlns:p14="http://schemas.microsoft.com/office/powerpoint/2010/main" val="24406868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 name="Rectangle 9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C85E10-2B2E-C216-71F2-F414AAFC6162}"/>
              </a:ext>
            </a:extLst>
          </p:cNvPr>
          <p:cNvSpPr>
            <a:spLocks noGrp="1"/>
          </p:cNvSpPr>
          <p:nvPr>
            <p:ph type="ctrTitle"/>
          </p:nvPr>
        </p:nvSpPr>
        <p:spPr>
          <a:xfrm>
            <a:off x="414506" y="781878"/>
            <a:ext cx="7308324" cy="1243893"/>
          </a:xfrm>
        </p:spPr>
        <p:txBody>
          <a:bodyPr vert="horz" lIns="91440" tIns="45720" rIns="91440" bIns="45720" rtlCol="0" anchor="b">
            <a:noAutofit/>
          </a:bodyPr>
          <a:lstStyle/>
          <a:p>
            <a:r>
              <a:rPr lang="en-US" sz="2800" b="1" dirty="0"/>
              <a:t>“Community Care and Management of Multiple Sclerosis: for community nurses, occupational therapists”</a:t>
            </a:r>
            <a:endParaRPr lang="en-US" sz="2800" b="1" kern="1200" dirty="0">
              <a:solidFill>
                <a:schemeClr val="tx1"/>
              </a:solidFill>
              <a:latin typeface="+mj-lt"/>
              <a:ea typeface="+mj-ea"/>
              <a:cs typeface="+mj-cs"/>
            </a:endParaRPr>
          </a:p>
        </p:txBody>
      </p:sp>
      <p:sp>
        <p:nvSpPr>
          <p:cNvPr id="93" name="Rectangle 9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Rectangle 9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9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Rectangle 95">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3E250409-AE73-4E5A-81A0-FFA76688BD92}"/>
              </a:ext>
            </a:extLst>
          </p:cNvPr>
          <p:cNvSpPr txBox="1"/>
          <p:nvPr/>
        </p:nvSpPr>
        <p:spPr>
          <a:xfrm>
            <a:off x="75611" y="3428968"/>
            <a:ext cx="5231647" cy="2246769"/>
          </a:xfrm>
          <a:prstGeom prst="rect">
            <a:avLst/>
          </a:prstGeom>
          <a:noFill/>
        </p:spPr>
        <p:txBody>
          <a:bodyPr wrap="square" rtlCol="0">
            <a:spAutoFit/>
          </a:bodyPr>
          <a:lstStyle/>
          <a:p>
            <a:r>
              <a:rPr lang="en-GB" sz="2000" b="1" dirty="0">
                <a:latin typeface="+mj-lt"/>
                <a:cs typeface="Arial" panose="020B0604020202020204" pitchFamily="34" charset="0"/>
              </a:rPr>
              <a:t>Name:</a:t>
            </a:r>
            <a:r>
              <a:rPr lang="en-GB" sz="2000" dirty="0">
                <a:latin typeface="+mj-lt"/>
                <a:cs typeface="Arial" panose="020B0604020202020204" pitchFamily="34" charset="0"/>
              </a:rPr>
              <a:t> Md Jewel Ahmad</a:t>
            </a:r>
          </a:p>
          <a:p>
            <a:r>
              <a:rPr lang="en-GB" sz="2000" b="1" dirty="0">
                <a:latin typeface="+mj-lt"/>
                <a:cs typeface="Arial" panose="020B0604020202020204" pitchFamily="34" charset="0"/>
              </a:rPr>
              <a:t>ID: </a:t>
            </a:r>
            <a:r>
              <a:rPr lang="en-GB" sz="2000" dirty="0">
                <a:latin typeface="+mj-lt"/>
                <a:cs typeface="Arial" panose="020B0604020202020204" pitchFamily="34" charset="0"/>
              </a:rPr>
              <a:t>2504951</a:t>
            </a:r>
          </a:p>
          <a:p>
            <a:r>
              <a:rPr lang="en-US" sz="2000" b="1" dirty="0">
                <a:latin typeface="+mj-lt"/>
                <a:cs typeface="Arial" panose="020B0604020202020204" pitchFamily="34" charset="0"/>
              </a:rPr>
              <a:t>Topic name : </a:t>
            </a:r>
            <a:r>
              <a:rPr lang="en-US" sz="2000" dirty="0">
                <a:latin typeface="+mj-lt"/>
                <a:cs typeface="Arial" panose="020B0604020202020204" pitchFamily="34" charset="0"/>
              </a:rPr>
              <a:t>Multiple Sclerosis</a:t>
            </a:r>
          </a:p>
          <a:p>
            <a:r>
              <a:rPr lang="en-US" sz="2000" b="1" dirty="0">
                <a:latin typeface="+mj-lt"/>
                <a:cs typeface="Arial" panose="020B0604020202020204" pitchFamily="34" charset="0"/>
              </a:rPr>
              <a:t>Lecturer name: </a:t>
            </a:r>
            <a:r>
              <a:rPr lang="en-US" sz="2000" dirty="0">
                <a:latin typeface="+mj-lt"/>
                <a:cs typeface="Arial" panose="020B0604020202020204" pitchFamily="34" charset="0"/>
              </a:rPr>
              <a:t>Muhammed khan</a:t>
            </a:r>
            <a:br>
              <a:rPr lang="en-GB" sz="2000" dirty="0">
                <a:latin typeface="+mj-lt"/>
                <a:cs typeface="Arial" panose="020B0604020202020204" pitchFamily="34" charset="0"/>
              </a:rPr>
            </a:br>
            <a:r>
              <a:rPr lang="en-GB" sz="2000" b="1" dirty="0">
                <a:latin typeface="+mj-lt"/>
                <a:cs typeface="Arial" panose="020B0604020202020204" pitchFamily="34" charset="0"/>
              </a:rPr>
              <a:t>Module code -</a:t>
            </a:r>
            <a:r>
              <a:rPr lang="en-GB" sz="2000" dirty="0">
                <a:latin typeface="+mj-lt"/>
                <a:cs typeface="Arial" panose="020B0604020202020204" pitchFamily="34" charset="0"/>
              </a:rPr>
              <a:t>LCHS7003 </a:t>
            </a:r>
            <a:br>
              <a:rPr lang="en-GB" sz="2000" dirty="0">
                <a:latin typeface="+mj-lt"/>
                <a:cs typeface="Arial" panose="020B0604020202020204" pitchFamily="34" charset="0"/>
              </a:rPr>
            </a:br>
            <a:r>
              <a:rPr lang="en-GB" sz="2000" b="1" dirty="0">
                <a:latin typeface="+mj-lt"/>
                <a:cs typeface="Arial" panose="020B0604020202020204" pitchFamily="34" charset="0"/>
              </a:rPr>
              <a:t>Module name -</a:t>
            </a:r>
            <a:r>
              <a:rPr lang="en-GB" sz="2000" dirty="0">
                <a:latin typeface="+mj-lt"/>
                <a:cs typeface="Arial" panose="020B0604020202020204" pitchFamily="34" charset="0"/>
              </a:rPr>
              <a:t> </a:t>
            </a:r>
            <a:r>
              <a:rPr lang="en-US" sz="2000" dirty="0">
                <a:latin typeface="+mj-lt"/>
                <a:cs typeface="Arial" panose="020B0604020202020204" pitchFamily="34" charset="0"/>
              </a:rPr>
              <a:t>Community Care and Management of Longer-term Conditions</a:t>
            </a:r>
          </a:p>
        </p:txBody>
      </p:sp>
      <p:pic>
        <p:nvPicPr>
          <p:cNvPr id="3" name="Picture 2">
            <a:extLst>
              <a:ext uri="{FF2B5EF4-FFF2-40B4-BE49-F238E27FC236}">
                <a16:creationId xmlns:a16="http://schemas.microsoft.com/office/drawing/2014/main" id="{C04D2D9D-A51E-4111-925F-9F7E55DB550A}"/>
              </a:ext>
            </a:extLst>
          </p:cNvPr>
          <p:cNvPicPr>
            <a:picLocks noChangeAspect="1"/>
          </p:cNvPicPr>
          <p:nvPr/>
        </p:nvPicPr>
        <p:blipFill>
          <a:blip r:embed="rId2"/>
          <a:stretch>
            <a:fillRect/>
          </a:stretch>
        </p:blipFill>
        <p:spPr>
          <a:xfrm>
            <a:off x="8148467" y="-31"/>
            <a:ext cx="4079314" cy="6857998"/>
          </a:xfrm>
          <a:prstGeom prst="rect">
            <a:avLst/>
          </a:prstGeom>
        </p:spPr>
      </p:pic>
    </p:spTree>
    <p:extLst>
      <p:ext uri="{BB962C8B-B14F-4D97-AF65-F5344CB8AC3E}">
        <p14:creationId xmlns:p14="http://schemas.microsoft.com/office/powerpoint/2010/main" val="21131489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B8EBE5-CDBB-223E-4ABE-8480F0E86EC2}"/>
              </a:ext>
            </a:extLst>
          </p:cNvPr>
          <p:cNvSpPr>
            <a:spLocks noGrp="1"/>
          </p:cNvSpPr>
          <p:nvPr>
            <p:ph type="title"/>
          </p:nvPr>
        </p:nvSpPr>
        <p:spPr>
          <a:xfrm>
            <a:off x="307133" y="151665"/>
            <a:ext cx="6121374" cy="829731"/>
          </a:xfrm>
        </p:spPr>
        <p:txBody>
          <a:bodyPr vert="horz" lIns="91440" tIns="45720" rIns="91440" bIns="45720" rtlCol="0" anchor="ctr">
            <a:normAutofit fontScale="90000"/>
          </a:bodyPr>
          <a:lstStyle/>
          <a:p>
            <a:r>
              <a:rPr lang="en-US" sz="3600" b="1" dirty="0"/>
              <a:t>Understanding Multiple Sclerosis </a:t>
            </a:r>
          </a:p>
        </p:txBody>
      </p:sp>
      <p:sp>
        <p:nvSpPr>
          <p:cNvPr id="3" name="TextBox 2">
            <a:extLst>
              <a:ext uri="{FF2B5EF4-FFF2-40B4-BE49-F238E27FC236}">
                <a16:creationId xmlns:a16="http://schemas.microsoft.com/office/drawing/2014/main" id="{6843D67E-2841-5115-99EE-CC7BF8C7C555}"/>
              </a:ext>
            </a:extLst>
          </p:cNvPr>
          <p:cNvSpPr txBox="1"/>
          <p:nvPr/>
        </p:nvSpPr>
        <p:spPr>
          <a:xfrm>
            <a:off x="307133" y="1741429"/>
            <a:ext cx="3158741" cy="390858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000"/>
          </a:p>
        </p:txBody>
      </p:sp>
      <p:sp>
        <p:nvSpPr>
          <p:cNvPr id="4" name="文本框 3">
            <a:extLst>
              <a:ext uri="{FF2B5EF4-FFF2-40B4-BE49-F238E27FC236}">
                <a16:creationId xmlns:a16="http://schemas.microsoft.com/office/drawing/2014/main" id="{CA139018-4168-EFE9-213B-661DE3512155}"/>
              </a:ext>
            </a:extLst>
          </p:cNvPr>
          <p:cNvSpPr txBox="1"/>
          <p:nvPr/>
        </p:nvSpPr>
        <p:spPr>
          <a:xfrm>
            <a:off x="181237" y="1133061"/>
            <a:ext cx="7717059" cy="4664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altLang="zh-CN" sz="2000" b="1" dirty="0">
                <a:ea typeface="等线"/>
              </a:rPr>
              <a:t>D</a:t>
            </a:r>
            <a:r>
              <a:rPr lang="en-GB" altLang="zh-CN" sz="2000" b="1" dirty="0" err="1">
                <a:ea typeface="等线"/>
              </a:rPr>
              <a:t>efinition</a:t>
            </a:r>
            <a:r>
              <a:rPr lang="en-GB" altLang="zh-CN" sz="2000" b="1" dirty="0">
                <a:ea typeface="等线"/>
              </a:rPr>
              <a:t>: </a:t>
            </a:r>
            <a:r>
              <a:rPr lang="en-US" sz="2000" dirty="0"/>
              <a:t>Multiple sclerosis (MS) is a long-term autoimmune disorder in which the immune system attacks and damages the myelin sheath — the protective covering around neurons in the brain, spinal cord, and optic nerves (World Health Organization, 2023). This myelin layer normally shields nerve cells and helps electrical signals travel efficiently from the brain to the rest of the body </a:t>
            </a:r>
            <a:r>
              <a:rPr lang="en-US" altLang="zh-CN" sz="2000" dirty="0">
                <a:ea typeface="等线"/>
              </a:rPr>
              <a:t>(Ruth Ann Marrie et al., 2023).</a:t>
            </a:r>
          </a:p>
          <a:p>
            <a:pPr algn="just">
              <a:lnSpc>
                <a:spcPct val="150000"/>
              </a:lnSpc>
            </a:pPr>
            <a:r>
              <a:rPr lang="en-US" altLang="zh-CN" sz="2000" b="1" dirty="0">
                <a:ea typeface="等线"/>
              </a:rPr>
              <a:t>Symptoms:</a:t>
            </a:r>
            <a:r>
              <a:rPr lang="en-US" altLang="zh-CN" sz="2000" dirty="0">
                <a:ea typeface="等线"/>
              </a:rPr>
              <a:t> Common symptoms are Common symptoms include fatigue, visual disturbances (blurred vision or eye pain), numbness and tingling sensations (</a:t>
            </a:r>
            <a:r>
              <a:rPr lang="en-US" altLang="zh-CN" sz="2000" dirty="0" err="1">
                <a:ea typeface="等线"/>
              </a:rPr>
              <a:t>Margoni</a:t>
            </a:r>
            <a:r>
              <a:rPr lang="en-US" altLang="zh-CN" sz="2000" dirty="0">
                <a:ea typeface="等线"/>
              </a:rPr>
              <a:t> et al., 2023).</a:t>
            </a:r>
            <a:endParaRPr lang="zh-CN" altLang="en-US" dirty="0">
              <a:ea typeface="等线"/>
            </a:endParaRPr>
          </a:p>
        </p:txBody>
      </p:sp>
      <p:pic>
        <p:nvPicPr>
          <p:cNvPr id="6" name="Picture 5">
            <a:extLst>
              <a:ext uri="{FF2B5EF4-FFF2-40B4-BE49-F238E27FC236}">
                <a16:creationId xmlns:a16="http://schemas.microsoft.com/office/drawing/2014/main" id="{752346AB-35A6-4067-9746-32A01963204D}"/>
              </a:ext>
            </a:extLst>
          </p:cNvPr>
          <p:cNvPicPr>
            <a:picLocks noChangeAspect="1"/>
          </p:cNvPicPr>
          <p:nvPr/>
        </p:nvPicPr>
        <p:blipFill>
          <a:blip r:embed="rId2"/>
          <a:stretch>
            <a:fillRect/>
          </a:stretch>
        </p:blipFill>
        <p:spPr>
          <a:xfrm>
            <a:off x="8114286" y="3793349"/>
            <a:ext cx="4070200" cy="2713467"/>
          </a:xfrm>
          <a:prstGeom prst="rect">
            <a:avLst/>
          </a:prstGeom>
        </p:spPr>
      </p:pic>
      <p:sp>
        <p:nvSpPr>
          <p:cNvPr id="8" name="TextBox 7">
            <a:extLst>
              <a:ext uri="{FF2B5EF4-FFF2-40B4-BE49-F238E27FC236}">
                <a16:creationId xmlns:a16="http://schemas.microsoft.com/office/drawing/2014/main" id="{E5F01869-F368-450A-B45A-418CB73D5E4F}"/>
              </a:ext>
            </a:extLst>
          </p:cNvPr>
          <p:cNvSpPr txBox="1"/>
          <p:nvPr/>
        </p:nvSpPr>
        <p:spPr>
          <a:xfrm>
            <a:off x="9488557" y="6466964"/>
            <a:ext cx="2180197" cy="261610"/>
          </a:xfrm>
          <a:prstGeom prst="rect">
            <a:avLst/>
          </a:prstGeom>
          <a:noFill/>
        </p:spPr>
        <p:txBody>
          <a:bodyPr wrap="square" rtlCol="0">
            <a:spAutoFit/>
          </a:bodyPr>
          <a:lstStyle/>
          <a:p>
            <a:r>
              <a:rPr lang="en-US" sz="1100" dirty="0"/>
              <a:t>(Source: (</a:t>
            </a:r>
            <a:r>
              <a:rPr lang="en-US" sz="1100" dirty="0" err="1"/>
              <a:t>Stachowiak</a:t>
            </a:r>
            <a:r>
              <a:rPr lang="en-US" sz="1100" dirty="0"/>
              <a:t>, 2010)</a:t>
            </a:r>
            <a:endParaRPr lang="en-GB" sz="1100" dirty="0"/>
          </a:p>
        </p:txBody>
      </p:sp>
    </p:spTree>
    <p:extLst>
      <p:ext uri="{BB962C8B-B14F-4D97-AF65-F5344CB8AC3E}">
        <p14:creationId xmlns:p14="http://schemas.microsoft.com/office/powerpoint/2010/main" val="26047229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B8EBE5-CDBB-223E-4ABE-8480F0E86EC2}"/>
              </a:ext>
            </a:extLst>
          </p:cNvPr>
          <p:cNvSpPr>
            <a:spLocks noGrp="1"/>
          </p:cNvSpPr>
          <p:nvPr>
            <p:ph type="title"/>
          </p:nvPr>
        </p:nvSpPr>
        <p:spPr>
          <a:xfrm>
            <a:off x="464956" y="157556"/>
            <a:ext cx="6101496" cy="829731"/>
          </a:xfrm>
        </p:spPr>
        <p:txBody>
          <a:bodyPr vert="horz" lIns="91440" tIns="45720" rIns="91440" bIns="45720" rtlCol="0" anchor="ctr">
            <a:normAutofit fontScale="90000"/>
          </a:bodyPr>
          <a:lstStyle/>
          <a:p>
            <a:r>
              <a:rPr lang="en-US" sz="3600" b="1" dirty="0"/>
              <a:t>Understanding Multiple Sclerosis: </a:t>
            </a:r>
          </a:p>
        </p:txBody>
      </p:sp>
      <p:sp>
        <p:nvSpPr>
          <p:cNvPr id="3" name="TextBox 2">
            <a:extLst>
              <a:ext uri="{FF2B5EF4-FFF2-40B4-BE49-F238E27FC236}">
                <a16:creationId xmlns:a16="http://schemas.microsoft.com/office/drawing/2014/main" id="{6843D67E-2841-5115-99EE-CC7BF8C7C555}"/>
              </a:ext>
            </a:extLst>
          </p:cNvPr>
          <p:cNvSpPr txBox="1"/>
          <p:nvPr/>
        </p:nvSpPr>
        <p:spPr>
          <a:xfrm>
            <a:off x="307133" y="1741429"/>
            <a:ext cx="3158741" cy="390858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000"/>
          </a:p>
        </p:txBody>
      </p:sp>
      <p:sp>
        <p:nvSpPr>
          <p:cNvPr id="4" name="文本框 3">
            <a:extLst>
              <a:ext uri="{FF2B5EF4-FFF2-40B4-BE49-F238E27FC236}">
                <a16:creationId xmlns:a16="http://schemas.microsoft.com/office/drawing/2014/main" id="{CA139018-4168-EFE9-213B-661DE3512155}"/>
              </a:ext>
            </a:extLst>
          </p:cNvPr>
          <p:cNvSpPr txBox="1"/>
          <p:nvPr/>
        </p:nvSpPr>
        <p:spPr>
          <a:xfrm>
            <a:off x="134855" y="880229"/>
            <a:ext cx="8298617" cy="32762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altLang="zh-CN" sz="2000" b="1" dirty="0" err="1">
                <a:ea typeface="等线"/>
              </a:rPr>
              <a:t>Aetiology</a:t>
            </a:r>
            <a:r>
              <a:rPr lang="en-US" altLang="zh-CN" sz="2000" b="1" dirty="0">
                <a:ea typeface="等线"/>
              </a:rPr>
              <a:t>:</a:t>
            </a:r>
          </a:p>
          <a:p>
            <a:pPr marL="457200" indent="-457200" algn="just">
              <a:lnSpc>
                <a:spcPct val="150000"/>
              </a:lnSpc>
              <a:buFont typeface="+mj-lt"/>
              <a:buAutoNum type="arabicPeriod"/>
            </a:pPr>
            <a:r>
              <a:rPr lang="en-US" altLang="zh-CN" sz="2000" dirty="0">
                <a:ea typeface="等线"/>
              </a:rPr>
              <a:t>MS is not inherited directly, but genetic predisposition combined with environmental factors contributes to disease development (Walton et al., 2020).</a:t>
            </a:r>
          </a:p>
          <a:p>
            <a:pPr marL="457200" indent="-457200" algn="just">
              <a:lnSpc>
                <a:spcPct val="150000"/>
              </a:lnSpc>
              <a:buFont typeface="+mj-lt"/>
              <a:buAutoNum type="arabicPeriod"/>
            </a:pPr>
            <a:r>
              <a:rPr lang="en-US" altLang="zh-CN" sz="2000" dirty="0">
                <a:ea typeface="等线"/>
              </a:rPr>
              <a:t>Genetic susceptibility, with the risk in siblings or children of people.</a:t>
            </a:r>
          </a:p>
          <a:p>
            <a:pPr marL="457200" indent="-457200" algn="just">
              <a:lnSpc>
                <a:spcPct val="150000"/>
              </a:lnSpc>
              <a:buFont typeface="+mj-lt"/>
              <a:buAutoNum type="arabicPeriod"/>
            </a:pPr>
            <a:r>
              <a:rPr lang="en-US" sz="2000" dirty="0"/>
              <a:t>Factors in the environment, such as poor sun exposure and vitamin D insufficiency</a:t>
            </a:r>
            <a:r>
              <a:rPr lang="en-US" altLang="zh-CN" sz="2000" dirty="0">
                <a:ea typeface="等线"/>
              </a:rPr>
              <a:t> (Uhb.nhs.uk, 2024).</a:t>
            </a:r>
            <a:endParaRPr lang="zh-CN" altLang="en-US" sz="2000" dirty="0">
              <a:ea typeface="等线"/>
            </a:endParaRPr>
          </a:p>
        </p:txBody>
      </p:sp>
      <p:sp>
        <p:nvSpPr>
          <p:cNvPr id="7" name="TextBox 6">
            <a:extLst>
              <a:ext uri="{FF2B5EF4-FFF2-40B4-BE49-F238E27FC236}">
                <a16:creationId xmlns:a16="http://schemas.microsoft.com/office/drawing/2014/main" id="{8222B57E-2E83-6E21-30B7-E43B13C853B9}"/>
              </a:ext>
            </a:extLst>
          </p:cNvPr>
          <p:cNvSpPr txBox="1"/>
          <p:nvPr/>
        </p:nvSpPr>
        <p:spPr>
          <a:xfrm>
            <a:off x="5177828" y="2518372"/>
            <a:ext cx="1828800" cy="1828800"/>
          </a:xfrm>
          <a:prstGeom prst="rect">
            <a:avLst/>
          </a:prstGeom>
          <a:noFill/>
        </p:spPr>
        <p:txBody>
          <a:bodyPr wrap="square" rtlCol="0">
            <a:spAutoFit/>
          </a:bodyPr>
          <a:lstStyle/>
          <a:p>
            <a:pPr algn="l"/>
            <a:endParaRPr lang="en-US" dirty="0"/>
          </a:p>
        </p:txBody>
      </p:sp>
      <p:pic>
        <p:nvPicPr>
          <p:cNvPr id="6" name="Picture 5">
            <a:extLst>
              <a:ext uri="{FF2B5EF4-FFF2-40B4-BE49-F238E27FC236}">
                <a16:creationId xmlns:a16="http://schemas.microsoft.com/office/drawing/2014/main" id="{B047CC3C-3569-4212-881E-39E0058583F5}"/>
              </a:ext>
            </a:extLst>
          </p:cNvPr>
          <p:cNvPicPr>
            <a:picLocks noChangeAspect="1"/>
          </p:cNvPicPr>
          <p:nvPr/>
        </p:nvPicPr>
        <p:blipFill>
          <a:blip r:embed="rId2"/>
          <a:stretch>
            <a:fillRect/>
          </a:stretch>
        </p:blipFill>
        <p:spPr>
          <a:xfrm>
            <a:off x="7195930" y="3745194"/>
            <a:ext cx="4981042" cy="2795610"/>
          </a:xfrm>
          <a:prstGeom prst="rect">
            <a:avLst/>
          </a:prstGeom>
        </p:spPr>
      </p:pic>
      <p:sp>
        <p:nvSpPr>
          <p:cNvPr id="9" name="TextBox 8">
            <a:extLst>
              <a:ext uri="{FF2B5EF4-FFF2-40B4-BE49-F238E27FC236}">
                <a16:creationId xmlns:a16="http://schemas.microsoft.com/office/drawing/2014/main" id="{28BE3AD8-F3CA-4748-85AA-3490402A536E}"/>
              </a:ext>
            </a:extLst>
          </p:cNvPr>
          <p:cNvSpPr txBox="1"/>
          <p:nvPr/>
        </p:nvSpPr>
        <p:spPr>
          <a:xfrm>
            <a:off x="9495184" y="6483958"/>
            <a:ext cx="1961536" cy="261610"/>
          </a:xfrm>
          <a:prstGeom prst="rect">
            <a:avLst/>
          </a:prstGeom>
          <a:noFill/>
        </p:spPr>
        <p:txBody>
          <a:bodyPr wrap="square" rtlCol="0">
            <a:spAutoFit/>
          </a:bodyPr>
          <a:lstStyle/>
          <a:p>
            <a:r>
              <a:rPr lang="en-US" sz="1100" dirty="0"/>
              <a:t>(Source: </a:t>
            </a:r>
            <a:r>
              <a:rPr lang="en-US" sz="1100" dirty="0" err="1"/>
              <a:t>Frothingham</a:t>
            </a:r>
            <a:r>
              <a:rPr lang="en-US" sz="1100" dirty="0"/>
              <a:t>, 2019). </a:t>
            </a:r>
            <a:endParaRPr lang="en-GB" sz="1100" dirty="0"/>
          </a:p>
        </p:txBody>
      </p:sp>
    </p:spTree>
    <p:extLst>
      <p:ext uri="{BB962C8B-B14F-4D97-AF65-F5344CB8AC3E}">
        <p14:creationId xmlns:p14="http://schemas.microsoft.com/office/powerpoint/2010/main" val="10425248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81741-F781-4958-8A47-5CEF537D8DA1}"/>
              </a:ext>
            </a:extLst>
          </p:cNvPr>
          <p:cNvSpPr>
            <a:spLocks noGrp="1"/>
          </p:cNvSpPr>
          <p:nvPr>
            <p:ph type="title"/>
          </p:nvPr>
        </p:nvSpPr>
        <p:spPr>
          <a:xfrm>
            <a:off x="321365" y="271671"/>
            <a:ext cx="10318925" cy="735494"/>
          </a:xfrm>
        </p:spPr>
        <p:txBody>
          <a:bodyPr>
            <a:normAutofit/>
          </a:bodyPr>
          <a:lstStyle/>
          <a:p>
            <a:r>
              <a:rPr lang="en-US" sz="3200" b="1" dirty="0"/>
              <a:t>Multiple Sclerosis - Prevalence in the UK / Worldwide</a:t>
            </a:r>
            <a:endParaRPr lang="en-GB" sz="3200" b="1" dirty="0"/>
          </a:p>
        </p:txBody>
      </p:sp>
      <p:sp>
        <p:nvSpPr>
          <p:cNvPr id="3" name="Content Placeholder 2">
            <a:extLst>
              <a:ext uri="{FF2B5EF4-FFF2-40B4-BE49-F238E27FC236}">
                <a16:creationId xmlns:a16="http://schemas.microsoft.com/office/drawing/2014/main" id="{1D2BFA23-3C42-4E73-B215-1D12613F5FD4}"/>
              </a:ext>
            </a:extLst>
          </p:cNvPr>
          <p:cNvSpPr>
            <a:spLocks noGrp="1"/>
          </p:cNvSpPr>
          <p:nvPr>
            <p:ph idx="1"/>
          </p:nvPr>
        </p:nvSpPr>
        <p:spPr>
          <a:xfrm>
            <a:off x="321366" y="1076877"/>
            <a:ext cx="8153399" cy="4966114"/>
          </a:xfrm>
        </p:spPr>
        <p:txBody>
          <a:bodyPr>
            <a:normAutofit lnSpcReduction="10000"/>
          </a:bodyPr>
          <a:lstStyle/>
          <a:p>
            <a:pPr marL="457200" indent="-457200" algn="just">
              <a:lnSpc>
                <a:spcPct val="150000"/>
              </a:lnSpc>
              <a:buFont typeface="+mj-lt"/>
              <a:buAutoNum type="arabicPeriod"/>
            </a:pPr>
            <a:r>
              <a:rPr lang="en-US" sz="2000" dirty="0"/>
              <a:t>The UK has a wide range of prevalence rates. According to Surrey (2025), there are 150,000 individuals living with multiple sclerosis.</a:t>
            </a:r>
          </a:p>
          <a:p>
            <a:pPr marL="457200" indent="-457200" algn="just">
              <a:lnSpc>
                <a:spcPct val="150000"/>
              </a:lnSpc>
              <a:buFont typeface="+mj-lt"/>
              <a:buAutoNum type="arabicPeriod"/>
            </a:pPr>
            <a:r>
              <a:rPr lang="en-US" sz="2000" dirty="0"/>
              <a:t>There is about one person for every four hundred and fifty in England, or 123,442 individuals (Salter et al., 2024).</a:t>
            </a:r>
          </a:p>
          <a:p>
            <a:pPr marL="457200" indent="-457200" algn="just">
              <a:lnSpc>
                <a:spcPct val="150000"/>
              </a:lnSpc>
              <a:buFont typeface="+mj-lt"/>
              <a:buAutoNum type="arabicPeriod"/>
            </a:pPr>
            <a:r>
              <a:rPr lang="en-US" sz="2000" dirty="0"/>
              <a:t>The disease affects more than 1.89 million individuals worldwide, and more than 62,000 new cases are expected to be detected in 2021 (</a:t>
            </a:r>
            <a:r>
              <a:rPr lang="en-US" sz="2000" dirty="0" err="1"/>
              <a:t>Seferoglu</a:t>
            </a:r>
            <a:r>
              <a:rPr lang="en-US" sz="2000" dirty="0"/>
              <a:t> et al., 2021).</a:t>
            </a:r>
          </a:p>
          <a:p>
            <a:pPr marL="457200" indent="-457200" algn="just">
              <a:lnSpc>
                <a:spcPct val="150000"/>
              </a:lnSpc>
              <a:buFont typeface="+mj-lt"/>
              <a:buAutoNum type="arabicPeriod"/>
            </a:pPr>
            <a:r>
              <a:rPr lang="en-US" sz="2000" dirty="0"/>
              <a:t>Over the last thirty years, the prevalence of multiple sclerosis (MS) has been steadily rising, reaching 23.9 cases per 100,000 people worldwide (Sandra Bartolomeu Pires et al., 2023).</a:t>
            </a:r>
            <a:endParaRPr lang="en-GB" sz="2000" dirty="0"/>
          </a:p>
        </p:txBody>
      </p:sp>
    </p:spTree>
    <p:extLst>
      <p:ext uri="{BB962C8B-B14F-4D97-AF65-F5344CB8AC3E}">
        <p14:creationId xmlns:p14="http://schemas.microsoft.com/office/powerpoint/2010/main" val="9516149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72A1AB-68B8-2A34-F1E1-7DA62CAF0ED4}"/>
              </a:ext>
            </a:extLst>
          </p:cNvPr>
          <p:cNvSpPr>
            <a:spLocks noGrp="1"/>
          </p:cNvSpPr>
          <p:nvPr>
            <p:ph type="title"/>
          </p:nvPr>
        </p:nvSpPr>
        <p:spPr>
          <a:xfrm>
            <a:off x="392251" y="206095"/>
            <a:ext cx="9375203" cy="936630"/>
          </a:xfrm>
        </p:spPr>
        <p:txBody>
          <a:bodyPr vert="horz" lIns="91440" tIns="45720" rIns="91440" bIns="45720" rtlCol="0" anchor="ctr">
            <a:noAutofit/>
          </a:bodyPr>
          <a:lstStyle/>
          <a:p>
            <a:r>
              <a:rPr lang="en-US" sz="3200" b="1" dirty="0"/>
              <a:t>Economic and Social Burden of </a:t>
            </a:r>
            <a:r>
              <a:rPr lang="en-US" sz="3200" b="1" dirty="0" err="1"/>
              <a:t>of</a:t>
            </a:r>
            <a:r>
              <a:rPr lang="en-US" sz="3200" b="1" dirty="0"/>
              <a:t> Multiple Sclerosis</a:t>
            </a:r>
          </a:p>
        </p:txBody>
      </p:sp>
      <p:sp>
        <p:nvSpPr>
          <p:cNvPr id="6" name="TextBox 5">
            <a:extLst>
              <a:ext uri="{FF2B5EF4-FFF2-40B4-BE49-F238E27FC236}">
                <a16:creationId xmlns:a16="http://schemas.microsoft.com/office/drawing/2014/main" id="{6BD4BBF3-1BAC-35A3-CC50-A57E9658E8DA}"/>
              </a:ext>
            </a:extLst>
          </p:cNvPr>
          <p:cNvSpPr txBox="1"/>
          <p:nvPr/>
        </p:nvSpPr>
        <p:spPr>
          <a:xfrm>
            <a:off x="219974" y="1094286"/>
            <a:ext cx="9107290" cy="5358837"/>
          </a:xfrm>
          <a:prstGeom prst="rect">
            <a:avLst/>
          </a:prstGeom>
        </p:spPr>
        <p:txBody>
          <a:bodyPr vert="horz" lIns="91440" tIns="45720" rIns="91440" bIns="45720" rtlCol="0" anchor="t">
            <a:normAutofit lnSpcReduction="10000"/>
          </a:bodyPr>
          <a:lstStyle/>
          <a:p>
            <a:pPr>
              <a:lnSpc>
                <a:spcPct val="150000"/>
              </a:lnSpc>
            </a:pPr>
            <a:r>
              <a:rPr lang="en-US" sz="2000" b="1" dirty="0">
                <a:ea typeface="+mn-lt"/>
                <a:cs typeface="+mn-lt"/>
              </a:rPr>
              <a:t>Economic Impact:</a:t>
            </a:r>
          </a:p>
          <a:p>
            <a:pPr marL="457200" indent="-457200">
              <a:lnSpc>
                <a:spcPct val="150000"/>
              </a:lnSpc>
              <a:buFont typeface="+mj-lt"/>
              <a:buAutoNum type="arabicParenR"/>
            </a:pPr>
            <a:r>
              <a:rPr lang="en-US" sz="2000" dirty="0">
                <a:ea typeface="+mn-lt"/>
                <a:cs typeface="+mn-lt"/>
              </a:rPr>
              <a:t>MS generates substantial economic costs to individuals, families and the healthcare system.</a:t>
            </a:r>
          </a:p>
          <a:p>
            <a:pPr marL="457200" indent="-457200">
              <a:lnSpc>
                <a:spcPct val="150000"/>
              </a:lnSpc>
              <a:buFont typeface="+mj-lt"/>
              <a:buAutoNum type="arabicParenR"/>
            </a:pPr>
            <a:r>
              <a:rPr lang="en-US" sz="2000" dirty="0">
                <a:ea typeface="+mn-lt"/>
                <a:cs typeface="+mn-lt"/>
              </a:rPr>
              <a:t>Research confirms that MS costs the UK approximately £1.4 billion annually </a:t>
            </a:r>
            <a:r>
              <a:rPr lang="da-DK" sz="2000" dirty="0">
                <a:ea typeface="+mn-lt"/>
                <a:cs typeface="+mn-lt"/>
              </a:rPr>
              <a:t>(Ruth Ann Marrie et al., 2023)</a:t>
            </a:r>
            <a:r>
              <a:rPr lang="en-US" sz="2000" dirty="0">
                <a:ea typeface="+mn-lt"/>
                <a:cs typeface="+mn-lt"/>
              </a:rPr>
              <a:t>.</a:t>
            </a:r>
          </a:p>
          <a:p>
            <a:pPr>
              <a:lnSpc>
                <a:spcPct val="150000"/>
              </a:lnSpc>
            </a:pPr>
            <a:r>
              <a:rPr lang="en-US" sz="2000" b="1" dirty="0">
                <a:ea typeface="+mn-lt"/>
                <a:cs typeface="+mn-lt"/>
              </a:rPr>
              <a:t>Social Impact:</a:t>
            </a:r>
          </a:p>
          <a:p>
            <a:pPr marL="457200" indent="-457200">
              <a:lnSpc>
                <a:spcPct val="150000"/>
              </a:lnSpc>
              <a:buFont typeface="+mj-lt"/>
              <a:buAutoNum type="arabicParenR"/>
            </a:pPr>
            <a:r>
              <a:rPr lang="en-US" sz="2000" dirty="0"/>
              <a:t>The illness is the primary cause of neurological disability not linked to injury among young adults, often affecting individuals during important points in their working careers.</a:t>
            </a:r>
          </a:p>
          <a:p>
            <a:pPr marL="457200" indent="-457200">
              <a:lnSpc>
                <a:spcPct val="150000"/>
              </a:lnSpc>
              <a:buFont typeface="+mj-lt"/>
              <a:buAutoNum type="arabicParenR"/>
            </a:pPr>
            <a:r>
              <a:rPr lang="en-US" sz="2000" dirty="0"/>
              <a:t>Over half of MS patients (51%) reported that reducing or changing specialist support worsened symptoms like balance, fatigue, muscle weakness, pain, and stiffness (Rocca et al., 2024).</a:t>
            </a:r>
          </a:p>
          <a:p>
            <a:pPr marL="342900" indent="-342900">
              <a:lnSpc>
                <a:spcPct val="150000"/>
              </a:lnSpc>
              <a:buFont typeface="Wingdings" panose="05000000000000000000" pitchFamily="2" charset="2"/>
              <a:buChar char="§"/>
            </a:pPr>
            <a:endParaRPr lang="en-US" sz="1700" dirty="0"/>
          </a:p>
        </p:txBody>
      </p:sp>
    </p:spTree>
    <p:extLst>
      <p:ext uri="{BB962C8B-B14F-4D97-AF65-F5344CB8AC3E}">
        <p14:creationId xmlns:p14="http://schemas.microsoft.com/office/powerpoint/2010/main" val="8192389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72A1AB-68B8-2A34-F1E1-7DA62CAF0ED4}"/>
              </a:ext>
            </a:extLst>
          </p:cNvPr>
          <p:cNvSpPr>
            <a:spLocks noGrp="1"/>
          </p:cNvSpPr>
          <p:nvPr>
            <p:ph type="title"/>
          </p:nvPr>
        </p:nvSpPr>
        <p:spPr>
          <a:xfrm>
            <a:off x="219974" y="178219"/>
            <a:ext cx="5703748" cy="616911"/>
          </a:xfrm>
        </p:spPr>
        <p:txBody>
          <a:bodyPr vert="horz" lIns="91440" tIns="45720" rIns="91440" bIns="45720" rtlCol="0" anchor="ctr">
            <a:noAutofit/>
          </a:bodyPr>
          <a:lstStyle/>
          <a:p>
            <a:r>
              <a:rPr lang="en-US" sz="3200" b="1" dirty="0"/>
              <a:t>Diagnosis and Initial Assessment</a:t>
            </a:r>
          </a:p>
        </p:txBody>
      </p:sp>
      <p:sp>
        <p:nvSpPr>
          <p:cNvPr id="6" name="TextBox 5">
            <a:extLst>
              <a:ext uri="{FF2B5EF4-FFF2-40B4-BE49-F238E27FC236}">
                <a16:creationId xmlns:a16="http://schemas.microsoft.com/office/drawing/2014/main" id="{6BD4BBF3-1BAC-35A3-CC50-A57E9658E8DA}"/>
              </a:ext>
            </a:extLst>
          </p:cNvPr>
          <p:cNvSpPr txBox="1"/>
          <p:nvPr/>
        </p:nvSpPr>
        <p:spPr>
          <a:xfrm>
            <a:off x="219974" y="795130"/>
            <a:ext cx="8990287" cy="5358837"/>
          </a:xfrm>
          <a:prstGeom prst="rect">
            <a:avLst/>
          </a:prstGeom>
        </p:spPr>
        <p:txBody>
          <a:bodyPr vert="horz" lIns="91440" tIns="45720" rIns="91440" bIns="45720" rtlCol="0" anchor="t">
            <a:normAutofit fontScale="92500"/>
          </a:bodyPr>
          <a:lstStyle/>
          <a:p>
            <a:pPr>
              <a:lnSpc>
                <a:spcPct val="150000"/>
              </a:lnSpc>
            </a:pPr>
            <a:r>
              <a:rPr lang="en-US" sz="2000" dirty="0">
                <a:ea typeface="+mn-lt"/>
                <a:cs typeface="+mn-lt"/>
              </a:rPr>
              <a:t>Magnetic Resonance Imaging (MRI) is crucial for confirming suspected diagnosis.</a:t>
            </a:r>
          </a:p>
          <a:p>
            <a:pPr>
              <a:lnSpc>
                <a:spcPct val="150000"/>
              </a:lnSpc>
            </a:pPr>
            <a:r>
              <a:rPr lang="en-US" sz="2000" dirty="0"/>
              <a:t>Cerebrospinal fluid (CSF) analysis is used supportively when investigation seeks to exclude alternative diagnoses or when clinical uncertainty remains (Rashid et al., 2024).</a:t>
            </a:r>
          </a:p>
          <a:p>
            <a:pPr>
              <a:lnSpc>
                <a:spcPct val="150000"/>
              </a:lnSpc>
            </a:pPr>
            <a:r>
              <a:rPr lang="en-US" sz="2000" b="1" dirty="0"/>
              <a:t>This assessment encompasses:</a:t>
            </a:r>
          </a:p>
          <a:p>
            <a:pPr marL="914400" lvl="1" indent="-457200">
              <a:lnSpc>
                <a:spcPct val="150000"/>
              </a:lnSpc>
              <a:buFont typeface="+mj-lt"/>
              <a:buAutoNum type="arabicParenR"/>
            </a:pPr>
            <a:r>
              <a:rPr lang="en-US" sz="2000" dirty="0"/>
              <a:t>Face-to-face appointment with MS nurse specialist within 4 weeks of diagnosis</a:t>
            </a:r>
          </a:p>
          <a:p>
            <a:pPr marL="914400" lvl="1" indent="-457200">
              <a:lnSpc>
                <a:spcPct val="150000"/>
              </a:lnSpc>
              <a:buFont typeface="+mj-lt"/>
              <a:buAutoNum type="arabicParenR"/>
            </a:pPr>
            <a:r>
              <a:rPr lang="en-US" sz="2000" dirty="0"/>
              <a:t>Disability evaluation using validated measures (Expanded Disability Status Scale - EDSS) (Nicholas et al., 2020).</a:t>
            </a:r>
          </a:p>
          <a:p>
            <a:pPr marL="914400" lvl="1" indent="-457200">
              <a:lnSpc>
                <a:spcPct val="150000"/>
              </a:lnSpc>
              <a:buFont typeface="+mj-lt"/>
              <a:buAutoNum type="arabicParenR"/>
            </a:pPr>
            <a:r>
              <a:rPr lang="en-US" sz="2000" dirty="0"/>
              <a:t>Assessment of all patients for disease-modifying therapy (DMT) eligibility</a:t>
            </a:r>
          </a:p>
          <a:p>
            <a:pPr marL="914400" lvl="1" indent="-457200">
              <a:lnSpc>
                <a:spcPct val="150000"/>
              </a:lnSpc>
              <a:buFont typeface="+mj-lt"/>
              <a:buAutoNum type="arabicParenR"/>
            </a:pPr>
            <a:r>
              <a:rPr lang="en-US" sz="2000" dirty="0"/>
              <a:t>Referral to wider multidisciplinary team for symptom management and lifestyle support (Hauer et al., 2020).</a:t>
            </a:r>
          </a:p>
          <a:p>
            <a:pPr marL="342900" indent="-342900">
              <a:lnSpc>
                <a:spcPct val="150000"/>
              </a:lnSpc>
              <a:buFont typeface="Arial" panose="020B0604020202020204" pitchFamily="34" charset="0"/>
              <a:buChar char="•"/>
            </a:pPr>
            <a:endParaRPr lang="en-US" sz="2000" dirty="0"/>
          </a:p>
          <a:p>
            <a:pPr marL="342900" indent="-342900">
              <a:lnSpc>
                <a:spcPct val="150000"/>
              </a:lnSpc>
              <a:buFont typeface="Arial" panose="020B0604020202020204" pitchFamily="34" charset="0"/>
              <a:buChar char="•"/>
            </a:pPr>
            <a:endParaRPr lang="en-US" sz="2000" dirty="0"/>
          </a:p>
        </p:txBody>
      </p:sp>
    </p:spTree>
    <p:extLst>
      <p:ext uri="{BB962C8B-B14F-4D97-AF65-F5344CB8AC3E}">
        <p14:creationId xmlns:p14="http://schemas.microsoft.com/office/powerpoint/2010/main" val="2245623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72A1AB-68B8-2A34-F1E1-7DA62CAF0ED4}"/>
              </a:ext>
            </a:extLst>
          </p:cNvPr>
          <p:cNvSpPr>
            <a:spLocks noGrp="1"/>
          </p:cNvSpPr>
          <p:nvPr>
            <p:ph type="title"/>
          </p:nvPr>
        </p:nvSpPr>
        <p:spPr>
          <a:xfrm>
            <a:off x="219973" y="218661"/>
            <a:ext cx="8248165" cy="735495"/>
          </a:xfrm>
        </p:spPr>
        <p:txBody>
          <a:bodyPr vert="horz" lIns="91440" tIns="45720" rIns="91440" bIns="45720" rtlCol="0" anchor="ctr">
            <a:noAutofit/>
          </a:bodyPr>
          <a:lstStyle/>
          <a:p>
            <a:r>
              <a:rPr lang="en-US" sz="3200" b="1" dirty="0"/>
              <a:t>Management of Multiple Sclerosis Following UK Guidance</a:t>
            </a:r>
          </a:p>
        </p:txBody>
      </p:sp>
      <p:sp>
        <p:nvSpPr>
          <p:cNvPr id="6" name="TextBox 5">
            <a:extLst>
              <a:ext uri="{FF2B5EF4-FFF2-40B4-BE49-F238E27FC236}">
                <a16:creationId xmlns:a16="http://schemas.microsoft.com/office/drawing/2014/main" id="{6BD4BBF3-1BAC-35A3-CC50-A57E9658E8DA}"/>
              </a:ext>
            </a:extLst>
          </p:cNvPr>
          <p:cNvSpPr txBox="1"/>
          <p:nvPr/>
        </p:nvSpPr>
        <p:spPr>
          <a:xfrm>
            <a:off x="0" y="1172817"/>
            <a:ext cx="8851140" cy="5186558"/>
          </a:xfrm>
          <a:prstGeom prst="rect">
            <a:avLst/>
          </a:prstGeom>
        </p:spPr>
        <p:txBody>
          <a:bodyPr vert="horz" lIns="91440" tIns="45720" rIns="91440" bIns="45720" rtlCol="0" anchor="t">
            <a:normAutofit/>
          </a:bodyPr>
          <a:lstStyle/>
          <a:p>
            <a:pPr marL="342900" indent="-342900" algn="just">
              <a:lnSpc>
                <a:spcPct val="150000"/>
              </a:lnSpc>
              <a:buFont typeface="Wingdings" panose="05000000000000000000" pitchFamily="2" charset="2"/>
              <a:buChar char="v"/>
            </a:pPr>
            <a:r>
              <a:rPr lang="en-US" sz="2000" dirty="0">
                <a:ea typeface="+mn-lt"/>
                <a:cs typeface="+mn-lt"/>
              </a:rPr>
              <a:t>The Innovative Care for Chronic Conditions Model (ICCCM) provides a framework applicable to MS management, emphasizing:</a:t>
            </a:r>
          </a:p>
          <a:p>
            <a:pPr marL="914400" lvl="1" indent="-457200" algn="just">
              <a:lnSpc>
                <a:spcPct val="150000"/>
              </a:lnSpc>
              <a:buFont typeface="+mj-lt"/>
              <a:buAutoNum type="arabicParenR"/>
            </a:pPr>
            <a:r>
              <a:rPr lang="en-US" sz="2000" b="1" dirty="0">
                <a:ea typeface="+mn-lt"/>
                <a:cs typeface="+mn-lt"/>
              </a:rPr>
              <a:t>Patient level:</a:t>
            </a:r>
            <a:r>
              <a:rPr lang="en-US" sz="2000" dirty="0">
                <a:ea typeface="+mn-lt"/>
                <a:cs typeface="+mn-lt"/>
              </a:rPr>
              <a:t> Self-management support, education and activation</a:t>
            </a:r>
          </a:p>
          <a:p>
            <a:pPr marL="914400" lvl="1" indent="-457200" algn="just">
              <a:lnSpc>
                <a:spcPct val="150000"/>
              </a:lnSpc>
              <a:buFont typeface="+mj-lt"/>
              <a:buAutoNum type="arabicParenR"/>
            </a:pPr>
            <a:r>
              <a:rPr lang="en-US" sz="2000" b="1" dirty="0">
                <a:ea typeface="+mn-lt"/>
                <a:cs typeface="+mn-lt"/>
              </a:rPr>
              <a:t>Healthcare system level:</a:t>
            </a:r>
            <a:r>
              <a:rPr lang="en-US" sz="2000" dirty="0">
                <a:ea typeface="+mn-lt"/>
                <a:cs typeface="+mn-lt"/>
              </a:rPr>
              <a:t> Multidisciplinary coordination through specialist MS </a:t>
            </a:r>
            <a:r>
              <a:rPr lang="en-US" sz="2000" dirty="0" err="1">
                <a:ea typeface="+mn-lt"/>
                <a:cs typeface="+mn-lt"/>
              </a:rPr>
              <a:t>centres</a:t>
            </a:r>
            <a:r>
              <a:rPr lang="en-US" sz="2000" dirty="0">
                <a:ea typeface="+mn-lt"/>
                <a:cs typeface="+mn-lt"/>
              </a:rPr>
              <a:t> with single points of contact (</a:t>
            </a:r>
            <a:r>
              <a:rPr lang="en-US" sz="2000" dirty="0" err="1">
                <a:ea typeface="+mn-lt"/>
                <a:cs typeface="+mn-lt"/>
              </a:rPr>
              <a:t>Mirmosayyeb</a:t>
            </a:r>
            <a:r>
              <a:rPr lang="en-US" sz="2000" dirty="0">
                <a:ea typeface="+mn-lt"/>
                <a:cs typeface="+mn-lt"/>
              </a:rPr>
              <a:t> et al., 2025).</a:t>
            </a:r>
          </a:p>
          <a:p>
            <a:pPr marL="914400" lvl="1" indent="-457200" algn="just">
              <a:lnSpc>
                <a:spcPct val="150000"/>
              </a:lnSpc>
              <a:buFont typeface="+mj-lt"/>
              <a:buAutoNum type="arabicParenR"/>
            </a:pPr>
            <a:r>
              <a:rPr lang="en-US" sz="2000" b="1" dirty="0">
                <a:ea typeface="+mn-lt"/>
                <a:cs typeface="+mn-lt"/>
              </a:rPr>
              <a:t>Community level:</a:t>
            </a:r>
            <a:r>
              <a:rPr lang="en-US" sz="2000" dirty="0">
                <a:ea typeface="+mn-lt"/>
                <a:cs typeface="+mn-lt"/>
              </a:rPr>
              <a:t> Integration with primary care, social services and community support</a:t>
            </a:r>
          </a:p>
          <a:p>
            <a:pPr marL="914400" lvl="1" indent="-457200" algn="just">
              <a:lnSpc>
                <a:spcPct val="150000"/>
              </a:lnSpc>
              <a:buFont typeface="+mj-lt"/>
              <a:buAutoNum type="arabicParenR"/>
            </a:pPr>
            <a:r>
              <a:rPr lang="en-US" sz="2000" b="1" dirty="0">
                <a:ea typeface="+mn-lt"/>
                <a:cs typeface="+mn-lt"/>
              </a:rPr>
              <a:t>Policy level:</a:t>
            </a:r>
            <a:r>
              <a:rPr lang="en-US" sz="2000" dirty="0">
                <a:ea typeface="+mn-lt"/>
                <a:cs typeface="+mn-lt"/>
              </a:rPr>
              <a:t> Commissioning of </a:t>
            </a:r>
            <a:r>
              <a:rPr lang="en-US" sz="2000" dirty="0" err="1">
                <a:ea typeface="+mn-lt"/>
                <a:cs typeface="+mn-lt"/>
              </a:rPr>
              <a:t>specialised</a:t>
            </a:r>
            <a:r>
              <a:rPr lang="en-US" sz="2000" dirty="0">
                <a:ea typeface="+mn-lt"/>
                <a:cs typeface="+mn-lt"/>
              </a:rPr>
              <a:t> services and rehabilitation pathways (</a:t>
            </a:r>
            <a:r>
              <a:rPr lang="en-US" sz="2000" dirty="0" err="1">
                <a:ea typeface="+mn-lt"/>
                <a:cs typeface="+mn-lt"/>
              </a:rPr>
              <a:t>Margoni</a:t>
            </a:r>
            <a:r>
              <a:rPr lang="en-US" sz="2000" dirty="0">
                <a:ea typeface="+mn-lt"/>
                <a:cs typeface="+mn-lt"/>
              </a:rPr>
              <a:t> et al., 2023).</a:t>
            </a:r>
          </a:p>
          <a:p>
            <a:pPr marL="342900" indent="-342900" algn="just">
              <a:lnSpc>
                <a:spcPct val="150000"/>
              </a:lnSpc>
              <a:buFont typeface="Wingdings" panose="05000000000000000000" pitchFamily="2" charset="2"/>
              <a:buChar char="v"/>
            </a:pPr>
            <a:endParaRPr lang="en-US" sz="2000" dirty="0">
              <a:ea typeface="+mn-lt"/>
              <a:cs typeface="+mn-lt"/>
            </a:endParaRPr>
          </a:p>
        </p:txBody>
      </p:sp>
      <p:pic>
        <p:nvPicPr>
          <p:cNvPr id="3" name="Picture 2">
            <a:extLst>
              <a:ext uri="{FF2B5EF4-FFF2-40B4-BE49-F238E27FC236}">
                <a16:creationId xmlns:a16="http://schemas.microsoft.com/office/drawing/2014/main" id="{0ACB3C6E-853A-4C7C-BFFD-5CC9C891E864}"/>
              </a:ext>
            </a:extLst>
          </p:cNvPr>
          <p:cNvPicPr>
            <a:picLocks noChangeAspect="1"/>
          </p:cNvPicPr>
          <p:nvPr/>
        </p:nvPicPr>
        <p:blipFill>
          <a:blip r:embed="rId2"/>
          <a:stretch>
            <a:fillRect/>
          </a:stretch>
        </p:blipFill>
        <p:spPr>
          <a:xfrm>
            <a:off x="8793163" y="3632685"/>
            <a:ext cx="3398837" cy="2741185"/>
          </a:xfrm>
          <a:prstGeom prst="rect">
            <a:avLst/>
          </a:prstGeom>
        </p:spPr>
      </p:pic>
      <p:sp>
        <p:nvSpPr>
          <p:cNvPr id="7" name="TextBox 6">
            <a:extLst>
              <a:ext uri="{FF2B5EF4-FFF2-40B4-BE49-F238E27FC236}">
                <a16:creationId xmlns:a16="http://schemas.microsoft.com/office/drawing/2014/main" id="{55706312-6FD6-40B1-9818-6387713371B5}"/>
              </a:ext>
            </a:extLst>
          </p:cNvPr>
          <p:cNvSpPr txBox="1"/>
          <p:nvPr/>
        </p:nvSpPr>
        <p:spPr>
          <a:xfrm>
            <a:off x="9570027" y="6359375"/>
            <a:ext cx="2111175" cy="261610"/>
          </a:xfrm>
          <a:prstGeom prst="rect">
            <a:avLst/>
          </a:prstGeom>
          <a:noFill/>
        </p:spPr>
        <p:txBody>
          <a:bodyPr wrap="square" rtlCol="0">
            <a:spAutoFit/>
          </a:bodyPr>
          <a:lstStyle/>
          <a:p>
            <a:r>
              <a:rPr lang="en-US" sz="1100" dirty="0"/>
              <a:t>(Source: Nicholas et al., 2020) </a:t>
            </a:r>
            <a:endParaRPr lang="en-GB" sz="1100" dirty="0"/>
          </a:p>
        </p:txBody>
      </p:sp>
    </p:spTree>
    <p:extLst>
      <p:ext uri="{BB962C8B-B14F-4D97-AF65-F5344CB8AC3E}">
        <p14:creationId xmlns:p14="http://schemas.microsoft.com/office/powerpoint/2010/main" val="3716690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72A1AB-68B8-2A34-F1E1-7DA62CAF0ED4}"/>
              </a:ext>
            </a:extLst>
          </p:cNvPr>
          <p:cNvSpPr>
            <a:spLocks noGrp="1"/>
          </p:cNvSpPr>
          <p:nvPr>
            <p:ph type="title"/>
          </p:nvPr>
        </p:nvSpPr>
        <p:spPr>
          <a:xfrm>
            <a:off x="219973" y="218661"/>
            <a:ext cx="8248165" cy="735495"/>
          </a:xfrm>
        </p:spPr>
        <p:txBody>
          <a:bodyPr vert="horz" lIns="91440" tIns="45720" rIns="91440" bIns="45720" rtlCol="0" anchor="ctr">
            <a:noAutofit/>
          </a:bodyPr>
          <a:lstStyle/>
          <a:p>
            <a:r>
              <a:rPr lang="en-US" sz="3200" b="1" dirty="0"/>
              <a:t>Management of Multiple Sclerosis Following UK Guidance</a:t>
            </a:r>
          </a:p>
        </p:txBody>
      </p:sp>
      <p:sp>
        <p:nvSpPr>
          <p:cNvPr id="6" name="TextBox 5">
            <a:extLst>
              <a:ext uri="{FF2B5EF4-FFF2-40B4-BE49-F238E27FC236}">
                <a16:creationId xmlns:a16="http://schemas.microsoft.com/office/drawing/2014/main" id="{6BD4BBF3-1BAC-35A3-CC50-A57E9658E8DA}"/>
              </a:ext>
            </a:extLst>
          </p:cNvPr>
          <p:cNvSpPr txBox="1"/>
          <p:nvPr/>
        </p:nvSpPr>
        <p:spPr>
          <a:xfrm>
            <a:off x="292860" y="1280503"/>
            <a:ext cx="8851140" cy="3510158"/>
          </a:xfrm>
          <a:prstGeom prst="rect">
            <a:avLst/>
          </a:prstGeom>
        </p:spPr>
        <p:txBody>
          <a:bodyPr vert="horz" lIns="91440" tIns="45720" rIns="91440" bIns="45720" rtlCol="0" anchor="t">
            <a:normAutofit/>
          </a:bodyPr>
          <a:lstStyle/>
          <a:p>
            <a:pPr marL="457200" indent="-457200" algn="just">
              <a:lnSpc>
                <a:spcPct val="150000"/>
              </a:lnSpc>
              <a:buFont typeface="+mj-lt"/>
              <a:buAutoNum type="arabicPeriod"/>
            </a:pPr>
            <a:r>
              <a:rPr lang="en-US" sz="2000" dirty="0">
                <a:ea typeface="+mn-lt"/>
                <a:cs typeface="+mn-lt"/>
              </a:rPr>
              <a:t>The Optimal Clinical Care Pathway for Adults with Multiple Sclerosis (2024), NICE guidelines, and NHS DMT treatment algorithm guide UK MS management (MS Society, 2024).</a:t>
            </a:r>
            <a:endParaRPr lang="en-US" sz="1900" dirty="0">
              <a:ea typeface="+mn-lt"/>
              <a:cs typeface="+mn-lt"/>
            </a:endParaRPr>
          </a:p>
          <a:p>
            <a:pPr marL="457200" indent="-457200" algn="just">
              <a:lnSpc>
                <a:spcPct val="150000"/>
              </a:lnSpc>
              <a:buFont typeface="+mj-lt"/>
              <a:buAutoNum type="arabicPeriod"/>
            </a:pPr>
            <a:r>
              <a:rPr lang="en-US" sz="2000" dirty="0">
                <a:ea typeface="+mn-lt"/>
                <a:cs typeface="+mn-lt"/>
              </a:rPr>
              <a:t>The pathway </a:t>
            </a:r>
            <a:r>
              <a:rPr lang="en-US" sz="2000" dirty="0" err="1">
                <a:ea typeface="+mn-lt"/>
                <a:cs typeface="+mn-lt"/>
              </a:rPr>
              <a:t>emphasises</a:t>
            </a:r>
            <a:r>
              <a:rPr lang="en-US" sz="2000" dirty="0">
                <a:ea typeface="+mn-lt"/>
                <a:cs typeface="+mn-lt"/>
              </a:rPr>
              <a:t> early diagnosis, rapid DMT initiation, holistic symptom management, and coordination through multidisciplinary specialist teams (MS Society, 2024).</a:t>
            </a:r>
          </a:p>
        </p:txBody>
      </p:sp>
    </p:spTree>
    <p:extLst>
      <p:ext uri="{BB962C8B-B14F-4D97-AF65-F5344CB8AC3E}">
        <p14:creationId xmlns:p14="http://schemas.microsoft.com/office/powerpoint/2010/main" val="7502459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72A1AB-68B8-2A34-F1E1-7DA62CAF0ED4}"/>
              </a:ext>
            </a:extLst>
          </p:cNvPr>
          <p:cNvSpPr>
            <a:spLocks noGrp="1"/>
          </p:cNvSpPr>
          <p:nvPr>
            <p:ph type="title"/>
          </p:nvPr>
        </p:nvSpPr>
        <p:spPr>
          <a:xfrm>
            <a:off x="219973" y="218661"/>
            <a:ext cx="8248165" cy="735495"/>
          </a:xfrm>
        </p:spPr>
        <p:txBody>
          <a:bodyPr vert="horz" lIns="91440" tIns="45720" rIns="91440" bIns="45720" rtlCol="0" anchor="ctr">
            <a:noAutofit/>
          </a:bodyPr>
          <a:lstStyle/>
          <a:p>
            <a:r>
              <a:rPr lang="en-US" sz="3200" b="1" dirty="0"/>
              <a:t>Treatment Options for Multiple Sclerosis in the United Kingdom</a:t>
            </a:r>
          </a:p>
        </p:txBody>
      </p:sp>
      <p:sp>
        <p:nvSpPr>
          <p:cNvPr id="6" name="TextBox 5">
            <a:extLst>
              <a:ext uri="{FF2B5EF4-FFF2-40B4-BE49-F238E27FC236}">
                <a16:creationId xmlns:a16="http://schemas.microsoft.com/office/drawing/2014/main" id="{6BD4BBF3-1BAC-35A3-CC50-A57E9658E8DA}"/>
              </a:ext>
            </a:extLst>
          </p:cNvPr>
          <p:cNvSpPr txBox="1"/>
          <p:nvPr/>
        </p:nvSpPr>
        <p:spPr>
          <a:xfrm>
            <a:off x="219973" y="1172817"/>
            <a:ext cx="8831262" cy="5358837"/>
          </a:xfrm>
          <a:prstGeom prst="rect">
            <a:avLst/>
          </a:prstGeom>
        </p:spPr>
        <p:txBody>
          <a:bodyPr vert="horz" lIns="91440" tIns="45720" rIns="91440" bIns="45720" rtlCol="0" anchor="t">
            <a:normAutofit fontScale="92500"/>
          </a:bodyPr>
          <a:lstStyle/>
          <a:p>
            <a:pPr algn="just">
              <a:lnSpc>
                <a:spcPct val="150000"/>
              </a:lnSpc>
            </a:pPr>
            <a:r>
              <a:rPr lang="en-US" sz="2000" dirty="0"/>
              <a:t>In the UK, Disease-Modifying Therapies (DMTs) are a key component of MS care, effectively decreasing the number of relapses, reducing disease activity seen on MRI scans, and helping to prevent further disability. </a:t>
            </a:r>
            <a:r>
              <a:rPr lang="en-US" sz="2000" dirty="0">
                <a:ea typeface="+mn-lt"/>
                <a:cs typeface="+mn-lt"/>
              </a:rPr>
              <a:t>(NHS England, 2021).</a:t>
            </a:r>
          </a:p>
          <a:p>
            <a:pPr algn="just">
              <a:lnSpc>
                <a:spcPct val="150000"/>
              </a:lnSpc>
            </a:pPr>
            <a:r>
              <a:rPr lang="en-US" sz="2000" b="1" dirty="0">
                <a:ea typeface="+mn-lt"/>
                <a:cs typeface="+mn-lt"/>
              </a:rPr>
              <a:t>Medicines for MS</a:t>
            </a:r>
          </a:p>
          <a:p>
            <a:pPr marL="457200" indent="-457200" algn="just">
              <a:lnSpc>
                <a:spcPct val="150000"/>
              </a:lnSpc>
              <a:buFont typeface="+mj-lt"/>
              <a:buAutoNum type="arabicPeriod"/>
            </a:pPr>
            <a:r>
              <a:rPr lang="en-US" sz="2000" dirty="0">
                <a:ea typeface="+mn-lt"/>
                <a:cs typeface="+mn-lt"/>
              </a:rPr>
              <a:t>anti-inflammatory and neuroprotective steroids</a:t>
            </a:r>
          </a:p>
          <a:p>
            <a:pPr marL="457200" indent="-457200" algn="just">
              <a:lnSpc>
                <a:spcPct val="150000"/>
              </a:lnSpc>
              <a:buFont typeface="+mj-lt"/>
              <a:buAutoNum type="arabicPeriod"/>
            </a:pPr>
            <a:r>
              <a:rPr lang="en-US" sz="2000" dirty="0">
                <a:ea typeface="+mn-lt"/>
                <a:cs typeface="+mn-lt"/>
              </a:rPr>
              <a:t>analgesic medication for the treatment of muscular tension, cramps, and spasms (NICE, 2022).</a:t>
            </a:r>
          </a:p>
          <a:p>
            <a:pPr marL="457200" indent="-457200" algn="just">
              <a:lnSpc>
                <a:spcPct val="150000"/>
              </a:lnSpc>
              <a:buFont typeface="+mj-lt"/>
              <a:buAutoNum type="arabicPeriod"/>
            </a:pPr>
            <a:r>
              <a:rPr lang="en-US" sz="2000" dirty="0">
                <a:ea typeface="+mn-lt"/>
                <a:cs typeface="+mn-lt"/>
              </a:rPr>
              <a:t>medication for the treatment of pain, eye issues, and other related disorders</a:t>
            </a:r>
          </a:p>
          <a:p>
            <a:pPr algn="just">
              <a:lnSpc>
                <a:spcPct val="150000"/>
              </a:lnSpc>
            </a:pPr>
            <a:r>
              <a:rPr lang="en-US" sz="2000" dirty="0">
                <a:ea typeface="+mn-lt"/>
                <a:cs typeface="+mn-lt"/>
              </a:rPr>
              <a:t>Neurological rehabilitation is critical to maintaining function and quality of life, yet community rehabilitation provision remains limited (NHS Foundation Trust, 2025).</a:t>
            </a:r>
            <a:endParaRPr lang="en-US" sz="1900" dirty="0"/>
          </a:p>
        </p:txBody>
      </p:sp>
    </p:spTree>
    <p:extLst>
      <p:ext uri="{BB962C8B-B14F-4D97-AF65-F5344CB8AC3E}">
        <p14:creationId xmlns:p14="http://schemas.microsoft.com/office/powerpoint/2010/main" val="11064097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72A1AB-68B8-2A34-F1E1-7DA62CAF0ED4}"/>
              </a:ext>
            </a:extLst>
          </p:cNvPr>
          <p:cNvSpPr>
            <a:spLocks noGrp="1"/>
          </p:cNvSpPr>
          <p:nvPr>
            <p:ph type="title"/>
          </p:nvPr>
        </p:nvSpPr>
        <p:spPr>
          <a:xfrm>
            <a:off x="219973" y="178905"/>
            <a:ext cx="8248165" cy="775252"/>
          </a:xfrm>
        </p:spPr>
        <p:txBody>
          <a:bodyPr vert="horz" lIns="91440" tIns="45720" rIns="91440" bIns="45720" rtlCol="0" anchor="ctr">
            <a:noAutofit/>
          </a:bodyPr>
          <a:lstStyle/>
          <a:p>
            <a:r>
              <a:rPr lang="en-US" sz="3200" b="1" dirty="0"/>
              <a:t>Comorbidities Associated with Multiple Sclerosis</a:t>
            </a:r>
          </a:p>
        </p:txBody>
      </p:sp>
      <p:sp>
        <p:nvSpPr>
          <p:cNvPr id="6" name="TextBox 5">
            <a:extLst>
              <a:ext uri="{FF2B5EF4-FFF2-40B4-BE49-F238E27FC236}">
                <a16:creationId xmlns:a16="http://schemas.microsoft.com/office/drawing/2014/main" id="{6BD4BBF3-1BAC-35A3-CC50-A57E9658E8DA}"/>
              </a:ext>
            </a:extLst>
          </p:cNvPr>
          <p:cNvSpPr txBox="1"/>
          <p:nvPr/>
        </p:nvSpPr>
        <p:spPr>
          <a:xfrm>
            <a:off x="219973" y="1133062"/>
            <a:ext cx="8963784" cy="5459895"/>
          </a:xfrm>
          <a:prstGeom prst="rect">
            <a:avLst/>
          </a:prstGeom>
        </p:spPr>
        <p:txBody>
          <a:bodyPr vert="horz" lIns="91440" tIns="45720" rIns="91440" bIns="45720" rtlCol="0" anchor="t">
            <a:normAutofit/>
          </a:bodyPr>
          <a:lstStyle/>
          <a:p>
            <a:pPr marL="342900" indent="-342900" algn="just">
              <a:lnSpc>
                <a:spcPct val="150000"/>
              </a:lnSpc>
              <a:buFont typeface="Wingdings" panose="05000000000000000000" pitchFamily="2" charset="2"/>
              <a:buChar char="v"/>
            </a:pPr>
            <a:r>
              <a:rPr lang="en-US" sz="2000" dirty="0">
                <a:ea typeface="+mn-lt"/>
                <a:cs typeface="+mn-lt"/>
              </a:rPr>
              <a:t>Mental health and neurological comorbidities </a:t>
            </a:r>
          </a:p>
          <a:p>
            <a:pPr marL="914400" lvl="1" indent="-457200" algn="just">
              <a:lnSpc>
                <a:spcPct val="150000"/>
              </a:lnSpc>
              <a:buFont typeface="+mj-lt"/>
              <a:buAutoNum type="arabicParenR"/>
            </a:pPr>
            <a:r>
              <a:rPr lang="en-US" sz="2000" b="1" dirty="0">
                <a:ea typeface="+mn-lt"/>
                <a:cs typeface="+mn-lt"/>
              </a:rPr>
              <a:t>Depression and anxiety:</a:t>
            </a:r>
            <a:r>
              <a:rPr lang="en-US" sz="2000" dirty="0">
                <a:ea typeface="+mn-lt"/>
                <a:cs typeface="+mn-lt"/>
              </a:rPr>
              <a:t> More than 20% of MS patients also suffer from these common co-occurring disorders (NHS inform, 2024).</a:t>
            </a:r>
          </a:p>
          <a:p>
            <a:pPr marL="914400" lvl="1" indent="-457200" algn="just">
              <a:lnSpc>
                <a:spcPct val="150000"/>
              </a:lnSpc>
              <a:buFont typeface="+mj-lt"/>
              <a:buAutoNum type="arabicParenR"/>
            </a:pPr>
            <a:r>
              <a:rPr lang="en-US" sz="2000" b="1" dirty="0">
                <a:ea typeface="+mn-lt"/>
                <a:cs typeface="+mn-lt"/>
              </a:rPr>
              <a:t>Migraine:</a:t>
            </a:r>
            <a:r>
              <a:rPr lang="en-US" sz="2000" dirty="0">
                <a:ea typeface="+mn-lt"/>
                <a:cs typeface="+mn-lt"/>
              </a:rPr>
              <a:t> Studies show an association between MS lesions and migraine frequency (</a:t>
            </a:r>
            <a:r>
              <a:rPr lang="en-US" sz="2000" dirty="0" err="1">
                <a:ea typeface="+mn-lt"/>
                <a:cs typeface="+mn-lt"/>
              </a:rPr>
              <a:t>Kuipers</a:t>
            </a:r>
            <a:r>
              <a:rPr lang="en-US" sz="2000" dirty="0">
                <a:ea typeface="+mn-lt"/>
                <a:cs typeface="+mn-lt"/>
              </a:rPr>
              <a:t>, </a:t>
            </a:r>
            <a:r>
              <a:rPr lang="en-US" sz="2000" dirty="0" err="1">
                <a:ea typeface="+mn-lt"/>
                <a:cs typeface="+mn-lt"/>
              </a:rPr>
              <a:t>Cramm</a:t>
            </a:r>
            <a:r>
              <a:rPr lang="en-US" sz="2000" dirty="0">
                <a:ea typeface="+mn-lt"/>
                <a:cs typeface="+mn-lt"/>
              </a:rPr>
              <a:t> and </a:t>
            </a:r>
            <a:r>
              <a:rPr lang="en-US" sz="2000" dirty="0" err="1">
                <a:ea typeface="+mn-lt"/>
                <a:cs typeface="+mn-lt"/>
              </a:rPr>
              <a:t>Nieboer</a:t>
            </a:r>
            <a:r>
              <a:rPr lang="en-US" sz="2000" dirty="0">
                <a:ea typeface="+mn-lt"/>
                <a:cs typeface="+mn-lt"/>
              </a:rPr>
              <a:t>, 2019).</a:t>
            </a:r>
          </a:p>
          <a:p>
            <a:pPr marL="914400" lvl="1" indent="-457200" algn="just">
              <a:lnSpc>
                <a:spcPct val="150000"/>
              </a:lnSpc>
              <a:buFont typeface="+mj-lt"/>
              <a:buAutoNum type="arabicParenR"/>
            </a:pPr>
            <a:r>
              <a:rPr lang="en-US" sz="2000" b="1" dirty="0">
                <a:ea typeface="+mn-lt"/>
                <a:cs typeface="+mn-lt"/>
              </a:rPr>
              <a:t>Restless leg syndrome:</a:t>
            </a:r>
            <a:r>
              <a:rPr lang="en-US" sz="2000" dirty="0">
                <a:ea typeface="+mn-lt"/>
                <a:cs typeface="+mn-lt"/>
              </a:rPr>
              <a:t> This is frequently reported in people with MS.</a:t>
            </a:r>
          </a:p>
          <a:p>
            <a:pPr marL="342900" indent="-342900" algn="just">
              <a:lnSpc>
                <a:spcPct val="150000"/>
              </a:lnSpc>
              <a:buFont typeface="Wingdings" panose="05000000000000000000" pitchFamily="2" charset="2"/>
              <a:buChar char="v"/>
            </a:pPr>
            <a:r>
              <a:rPr lang="en-US" sz="1900" dirty="0"/>
              <a:t>Cardiovascular and metabolic comorbidities </a:t>
            </a:r>
          </a:p>
          <a:p>
            <a:pPr marL="800100" lvl="1" indent="-342900" algn="just">
              <a:lnSpc>
                <a:spcPct val="150000"/>
              </a:lnSpc>
              <a:buFont typeface="Courier New" panose="02070309020205020404" pitchFamily="49" charset="0"/>
              <a:buChar char="o"/>
            </a:pPr>
            <a:r>
              <a:rPr lang="en-US" sz="1900" b="1" dirty="0"/>
              <a:t>Hypertension (high blood pressure):</a:t>
            </a:r>
            <a:r>
              <a:rPr lang="en-US" sz="1900" dirty="0"/>
              <a:t> A very common comorbidity, hypertension is linked to increased disability progression (Khan and Hashim, 2025).</a:t>
            </a:r>
          </a:p>
          <a:p>
            <a:pPr marL="800100" lvl="1" indent="-342900" algn="just">
              <a:lnSpc>
                <a:spcPct val="150000"/>
              </a:lnSpc>
              <a:buFont typeface="Courier New" panose="02070309020205020404" pitchFamily="49" charset="0"/>
              <a:buChar char="o"/>
            </a:pPr>
            <a:r>
              <a:rPr lang="en-US" sz="1900" b="1" dirty="0"/>
              <a:t>Hyperlipidemia:</a:t>
            </a:r>
            <a:r>
              <a:rPr lang="en-US" sz="1900" dirty="0"/>
              <a:t> High levels of fat in the blood are frequently seen alongside MS.</a:t>
            </a:r>
          </a:p>
          <a:p>
            <a:pPr marL="342900" indent="-342900" algn="just">
              <a:lnSpc>
                <a:spcPct val="150000"/>
              </a:lnSpc>
              <a:buFont typeface="Wingdings" panose="05000000000000000000" pitchFamily="2" charset="2"/>
              <a:buChar char="v"/>
            </a:pPr>
            <a:endParaRPr lang="en-US" sz="1900" dirty="0"/>
          </a:p>
        </p:txBody>
      </p:sp>
    </p:spTree>
    <p:extLst>
      <p:ext uri="{BB962C8B-B14F-4D97-AF65-F5344CB8AC3E}">
        <p14:creationId xmlns:p14="http://schemas.microsoft.com/office/powerpoint/2010/main" val="6518153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72A1AB-68B8-2A34-F1E1-7DA62CAF0ED4}"/>
              </a:ext>
            </a:extLst>
          </p:cNvPr>
          <p:cNvSpPr>
            <a:spLocks noGrp="1"/>
          </p:cNvSpPr>
          <p:nvPr>
            <p:ph type="title"/>
          </p:nvPr>
        </p:nvSpPr>
        <p:spPr>
          <a:xfrm>
            <a:off x="398878" y="311427"/>
            <a:ext cx="4882114" cy="735495"/>
          </a:xfrm>
        </p:spPr>
        <p:txBody>
          <a:bodyPr vert="horz" lIns="91440" tIns="45720" rIns="91440" bIns="45720" rtlCol="0" anchor="ctr">
            <a:noAutofit/>
          </a:bodyPr>
          <a:lstStyle/>
          <a:p>
            <a:r>
              <a:rPr lang="en-US" sz="3200" b="1" dirty="0"/>
              <a:t>Prevention of Multiple Sclerosis</a:t>
            </a:r>
          </a:p>
        </p:txBody>
      </p:sp>
      <p:sp>
        <p:nvSpPr>
          <p:cNvPr id="6" name="TextBox 5">
            <a:extLst>
              <a:ext uri="{FF2B5EF4-FFF2-40B4-BE49-F238E27FC236}">
                <a16:creationId xmlns:a16="http://schemas.microsoft.com/office/drawing/2014/main" id="{6BD4BBF3-1BAC-35A3-CC50-A57E9658E8DA}"/>
              </a:ext>
            </a:extLst>
          </p:cNvPr>
          <p:cNvSpPr txBox="1"/>
          <p:nvPr/>
        </p:nvSpPr>
        <p:spPr>
          <a:xfrm>
            <a:off x="398878" y="1358349"/>
            <a:ext cx="8963784" cy="4167809"/>
          </a:xfrm>
          <a:prstGeom prst="rect">
            <a:avLst/>
          </a:prstGeom>
        </p:spPr>
        <p:txBody>
          <a:bodyPr vert="horz" lIns="91440" tIns="45720" rIns="91440" bIns="45720" rtlCol="0" anchor="t">
            <a:normAutofit fontScale="85000" lnSpcReduction="10000"/>
          </a:bodyPr>
          <a:lstStyle/>
          <a:p>
            <a:pPr algn="just">
              <a:lnSpc>
                <a:spcPct val="150000"/>
              </a:lnSpc>
            </a:pPr>
            <a:r>
              <a:rPr lang="en-US" sz="2000" dirty="0">
                <a:ea typeface="+mn-lt"/>
                <a:cs typeface="+mn-lt"/>
              </a:rPr>
              <a:t>Whilst MS cannot be entirely prevented, evidence-based strategies may reduce disease risk and progression:</a:t>
            </a:r>
          </a:p>
          <a:p>
            <a:pPr marL="914400" lvl="1" indent="-457200" algn="just">
              <a:lnSpc>
                <a:spcPct val="150000"/>
              </a:lnSpc>
              <a:buFont typeface="+mj-lt"/>
              <a:buAutoNum type="arabicParenR"/>
            </a:pPr>
            <a:r>
              <a:rPr lang="en-US" sz="2000" b="1" dirty="0">
                <a:ea typeface="+mn-lt"/>
                <a:cs typeface="+mn-lt"/>
              </a:rPr>
              <a:t>Vitamin D supplementation:</a:t>
            </a:r>
            <a:r>
              <a:rPr lang="en-US" sz="2000" dirty="0">
                <a:ea typeface="+mn-lt"/>
                <a:cs typeface="+mn-lt"/>
              </a:rPr>
              <a:t> Low vitamin D levels correlate with increased MS risk, more frequent relapses and faster disability progression (Hossein Tabatabaei-Jafari et al., 2022).</a:t>
            </a:r>
          </a:p>
          <a:p>
            <a:pPr marL="914400" lvl="1" indent="-457200" algn="just">
              <a:lnSpc>
                <a:spcPct val="150000"/>
              </a:lnSpc>
              <a:buFont typeface="+mj-lt"/>
              <a:buAutoNum type="arabicParenR"/>
            </a:pPr>
            <a:r>
              <a:rPr lang="en-US" sz="1900" b="1" dirty="0"/>
              <a:t>Infection prevention:</a:t>
            </a:r>
            <a:r>
              <a:rPr lang="en-US" sz="1900" dirty="0"/>
              <a:t> Given Epstein-Barr virus implicated as potential MS trigger, maintaining general infection prevention </a:t>
            </a:r>
            <a:r>
              <a:rPr lang="de-DE" sz="1900" dirty="0"/>
              <a:t>(Hauer, Perneczky and Sellner, 2020)</a:t>
            </a:r>
            <a:r>
              <a:rPr lang="en-US" sz="1900" dirty="0"/>
              <a:t>.</a:t>
            </a:r>
          </a:p>
          <a:p>
            <a:pPr marL="914400" lvl="1" indent="-457200" algn="just">
              <a:lnSpc>
                <a:spcPct val="150000"/>
              </a:lnSpc>
              <a:buFont typeface="+mj-lt"/>
              <a:buAutoNum type="arabicParenR"/>
            </a:pPr>
            <a:r>
              <a:rPr lang="en-US" sz="1900" b="1" dirty="0"/>
              <a:t>Cardiovascular health:</a:t>
            </a:r>
            <a:r>
              <a:rPr lang="en-US" sz="1900" dirty="0"/>
              <a:t> Maintaining healthy blood pressure and cholesterol reduces MS activity and disability.</a:t>
            </a:r>
          </a:p>
          <a:p>
            <a:pPr marL="914400" lvl="1" indent="-457200" algn="just">
              <a:lnSpc>
                <a:spcPct val="150000"/>
              </a:lnSpc>
              <a:buFont typeface="+mj-lt"/>
              <a:buAutoNum type="arabicParenR"/>
            </a:pPr>
            <a:r>
              <a:rPr lang="en-US" sz="1900" b="1" dirty="0"/>
              <a:t>Smoking cessation:</a:t>
            </a:r>
            <a:r>
              <a:rPr lang="en-US" sz="1900" dirty="0"/>
              <a:t> Smoking associates with increased disease activity; cessation represents critical intervention (</a:t>
            </a:r>
            <a:r>
              <a:rPr lang="en-US" sz="1900" dirty="0" err="1"/>
              <a:t>Giovannoni</a:t>
            </a:r>
            <a:r>
              <a:rPr lang="en-US" sz="1900" dirty="0"/>
              <a:t> et al., 2024).</a:t>
            </a:r>
          </a:p>
        </p:txBody>
      </p:sp>
    </p:spTree>
    <p:extLst>
      <p:ext uri="{BB962C8B-B14F-4D97-AF65-F5344CB8AC3E}">
        <p14:creationId xmlns:p14="http://schemas.microsoft.com/office/powerpoint/2010/main" val="6842486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72A1AB-68B8-2A34-F1E1-7DA62CAF0ED4}"/>
              </a:ext>
            </a:extLst>
          </p:cNvPr>
          <p:cNvSpPr>
            <a:spLocks noGrp="1"/>
          </p:cNvSpPr>
          <p:nvPr>
            <p:ph type="title"/>
          </p:nvPr>
        </p:nvSpPr>
        <p:spPr>
          <a:xfrm>
            <a:off x="219974" y="218661"/>
            <a:ext cx="9374600" cy="735495"/>
          </a:xfrm>
        </p:spPr>
        <p:txBody>
          <a:bodyPr vert="horz" lIns="91440" tIns="45720" rIns="91440" bIns="45720" rtlCol="0" anchor="ctr">
            <a:noAutofit/>
          </a:bodyPr>
          <a:lstStyle/>
          <a:p>
            <a:r>
              <a:rPr lang="en-US" sz="2800" b="1" dirty="0"/>
              <a:t>Skills, Values and </a:t>
            </a:r>
            <a:r>
              <a:rPr lang="en-US" sz="2800" b="1" dirty="0" err="1"/>
              <a:t>Behaviours</a:t>
            </a:r>
            <a:r>
              <a:rPr lang="en-US" sz="2800" b="1" dirty="0"/>
              <a:t> for Co-Productive Care</a:t>
            </a:r>
          </a:p>
        </p:txBody>
      </p:sp>
      <p:sp>
        <p:nvSpPr>
          <p:cNvPr id="6" name="TextBox 5">
            <a:extLst>
              <a:ext uri="{FF2B5EF4-FFF2-40B4-BE49-F238E27FC236}">
                <a16:creationId xmlns:a16="http://schemas.microsoft.com/office/drawing/2014/main" id="{6BD4BBF3-1BAC-35A3-CC50-A57E9658E8DA}"/>
              </a:ext>
            </a:extLst>
          </p:cNvPr>
          <p:cNvSpPr txBox="1"/>
          <p:nvPr/>
        </p:nvSpPr>
        <p:spPr>
          <a:xfrm>
            <a:off x="219973" y="1040295"/>
            <a:ext cx="8963784" cy="5433391"/>
          </a:xfrm>
          <a:prstGeom prst="rect">
            <a:avLst/>
          </a:prstGeom>
        </p:spPr>
        <p:txBody>
          <a:bodyPr vert="horz" lIns="91440" tIns="45720" rIns="91440" bIns="45720" rtlCol="0" anchor="t">
            <a:normAutofit/>
          </a:bodyPr>
          <a:lstStyle/>
          <a:p>
            <a:pPr algn="just">
              <a:lnSpc>
                <a:spcPct val="150000"/>
              </a:lnSpc>
            </a:pPr>
            <a:r>
              <a:rPr lang="en-US" sz="2000" b="1" dirty="0">
                <a:ea typeface="+mn-lt"/>
                <a:cs typeface="+mn-lt"/>
              </a:rPr>
              <a:t>Relational Skills:</a:t>
            </a:r>
          </a:p>
          <a:p>
            <a:pPr marL="457200" indent="-457200" algn="just">
              <a:lnSpc>
                <a:spcPct val="150000"/>
              </a:lnSpc>
              <a:buFont typeface="+mj-lt"/>
              <a:buAutoNum type="arabicParenR"/>
            </a:pPr>
            <a:r>
              <a:rPr lang="en-US" sz="2000" b="1" dirty="0">
                <a:ea typeface="+mn-lt"/>
                <a:cs typeface="+mn-lt"/>
              </a:rPr>
              <a:t>Shared goals:</a:t>
            </a:r>
            <a:r>
              <a:rPr lang="en-US" sz="2000" dirty="0">
                <a:ea typeface="+mn-lt"/>
                <a:cs typeface="+mn-lt"/>
              </a:rPr>
              <a:t> Establishing mutually agreed priorities that reflect patient values and clinical evidence (</a:t>
            </a:r>
            <a:r>
              <a:rPr lang="en-US" sz="2000" dirty="0" err="1">
                <a:ea typeface="+mn-lt"/>
                <a:cs typeface="+mn-lt"/>
              </a:rPr>
              <a:t>Frothingham</a:t>
            </a:r>
            <a:r>
              <a:rPr lang="en-US" sz="2000" dirty="0">
                <a:ea typeface="+mn-lt"/>
                <a:cs typeface="+mn-lt"/>
              </a:rPr>
              <a:t>, 2019).</a:t>
            </a:r>
          </a:p>
          <a:p>
            <a:pPr marL="457200" indent="-457200" algn="just">
              <a:lnSpc>
                <a:spcPct val="150000"/>
              </a:lnSpc>
              <a:buFont typeface="+mj-lt"/>
              <a:buAutoNum type="arabicParenR"/>
            </a:pPr>
            <a:r>
              <a:rPr lang="en-US" sz="2000" b="1" dirty="0">
                <a:ea typeface="+mn-lt"/>
                <a:cs typeface="+mn-lt"/>
              </a:rPr>
              <a:t>Shared knowledge:</a:t>
            </a:r>
            <a:r>
              <a:rPr lang="en-US" sz="2000" dirty="0">
                <a:ea typeface="+mn-lt"/>
                <a:cs typeface="+mn-lt"/>
              </a:rPr>
              <a:t> Ensure bidirectional information exchange; professionals share clinical expertise, patients share their lived experience and preferences (Frank et al., 2024).</a:t>
            </a:r>
          </a:p>
          <a:p>
            <a:pPr marL="457200" indent="-457200" algn="just">
              <a:lnSpc>
                <a:spcPct val="150000"/>
              </a:lnSpc>
              <a:buFont typeface="+mj-lt"/>
              <a:buAutoNum type="arabicParenR"/>
            </a:pPr>
            <a:r>
              <a:rPr lang="en-US" sz="1900" b="1" dirty="0"/>
              <a:t>Professional Values:</a:t>
            </a:r>
          </a:p>
          <a:p>
            <a:pPr marL="457200" indent="-457200" algn="just">
              <a:lnSpc>
                <a:spcPct val="150000"/>
              </a:lnSpc>
              <a:buFont typeface="+mj-lt"/>
              <a:buAutoNum type="arabicParenR"/>
            </a:pPr>
            <a:r>
              <a:rPr lang="en-US" sz="1900" b="1" dirty="0"/>
              <a:t>Person-</a:t>
            </a:r>
            <a:r>
              <a:rPr lang="en-US" sz="1900" b="1" dirty="0" err="1"/>
              <a:t>centredness</a:t>
            </a:r>
            <a:r>
              <a:rPr lang="en-US" sz="1900" b="1" dirty="0"/>
              <a:t>:</a:t>
            </a:r>
            <a:r>
              <a:rPr lang="en-US" sz="1900" dirty="0"/>
              <a:t> Considering the whole person, not just medical symptoms, "what matters to me" includes social, occupational, psychological, and spiritual factors(Fernandez et al., 2021). </a:t>
            </a:r>
          </a:p>
          <a:p>
            <a:pPr marL="457200" indent="-457200" algn="just">
              <a:lnSpc>
                <a:spcPct val="150000"/>
              </a:lnSpc>
              <a:buFont typeface="+mj-lt"/>
              <a:buAutoNum type="arabicParenR"/>
            </a:pPr>
            <a:r>
              <a:rPr lang="en-US" sz="1900" b="1" dirty="0"/>
              <a:t>Partnership:</a:t>
            </a:r>
            <a:r>
              <a:rPr lang="en-US" sz="1900" dirty="0"/>
              <a:t> Adopting collaborative stance where patients are active agents in their care, not passive recipient.</a:t>
            </a:r>
          </a:p>
        </p:txBody>
      </p:sp>
    </p:spTree>
    <p:extLst>
      <p:ext uri="{BB962C8B-B14F-4D97-AF65-F5344CB8AC3E}">
        <p14:creationId xmlns:p14="http://schemas.microsoft.com/office/powerpoint/2010/main" val="27626760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72A1AB-68B8-2A34-F1E1-7DA62CAF0ED4}"/>
              </a:ext>
            </a:extLst>
          </p:cNvPr>
          <p:cNvSpPr>
            <a:spLocks noGrp="1"/>
          </p:cNvSpPr>
          <p:nvPr>
            <p:ph type="title"/>
          </p:nvPr>
        </p:nvSpPr>
        <p:spPr>
          <a:xfrm>
            <a:off x="219974" y="218661"/>
            <a:ext cx="9374600" cy="735495"/>
          </a:xfrm>
        </p:spPr>
        <p:txBody>
          <a:bodyPr vert="horz" lIns="91440" tIns="45720" rIns="91440" bIns="45720" rtlCol="0" anchor="ctr">
            <a:noAutofit/>
          </a:bodyPr>
          <a:lstStyle/>
          <a:p>
            <a:r>
              <a:rPr lang="en-US" sz="2800" b="1" dirty="0"/>
              <a:t>Skills, Values, and </a:t>
            </a:r>
            <a:r>
              <a:rPr lang="en-US" sz="2800" b="1" dirty="0" err="1"/>
              <a:t>Behaviours</a:t>
            </a:r>
            <a:r>
              <a:rPr lang="en-US" sz="2800" b="1" dirty="0"/>
              <a:t> for Co-Productive Care</a:t>
            </a:r>
          </a:p>
        </p:txBody>
      </p:sp>
      <p:sp>
        <p:nvSpPr>
          <p:cNvPr id="6" name="TextBox 5">
            <a:extLst>
              <a:ext uri="{FF2B5EF4-FFF2-40B4-BE49-F238E27FC236}">
                <a16:creationId xmlns:a16="http://schemas.microsoft.com/office/drawing/2014/main" id="{6BD4BBF3-1BAC-35A3-CC50-A57E9658E8DA}"/>
              </a:ext>
            </a:extLst>
          </p:cNvPr>
          <p:cNvSpPr txBox="1"/>
          <p:nvPr/>
        </p:nvSpPr>
        <p:spPr>
          <a:xfrm>
            <a:off x="219973" y="1040295"/>
            <a:ext cx="8963784" cy="5433391"/>
          </a:xfrm>
          <a:prstGeom prst="rect">
            <a:avLst/>
          </a:prstGeom>
        </p:spPr>
        <p:txBody>
          <a:bodyPr vert="horz" lIns="91440" tIns="45720" rIns="91440" bIns="45720" rtlCol="0" anchor="t">
            <a:normAutofit/>
          </a:bodyPr>
          <a:lstStyle/>
          <a:p>
            <a:pPr algn="just">
              <a:lnSpc>
                <a:spcPct val="150000"/>
              </a:lnSpc>
            </a:pPr>
            <a:r>
              <a:rPr lang="en-US" sz="1900" b="1" dirty="0"/>
              <a:t>Specific </a:t>
            </a:r>
            <a:r>
              <a:rPr lang="en-US" sz="1900" b="1" dirty="0" err="1"/>
              <a:t>Behaviours</a:t>
            </a:r>
            <a:r>
              <a:rPr lang="en-US" sz="1900" b="1" dirty="0"/>
              <a:t>:</a:t>
            </a:r>
          </a:p>
          <a:p>
            <a:pPr marL="914400" lvl="1" indent="-457200" algn="just">
              <a:lnSpc>
                <a:spcPct val="150000"/>
              </a:lnSpc>
              <a:buFont typeface="+mj-lt"/>
              <a:buAutoNum type="arabicParenR"/>
            </a:pPr>
            <a:r>
              <a:rPr lang="en-US" sz="1900" b="1" dirty="0"/>
              <a:t>Active listening:</a:t>
            </a:r>
            <a:r>
              <a:rPr lang="en-US" sz="1900" dirty="0"/>
              <a:t> Attending to verbal and non-verbal communication; seeking to understand patient concerns, priorities and preferences rather than prescribing solutions </a:t>
            </a:r>
            <a:r>
              <a:rPr lang="es-ES" sz="1900" dirty="0"/>
              <a:t>(De Dios </a:t>
            </a:r>
            <a:r>
              <a:rPr lang="es-ES" sz="1900" dirty="0" err="1"/>
              <a:t>Perez</a:t>
            </a:r>
            <a:r>
              <a:rPr lang="es-ES" sz="1900" dirty="0"/>
              <a:t> et al., 2024).</a:t>
            </a:r>
            <a:endParaRPr lang="en-US" sz="1900" dirty="0"/>
          </a:p>
          <a:p>
            <a:pPr marL="914400" lvl="1" indent="-457200" algn="just">
              <a:lnSpc>
                <a:spcPct val="150000"/>
              </a:lnSpc>
              <a:buFont typeface="+mj-lt"/>
              <a:buAutoNum type="arabicParenR"/>
            </a:pPr>
            <a:r>
              <a:rPr lang="en-US" sz="1900" b="1" dirty="0"/>
              <a:t>Shared decision-making:</a:t>
            </a:r>
            <a:r>
              <a:rPr lang="en-US" sz="1900" dirty="0"/>
              <a:t> Presenting treatment options with clear explanation of evidence, benefits, risks.</a:t>
            </a:r>
          </a:p>
          <a:p>
            <a:pPr marL="914400" lvl="1" indent="-457200" algn="just">
              <a:lnSpc>
                <a:spcPct val="150000"/>
              </a:lnSpc>
              <a:buFont typeface="+mj-lt"/>
              <a:buAutoNum type="arabicParenR"/>
            </a:pPr>
            <a:r>
              <a:rPr lang="en-US" sz="1900" b="1" dirty="0"/>
              <a:t>Care coordination: </a:t>
            </a:r>
            <a:r>
              <a:rPr lang="en-US" sz="1900" dirty="0"/>
              <a:t>As a single point of contact (especially for MS nurses), coordinating multidisciplinary input and ensuring continuity.</a:t>
            </a:r>
            <a:endParaRPr lang="en-US" sz="1900" b="1" dirty="0"/>
          </a:p>
        </p:txBody>
      </p:sp>
    </p:spTree>
    <p:extLst>
      <p:ext uri="{BB962C8B-B14F-4D97-AF65-F5344CB8AC3E}">
        <p14:creationId xmlns:p14="http://schemas.microsoft.com/office/powerpoint/2010/main" val="432587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6BD4BBF3-1BAC-35A3-CC50-A57E9658E8DA}"/>
              </a:ext>
            </a:extLst>
          </p:cNvPr>
          <p:cNvSpPr txBox="1"/>
          <p:nvPr/>
        </p:nvSpPr>
        <p:spPr>
          <a:xfrm>
            <a:off x="200316" y="356152"/>
            <a:ext cx="9590816" cy="6145696"/>
          </a:xfrm>
          <a:prstGeom prst="rect">
            <a:avLst/>
          </a:prstGeom>
        </p:spPr>
        <p:txBody>
          <a:bodyPr vert="horz" lIns="91440" tIns="45720" rIns="91440" bIns="45720" rtlCol="0" anchor="t">
            <a:normAutofit/>
          </a:bodyPr>
          <a:lstStyle/>
          <a:p>
            <a:pPr algn="just">
              <a:lnSpc>
                <a:spcPct val="150000"/>
              </a:lnSpc>
            </a:pPr>
            <a:r>
              <a:rPr lang="en-US" sz="2000" b="1" dirty="0">
                <a:ea typeface="+mn-lt"/>
                <a:cs typeface="+mn-lt"/>
              </a:rPr>
              <a:t>Comprehensive Model of </a:t>
            </a:r>
            <a:r>
              <a:rPr lang="en-US" sz="2000" b="1" dirty="0" err="1">
                <a:ea typeface="+mn-lt"/>
                <a:cs typeface="+mn-lt"/>
              </a:rPr>
              <a:t>Personalised</a:t>
            </a:r>
            <a:r>
              <a:rPr lang="en-US" sz="2000" b="1" dirty="0">
                <a:ea typeface="+mn-lt"/>
                <a:cs typeface="+mn-lt"/>
              </a:rPr>
              <a:t> Care and Self-Management Support</a:t>
            </a:r>
          </a:p>
          <a:p>
            <a:pPr marL="914400" lvl="1" indent="-457200" algn="just">
              <a:lnSpc>
                <a:spcPct val="150000"/>
              </a:lnSpc>
              <a:buFont typeface="+mj-lt"/>
              <a:buAutoNum type="arabicParenR"/>
            </a:pPr>
            <a:r>
              <a:rPr lang="en-US" sz="1900" dirty="0"/>
              <a:t>Shared decision-making should structure all major clinical decisions—DMT selection, symptom management strategies, rehabilitation approaches and employment decisions(</a:t>
            </a:r>
            <a:r>
              <a:rPr lang="en-US" sz="1900" dirty="0" err="1"/>
              <a:t>Batalden</a:t>
            </a:r>
            <a:r>
              <a:rPr lang="en-US" sz="1900" dirty="0"/>
              <a:t> et al., 2019). </a:t>
            </a:r>
          </a:p>
          <a:p>
            <a:pPr marL="914400" lvl="1" indent="-457200" algn="just">
              <a:lnSpc>
                <a:spcPct val="150000"/>
              </a:lnSpc>
              <a:buFont typeface="+mj-lt"/>
              <a:buAutoNum type="arabicParenR"/>
            </a:pPr>
            <a:r>
              <a:rPr lang="en-US" sz="1900" dirty="0" err="1"/>
              <a:t>Personalised</a:t>
            </a:r>
            <a:r>
              <a:rPr lang="en-US" sz="1900" dirty="0"/>
              <a:t> Care and Support Planning (PCSP): Rather than protocol-driven care, each person develops </a:t>
            </a:r>
            <a:r>
              <a:rPr lang="en-US" sz="1900" dirty="0" err="1"/>
              <a:t>individualised</a:t>
            </a:r>
            <a:r>
              <a:rPr lang="en-US" sz="1900" dirty="0"/>
              <a:t> support plan reflecting unique goals (Atlasofms.org, 2020).</a:t>
            </a:r>
          </a:p>
          <a:p>
            <a:pPr marL="914400" lvl="1" indent="-457200" algn="just">
              <a:lnSpc>
                <a:spcPct val="150000"/>
              </a:lnSpc>
              <a:buFont typeface="+mj-lt"/>
              <a:buAutoNum type="arabicParenR"/>
            </a:pPr>
            <a:r>
              <a:rPr lang="en-US" sz="1900" dirty="0"/>
              <a:t>Enabling Choice: Choice of DMT reflecting individual circumstances (prior treatment response, route of administration, monitoring requirements, side effect profile).</a:t>
            </a:r>
          </a:p>
          <a:p>
            <a:pPr marL="800100" lvl="1" indent="-342900" algn="just">
              <a:lnSpc>
                <a:spcPct val="150000"/>
              </a:lnSpc>
              <a:buFont typeface="Wingdings" panose="05000000000000000000" pitchFamily="2" charset="2"/>
              <a:buChar char="§"/>
            </a:pPr>
            <a:endParaRPr lang="en-US" sz="1900" dirty="0"/>
          </a:p>
        </p:txBody>
      </p:sp>
    </p:spTree>
    <p:extLst>
      <p:ext uri="{BB962C8B-B14F-4D97-AF65-F5344CB8AC3E}">
        <p14:creationId xmlns:p14="http://schemas.microsoft.com/office/powerpoint/2010/main" val="37547739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6BD4BBF3-1BAC-35A3-CC50-A57E9658E8DA}"/>
              </a:ext>
            </a:extLst>
          </p:cNvPr>
          <p:cNvSpPr txBox="1"/>
          <p:nvPr/>
        </p:nvSpPr>
        <p:spPr>
          <a:xfrm>
            <a:off x="61168" y="236882"/>
            <a:ext cx="9590816" cy="6145696"/>
          </a:xfrm>
          <a:prstGeom prst="rect">
            <a:avLst/>
          </a:prstGeom>
        </p:spPr>
        <p:txBody>
          <a:bodyPr vert="horz" lIns="91440" tIns="45720" rIns="91440" bIns="45720" rtlCol="0" anchor="t">
            <a:normAutofit/>
          </a:bodyPr>
          <a:lstStyle/>
          <a:p>
            <a:pPr algn="just">
              <a:lnSpc>
                <a:spcPct val="150000"/>
              </a:lnSpc>
            </a:pPr>
            <a:r>
              <a:rPr lang="en-US" sz="2000" b="1" dirty="0">
                <a:ea typeface="+mn-lt"/>
                <a:cs typeface="+mn-lt"/>
              </a:rPr>
              <a:t>Comprehensive Model of </a:t>
            </a:r>
            <a:r>
              <a:rPr lang="en-US" sz="2000" b="1" dirty="0" err="1">
                <a:ea typeface="+mn-lt"/>
                <a:cs typeface="+mn-lt"/>
              </a:rPr>
              <a:t>Personalised</a:t>
            </a:r>
            <a:r>
              <a:rPr lang="en-US" sz="2000" b="1" dirty="0">
                <a:ea typeface="+mn-lt"/>
                <a:cs typeface="+mn-lt"/>
              </a:rPr>
              <a:t> Care and Self-Management Support</a:t>
            </a:r>
          </a:p>
          <a:p>
            <a:pPr marL="914400" lvl="1" indent="-457200" algn="just">
              <a:lnSpc>
                <a:spcPct val="150000"/>
              </a:lnSpc>
              <a:buFont typeface="+mj-lt"/>
              <a:buAutoNum type="arabicParenR" startAt="4"/>
            </a:pPr>
            <a:r>
              <a:rPr lang="en-US" sz="1900" dirty="0"/>
              <a:t>Social Prescribing and Community-Based Support: Support groups run by MS Society and MS Trust providing peer support, shared experiences and practical advice (</a:t>
            </a:r>
            <a:r>
              <a:rPr lang="en-US" sz="1900" dirty="0" err="1"/>
              <a:t>Batalden</a:t>
            </a:r>
            <a:r>
              <a:rPr lang="en-US" sz="1900" dirty="0"/>
              <a:t> et al., 2019).</a:t>
            </a:r>
          </a:p>
          <a:p>
            <a:pPr marL="914400" lvl="1" indent="-457200" algn="just">
              <a:lnSpc>
                <a:spcPct val="150000"/>
              </a:lnSpc>
              <a:buFont typeface="+mj-lt"/>
              <a:buAutoNum type="arabicParenR" startAt="4"/>
            </a:pPr>
            <a:r>
              <a:rPr lang="en-US" sz="1900" dirty="0"/>
              <a:t>Supported Self-Management Systematic approach to developing self-management capabilities.</a:t>
            </a:r>
          </a:p>
          <a:p>
            <a:pPr marL="914400" lvl="1" indent="-457200" algn="just">
              <a:lnSpc>
                <a:spcPct val="150000"/>
              </a:lnSpc>
              <a:buFont typeface="+mj-lt"/>
              <a:buAutoNum type="arabicParenR" startAt="4"/>
            </a:pPr>
            <a:r>
              <a:rPr lang="en-US" sz="1900" dirty="0"/>
              <a:t>Budgets Where budgets are available, individuals receive direct control over allocated resources for health and wellbeing support (</a:t>
            </a:r>
            <a:r>
              <a:rPr lang="en-US" sz="1900" dirty="0" err="1"/>
              <a:t>Magyari</a:t>
            </a:r>
            <a:r>
              <a:rPr lang="en-US" sz="1900" dirty="0"/>
              <a:t> and Sorensen, 2020).</a:t>
            </a:r>
          </a:p>
          <a:p>
            <a:pPr marL="800100" lvl="1" indent="-342900" algn="just">
              <a:lnSpc>
                <a:spcPct val="150000"/>
              </a:lnSpc>
              <a:buFont typeface="Wingdings" panose="05000000000000000000" pitchFamily="2" charset="2"/>
              <a:buChar char="§"/>
            </a:pPr>
            <a:endParaRPr lang="en-US" sz="1900" dirty="0"/>
          </a:p>
        </p:txBody>
      </p:sp>
    </p:spTree>
    <p:extLst>
      <p:ext uri="{BB962C8B-B14F-4D97-AF65-F5344CB8AC3E}">
        <p14:creationId xmlns:p14="http://schemas.microsoft.com/office/powerpoint/2010/main" val="18430093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FE712-A8D6-4C10-A5E4-DC67678E11B8}"/>
              </a:ext>
            </a:extLst>
          </p:cNvPr>
          <p:cNvSpPr>
            <a:spLocks noGrp="1"/>
          </p:cNvSpPr>
          <p:nvPr>
            <p:ph type="title"/>
          </p:nvPr>
        </p:nvSpPr>
        <p:spPr>
          <a:xfrm>
            <a:off x="483705" y="0"/>
            <a:ext cx="4187686" cy="610636"/>
          </a:xfrm>
        </p:spPr>
        <p:txBody>
          <a:bodyPr>
            <a:normAutofit/>
          </a:bodyPr>
          <a:lstStyle/>
          <a:p>
            <a:r>
              <a:rPr lang="en-US" sz="2800" dirty="0"/>
              <a:t>References</a:t>
            </a:r>
            <a:endParaRPr lang="en-GB" sz="2800" dirty="0"/>
          </a:p>
        </p:txBody>
      </p:sp>
      <p:sp>
        <p:nvSpPr>
          <p:cNvPr id="4" name="Content Placeholder 2">
            <a:extLst>
              <a:ext uri="{FF2B5EF4-FFF2-40B4-BE49-F238E27FC236}">
                <a16:creationId xmlns:a16="http://schemas.microsoft.com/office/drawing/2014/main" id="{26ADEE24-07DC-406E-928E-74C0FB2124F8}"/>
              </a:ext>
            </a:extLst>
          </p:cNvPr>
          <p:cNvSpPr>
            <a:spLocks noGrp="1"/>
          </p:cNvSpPr>
          <p:nvPr>
            <p:ph idx="1"/>
          </p:nvPr>
        </p:nvSpPr>
        <p:spPr>
          <a:xfrm>
            <a:off x="0" y="530901"/>
            <a:ext cx="12032974" cy="6373482"/>
          </a:xfrm>
        </p:spPr>
        <p:txBody>
          <a:bodyPr>
            <a:normAutofit fontScale="25000" lnSpcReduction="20000"/>
          </a:bodyPr>
          <a:lstStyle/>
          <a:p>
            <a:pPr marL="742950" indent="-742950" algn="just">
              <a:lnSpc>
                <a:spcPct val="150000"/>
              </a:lnSpc>
              <a:buFont typeface="+mj-lt"/>
              <a:buAutoNum type="arabicPeriod"/>
            </a:pPr>
            <a:r>
              <a:rPr lang="en-US" sz="3600" dirty="0"/>
              <a:t>Atlasofms.org. (2020). Number of people with MS | Atlas of MS. [online] Available at: https://atlasofms.org/map/global/epidemiology/number-of-people-with-ms.</a:t>
            </a:r>
          </a:p>
          <a:p>
            <a:pPr marL="742950" indent="-742950" algn="just">
              <a:lnSpc>
                <a:spcPct val="150000"/>
              </a:lnSpc>
              <a:buFont typeface="+mj-lt"/>
              <a:buAutoNum type="arabicPeriod"/>
            </a:pPr>
            <a:r>
              <a:rPr lang="en-US" sz="3600" dirty="0" err="1"/>
              <a:t>Batalden</a:t>
            </a:r>
            <a:r>
              <a:rPr lang="en-US" sz="3600" dirty="0"/>
              <a:t>, M., </a:t>
            </a:r>
            <a:r>
              <a:rPr lang="en-US" sz="3600" dirty="0" err="1"/>
              <a:t>Batalden</a:t>
            </a:r>
            <a:r>
              <a:rPr lang="en-US" sz="3600" dirty="0"/>
              <a:t>, P., Margolis, P., </a:t>
            </a:r>
            <a:r>
              <a:rPr lang="en-US" sz="3600" dirty="0" err="1"/>
              <a:t>Seid</a:t>
            </a:r>
            <a:r>
              <a:rPr lang="en-US" sz="3600" dirty="0"/>
              <a:t>, M., Armstrong, G., </a:t>
            </a:r>
            <a:r>
              <a:rPr lang="en-US" sz="3600" dirty="0" err="1"/>
              <a:t>Opipari-Arrigan</a:t>
            </a:r>
            <a:r>
              <a:rPr lang="en-US" sz="3600" dirty="0"/>
              <a:t>, L. and Hartung, H. (2019). Coproduction of healthcare service. BMJ Quality &amp; Safety, 25(7), pp.509–517. </a:t>
            </a:r>
            <a:r>
              <a:rPr lang="en-US" sz="3600" dirty="0" err="1"/>
              <a:t>doi</a:t>
            </a:r>
            <a:r>
              <a:rPr lang="en-US" sz="3600" dirty="0"/>
              <a:t>: https://doi.org/10.1136/bmjqs-2015-004315.</a:t>
            </a:r>
          </a:p>
          <a:p>
            <a:pPr marL="742950" indent="-742950" algn="just">
              <a:lnSpc>
                <a:spcPct val="150000"/>
              </a:lnSpc>
              <a:buFont typeface="+mj-lt"/>
              <a:buAutoNum type="arabicPeriod"/>
            </a:pPr>
            <a:r>
              <a:rPr lang="en-US" sz="3600" dirty="0"/>
              <a:t>De Dios Perez, B., Holmes, J., Elder, T., Lindley, R., </a:t>
            </a:r>
            <a:r>
              <a:rPr lang="en-US" sz="3600" dirty="0" err="1"/>
              <a:t>Evangelou</a:t>
            </a:r>
            <a:r>
              <a:rPr lang="en-US" sz="3600" dirty="0"/>
              <a:t>, N., das Nair, R., Senior, C., Booth, V., </a:t>
            </a:r>
            <a:r>
              <a:rPr lang="en-US" sz="3600" dirty="0" err="1"/>
              <a:t>Hassard</a:t>
            </a:r>
            <a:r>
              <a:rPr lang="en-US" sz="3600" dirty="0"/>
              <a:t>, J., Ford, H.L., Newsome, I. and Radford, K. (2024). Implementing vocational rehabilitation for people with multiple sclerosis in the UK National Health Service: a mixed-methods feasibility study. Disability and Rehabilitation, 47(12), pp.1–13. </a:t>
            </a:r>
            <a:r>
              <a:rPr lang="en-US" sz="3600" dirty="0" err="1"/>
              <a:t>doi</a:t>
            </a:r>
            <a:r>
              <a:rPr lang="en-US" sz="3600" dirty="0"/>
              <a:t>: https://doi.org/10.1080/09638288.2024.2417031.</a:t>
            </a:r>
          </a:p>
          <a:p>
            <a:pPr marL="742950" indent="-742950" algn="just">
              <a:lnSpc>
                <a:spcPct val="150000"/>
              </a:lnSpc>
              <a:buFont typeface="+mj-lt"/>
              <a:buAutoNum type="arabicPeriod"/>
            </a:pPr>
            <a:r>
              <a:rPr lang="en-US" sz="3600" dirty="0"/>
              <a:t>Fernandez, O., Costa-</a:t>
            </a:r>
            <a:r>
              <a:rPr lang="en-US" sz="3600" dirty="0" err="1"/>
              <a:t>Frossard</a:t>
            </a:r>
            <a:r>
              <a:rPr lang="en-US" sz="3600" dirty="0"/>
              <a:t>, L., Martínez-</a:t>
            </a:r>
            <a:r>
              <a:rPr lang="en-US" sz="3600" dirty="0" err="1"/>
              <a:t>Ginés</a:t>
            </a:r>
            <a:r>
              <a:rPr lang="en-US" sz="3600" dirty="0"/>
              <a:t>, M.L., Montero, P., Prieto-González, J.M. and </a:t>
            </a:r>
            <a:r>
              <a:rPr lang="en-US" sz="3600" dirty="0" err="1"/>
              <a:t>Ramió-Torrentà</a:t>
            </a:r>
            <a:r>
              <a:rPr lang="en-US" sz="3600" dirty="0"/>
              <a:t>, L. (2021). Integrated Management of Multiple Sclerosis Spasticity and Associated Symptoms Using the Spasticity-Plus Syndrome Concept: Results of a Structured Specialists’ Discussion Using the </a:t>
            </a:r>
            <a:r>
              <a:rPr lang="en-US" sz="3600" dirty="0" err="1"/>
              <a:t>Workmat</a:t>
            </a:r>
            <a:r>
              <a:rPr lang="en-US" sz="3600" dirty="0"/>
              <a:t>® Methodology. Frontiers in Neurology, 12. </a:t>
            </a:r>
            <a:r>
              <a:rPr lang="en-US" sz="3600" dirty="0" err="1"/>
              <a:t>doi</a:t>
            </a:r>
            <a:r>
              <a:rPr lang="en-US" sz="3600" dirty="0"/>
              <a:t>: https://doi.org/10.3389/fneur.2021.722801.</a:t>
            </a:r>
          </a:p>
          <a:p>
            <a:pPr marL="742950" indent="-742950" algn="just">
              <a:lnSpc>
                <a:spcPct val="150000"/>
              </a:lnSpc>
              <a:buFont typeface="+mj-lt"/>
              <a:buAutoNum type="arabicPeriod"/>
            </a:pPr>
            <a:r>
              <a:rPr lang="en-US" sz="3600" dirty="0"/>
              <a:t>Frank, H.A., Chao, M., Tremlett, H., </a:t>
            </a:r>
            <a:r>
              <a:rPr lang="en-US" sz="3600" dirty="0" err="1"/>
              <a:t>Marrie</a:t>
            </a:r>
            <a:r>
              <a:rPr lang="en-US" sz="3600" dirty="0"/>
              <a:t>, R.A., </a:t>
            </a:r>
            <a:r>
              <a:rPr lang="en-US" sz="3600" dirty="0" err="1"/>
              <a:t>Lix</a:t>
            </a:r>
            <a:r>
              <a:rPr lang="en-US" sz="3600" dirty="0"/>
              <a:t>, L.M., McKay, K.A., Yusuf, F., Zhu, F. and Karim, M.E. (2024). Comorbidities and their association with outcomes in the multiple sclerosis population: A rapid review. Multiple Sclerosis and Related Disorders, 92, p.105943. </a:t>
            </a:r>
            <a:r>
              <a:rPr lang="en-US" sz="3600" dirty="0" err="1"/>
              <a:t>doi</a:t>
            </a:r>
            <a:r>
              <a:rPr lang="en-US" sz="3600" dirty="0"/>
              <a:t>: https://doi.org/10.1016/j.msard.2024.105943.</a:t>
            </a:r>
          </a:p>
          <a:p>
            <a:pPr marL="742950" indent="-742950" algn="just">
              <a:lnSpc>
                <a:spcPct val="150000"/>
              </a:lnSpc>
              <a:buFont typeface="+mj-lt"/>
              <a:buAutoNum type="arabicPeriod"/>
            </a:pPr>
            <a:r>
              <a:rPr lang="en-US" sz="3600" dirty="0" err="1"/>
              <a:t>Frothingham</a:t>
            </a:r>
            <a:r>
              <a:rPr lang="en-US" sz="3600" dirty="0"/>
              <a:t>, S. (2019). The Possibility of Multiple Sclerosis Prevention. [online] Healthline. Available at: https://www.healthline.com/health/multiple-sclerosis-prevention.</a:t>
            </a:r>
          </a:p>
          <a:p>
            <a:pPr marL="742950" indent="-742950" algn="just">
              <a:lnSpc>
                <a:spcPct val="150000"/>
              </a:lnSpc>
              <a:buFont typeface="+mj-lt"/>
              <a:buAutoNum type="arabicPeriod"/>
            </a:pPr>
            <a:r>
              <a:rPr lang="en-US" sz="3600" dirty="0" err="1"/>
              <a:t>Giovannoni</a:t>
            </a:r>
            <a:r>
              <a:rPr lang="en-US" sz="3600" dirty="0"/>
              <a:t>, G., Ford, H.L., </a:t>
            </a:r>
            <a:r>
              <a:rPr lang="en-US" sz="3600" dirty="0" err="1"/>
              <a:t>Schmierer</a:t>
            </a:r>
            <a:r>
              <a:rPr lang="en-US" sz="3600" dirty="0"/>
              <a:t>, K., Middleton, R., </a:t>
            </a:r>
            <a:r>
              <a:rPr lang="en-US" sz="3600" dirty="0" err="1"/>
              <a:t>Stennett</a:t>
            </a:r>
            <a:r>
              <a:rPr lang="en-US" sz="3600" dirty="0"/>
              <a:t>, A.M., Pomeroy, I., </a:t>
            </a:r>
            <a:r>
              <a:rPr lang="en-US" sz="3600" dirty="0" err="1"/>
              <a:t>Fisniku</a:t>
            </a:r>
            <a:r>
              <a:rPr lang="en-US" sz="3600" dirty="0"/>
              <a:t>, L., </a:t>
            </a:r>
            <a:r>
              <a:rPr lang="en-US" sz="3600" dirty="0" err="1"/>
              <a:t>Scalfari</a:t>
            </a:r>
            <a:r>
              <a:rPr lang="en-US" sz="3600" dirty="0"/>
              <a:t>, A., Bannon, C., </a:t>
            </a:r>
            <a:r>
              <a:rPr lang="en-US" sz="3600" dirty="0" err="1"/>
              <a:t>Stross</a:t>
            </a:r>
            <a:r>
              <a:rPr lang="en-US" sz="3600" dirty="0"/>
              <a:t>, R., Hughes, S., Williams, A., Josephs, S., Peel, C. and </a:t>
            </a:r>
            <a:r>
              <a:rPr lang="en-US" sz="3600" dirty="0" err="1"/>
              <a:t>Agne</a:t>
            </a:r>
            <a:r>
              <a:rPr lang="en-US" sz="3600" dirty="0"/>
              <a:t> </a:t>
            </a:r>
            <a:r>
              <a:rPr lang="en-US" sz="3600" dirty="0" err="1"/>
              <a:t>Straukiene</a:t>
            </a:r>
            <a:r>
              <a:rPr lang="en-US" sz="3600" dirty="0"/>
              <a:t> (2024). MS care: integrating advanced therapies and holistic management. Frontiers in neurology, 14. </a:t>
            </a:r>
            <a:r>
              <a:rPr lang="en-US" sz="3600" dirty="0" err="1"/>
              <a:t>doi</a:t>
            </a:r>
            <a:r>
              <a:rPr lang="en-US" sz="3600" dirty="0"/>
              <a:t>: https://doi.org/10.3389/fneur.2023.1286122.</a:t>
            </a:r>
          </a:p>
          <a:p>
            <a:pPr marL="742950" indent="-742950" algn="just">
              <a:lnSpc>
                <a:spcPct val="150000"/>
              </a:lnSpc>
              <a:buFont typeface="+mj-lt"/>
              <a:buAutoNum type="arabicPeriod"/>
            </a:pPr>
            <a:r>
              <a:rPr lang="en-US" sz="3600" dirty="0"/>
              <a:t>Hauer, L., </a:t>
            </a:r>
            <a:r>
              <a:rPr lang="en-US" sz="3600" dirty="0" err="1"/>
              <a:t>Perneczky</a:t>
            </a:r>
            <a:r>
              <a:rPr lang="en-US" sz="3600" dirty="0"/>
              <a:t>, J. and </a:t>
            </a:r>
            <a:r>
              <a:rPr lang="en-US" sz="3600" dirty="0" err="1"/>
              <a:t>Sellner</a:t>
            </a:r>
            <a:r>
              <a:rPr lang="en-US" sz="3600" dirty="0"/>
              <a:t>, J. (2020). A global view of comorbidity in multiple sclerosis: a systematic review with a focus on regional differences, methodology, and clinical implications. Journal of Neurology. </a:t>
            </a:r>
            <a:r>
              <a:rPr lang="en-US" sz="3600" dirty="0" err="1"/>
              <a:t>doi</a:t>
            </a:r>
            <a:r>
              <a:rPr lang="en-US" sz="3600" dirty="0"/>
              <a:t>: https://doi.org/10.1007/s00415-020-10107-y.</a:t>
            </a:r>
          </a:p>
          <a:p>
            <a:pPr marL="742950" indent="-742950" algn="just">
              <a:lnSpc>
                <a:spcPct val="150000"/>
              </a:lnSpc>
              <a:buFont typeface="+mj-lt"/>
              <a:buAutoNum type="arabicPeriod"/>
            </a:pPr>
            <a:r>
              <a:rPr lang="en-US" sz="3600" dirty="0"/>
              <a:t>Hossein Tabatabaei-Jafari, Bagheri, N., </a:t>
            </a:r>
            <a:r>
              <a:rPr lang="en-US" sz="3600" dirty="0" err="1"/>
              <a:t>Lueck</a:t>
            </a:r>
            <a:r>
              <a:rPr lang="en-US" sz="3600" dirty="0"/>
              <a:t>, C., </a:t>
            </a:r>
            <a:r>
              <a:rPr lang="en-US" sz="3600" dirty="0" err="1"/>
              <a:t>Furst</a:t>
            </a:r>
            <a:r>
              <a:rPr lang="en-US" sz="3600" dirty="0"/>
              <a:t>, M.A., Salinas-Perez, J.A. and Salvador-</a:t>
            </a:r>
            <a:r>
              <a:rPr lang="en-US" sz="3600" dirty="0" err="1"/>
              <a:t>Carulla</a:t>
            </a:r>
            <a:r>
              <a:rPr lang="en-US" sz="3600" dirty="0"/>
              <a:t>, L. (2022). Standardized Systematic Description of Provision of Care for Multiple Sclerosis at a Local Level: A Demonstration Study. International Journal of MS Care, [online] 25(3), pp.124–130. </a:t>
            </a:r>
            <a:r>
              <a:rPr lang="en-US" sz="3600" dirty="0" err="1"/>
              <a:t>doi</a:t>
            </a:r>
            <a:r>
              <a:rPr lang="en-US" sz="3600" dirty="0"/>
              <a:t>: https://doi.org/10.7224/1537-2073.2022-014.</a:t>
            </a:r>
          </a:p>
          <a:p>
            <a:pPr marL="742950" indent="-742950" algn="just">
              <a:lnSpc>
                <a:spcPct val="150000"/>
              </a:lnSpc>
              <a:buFont typeface="+mj-lt"/>
              <a:buAutoNum type="arabicPeriod"/>
            </a:pPr>
            <a:r>
              <a:rPr lang="en-US" sz="3600" dirty="0"/>
              <a:t>Khan, G. and Hashim, M.J. (2025). Epidemiology of Multiple Sclerosis: Global, Regional, National and Sub-National-Level Estimates and Future Projections. Journal of Epidemiology and Global Health, 15(1). </a:t>
            </a:r>
            <a:r>
              <a:rPr lang="en-US" sz="3600" dirty="0" err="1"/>
              <a:t>doi</a:t>
            </a:r>
            <a:r>
              <a:rPr lang="en-US" sz="3600" dirty="0"/>
              <a:t>: https://doi.org/10.1007/s44197-025-00353-6.</a:t>
            </a:r>
          </a:p>
          <a:p>
            <a:pPr marL="742950" indent="-742950" algn="just">
              <a:lnSpc>
                <a:spcPct val="150000"/>
              </a:lnSpc>
              <a:buFont typeface="+mj-lt"/>
              <a:buAutoNum type="arabicPeriod"/>
            </a:pPr>
            <a:r>
              <a:rPr lang="en-US" sz="3600" dirty="0" err="1"/>
              <a:t>Kuipers</a:t>
            </a:r>
            <a:r>
              <a:rPr lang="en-US" sz="3600" dirty="0"/>
              <a:t>, S.J., </a:t>
            </a:r>
            <a:r>
              <a:rPr lang="en-US" sz="3600" dirty="0" err="1"/>
              <a:t>Cramm</a:t>
            </a:r>
            <a:r>
              <a:rPr lang="en-US" sz="3600" dirty="0"/>
              <a:t>, J.M. and </a:t>
            </a:r>
            <a:r>
              <a:rPr lang="en-US" sz="3600" dirty="0" err="1"/>
              <a:t>Nieboer</a:t>
            </a:r>
            <a:r>
              <a:rPr lang="en-US" sz="3600" dirty="0"/>
              <a:t>, A.P. (2019). The importance of patient-centered care and co-creation of care for satisfaction with care and physical and social well-being of patients with multi-morbidity in the primary care setting. BMC Health Services Research, [online] 19(13), pp.1–9. </a:t>
            </a:r>
            <a:r>
              <a:rPr lang="en-US" sz="3600" dirty="0" err="1"/>
              <a:t>doi</a:t>
            </a:r>
            <a:r>
              <a:rPr lang="en-US" sz="3600" dirty="0"/>
              <a:t>: https://doi.org/10.1186/s12913-018-3818-y.</a:t>
            </a:r>
          </a:p>
          <a:p>
            <a:pPr marL="742950" indent="-742950" algn="just">
              <a:lnSpc>
                <a:spcPct val="150000"/>
              </a:lnSpc>
              <a:buFont typeface="+mj-lt"/>
              <a:buAutoNum type="arabicPeriod"/>
            </a:pPr>
            <a:r>
              <a:rPr lang="en-US" sz="3600" dirty="0" err="1"/>
              <a:t>Magyari</a:t>
            </a:r>
            <a:r>
              <a:rPr lang="en-US" sz="3600" dirty="0"/>
              <a:t>, M. and Sorensen, P.S. (2020). Comorbidity in Multiple Sclerosis. Frontiers in Neurology, 11(851). </a:t>
            </a:r>
            <a:r>
              <a:rPr lang="en-US" sz="3600" dirty="0" err="1"/>
              <a:t>doi</a:t>
            </a:r>
            <a:r>
              <a:rPr lang="en-US" sz="3600" dirty="0"/>
              <a:t>: https://doi.org/10.3389/fneur.2020.00851.</a:t>
            </a:r>
          </a:p>
          <a:p>
            <a:pPr marL="742950" indent="-742950" algn="just">
              <a:lnSpc>
                <a:spcPct val="150000"/>
              </a:lnSpc>
              <a:buFont typeface="+mj-lt"/>
              <a:buAutoNum type="arabicPeriod"/>
            </a:pPr>
            <a:r>
              <a:rPr lang="en-US" sz="3600" dirty="0" err="1"/>
              <a:t>Margoni</a:t>
            </a:r>
            <a:r>
              <a:rPr lang="en-US" sz="3600" dirty="0"/>
              <a:t>, M., Preziosa, P., Rocca, M.A. and </a:t>
            </a:r>
            <a:r>
              <a:rPr lang="en-US" sz="3600" dirty="0" err="1"/>
              <a:t>Filippi</a:t>
            </a:r>
            <a:r>
              <a:rPr lang="en-US" sz="3600" dirty="0"/>
              <a:t>, M. (2023). Depressive symptoms, anxiety and cognitive impairment: emerging evidence in multiple sclerosis. Translational Psychiatry, [online] 13(1). </a:t>
            </a:r>
            <a:r>
              <a:rPr lang="en-US" sz="3600" dirty="0" err="1"/>
              <a:t>doi</a:t>
            </a:r>
            <a:r>
              <a:rPr lang="en-US" sz="3600" dirty="0"/>
              <a:t>: https://doi.org/10.1038/s41398-023-02555-7.</a:t>
            </a:r>
          </a:p>
          <a:p>
            <a:pPr marL="742950" indent="-742950" algn="just">
              <a:lnSpc>
                <a:spcPct val="150000"/>
              </a:lnSpc>
              <a:buFont typeface="+mj-lt"/>
              <a:buAutoNum type="arabicPeriod"/>
            </a:pPr>
            <a:r>
              <a:rPr lang="en-US" sz="3600" dirty="0" err="1"/>
              <a:t>Mirmosayyeb</a:t>
            </a:r>
            <a:r>
              <a:rPr lang="en-US" sz="3600" dirty="0"/>
              <a:t>, O., </a:t>
            </a:r>
            <a:r>
              <a:rPr lang="en-US" sz="3600" dirty="0" err="1"/>
              <a:t>Barzegar</a:t>
            </a:r>
            <a:r>
              <a:rPr lang="en-US" sz="3600" dirty="0"/>
              <a:t>, M., Rezaei, M., </a:t>
            </a:r>
            <a:r>
              <a:rPr lang="en-US" sz="3600" dirty="0" err="1"/>
              <a:t>Houshi</a:t>
            </a:r>
            <a:r>
              <a:rPr lang="en-US" sz="3600" dirty="0"/>
              <a:t>, S., </a:t>
            </a:r>
            <a:r>
              <a:rPr lang="en-US" sz="3600" dirty="0" err="1"/>
              <a:t>Afshari-Safavi</a:t>
            </a:r>
            <a:r>
              <a:rPr lang="en-US" sz="3600" dirty="0"/>
              <a:t>, A., </a:t>
            </a:r>
            <a:r>
              <a:rPr lang="en-US" sz="3600" dirty="0" err="1"/>
              <a:t>Falahatian</a:t>
            </a:r>
            <a:r>
              <a:rPr lang="en-US" sz="3600" dirty="0"/>
              <a:t>, M., </a:t>
            </a:r>
            <a:r>
              <a:rPr lang="en-US" sz="3600" dirty="0" err="1"/>
              <a:t>Nehzat</a:t>
            </a:r>
            <a:r>
              <a:rPr lang="en-US" sz="3600" dirty="0"/>
              <a:t>, N. and </a:t>
            </a:r>
            <a:r>
              <a:rPr lang="en-US" sz="3600" dirty="0" err="1"/>
              <a:t>Shaygannejad</a:t>
            </a:r>
            <a:r>
              <a:rPr lang="en-US" sz="3600" dirty="0"/>
              <a:t>, V. (2025). Association between comorbidities and health-related quality of life in patients with multiple sclerosis. </a:t>
            </a:r>
            <a:r>
              <a:rPr lang="en-US" sz="3600" dirty="0" err="1"/>
              <a:t>Neurología</a:t>
            </a:r>
            <a:r>
              <a:rPr lang="en-US" sz="3600" dirty="0"/>
              <a:t>, [online] p.101901. </a:t>
            </a:r>
            <a:r>
              <a:rPr lang="en-US" sz="3600" dirty="0" err="1"/>
              <a:t>doi</a:t>
            </a:r>
            <a:r>
              <a:rPr lang="en-US" sz="3600" dirty="0"/>
              <a:t>: https://doi.org/10.1016/j.nrl.2024.03.002.</a:t>
            </a:r>
          </a:p>
          <a:p>
            <a:pPr marL="742950" indent="-742950" algn="just">
              <a:lnSpc>
                <a:spcPct val="150000"/>
              </a:lnSpc>
              <a:buFont typeface="+mj-lt"/>
              <a:buAutoNum type="arabicPeriod"/>
            </a:pPr>
            <a:r>
              <a:rPr lang="en-US" sz="3600" dirty="0"/>
              <a:t>MS Society (2024). MS treatments and therapies. [online] Multiple Sclerosis Society UK. Available at: https://www.mssociety.org.uk/living-with-ms/treatments-and-therapies.</a:t>
            </a:r>
          </a:p>
        </p:txBody>
      </p:sp>
    </p:spTree>
    <p:extLst>
      <p:ext uri="{BB962C8B-B14F-4D97-AF65-F5344CB8AC3E}">
        <p14:creationId xmlns:p14="http://schemas.microsoft.com/office/powerpoint/2010/main" val="3493173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FE712-A8D6-4C10-A5E4-DC67678E11B8}"/>
              </a:ext>
            </a:extLst>
          </p:cNvPr>
          <p:cNvSpPr>
            <a:spLocks noGrp="1"/>
          </p:cNvSpPr>
          <p:nvPr>
            <p:ph type="title"/>
          </p:nvPr>
        </p:nvSpPr>
        <p:spPr>
          <a:xfrm>
            <a:off x="1169503" y="0"/>
            <a:ext cx="3733801" cy="491366"/>
          </a:xfrm>
        </p:spPr>
        <p:txBody>
          <a:bodyPr>
            <a:normAutofit/>
          </a:bodyPr>
          <a:lstStyle/>
          <a:p>
            <a:r>
              <a:rPr lang="en-US" sz="2800" dirty="0"/>
              <a:t>References</a:t>
            </a:r>
            <a:endParaRPr lang="en-GB" sz="2800" dirty="0"/>
          </a:p>
        </p:txBody>
      </p:sp>
      <p:sp>
        <p:nvSpPr>
          <p:cNvPr id="4" name="Content Placeholder 2">
            <a:extLst>
              <a:ext uri="{FF2B5EF4-FFF2-40B4-BE49-F238E27FC236}">
                <a16:creationId xmlns:a16="http://schemas.microsoft.com/office/drawing/2014/main" id="{26ADEE24-07DC-406E-928E-74C0FB2124F8}"/>
              </a:ext>
            </a:extLst>
          </p:cNvPr>
          <p:cNvSpPr>
            <a:spLocks noGrp="1"/>
          </p:cNvSpPr>
          <p:nvPr>
            <p:ph idx="1"/>
          </p:nvPr>
        </p:nvSpPr>
        <p:spPr>
          <a:xfrm>
            <a:off x="0" y="385127"/>
            <a:ext cx="11979965" cy="6373482"/>
          </a:xfrm>
        </p:spPr>
        <p:txBody>
          <a:bodyPr>
            <a:normAutofit fontScale="25000" lnSpcReduction="20000"/>
          </a:bodyPr>
          <a:lstStyle/>
          <a:p>
            <a:pPr marL="742950" indent="-742950" algn="just">
              <a:lnSpc>
                <a:spcPct val="150000"/>
              </a:lnSpc>
              <a:buFont typeface="+mj-lt"/>
              <a:buAutoNum type="arabicPeriod" startAt="16"/>
            </a:pPr>
            <a:r>
              <a:rPr lang="en-US" sz="3600" dirty="0"/>
              <a:t>NHS (2024). Multiple Sclerosis. [online] NHS. Available at: https://www.nhs.uk/conditions/multiple-sclerosis/.</a:t>
            </a:r>
          </a:p>
          <a:p>
            <a:pPr marL="742950" indent="-742950" algn="just">
              <a:lnSpc>
                <a:spcPct val="150000"/>
              </a:lnSpc>
              <a:buFont typeface="+mj-lt"/>
              <a:buAutoNum type="arabicPeriod" startAt="16"/>
            </a:pPr>
            <a:r>
              <a:rPr lang="en-US" sz="3600" dirty="0"/>
              <a:t>NHS England (2021). Comprehensive model of </a:t>
            </a:r>
            <a:r>
              <a:rPr lang="en-US" sz="3600" dirty="0" err="1"/>
              <a:t>personalised</a:t>
            </a:r>
            <a:r>
              <a:rPr lang="en-US" sz="3600" dirty="0"/>
              <a:t> care. [online] NHS England. Available at: https://www.england.nhs.uk/personalisedcare/comprehensive-model-of-personalised-care/.</a:t>
            </a:r>
          </a:p>
          <a:p>
            <a:pPr marL="742950" indent="-742950" algn="just">
              <a:lnSpc>
                <a:spcPct val="150000"/>
              </a:lnSpc>
              <a:buFont typeface="+mj-lt"/>
              <a:buAutoNum type="arabicPeriod" startAt="16"/>
            </a:pPr>
            <a:r>
              <a:rPr lang="en-US" sz="3600" dirty="0"/>
              <a:t>NHS Foundation Trust (2025). Managing your symptoms - Cumbria, Northumberland, Tyne and Wear NHS Foundation Trust. [online] Cumbria, Northumberland, Tyne and Wear NHS Foundation Trust. Available at: https://www.cntw.nhs.uk/services/community-multiple-sclerosis-team-multidisciplinary-team-newcastle/managing-your-symptoms/ [Accessed 24 Nov. 2025].</a:t>
            </a:r>
          </a:p>
          <a:p>
            <a:pPr marL="742950" indent="-742950" algn="just">
              <a:lnSpc>
                <a:spcPct val="150000"/>
              </a:lnSpc>
              <a:buFont typeface="+mj-lt"/>
              <a:buAutoNum type="arabicPeriod" startAt="16"/>
            </a:pPr>
            <a:r>
              <a:rPr lang="en-US" sz="3600" dirty="0"/>
              <a:t>NHS inform (2024). Multiple Sclerosis (MS) Is a Neurological condition. [online] www.nhsinform.scot. Available at: https://www.nhsinform.scot/illnesses-and-conditions/brain-nerves-and-spinal-cord/multiple-sclerosis-ms/.</a:t>
            </a:r>
          </a:p>
          <a:p>
            <a:pPr marL="742950" indent="-742950" algn="just">
              <a:lnSpc>
                <a:spcPct val="150000"/>
              </a:lnSpc>
              <a:buFont typeface="+mj-lt"/>
              <a:buAutoNum type="arabicPeriod" startAt="16"/>
            </a:pPr>
            <a:r>
              <a:rPr lang="en-US" sz="3600" dirty="0"/>
              <a:t>NICE (2022). Overview | Multiple sclerosis in adults: management | Guidance | NICE. [online] www.nice.org.uk. Available at: https://www.nice.org.uk/guidance/ng220.</a:t>
            </a:r>
          </a:p>
          <a:p>
            <a:pPr marL="742950" indent="-742950" algn="just">
              <a:lnSpc>
                <a:spcPct val="150000"/>
              </a:lnSpc>
              <a:buFont typeface="+mj-lt"/>
              <a:buAutoNum type="arabicPeriod" startAt="16"/>
            </a:pPr>
            <a:r>
              <a:rPr lang="en-US" sz="3600" dirty="0"/>
              <a:t>Nicholas, R.S., Heaven, M.L., Middleton, R.M., </a:t>
            </a:r>
            <a:r>
              <a:rPr lang="en-US" sz="3600" dirty="0" err="1"/>
              <a:t>Chevli</a:t>
            </a:r>
            <a:r>
              <a:rPr lang="en-US" sz="3600" dirty="0"/>
              <a:t>, M., </a:t>
            </a:r>
            <a:r>
              <a:rPr lang="en-US" sz="3600" dirty="0" err="1"/>
              <a:t>Pulikottil</a:t>
            </a:r>
            <a:r>
              <a:rPr lang="en-US" sz="3600" dirty="0"/>
              <a:t>-Jacob, R., Jones, K.H. and Ford, D.V. (2020). Personal and societal costs of multiple sclerosis in the UK: A population-based MS Registry study. Multiple Sclerosis Journal - Experimental, Translational and Clinical, 6(1), p.205521732090172. </a:t>
            </a:r>
            <a:r>
              <a:rPr lang="en-US" sz="3600" dirty="0" err="1"/>
              <a:t>doi</a:t>
            </a:r>
            <a:r>
              <a:rPr lang="en-US" sz="3600" dirty="0"/>
              <a:t>: https://doi.org/10.1177/2055217320901727.</a:t>
            </a:r>
          </a:p>
          <a:p>
            <a:pPr marL="742950" indent="-742950" algn="just">
              <a:lnSpc>
                <a:spcPct val="150000"/>
              </a:lnSpc>
              <a:buFont typeface="+mj-lt"/>
              <a:buAutoNum type="arabicPeriod" startAt="16"/>
            </a:pPr>
            <a:r>
              <a:rPr lang="en-US" sz="3600" dirty="0"/>
              <a:t>Rashid, W., Ciccarelli, O., Leary, S.M., Arun, T., Doshi, A., </a:t>
            </a:r>
            <a:r>
              <a:rPr lang="en-US" sz="3600" dirty="0" err="1"/>
              <a:t>Evangelou</a:t>
            </a:r>
            <a:r>
              <a:rPr lang="en-US" sz="3600" dirty="0"/>
              <a:t>, N., Ford, H.L., Hobart, J., Jacob, S., </a:t>
            </a:r>
            <a:r>
              <a:rPr lang="en-US" sz="3600" dirty="0" err="1"/>
              <a:t>Muraro</a:t>
            </a:r>
            <a:r>
              <a:rPr lang="en-US" sz="3600" dirty="0"/>
              <a:t>, P.A., Murray, K., Palace, J., Dobson, R. and Association Of British Neurologists Multiple Sclerosis and Neuroinflammation Advisory Group (2024). Using disease-modifying treatments in multiple sclerosis: Association of British Neurologists (ABN) 2024 guidance. Practical neurology, [online] p.pn-2024-004228. </a:t>
            </a:r>
            <a:r>
              <a:rPr lang="en-US" sz="3600" dirty="0" err="1"/>
              <a:t>doi</a:t>
            </a:r>
            <a:r>
              <a:rPr lang="en-US" sz="3600" dirty="0"/>
              <a:t>: https://doi.org/10.1136/pn-2024-004228.</a:t>
            </a:r>
          </a:p>
          <a:p>
            <a:pPr marL="742950" indent="-742950" algn="just">
              <a:lnSpc>
                <a:spcPct val="150000"/>
              </a:lnSpc>
              <a:buFont typeface="+mj-lt"/>
              <a:buAutoNum type="arabicPeriod" startAt="16"/>
            </a:pPr>
            <a:r>
              <a:rPr lang="en-US" sz="3600" dirty="0"/>
              <a:t>Rocca, M.A., Paolo Preziosa, Frederik </a:t>
            </a:r>
            <a:r>
              <a:rPr lang="en-US" sz="3600" dirty="0" err="1"/>
              <a:t>Barkhof</a:t>
            </a:r>
            <a:r>
              <a:rPr lang="en-US" sz="3600" dirty="0"/>
              <a:t>, Brownlee, W., Calabrese, M., Nicola De Stefano, </a:t>
            </a:r>
            <a:r>
              <a:rPr lang="en-US" sz="3600" dirty="0" err="1"/>
              <a:t>Granziera</a:t>
            </a:r>
            <a:r>
              <a:rPr lang="en-US" sz="3600" dirty="0"/>
              <a:t>, C., </a:t>
            </a:r>
            <a:r>
              <a:rPr lang="en-US" sz="3600" dirty="0" err="1"/>
              <a:t>Ropele</a:t>
            </a:r>
            <a:r>
              <a:rPr lang="en-US" sz="3600" dirty="0"/>
              <a:t>, S., </a:t>
            </a:r>
            <a:r>
              <a:rPr lang="en-US" sz="3600" dirty="0" err="1"/>
              <a:t>Toosy</a:t>
            </a:r>
            <a:r>
              <a:rPr lang="en-US" sz="3600" dirty="0"/>
              <a:t>, A.T., </a:t>
            </a:r>
            <a:r>
              <a:rPr lang="en-US" sz="3600" dirty="0" err="1"/>
              <a:t>Àngela</a:t>
            </a:r>
            <a:r>
              <a:rPr lang="en-US" sz="3600" dirty="0"/>
              <a:t> Vidal-</a:t>
            </a:r>
            <a:r>
              <a:rPr lang="en-US" sz="3600" dirty="0" err="1"/>
              <a:t>Jordana</a:t>
            </a:r>
            <a:r>
              <a:rPr lang="en-US" sz="3600" dirty="0"/>
              <a:t>, Massimiliano Di Filippo and </a:t>
            </a:r>
            <a:r>
              <a:rPr lang="en-US" sz="3600" dirty="0" err="1"/>
              <a:t>Filippi</a:t>
            </a:r>
            <a:r>
              <a:rPr lang="en-US" sz="3600" dirty="0"/>
              <a:t>, M. (2024). Current and future role of MRI in the diagnosis and prognosis of multiple sclerosis. The Lancet Regional Health - Europe, 44(100978), pp.100978–100978. </a:t>
            </a:r>
            <a:r>
              <a:rPr lang="en-US" sz="3600" dirty="0" err="1"/>
              <a:t>doi</a:t>
            </a:r>
            <a:r>
              <a:rPr lang="en-US" sz="3600" dirty="0"/>
              <a:t>: https://doi.org/10.1016/j.lanepe.2024.100978.</a:t>
            </a:r>
          </a:p>
          <a:p>
            <a:pPr marL="742950" indent="-742950" algn="just">
              <a:lnSpc>
                <a:spcPct val="150000"/>
              </a:lnSpc>
              <a:buFont typeface="+mj-lt"/>
              <a:buAutoNum type="arabicPeriod" startAt="16"/>
            </a:pPr>
            <a:r>
              <a:rPr lang="en-US" sz="3600" dirty="0"/>
              <a:t>Ruth Ann </a:t>
            </a:r>
            <a:r>
              <a:rPr lang="en-US" sz="3600" dirty="0" err="1"/>
              <a:t>Marrie</a:t>
            </a:r>
            <a:r>
              <a:rPr lang="en-US" sz="3600" dirty="0"/>
              <a:t>, Fisk, J.D., Fitzgerald, K.C., </a:t>
            </a:r>
            <a:r>
              <a:rPr lang="en-US" sz="3600" dirty="0" err="1"/>
              <a:t>Kowalec</a:t>
            </a:r>
            <a:r>
              <a:rPr lang="en-US" sz="3600" dirty="0"/>
              <a:t>, K., Maxwell, C.J., </a:t>
            </a:r>
            <a:r>
              <a:rPr lang="en-US" sz="3600" dirty="0" err="1"/>
              <a:t>Rotstein</a:t>
            </a:r>
            <a:r>
              <a:rPr lang="en-US" sz="3600" dirty="0"/>
              <a:t>, D., Salter, A. and Tremlett, H. (2023). Etiology, effects and management of comorbidities in multiple sclerosis: recent advances. Frontiers in Immunology, 14. </a:t>
            </a:r>
            <a:r>
              <a:rPr lang="en-US" sz="3600" dirty="0" err="1"/>
              <a:t>doi</a:t>
            </a:r>
            <a:r>
              <a:rPr lang="en-US" sz="3600" dirty="0"/>
              <a:t>: https://doi.org/10.3389/fimmu.2023.1197195.</a:t>
            </a:r>
          </a:p>
          <a:p>
            <a:pPr marL="742950" indent="-742950" algn="just">
              <a:lnSpc>
                <a:spcPct val="150000"/>
              </a:lnSpc>
              <a:buFont typeface="+mj-lt"/>
              <a:buAutoNum type="arabicPeriod" startAt="16"/>
            </a:pPr>
            <a:r>
              <a:rPr lang="en-US" sz="3600" dirty="0"/>
              <a:t>Salter, A., Lancia, S., </a:t>
            </a:r>
            <a:r>
              <a:rPr lang="en-US" sz="3600" dirty="0" err="1"/>
              <a:t>Kowalec</a:t>
            </a:r>
            <a:r>
              <a:rPr lang="en-US" sz="3600" dirty="0"/>
              <a:t>, K., Fitzgerald, K.C. and Ruth Ann </a:t>
            </a:r>
            <a:r>
              <a:rPr lang="en-US" sz="3600" dirty="0" err="1"/>
              <a:t>Marrie</a:t>
            </a:r>
            <a:r>
              <a:rPr lang="en-US" sz="3600" dirty="0"/>
              <a:t> (2024). Investigating the Prevalence of Comorbidity in Multiple Sclerosis Clinical Trial Populations. Neurology, 102(5). </a:t>
            </a:r>
            <a:r>
              <a:rPr lang="en-US" sz="3600" dirty="0" err="1"/>
              <a:t>doi</a:t>
            </a:r>
            <a:r>
              <a:rPr lang="en-US" sz="3600" dirty="0"/>
              <a:t>: https://doi.org/10.1212/wnl.0000000000209135.</a:t>
            </a:r>
          </a:p>
          <a:p>
            <a:pPr marL="742950" indent="-742950" algn="just">
              <a:lnSpc>
                <a:spcPct val="150000"/>
              </a:lnSpc>
              <a:buFont typeface="+mj-lt"/>
              <a:buAutoNum type="arabicPeriod" startAt="16"/>
            </a:pPr>
            <a:r>
              <a:rPr lang="en-US" sz="3600" dirty="0"/>
              <a:t>Sandra Bartolomeu Pires, Kunkel, D., Kipps, C., Goodwin, N. and Mari Carmen Portillo (2023). Person‐</a:t>
            </a:r>
            <a:r>
              <a:rPr lang="en-US" sz="3600" dirty="0" err="1"/>
              <a:t>centred</a:t>
            </a:r>
            <a:r>
              <a:rPr lang="en-US" sz="3600" dirty="0"/>
              <a:t> integrated care for people living with Parkinson’s, Huntington’s and Multiple Sclerosis: A systematic review. Health Expectations, 27(1). </a:t>
            </a:r>
            <a:r>
              <a:rPr lang="en-US" sz="3600" dirty="0" err="1"/>
              <a:t>doi</a:t>
            </a:r>
            <a:r>
              <a:rPr lang="en-US" sz="3600" dirty="0"/>
              <a:t>: https://doi.org/10.1111/hex.13948.</a:t>
            </a:r>
          </a:p>
          <a:p>
            <a:pPr marL="742950" indent="-742950" algn="just">
              <a:lnSpc>
                <a:spcPct val="150000"/>
              </a:lnSpc>
              <a:buFont typeface="+mj-lt"/>
              <a:buAutoNum type="arabicPeriod" startAt="16"/>
            </a:pPr>
            <a:r>
              <a:rPr lang="en-US" sz="3600" dirty="0" err="1"/>
              <a:t>Seferoglu</a:t>
            </a:r>
            <a:r>
              <a:rPr lang="en-US" sz="3600" dirty="0"/>
              <a:t>, M., </a:t>
            </a:r>
            <a:r>
              <a:rPr lang="en-US" sz="3600" dirty="0" err="1"/>
              <a:t>Koca</a:t>
            </a:r>
            <a:r>
              <a:rPr lang="en-US" sz="3600" dirty="0"/>
              <a:t>, N., </a:t>
            </a:r>
            <a:r>
              <a:rPr lang="en-US" sz="3600" dirty="0" err="1"/>
              <a:t>Sivaci</a:t>
            </a:r>
            <a:r>
              <a:rPr lang="en-US" sz="3600" dirty="0"/>
              <a:t>, A.O. and </a:t>
            </a:r>
            <a:r>
              <a:rPr lang="en-US" sz="3600" dirty="0" err="1"/>
              <a:t>Yurtogullari</a:t>
            </a:r>
            <a:r>
              <a:rPr lang="en-US" sz="3600" dirty="0"/>
              <a:t>, S. (2021). Factors Associated with Depression and Anxiety Severity in Multiple Sclerosis Patients. Journal of Multiple Sclerosis Research, 1(3), pp.69–74. </a:t>
            </a:r>
            <a:r>
              <a:rPr lang="en-US" sz="3600" dirty="0" err="1"/>
              <a:t>doi</a:t>
            </a:r>
            <a:r>
              <a:rPr lang="en-US" sz="3600" dirty="0"/>
              <a:t>: https://doi.org/10.4274/jmsr.galenos.2022.2021-10-2.</a:t>
            </a:r>
          </a:p>
          <a:p>
            <a:pPr marL="742950" indent="-742950" algn="just">
              <a:lnSpc>
                <a:spcPct val="150000"/>
              </a:lnSpc>
              <a:buFont typeface="+mj-lt"/>
              <a:buAutoNum type="arabicPeriod" startAt="16"/>
            </a:pPr>
            <a:r>
              <a:rPr lang="en-US" sz="3600" dirty="0"/>
              <a:t>Surrey, R. (2025). Multiple Sclerosis (MS) Specialist Nurse Service. [online] Royal Surrey NHS Foundation Trust. Available at: https://www.royalsurrey.nhs.uk/multiple-sclerosis-ms-specialist-nurse-service/ [Accessed 24 Nov. 2025].</a:t>
            </a:r>
          </a:p>
          <a:p>
            <a:pPr marL="742950" indent="-742950" algn="just">
              <a:lnSpc>
                <a:spcPct val="150000"/>
              </a:lnSpc>
              <a:buFont typeface="+mj-lt"/>
              <a:buAutoNum type="arabicPeriod" startAt="16"/>
            </a:pPr>
            <a:r>
              <a:rPr lang="en-US" sz="3600" dirty="0"/>
              <a:t>Uhb.nhs.uk. (2024). Multiple sclerosis diagnosis and symptoms. [online] Available at: https://www.uhb.nhs.uk/gps/referrals/referrals-by-specialty/neurology/multiple-sclerosis-referral-pathway/multiple-sclerosis-diagnosis-and-symptoms/.</a:t>
            </a:r>
          </a:p>
          <a:p>
            <a:pPr marL="742950" indent="-742950" algn="just">
              <a:lnSpc>
                <a:spcPct val="150000"/>
              </a:lnSpc>
              <a:buFont typeface="+mj-lt"/>
              <a:buAutoNum type="arabicPeriod" startAt="16"/>
            </a:pPr>
            <a:r>
              <a:rPr lang="en-US" sz="3600" dirty="0"/>
              <a:t>Walton, C., King, R., </a:t>
            </a:r>
            <a:r>
              <a:rPr lang="en-US" sz="3600" dirty="0" err="1"/>
              <a:t>Rechtman</a:t>
            </a:r>
            <a:r>
              <a:rPr lang="en-US" sz="3600" dirty="0"/>
              <a:t>, L., Kaye, W., </a:t>
            </a:r>
            <a:r>
              <a:rPr lang="en-US" sz="3600" dirty="0" err="1"/>
              <a:t>Leray</a:t>
            </a:r>
            <a:r>
              <a:rPr lang="en-US" sz="3600" dirty="0"/>
              <a:t>, E., </a:t>
            </a:r>
            <a:r>
              <a:rPr lang="en-US" sz="3600" dirty="0" err="1"/>
              <a:t>Marrie</a:t>
            </a:r>
            <a:r>
              <a:rPr lang="en-US" sz="3600" dirty="0"/>
              <a:t>, R.A., Robertson, N., La Rocca, N., </a:t>
            </a:r>
            <a:r>
              <a:rPr lang="en-US" sz="3600" dirty="0" err="1"/>
              <a:t>Uitdehaag</a:t>
            </a:r>
            <a:r>
              <a:rPr lang="en-US" sz="3600" dirty="0"/>
              <a:t>, B., van der Mei, I., </a:t>
            </a:r>
            <a:r>
              <a:rPr lang="en-US" sz="3600" dirty="0" err="1"/>
              <a:t>Wallin</a:t>
            </a:r>
            <a:r>
              <a:rPr lang="en-US" sz="3600" dirty="0"/>
              <a:t>, M., </a:t>
            </a:r>
            <a:r>
              <a:rPr lang="en-US" sz="3600" dirty="0" err="1"/>
              <a:t>Helme</a:t>
            </a:r>
            <a:r>
              <a:rPr lang="en-US" sz="3600" dirty="0"/>
              <a:t>, A., </a:t>
            </a:r>
            <a:r>
              <a:rPr lang="en-US" sz="3600" dirty="0" err="1"/>
              <a:t>Angood</a:t>
            </a:r>
            <a:r>
              <a:rPr lang="en-US" sz="3600" dirty="0"/>
              <a:t> Napier, C., </a:t>
            </a:r>
            <a:r>
              <a:rPr lang="en-US" sz="3600" dirty="0" err="1"/>
              <a:t>Rijke</a:t>
            </a:r>
            <a:r>
              <a:rPr lang="en-US" sz="3600" dirty="0"/>
              <a:t>, N. and </a:t>
            </a:r>
            <a:r>
              <a:rPr lang="en-US" sz="3600" dirty="0" err="1"/>
              <a:t>Baneke</a:t>
            </a:r>
            <a:r>
              <a:rPr lang="en-US" sz="3600" dirty="0"/>
              <a:t>, P. (2020). Rising Prevalence of Multiple Sclerosis worldwide: Insights from the Atlas of MS, Third Edition. Multiple Sclerosis Journal, [online] 26(14), pp.1816–1821. </a:t>
            </a:r>
            <a:r>
              <a:rPr lang="en-US" sz="3600" dirty="0" err="1"/>
              <a:t>doi</a:t>
            </a:r>
            <a:r>
              <a:rPr lang="en-US" sz="3600" dirty="0"/>
              <a:t>: https://doi.org/10.1177/1352458520970841.</a:t>
            </a:r>
          </a:p>
          <a:p>
            <a:pPr marL="742950" indent="-742950" algn="just">
              <a:lnSpc>
                <a:spcPct val="150000"/>
              </a:lnSpc>
              <a:buFont typeface="+mj-lt"/>
              <a:buAutoNum type="arabicPeriod" startAt="16"/>
            </a:pPr>
            <a:r>
              <a:rPr lang="en-US" sz="3600" dirty="0"/>
              <a:t>World Health Organization (2023). Multiple sclerosis. [online] www.who.int. Available at: https://www.who.int/news-room/fact-sheets/detail/multiple-sclerosis.</a:t>
            </a:r>
          </a:p>
          <a:p>
            <a:pPr marL="742950" indent="-742950" algn="just">
              <a:lnSpc>
                <a:spcPct val="150000"/>
              </a:lnSpc>
              <a:buFont typeface="+mj-lt"/>
              <a:buAutoNum type="arabicPeriod" startAt="16"/>
            </a:pPr>
            <a:endParaRPr lang="en-US" sz="900" dirty="0"/>
          </a:p>
        </p:txBody>
      </p:sp>
    </p:spTree>
    <p:extLst>
      <p:ext uri="{BB962C8B-B14F-4D97-AF65-F5344CB8AC3E}">
        <p14:creationId xmlns:p14="http://schemas.microsoft.com/office/powerpoint/2010/main" val="11255167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F0048CF-87F2-4D1F-9517-903C8061995A}"/>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405438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b52e9fda-0691-4585-bdfc-5ccae1ce1890}" enabled="0" method="" siteId="{b52e9fda-0691-4585-bdfc-5ccae1ce1890}" removed="1"/>
</clbl:labelList>
</file>

<file path=docProps/app.xml><?xml version="1.0" encoding="utf-8"?>
<Properties xmlns="http://schemas.openxmlformats.org/officeDocument/2006/extended-properties" xmlns:vt="http://schemas.openxmlformats.org/officeDocument/2006/docPropsVTypes">
  <TotalTime>0</TotalTime>
  <Words>3405</Words>
  <Application>Microsoft Office PowerPoint</Application>
  <PresentationFormat>Widescreen</PresentationFormat>
  <Paragraphs>119</Paragraphs>
  <Slides>18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等线</vt:lpstr>
      <vt:lpstr>Aptos</vt:lpstr>
      <vt:lpstr>Aptos Display</vt:lpstr>
      <vt:lpstr>Arial</vt:lpstr>
      <vt:lpstr>Courier New</vt:lpstr>
      <vt:lpstr>Wingdings</vt:lpstr>
      <vt:lpstr>Office Theme</vt:lpstr>
      <vt:lpstr>“Community Care and Management of Multiple Sclerosis: for community nurses, occupational therapists”</vt:lpstr>
      <vt:lpstr>Understanding Multiple Sclerosis </vt:lpstr>
      <vt:lpstr>Understanding Multiple Sclerosis: </vt:lpstr>
      <vt:lpstr>Multiple Sclerosis - Prevalence in the UK / Worldwide</vt:lpstr>
      <vt:lpstr>Economic and Social Burden of of Multiple Sclerosis</vt:lpstr>
      <vt:lpstr>Diagnosis and Initial Assessment</vt:lpstr>
      <vt:lpstr>Management of Multiple Sclerosis Following UK Guidance</vt:lpstr>
      <vt:lpstr>Management of Multiple Sclerosis Following UK Guidance</vt:lpstr>
      <vt:lpstr>Treatment Options for Multiple Sclerosis in the United Kingdom</vt:lpstr>
      <vt:lpstr>Comorbidities Associated with Multiple Sclerosis</vt:lpstr>
      <vt:lpstr>Prevention of Multiple Sclerosis</vt:lpstr>
      <vt:lpstr>Skills, Values and Behaviours for Co-Productive Care</vt:lpstr>
      <vt:lpstr>Skills, Values, and Behaviours for Co-Productive Care</vt:lpstr>
      <vt:lpstr>PowerPoint Presentation</vt:lpstr>
      <vt:lpstr>PowerPoint Presentation</vt:lpstr>
      <vt:lpstr>References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2025-11-24T14:07:12Z</dcterms:created>
  <dcterms:modified xsi:type="dcterms:W3CDTF">2025-12-10T10:17:01Z</dcterms:modified>
</cp:coreProperties>
</file>