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06" autoAdjust="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45204A-CDE2-4BA5-983A-903CE4716C56}" type="datetimeFigureOut">
              <a:rPr lang="en-IN" smtClean="0"/>
              <a:t>21-02-2024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7CB0C6-3186-4151-8154-564894445E7E}" type="slidenum">
              <a:rPr lang="en-IN" smtClean="0"/>
              <a:t>‹#›</a:t>
            </a:fld>
            <a:endParaRPr lang="en-IN"/>
          </a:p>
        </p:txBody>
      </p:sp>
    </p:spTree>
    <p:extLst>
      <p:ext uri="{BB962C8B-B14F-4D97-AF65-F5344CB8AC3E}">
        <p14:creationId xmlns:p14="http://schemas.microsoft.com/office/powerpoint/2010/main" val="4210730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Introduction</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following presentation will briefly focus on the significance of health and safety for housekeeping team members. Further, some of the guidelines followed by common hazards will be shown along with preventive measures and procedures. Lastly, the personal protective equipment as well as cleaning protocols will also be shown.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B7CB0C6-3186-4151-8154-564894445E7E}" type="slidenum">
              <a:rPr lang="en-IN" smtClean="0"/>
              <a:t>3</a:t>
            </a:fld>
            <a:endParaRPr lang="en-IN"/>
          </a:p>
        </p:txBody>
      </p:sp>
    </p:spTree>
    <p:extLst>
      <p:ext uri="{BB962C8B-B14F-4D97-AF65-F5344CB8AC3E}">
        <p14:creationId xmlns:p14="http://schemas.microsoft.com/office/powerpoint/2010/main" val="42177391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Importance of Health and Safety</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significance of health and safety is crucial within hotel sectors like Ibis Portsmouth Centre. Hence, making sure of the well-being of employees as well as guests is vital for maintaining a positive brand image to offer a secure and comfortable atmosphere. Thus, by following the health and safety guidelines, the hotel can overcome any risks related to accidents, injuries followed by the spread of illness. Such a process ensures the safety and welfare of staff while also contributing to the complete guest experience by fostering a sense of trust as well as reliability. Along with that, a rigid emphasis upon health and safety showcases the commitment of the hotel towards ethics along with responsible practices to leverage its standing in this sector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(Melanie, 2022)</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B7CB0C6-3186-4151-8154-564894445E7E}" type="slidenum">
              <a:rPr lang="en-IN" smtClean="0"/>
              <a:t>4</a:t>
            </a:fld>
            <a:endParaRPr lang="en-IN"/>
          </a:p>
        </p:txBody>
      </p:sp>
    </p:spTree>
    <p:extLst>
      <p:ext uri="{BB962C8B-B14F-4D97-AF65-F5344CB8AC3E}">
        <p14:creationId xmlns:p14="http://schemas.microsoft.com/office/powerpoint/2010/main" val="190008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Health and Safety guidelines</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health and safety processes for the housekeeping team within Ibis Portsmouth Centre mainly includes various key areas. Primarily, the team is required to stay aware of potential risks regarding housekeeping safety within the hotel premises. This includes exposure to chemicals, musculoskeletal fatalities, workplace ergonomics, trips as well as falls and many more. Hence, sufficient precautions to prevent injuries or accidents while cleaning rooms need to be showcased included with the significance of awareness, training followed by communication protocols. Also, the personal protective equipment needs to be used as well. Therefore, a step-by-step protocol regarding room cleaning safety processes needs to be focused. These mainly include preparation, cleaning goods, ventilation, sequence in cleaning followed by the handling of towels or linens. Also, various equipment lists for safe room cleaning processes must be provided to the staff. These include PPE, color-coded cloths, microfiber cleaning equipment, HEPA filters as well as disinfectants. Lastly, other possible risks regarding household safety measures that include intrusion and burglary followed by fire hazards should also be properly addressed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hsa</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2023)</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B7CB0C6-3186-4151-8154-564894445E7E}" type="slidenum">
              <a:rPr lang="en-IN" smtClean="0"/>
              <a:t>5</a:t>
            </a:fld>
            <a:endParaRPr lang="en-IN"/>
          </a:p>
        </p:txBody>
      </p:sp>
    </p:spTree>
    <p:extLst>
      <p:ext uri="{BB962C8B-B14F-4D97-AF65-F5344CB8AC3E}">
        <p14:creationId xmlns:p14="http://schemas.microsoft.com/office/powerpoint/2010/main" val="641674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Common Hazards and Risks</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various common hazards as well as risks which are encountered by the housekeeping team of Ibis Portsmouth Centre that can directly lead to serious health issues if not properly handled. These include getting exposed to chemicals, musculoskeletal injuries that result from doing repetitive tasks or heavy lifting followed by the risks of any trips or falls due to any slippery surfaces. Moreover, the team can face possible hazards which are related to the workplace ergonomics that can directly lead to potential long-term health cases if they do not get addressed. There are other risks related to intrusion or burglary that can compromise the team member’s safety followed by fire hazards that pose a big threat to both the staff and guests. As a result, it is crucial for the housekeeping team to be aware of such risks to undertake necessary precautions for ensuring their well-being while doing their tasks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safetylineloneworker</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2020)</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B7CB0C6-3186-4151-8154-564894445E7E}" type="slidenum">
              <a:rPr lang="en-IN" smtClean="0"/>
              <a:t>6</a:t>
            </a:fld>
            <a:endParaRPr lang="en-IN"/>
          </a:p>
        </p:txBody>
      </p:sp>
    </p:spTree>
    <p:extLst>
      <p:ext uri="{BB962C8B-B14F-4D97-AF65-F5344CB8AC3E}">
        <p14:creationId xmlns:p14="http://schemas.microsoft.com/office/powerpoint/2010/main" val="19767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Preventive Measures and Emergency Procedures</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preventive measures as well as emergency procedures are crucial for the housekeeping staff at the hotel to ensure their safety. Hence, to avoid any chemical exposure, the staff needs to be effectively trained to safely handle and later utilise the cleaning goods followed by the usage of personal protective equipment like gloves or masks. Furthermore, to overcome any musculoskeletal injuries, the staff is needed to be properly educated regarding the proper lifting methods and offered with ergonomic tools or equipment. Moreover, the measures to avoid any trips or falls mainly consists of keeping the walkways clear by using signage for indicating the wet floors nearby. Additionally, when there are any intrusion and burglary, the staff needs to be trained for communication protocols as well as emergency procedures. Lastly, fire safety processes like evacuation routes followed by the usage of fire extinguishers needs to be understood and later practiced by the staff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rubbermaidcommercial</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2020)</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B7CB0C6-3186-4151-8154-564894445E7E}" type="slidenum">
              <a:rPr lang="en-IN" smtClean="0"/>
              <a:t>7</a:t>
            </a:fld>
            <a:endParaRPr lang="en-IN"/>
          </a:p>
        </p:txBody>
      </p:sp>
    </p:spTree>
    <p:extLst>
      <p:ext uri="{BB962C8B-B14F-4D97-AF65-F5344CB8AC3E}">
        <p14:creationId xmlns:p14="http://schemas.microsoft.com/office/powerpoint/2010/main" val="1639019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Personal Protective Equipment (PPE)</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PPE represents a vital factor for the housekeeping team’s safety at the hotel. This process includes gloves, masks, aprons as well as goggles that are important to protect the staff from getting exposed to harmful chemicals while cleaning activities. Hence, effective training regarding the selection, usage as well as disposal of the PPE is vital to make sure that it stays effective. Along with that, the staff is required to offer proper PPE depending on the particular activities they are doing followed by the possible risks which they could face. Moreover, continuous inspection as well as maintenance of PPE is also crucial for guaranteeing the functionality while also replacing any worn-out tools. Therefore, by utilising suitable PPE, the housekeeping staff can easily lessen the risks regarding chemical exposure included with other safety risks to ensure their wellness to carry out their daily tasks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(nationwide-paper, 2021)</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B7CB0C6-3186-4151-8154-564894445E7E}" type="slidenum">
              <a:rPr lang="en-IN" smtClean="0"/>
              <a:t>8</a:t>
            </a:fld>
            <a:endParaRPr lang="en-IN"/>
          </a:p>
        </p:txBody>
      </p:sp>
    </p:spTree>
    <p:extLst>
      <p:ext uri="{BB962C8B-B14F-4D97-AF65-F5344CB8AC3E}">
        <p14:creationId xmlns:p14="http://schemas.microsoft.com/office/powerpoint/2010/main" val="2484013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Cleaning and Disinfection Protocols</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housekeeping staff is needed to adhere to a systematic cleaning process for ensuring thorough and proper cleaning of rooms or common areas. This process consists of effective preparation of the cleaning areas for ensuring sufficient ventilation for the cleaning procedure and utilising the suitable cleaning goods for many surfaces. Moreover, the staff also needs to be trained for proper application of disinfectants for eliminating the harmful microorganisms for maintaining the highest cleanliness standards. Lastly, the usage of color-coded lines and designated cleaning tools for particular areas can assist for the prevention of cross-contamination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atpi</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2024)</a:t>
            </a: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B7CB0C6-3186-4151-8154-564894445E7E}" type="slidenum">
              <a:rPr lang="en-IN" smtClean="0"/>
              <a:t>9</a:t>
            </a:fld>
            <a:endParaRPr lang="en-IN"/>
          </a:p>
        </p:txBody>
      </p:sp>
    </p:spTree>
    <p:extLst>
      <p:ext uri="{BB962C8B-B14F-4D97-AF65-F5344CB8AC3E}">
        <p14:creationId xmlns:p14="http://schemas.microsoft.com/office/powerpoint/2010/main" val="42205633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Conclusion </a:t>
            </a:r>
          </a:p>
          <a:p>
            <a:pPr algn="just">
              <a:lnSpc>
                <a:spcPct val="200000"/>
              </a:lnSpc>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above presentation has thoroughly contributed to the complete safety as well as well-being of the housekeeping staff at the Ibis Portsmouth Centre. Further, some guidelines, hazards, risks, preventive measures as well as emergency processes have also been shown. Hence, following these protocols is crucial for ensuring a secure as well as comfortable atmosphere for the staff and guests.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B7CB0C6-3186-4151-8154-564894445E7E}" type="slidenum">
              <a:rPr lang="en-IN" smtClean="0"/>
              <a:t>10</a:t>
            </a:fld>
            <a:endParaRPr lang="en-IN"/>
          </a:p>
        </p:txBody>
      </p:sp>
    </p:spTree>
    <p:extLst>
      <p:ext uri="{BB962C8B-B14F-4D97-AF65-F5344CB8AC3E}">
        <p14:creationId xmlns:p14="http://schemas.microsoft.com/office/powerpoint/2010/main" val="3939671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References</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atpi</a:t>
            </a:r>
            <a:r>
              <a:rPr lang="en-IN" sz="1800" dirty="0">
                <a:effectLst/>
                <a:latin typeface="Times New Roman" panose="02020603050405020304" pitchFamily="18" charset="0"/>
                <a:ea typeface="Arial" panose="020B0604020202020204" pitchFamily="34" charset="0"/>
                <a:cs typeface="Arial" panose="020B0604020202020204" pitchFamily="34" charset="0"/>
              </a:rPr>
              <a:t>, (2024). Safety and Cleanliness Protocols have been put in place by hotel chains in preparation for the Re-Opening.. [Online]Available at: https://www.atpi.com/en/about/hotel-cleanliness-and-safety-protocols/ [Accessed 6 February 2024].</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hsa</a:t>
            </a:r>
            <a:r>
              <a:rPr lang="en-IN" sz="1800" dirty="0">
                <a:effectLst/>
                <a:latin typeface="Times New Roman" panose="02020603050405020304" pitchFamily="18" charset="0"/>
                <a:ea typeface="Arial" panose="020B0604020202020204" pitchFamily="34" charset="0"/>
                <a:cs typeface="Arial" panose="020B0604020202020204" pitchFamily="34" charset="0"/>
              </a:rPr>
              <a:t>, (2023). Safe Hospitality. [Online]Available at: https://www.hsa.ie/eng/your_industry/catering_and_hospitality/housekeeping/ [Accessed 2 February 2024].</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Melanie, (2022). Health and Safety in the Hotel Industry – An Essential Guide. [Online]Available at: https://amenitiz.com/en/blog/health-and-safety-protocols-in-the-hospitality-industry/#:~:text=Health%20and%20safety%20protocols%20can%20help%20your%20hotel%20minimise%20risky,of%20your%20staff%20and%20guests [Accessed 1 February 2024].</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nationwide-paper, (2021). PPE: HOW ESSENTIAL IS PERSONAL PROTECTIVE EQUIPMENT FOR HOSPITALITY INDUSTRY. [Online]Available at: https://nationwide-paper.co.uk/ppe-how-essential-is-personal-protective-equipment-for-hospitality-industry#:~:text=Safety%20helmet%20%26%20footwear%2C%20gloves%2C,mainly%20made%20for%20employee%20safety [Accessed 5 February 2024].</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rubbermaidcommercial</a:t>
            </a:r>
            <a:r>
              <a:rPr lang="en-IN" sz="1800" dirty="0">
                <a:effectLst/>
                <a:latin typeface="Times New Roman" panose="02020603050405020304" pitchFamily="18" charset="0"/>
                <a:ea typeface="Arial" panose="020B0604020202020204" pitchFamily="34" charset="0"/>
                <a:cs typeface="Arial" panose="020B0604020202020204" pitchFamily="34" charset="0"/>
              </a:rPr>
              <a:t>, (2020). 7 Safe Housekeeping Practices Hospitality Brands Should Follow. [Online]Available at: https://www.rubbermaidcommercial.com.au/blog/hospitality/7-safe-housekeeping-practices-hospitality-brands-should-follow/ [Accessed 4 February 2024].</a:t>
            </a:r>
          </a:p>
          <a:p>
            <a:pPr algn="just">
              <a:lnSpc>
                <a:spcPct val="200000"/>
              </a:lnSpc>
            </a:pPr>
            <a:r>
              <a:rPr lang="en-IN" sz="1800" dirty="0" err="1">
                <a:effectLst/>
                <a:latin typeface="Times New Roman" panose="02020603050405020304" pitchFamily="18" charset="0"/>
                <a:ea typeface="Arial" panose="020B0604020202020204" pitchFamily="34" charset="0"/>
                <a:cs typeface="Arial" panose="020B0604020202020204" pitchFamily="34" charset="0"/>
              </a:rPr>
              <a:t>safetylineloneworker</a:t>
            </a:r>
            <a:r>
              <a:rPr lang="en-IN" sz="1800" dirty="0">
                <a:effectLst/>
                <a:latin typeface="Times New Roman" panose="02020603050405020304" pitchFamily="18" charset="0"/>
                <a:ea typeface="Arial" panose="020B0604020202020204" pitchFamily="34" charset="0"/>
                <a:cs typeface="Arial" panose="020B0604020202020204" pitchFamily="34" charset="0"/>
              </a:rPr>
              <a:t>, (2020). Workplace Safety Hazards for Hospitality &amp; Hotel Workers. [Online]Available at: https://safetylineloneworker.com/blog/workplace-hazards-for-hospitality-hotel-workers [Accessed 3 February 2024].</a:t>
            </a:r>
          </a:p>
          <a:p>
            <a:endParaRPr lang="en-IN" dirty="0"/>
          </a:p>
        </p:txBody>
      </p:sp>
      <p:sp>
        <p:nvSpPr>
          <p:cNvPr id="4" name="Slide Number Placeholder 3"/>
          <p:cNvSpPr>
            <a:spLocks noGrp="1"/>
          </p:cNvSpPr>
          <p:nvPr>
            <p:ph type="sldNum" sz="quarter" idx="5"/>
          </p:nvPr>
        </p:nvSpPr>
        <p:spPr/>
        <p:txBody>
          <a:bodyPr/>
          <a:lstStyle/>
          <a:p>
            <a:fld id="{CB7CB0C6-3186-4151-8154-564894445E7E}" type="slidenum">
              <a:rPr lang="en-IN" smtClean="0"/>
              <a:t>11</a:t>
            </a:fld>
            <a:endParaRPr lang="en-IN"/>
          </a:p>
        </p:txBody>
      </p:sp>
    </p:spTree>
    <p:extLst>
      <p:ext uri="{BB962C8B-B14F-4D97-AF65-F5344CB8AC3E}">
        <p14:creationId xmlns:p14="http://schemas.microsoft.com/office/powerpoint/2010/main" val="89429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94E7C-769D-195E-F980-99FD9D9E52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5985BA5-9D39-9644-B192-C9FBA22BCC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B62757B-02FA-78FF-7877-8D402990D4C8}"/>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5" name="Footer Placeholder 4">
            <a:extLst>
              <a:ext uri="{FF2B5EF4-FFF2-40B4-BE49-F238E27FC236}">
                <a16:creationId xmlns:a16="http://schemas.microsoft.com/office/drawing/2014/main" id="{37B1DD81-447F-078B-CEAD-817204C12A9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524D5BE-180E-F250-17D0-2A68735BAD5D}"/>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3499106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D48AF-C01E-9F93-E15D-A6D9177552E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B265DB9-5CAC-A7D2-170B-DBDEE2AD67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F105D18-B051-3136-E6F1-EC5CBBB56480}"/>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5" name="Footer Placeholder 4">
            <a:extLst>
              <a:ext uri="{FF2B5EF4-FFF2-40B4-BE49-F238E27FC236}">
                <a16:creationId xmlns:a16="http://schemas.microsoft.com/office/drawing/2014/main" id="{03A69F25-6CCD-3D09-6339-5D0E38016E7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E1C6254-7A34-3B12-E39A-133B58BB2FD8}"/>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920403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53130-F018-A19C-5E1F-635069E1D3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4D6685D-C0ED-A263-10AA-036BFAC2FC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7C179E-0AC7-A484-32A1-1207A0FE8AE2}"/>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5" name="Footer Placeholder 4">
            <a:extLst>
              <a:ext uri="{FF2B5EF4-FFF2-40B4-BE49-F238E27FC236}">
                <a16:creationId xmlns:a16="http://schemas.microsoft.com/office/drawing/2014/main" id="{DC7A19A1-F0EC-0E5E-9451-9094E12B439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395AE8C-E99D-5052-D719-9B1B2BCCDCD9}"/>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4131489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5513B-9AB4-E1EA-40D7-1D071E68726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C191815-E242-B1A9-DFF9-8649E6BE1E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DF87916-602A-E67A-8833-88D716E694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961454D-05DE-A29B-BD21-14DD9B265BAA}"/>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6" name="Footer Placeholder 5">
            <a:extLst>
              <a:ext uri="{FF2B5EF4-FFF2-40B4-BE49-F238E27FC236}">
                <a16:creationId xmlns:a16="http://schemas.microsoft.com/office/drawing/2014/main" id="{05DE4085-8CA9-7AC7-F068-59DE65E3FF0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7978B8F-6669-751F-E0FE-BBADBF316B1A}"/>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896009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D48F2-193A-9469-E979-2DFE9CEF55BD}"/>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B18DA96-FD95-35BB-7C7E-66804D7D74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395B44-422B-36DA-DD13-447B9551BB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A333178A-055C-2606-70B3-E2EDAC1CED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2D187B-9995-7BA3-D0D2-92673030B5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70A36F82-127A-3862-5CC5-AFF943519AB0}"/>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8" name="Footer Placeholder 7">
            <a:extLst>
              <a:ext uri="{FF2B5EF4-FFF2-40B4-BE49-F238E27FC236}">
                <a16:creationId xmlns:a16="http://schemas.microsoft.com/office/drawing/2014/main" id="{E01E8851-DDCB-FD67-0CD9-355985F32CC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497C53A9-E3F5-7CCA-06E6-1D0750648A15}"/>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656970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C04A-B788-BD6E-F6DC-EDAF0C3E5BA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1EED0B8-E8C6-C325-5A9D-6824B7369CE9}"/>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4" name="Footer Placeholder 3">
            <a:extLst>
              <a:ext uri="{FF2B5EF4-FFF2-40B4-BE49-F238E27FC236}">
                <a16:creationId xmlns:a16="http://schemas.microsoft.com/office/drawing/2014/main" id="{33A867DF-F928-B1BC-AE37-4403E44D7752}"/>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1B442AA-B5AA-1D33-76E9-1D7AD73DCB4E}"/>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1644858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1AEB17-02A0-A236-9E4C-1760DB1C5EDC}"/>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3" name="Footer Placeholder 2">
            <a:extLst>
              <a:ext uri="{FF2B5EF4-FFF2-40B4-BE49-F238E27FC236}">
                <a16:creationId xmlns:a16="http://schemas.microsoft.com/office/drawing/2014/main" id="{47CF2008-7354-A789-23A5-F63E69FC183D}"/>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6784A3E-165E-4283-8D1C-429852A18882}"/>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1907084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0D24C-3F15-F171-E907-33A4576879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E5680B3-21EA-BA1E-7C27-C4ADBE1AB8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2F37C8D2-80B0-BF30-DD73-E457E3CF0A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3600B8-38D7-5E4B-18D9-771EF4915489}"/>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6" name="Footer Placeholder 5">
            <a:extLst>
              <a:ext uri="{FF2B5EF4-FFF2-40B4-BE49-F238E27FC236}">
                <a16:creationId xmlns:a16="http://schemas.microsoft.com/office/drawing/2014/main" id="{75FF2CBB-0AB2-65CD-03A1-91B766F452A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655A1EA-89F8-5CF7-5539-F43D5AC136BB}"/>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1337375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EE048-A85D-162E-8F44-B8AD68B44E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0512679-4E8E-E77F-B407-0139007F87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8922F0E7-A802-4FA6-B87F-30A163DA59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6FD070-B9FD-B8F8-506E-C567C5DA51BD}"/>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6" name="Footer Placeholder 5">
            <a:extLst>
              <a:ext uri="{FF2B5EF4-FFF2-40B4-BE49-F238E27FC236}">
                <a16:creationId xmlns:a16="http://schemas.microsoft.com/office/drawing/2014/main" id="{77A2BE04-0232-4FFD-1378-5FAAA68E394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91034C2-3B85-20CC-372C-5E410BC1ECE2}"/>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1450476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540C1-0847-9C8F-1D3B-6B8C96F496E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D8A7BB0-9809-112D-0289-057F0A534F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6984E4E-0328-AFE5-09E6-B78988678F15}"/>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5" name="Footer Placeholder 4">
            <a:extLst>
              <a:ext uri="{FF2B5EF4-FFF2-40B4-BE49-F238E27FC236}">
                <a16:creationId xmlns:a16="http://schemas.microsoft.com/office/drawing/2014/main" id="{E46A8072-61E7-0892-F452-83DC2017BFB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EF0B22A-0199-1C87-C470-819083CC8F06}"/>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3105367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DD853E-D803-BAF6-B391-276A4076A4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88B2C2A-0FCB-B8C5-1F93-4D50A6DBB1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50E823C-9BE1-69E8-6A68-6F6B11FE49CE}"/>
              </a:ext>
            </a:extLst>
          </p:cNvPr>
          <p:cNvSpPr>
            <a:spLocks noGrp="1"/>
          </p:cNvSpPr>
          <p:nvPr>
            <p:ph type="dt" sz="half" idx="10"/>
          </p:nvPr>
        </p:nvSpPr>
        <p:spPr/>
        <p:txBody>
          <a:bodyPr/>
          <a:lstStyle/>
          <a:p>
            <a:fld id="{57D7470C-2D9F-4C80-B469-024B228F11B9}" type="datetimeFigureOut">
              <a:rPr lang="en-IN" smtClean="0"/>
              <a:t>21-02-2024</a:t>
            </a:fld>
            <a:endParaRPr lang="en-IN"/>
          </a:p>
        </p:txBody>
      </p:sp>
      <p:sp>
        <p:nvSpPr>
          <p:cNvPr id="5" name="Footer Placeholder 4">
            <a:extLst>
              <a:ext uri="{FF2B5EF4-FFF2-40B4-BE49-F238E27FC236}">
                <a16:creationId xmlns:a16="http://schemas.microsoft.com/office/drawing/2014/main" id="{82EDCBA0-CF59-2DD6-4FF6-66D0245963C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B1849CC-2666-5470-3203-58F6F9198C98}"/>
              </a:ext>
            </a:extLst>
          </p:cNvPr>
          <p:cNvSpPr>
            <a:spLocks noGrp="1"/>
          </p:cNvSpPr>
          <p:nvPr>
            <p:ph type="sldNum" sz="quarter" idx="12"/>
          </p:nvPr>
        </p:nvSpPr>
        <p:spPr/>
        <p:txBody>
          <a:bodyPr/>
          <a:lstStyle/>
          <a:p>
            <a:fld id="{E2D5B162-F177-4B5F-99C0-2FFF310C82C2}" type="slidenum">
              <a:rPr lang="en-IN" smtClean="0"/>
              <a:t>‹#›</a:t>
            </a:fld>
            <a:endParaRPr lang="en-IN"/>
          </a:p>
        </p:txBody>
      </p:sp>
    </p:spTree>
    <p:extLst>
      <p:ext uri="{BB962C8B-B14F-4D97-AF65-F5344CB8AC3E}">
        <p14:creationId xmlns:p14="http://schemas.microsoft.com/office/powerpoint/2010/main" val="2859769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t="-24000" b="-2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DD9A8B-AA1F-084E-7D3E-F2005734E0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0FC401E-D0FA-54B3-774F-BB88AD3C15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59E9FB5-088C-D709-1D78-849AA42BB2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D7470C-2D9F-4C80-B469-024B228F11B9}" type="datetimeFigureOut">
              <a:rPr lang="en-IN" smtClean="0"/>
              <a:t>21-02-2024</a:t>
            </a:fld>
            <a:endParaRPr lang="en-IN"/>
          </a:p>
        </p:txBody>
      </p:sp>
      <p:sp>
        <p:nvSpPr>
          <p:cNvPr id="5" name="Footer Placeholder 4">
            <a:extLst>
              <a:ext uri="{FF2B5EF4-FFF2-40B4-BE49-F238E27FC236}">
                <a16:creationId xmlns:a16="http://schemas.microsoft.com/office/drawing/2014/main" id="{6F658A5B-48A3-88A7-792E-BA46B4075E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04052E1B-10E7-2E37-5C7A-95CB1F8181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D5B162-F177-4B5F-99C0-2FFF310C82C2}" type="slidenum">
              <a:rPr lang="en-IN" smtClean="0"/>
              <a:t>‹#›</a:t>
            </a:fld>
            <a:endParaRPr lang="en-IN"/>
          </a:p>
        </p:txBody>
      </p:sp>
    </p:spTree>
    <p:extLst>
      <p:ext uri="{BB962C8B-B14F-4D97-AF65-F5344CB8AC3E}">
        <p14:creationId xmlns:p14="http://schemas.microsoft.com/office/powerpoint/2010/main" val="4465669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4D132E-90F0-F37B-2B3B-9A1700A8F557}"/>
              </a:ext>
            </a:extLst>
          </p:cNvPr>
          <p:cNvSpPr txBox="1"/>
          <p:nvPr/>
        </p:nvSpPr>
        <p:spPr>
          <a:xfrm>
            <a:off x="3049191" y="2378584"/>
            <a:ext cx="6093618" cy="4193712"/>
          </a:xfrm>
          <a:prstGeom prst="rect">
            <a:avLst/>
          </a:prstGeom>
          <a:noFill/>
        </p:spPr>
        <p:txBody>
          <a:bodyPr wrap="square">
            <a:spAutoFit/>
          </a:bodyPr>
          <a:lstStyle/>
          <a:p>
            <a:pPr algn="ctr">
              <a:lnSpc>
                <a:spcPct val="200000"/>
              </a:lnSpc>
            </a:pPr>
            <a:r>
              <a:rPr lang="en-IN" sz="3200" b="1" dirty="0">
                <a:effectLst/>
                <a:latin typeface="Times New Roman" panose="02020603050405020304" pitchFamily="18" charset="0"/>
                <a:ea typeface="Arial" panose="020B0604020202020204" pitchFamily="34" charset="0"/>
                <a:cs typeface="Arial" panose="020B0604020202020204" pitchFamily="34" charset="0"/>
              </a:rPr>
              <a:t>Operating Hotel Facilities BMIH 4006</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Student Name: DANIELA LIVIA ISAR</a:t>
            </a: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Student ID:2242723</a:t>
            </a:r>
          </a:p>
          <a:p>
            <a:pPr>
              <a:lnSpc>
                <a:spcPct val="200000"/>
              </a:lnSpc>
            </a:pPr>
            <a:r>
              <a:rPr lang="en-IN" b="1" dirty="0">
                <a:latin typeface="Times New Roman" panose="02020603050405020304" pitchFamily="18" charset="0"/>
                <a:ea typeface="Arial" panose="020B0604020202020204" pitchFamily="34" charset="0"/>
                <a:cs typeface="Arial" panose="020B0604020202020204" pitchFamily="34" charset="0"/>
              </a:rPr>
              <a:t>                    Lecturer name : BEN KA PO CHONG</a:t>
            </a:r>
            <a:endParaRPr lang="en-IN" sz="1800" b="1"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3980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C97053-B45C-A2C2-95C8-B8F59809BD94}"/>
              </a:ext>
            </a:extLst>
          </p:cNvPr>
          <p:cNvSpPr txBox="1"/>
          <p:nvPr/>
        </p:nvSpPr>
        <p:spPr>
          <a:xfrm>
            <a:off x="0" y="0"/>
            <a:ext cx="3182540" cy="523220"/>
          </a:xfrm>
          <a:prstGeom prst="rect">
            <a:avLst/>
          </a:prstGeom>
          <a:noFill/>
        </p:spPr>
        <p:txBody>
          <a:bodyPr wrap="square">
            <a:spAutoFit/>
          </a:bodyPr>
          <a:lstStyle/>
          <a:p>
            <a:pPr algn="ctr"/>
            <a:r>
              <a:rPr lang="en-IN" sz="2800" b="1" dirty="0">
                <a:effectLst/>
                <a:latin typeface="Times New Roman" panose="02020603050405020304" pitchFamily="18" charset="0"/>
                <a:ea typeface="Arial" panose="020B0604020202020204" pitchFamily="34" charset="0"/>
                <a:cs typeface="Arial" panose="020B0604020202020204" pitchFamily="34" charset="0"/>
              </a:rPr>
              <a:t>Table of Contents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9F35FF3-0B75-E182-F129-DDFCE04EBC8B}"/>
              </a:ext>
            </a:extLst>
          </p:cNvPr>
          <p:cNvSpPr txBox="1"/>
          <p:nvPr/>
        </p:nvSpPr>
        <p:spPr>
          <a:xfrm>
            <a:off x="403621" y="1379815"/>
            <a:ext cx="10883503" cy="4801314"/>
          </a:xfrm>
          <a:prstGeom prst="rect">
            <a:avLst/>
          </a:prstGeom>
          <a:noFill/>
        </p:spPr>
        <p:txBody>
          <a:bodyPr wrap="square">
            <a:spAutoFit/>
          </a:bodyPr>
          <a:lstStyle/>
          <a:p>
            <a:pPr algn="just">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Introduction………………………………………………………………………………………………………….3</a:t>
            </a:r>
          </a:p>
          <a:p>
            <a:pPr algn="just">
              <a:spcBef>
                <a:spcPts val="35"/>
              </a:spcBef>
            </a:pPr>
            <a:endPar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endParaRPr>
          </a:p>
          <a:p>
            <a:pPr algn="just">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Importance of Health and Safety…………………………………………………………………………………...4</a:t>
            </a:r>
          </a:p>
          <a:p>
            <a:pPr algn="just">
              <a:spcBef>
                <a:spcPts val="35"/>
              </a:spcBef>
            </a:pPr>
            <a:endParaRPr lang="en-IN" b="1" kern="0" dirty="0">
              <a:latin typeface="Times New Roman" panose="02020603050405020304" pitchFamily="18" charset="0"/>
              <a:ea typeface="Calibri Light" panose="020F0302020204030204" pitchFamily="34" charset="0"/>
              <a:cs typeface="Calibri Light" panose="020F0302020204030204" pitchFamily="34" charset="0"/>
            </a:endParaRPr>
          </a:p>
          <a:p>
            <a:pPr algn="just">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Health and Safety guidelines………………………………………………………………………………………..5</a:t>
            </a:r>
          </a:p>
          <a:p>
            <a:pPr algn="just">
              <a:spcBef>
                <a:spcPts val="35"/>
              </a:spcBef>
            </a:pPr>
            <a:endParaRPr lang="en-IN" b="1" kern="0" dirty="0">
              <a:latin typeface="Times New Roman" panose="02020603050405020304" pitchFamily="18" charset="0"/>
              <a:ea typeface="Calibri Light" panose="020F0302020204030204" pitchFamily="34" charset="0"/>
              <a:cs typeface="Calibri Light" panose="020F0302020204030204" pitchFamily="34" charset="0"/>
            </a:endParaRPr>
          </a:p>
          <a:p>
            <a:pPr algn="just">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Common Hazards and Risks………………………………………………………………………………………..6</a:t>
            </a:r>
          </a:p>
          <a:p>
            <a:pPr algn="just">
              <a:spcBef>
                <a:spcPts val="35"/>
              </a:spcBef>
            </a:pPr>
            <a:endParaRPr lang="en-IN" b="1" kern="0" dirty="0">
              <a:latin typeface="Times New Roman" panose="02020603050405020304" pitchFamily="18" charset="0"/>
              <a:ea typeface="Calibri Light" panose="020F0302020204030204" pitchFamily="34" charset="0"/>
              <a:cs typeface="Calibri Light" panose="020F0302020204030204" pitchFamily="34" charset="0"/>
            </a:endParaRPr>
          </a:p>
          <a:p>
            <a:pPr algn="just">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Preventive Measures and Emergency Procedures………………………………………………………………..7</a:t>
            </a:r>
          </a:p>
          <a:p>
            <a:pPr algn="just">
              <a:spcBef>
                <a:spcPts val="35"/>
              </a:spcBef>
            </a:pPr>
            <a:endParaRPr lang="en-IN" b="1" kern="0" dirty="0">
              <a:latin typeface="Times New Roman" panose="02020603050405020304" pitchFamily="18" charset="0"/>
              <a:ea typeface="Calibri Light" panose="020F0302020204030204" pitchFamily="34" charset="0"/>
              <a:cs typeface="Calibri Light" panose="020F0302020204030204" pitchFamily="34" charset="0"/>
            </a:endParaRPr>
          </a:p>
          <a:p>
            <a:pPr algn="just">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Personal Protective Equipment (PPE)……………………………………………………………………………..8</a:t>
            </a:r>
          </a:p>
          <a:p>
            <a:pPr algn="just">
              <a:spcBef>
                <a:spcPts val="35"/>
              </a:spcBef>
            </a:pPr>
            <a:endParaRPr lang="en-IN" b="1" kern="0" dirty="0">
              <a:latin typeface="Times New Roman" panose="02020603050405020304" pitchFamily="18" charset="0"/>
              <a:ea typeface="Calibri Light" panose="020F0302020204030204" pitchFamily="34" charset="0"/>
              <a:cs typeface="Calibri Light" panose="020F0302020204030204" pitchFamily="34" charset="0"/>
            </a:endParaRPr>
          </a:p>
          <a:p>
            <a:pPr algn="just">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Cleaning and Disinfection Protocols………………………………………………………………………………9</a:t>
            </a:r>
          </a:p>
          <a:p>
            <a:pPr algn="just">
              <a:spcBef>
                <a:spcPts val="35"/>
              </a:spcBef>
            </a:pPr>
            <a:endParaRPr lang="en-IN" b="1" kern="0" dirty="0">
              <a:latin typeface="Times New Roman" panose="02020603050405020304" pitchFamily="18" charset="0"/>
              <a:ea typeface="Calibri Light" panose="020F0302020204030204" pitchFamily="34" charset="0"/>
              <a:cs typeface="Calibri Light" panose="020F0302020204030204" pitchFamily="34" charset="0"/>
            </a:endParaRPr>
          </a:p>
          <a:p>
            <a:pPr algn="just">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Conclusion………………………………………………………………………………………………………...10</a:t>
            </a:r>
          </a:p>
          <a:p>
            <a:pPr algn="just">
              <a:spcBef>
                <a:spcPts val="35"/>
              </a:spcBef>
            </a:pPr>
            <a:endParaRPr lang="en-IN" b="1" kern="0" dirty="0">
              <a:latin typeface="Times New Roman" panose="02020603050405020304" pitchFamily="18" charset="0"/>
              <a:ea typeface="Calibri Light" panose="020F0302020204030204" pitchFamily="34" charset="0"/>
              <a:cs typeface="Calibri Light" panose="020F0302020204030204" pitchFamily="34" charset="0"/>
            </a:endParaRPr>
          </a:p>
          <a:p>
            <a:pPr algn="just">
              <a:spcBef>
                <a:spcPts val="35"/>
              </a:spcBef>
            </a:pPr>
            <a:r>
              <a:rPr lang="en-IN" sz="1800" b="1" kern="0" dirty="0">
                <a:effectLst/>
                <a:latin typeface="Times New Roman" panose="02020603050405020304" pitchFamily="18" charset="0"/>
                <a:ea typeface="Calibri Light" panose="020F0302020204030204" pitchFamily="34" charset="0"/>
                <a:cs typeface="Calibri Light" panose="020F0302020204030204" pitchFamily="34" charset="0"/>
              </a:rPr>
              <a:t>References………………………………………………………………………………………………………….11</a:t>
            </a:r>
          </a:p>
        </p:txBody>
      </p:sp>
    </p:spTree>
    <p:extLst>
      <p:ext uri="{BB962C8B-B14F-4D97-AF65-F5344CB8AC3E}">
        <p14:creationId xmlns:p14="http://schemas.microsoft.com/office/powerpoint/2010/main" val="2599704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1AB209-42AA-2CE7-FE86-DF832999A475}"/>
              </a:ext>
            </a:extLst>
          </p:cNvPr>
          <p:cNvSpPr txBox="1"/>
          <p:nvPr/>
        </p:nvSpPr>
        <p:spPr>
          <a:xfrm>
            <a:off x="0" y="0"/>
            <a:ext cx="2311003" cy="523220"/>
          </a:xfrm>
          <a:prstGeom prst="rect">
            <a:avLst/>
          </a:prstGeom>
          <a:noFill/>
        </p:spPr>
        <p:txBody>
          <a:bodyPr wrap="square">
            <a:spAutoFit/>
          </a:bodyPr>
          <a:lstStyle/>
          <a:p>
            <a:pPr algn="just">
              <a:spcBef>
                <a:spcPts val="35"/>
              </a:spcBef>
            </a:pPr>
            <a:r>
              <a:rPr lang="en-IN" sz="2800" b="1" kern="0" dirty="0">
                <a:effectLst/>
                <a:latin typeface="Times New Roman" panose="02020603050405020304" pitchFamily="18" charset="0"/>
                <a:ea typeface="Calibri Light" panose="020F0302020204030204" pitchFamily="34" charset="0"/>
                <a:cs typeface="Calibri Light" panose="020F0302020204030204" pitchFamily="34" charset="0"/>
              </a:rPr>
              <a:t>Introduction</a:t>
            </a:r>
          </a:p>
        </p:txBody>
      </p:sp>
      <p:sp>
        <p:nvSpPr>
          <p:cNvPr id="5" name="TextBox 4">
            <a:extLst>
              <a:ext uri="{FF2B5EF4-FFF2-40B4-BE49-F238E27FC236}">
                <a16:creationId xmlns:a16="http://schemas.microsoft.com/office/drawing/2014/main" id="{090DC44A-99DC-98AE-8B96-D8A9E8F590ED}"/>
              </a:ext>
            </a:extLst>
          </p:cNvPr>
          <p:cNvSpPr txBox="1"/>
          <p:nvPr/>
        </p:nvSpPr>
        <p:spPr>
          <a:xfrm>
            <a:off x="492919" y="1943016"/>
            <a:ext cx="6157912" cy="2971967"/>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following presentation will briefly focus on the significance of health and safety for housekeeping team members.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Further, some of the guidelines followed by common hazards will be shown along with preventive measures and procedures.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Lastly, the personal protective equipment as well as cleaning protocols will also be shown.</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028" name="Picture 4" descr="Health and Safety in the Hotel Industry - An Essential Guide">
            <a:extLst>
              <a:ext uri="{FF2B5EF4-FFF2-40B4-BE49-F238E27FC236}">
                <a16:creationId xmlns:a16="http://schemas.microsoft.com/office/drawing/2014/main" id="{93A8B803-5EB7-6C00-65C9-0DB6B32177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1144" y="2348650"/>
            <a:ext cx="3817937" cy="25464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E15A861-1454-8D28-B665-2571835101EE}"/>
              </a:ext>
            </a:extLst>
          </p:cNvPr>
          <p:cNvSpPr txBox="1"/>
          <p:nvPr/>
        </p:nvSpPr>
        <p:spPr>
          <a:xfrm>
            <a:off x="9329340" y="4914983"/>
            <a:ext cx="921544"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Times New Roman" panose="02020603050405020304" pitchFamily="18" charset="0"/>
              </a:rPr>
              <a:t>(</a:t>
            </a:r>
            <a:r>
              <a:rPr lang="en-US" sz="1100" kern="0" dirty="0" err="1">
                <a:solidFill>
                  <a:srgbClr val="000000"/>
                </a:solidFill>
                <a:effectLst/>
                <a:latin typeface="Times New Roman" panose="02020603050405020304" pitchFamily="18" charset="0"/>
                <a:ea typeface="Times New Roman" panose="02020603050405020304" pitchFamily="18" charset="0"/>
              </a:rPr>
              <a:t>atpi</a:t>
            </a:r>
            <a:r>
              <a:rPr lang="en-US" sz="1100" kern="0" dirty="0">
                <a:solidFill>
                  <a:srgbClr val="000000"/>
                </a:solidFill>
                <a:effectLst/>
                <a:latin typeface="Times New Roman" panose="02020603050405020304" pitchFamily="18" charset="0"/>
                <a:ea typeface="Times New Roman" panose="02020603050405020304" pitchFamily="18" charset="0"/>
              </a:rPr>
              <a:t>, 2024)</a:t>
            </a:r>
            <a:endParaRPr lang="en-IN" sz="1100" dirty="0"/>
          </a:p>
        </p:txBody>
      </p:sp>
    </p:spTree>
    <p:extLst>
      <p:ext uri="{BB962C8B-B14F-4D97-AF65-F5344CB8AC3E}">
        <p14:creationId xmlns:p14="http://schemas.microsoft.com/office/powerpoint/2010/main" val="3419357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D709B8-5AB8-995E-6B9B-04B7900343BD}"/>
              </a:ext>
            </a:extLst>
          </p:cNvPr>
          <p:cNvSpPr txBox="1"/>
          <p:nvPr/>
        </p:nvSpPr>
        <p:spPr>
          <a:xfrm>
            <a:off x="0" y="0"/>
            <a:ext cx="5382815" cy="523220"/>
          </a:xfrm>
          <a:prstGeom prst="rect">
            <a:avLst/>
          </a:prstGeom>
          <a:noFill/>
        </p:spPr>
        <p:txBody>
          <a:bodyPr wrap="square">
            <a:spAutoFit/>
          </a:bodyPr>
          <a:lstStyle/>
          <a:p>
            <a:pPr algn="just">
              <a:spcBef>
                <a:spcPts val="35"/>
              </a:spcBef>
            </a:pPr>
            <a:r>
              <a:rPr lang="en-IN" sz="2800" b="1" kern="0" dirty="0">
                <a:effectLst/>
                <a:latin typeface="Times New Roman" panose="02020603050405020304" pitchFamily="18" charset="0"/>
                <a:ea typeface="Calibri Light" panose="020F0302020204030204" pitchFamily="34" charset="0"/>
                <a:cs typeface="Calibri Light" panose="020F0302020204030204" pitchFamily="34" charset="0"/>
              </a:rPr>
              <a:t>Importance of Health and Safety</a:t>
            </a:r>
          </a:p>
        </p:txBody>
      </p:sp>
      <p:sp>
        <p:nvSpPr>
          <p:cNvPr id="5" name="TextBox 4">
            <a:extLst>
              <a:ext uri="{FF2B5EF4-FFF2-40B4-BE49-F238E27FC236}">
                <a16:creationId xmlns:a16="http://schemas.microsoft.com/office/drawing/2014/main" id="{536DE7F2-7D84-62EE-11B9-B59E95DAD8DD}"/>
              </a:ext>
            </a:extLst>
          </p:cNvPr>
          <p:cNvSpPr txBox="1"/>
          <p:nvPr/>
        </p:nvSpPr>
        <p:spPr>
          <a:xfrm>
            <a:off x="5564981" y="1233679"/>
            <a:ext cx="6157912" cy="4941737"/>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significance of health and safety is crucial within hotel sectors like Ibis Portsmouth Centre.</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Hence, making sure of the well-being of employees as well as guests is vital for maintaining a positive brand image to offer a secure and comfortable atmosphere.</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Thus, by following the health and safety guidelines, the hotel can overcome any risks related to accidents, injuries followed by the spread of illness.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Such a process ensures the safety and welfare of staff while also contributing to the complete guest experience.</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2050" name="Picture 2" descr="ibis Portsmouth, Portsmouth – Updated 2024 Prices">
            <a:extLst>
              <a:ext uri="{FF2B5EF4-FFF2-40B4-BE49-F238E27FC236}">
                <a16:creationId xmlns:a16="http://schemas.microsoft.com/office/drawing/2014/main" id="{FE4E63AE-0C24-C828-747C-510018766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080" y="1957387"/>
            <a:ext cx="3878653" cy="29432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5D9399F8-1EC7-006F-7E2C-F99B371A4592}"/>
              </a:ext>
            </a:extLst>
          </p:cNvPr>
          <p:cNvSpPr txBox="1"/>
          <p:nvPr/>
        </p:nvSpPr>
        <p:spPr>
          <a:xfrm>
            <a:off x="2087759" y="4900612"/>
            <a:ext cx="1207294"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Times New Roman" panose="02020603050405020304" pitchFamily="18" charset="0"/>
              </a:rPr>
              <a:t>(Melanie, 2022)</a:t>
            </a:r>
            <a:endParaRPr lang="en-IN" sz="1100" dirty="0"/>
          </a:p>
        </p:txBody>
      </p:sp>
    </p:spTree>
    <p:extLst>
      <p:ext uri="{BB962C8B-B14F-4D97-AF65-F5344CB8AC3E}">
        <p14:creationId xmlns:p14="http://schemas.microsoft.com/office/powerpoint/2010/main" val="1549278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A5D27A-6926-F02A-0B2A-2088628765A4}"/>
              </a:ext>
            </a:extLst>
          </p:cNvPr>
          <p:cNvSpPr txBox="1"/>
          <p:nvPr/>
        </p:nvSpPr>
        <p:spPr>
          <a:xfrm>
            <a:off x="0" y="0"/>
            <a:ext cx="4797028" cy="523220"/>
          </a:xfrm>
          <a:prstGeom prst="rect">
            <a:avLst/>
          </a:prstGeom>
          <a:noFill/>
        </p:spPr>
        <p:txBody>
          <a:bodyPr wrap="square">
            <a:spAutoFit/>
          </a:bodyPr>
          <a:lstStyle/>
          <a:p>
            <a:pPr algn="just">
              <a:spcBef>
                <a:spcPts val="35"/>
              </a:spcBef>
            </a:pPr>
            <a:r>
              <a:rPr lang="en-IN" sz="2800" b="1" kern="0" dirty="0">
                <a:effectLst/>
                <a:latin typeface="Times New Roman" panose="02020603050405020304" pitchFamily="18" charset="0"/>
                <a:ea typeface="Calibri Light" panose="020F0302020204030204" pitchFamily="34" charset="0"/>
                <a:cs typeface="Calibri Light" panose="020F0302020204030204" pitchFamily="34" charset="0"/>
              </a:rPr>
              <a:t>Health and Safety guidelines</a:t>
            </a:r>
          </a:p>
        </p:txBody>
      </p:sp>
      <p:sp>
        <p:nvSpPr>
          <p:cNvPr id="5" name="TextBox 4">
            <a:extLst>
              <a:ext uri="{FF2B5EF4-FFF2-40B4-BE49-F238E27FC236}">
                <a16:creationId xmlns:a16="http://schemas.microsoft.com/office/drawing/2014/main" id="{BD9FE0F3-459C-6745-00D6-D3CCB1B5B74C}"/>
              </a:ext>
            </a:extLst>
          </p:cNvPr>
          <p:cNvSpPr txBox="1"/>
          <p:nvPr/>
        </p:nvSpPr>
        <p:spPr>
          <a:xfrm>
            <a:off x="250031" y="711471"/>
            <a:ext cx="7108031" cy="5926622"/>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health and safety processes for the housekeeping team within Ibis Portsmouth Centre mainly includes various key areas.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Primarily, the team is required to stay aware of potential risks regarding housekeeping safety within the hotel premises.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Hence, sufficient precautions to prevent injuries or accidents while cleaning rooms need to be showcased included with the significance of awareness, training followed by communication protocols.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Also, various equipment lists for safe room cleaning processes must be provided to the staff.</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Lastly, other possible risks regarding household safety measures that include intrusion and burglary followed by fire hazards should also be properly addressed.</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Health &amp; Safety Standards | Ameritania Hotel New York City">
            <a:extLst>
              <a:ext uri="{FF2B5EF4-FFF2-40B4-BE49-F238E27FC236}">
                <a16:creationId xmlns:a16="http://schemas.microsoft.com/office/drawing/2014/main" id="{A578382B-7109-AD2F-4E7C-04C63E51E1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0988" y="2246032"/>
            <a:ext cx="3810000" cy="2857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374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3D4B4A-C21C-543F-6F0B-1B888BA57C3C}"/>
              </a:ext>
            </a:extLst>
          </p:cNvPr>
          <p:cNvSpPr txBox="1"/>
          <p:nvPr/>
        </p:nvSpPr>
        <p:spPr>
          <a:xfrm>
            <a:off x="0" y="0"/>
            <a:ext cx="4754165" cy="523220"/>
          </a:xfrm>
          <a:prstGeom prst="rect">
            <a:avLst/>
          </a:prstGeom>
          <a:noFill/>
        </p:spPr>
        <p:txBody>
          <a:bodyPr wrap="square">
            <a:spAutoFit/>
          </a:bodyPr>
          <a:lstStyle/>
          <a:p>
            <a:pPr algn="just">
              <a:spcBef>
                <a:spcPts val="35"/>
              </a:spcBef>
            </a:pPr>
            <a:r>
              <a:rPr lang="en-IN" sz="2800" b="1" kern="0" dirty="0">
                <a:effectLst/>
                <a:latin typeface="Times New Roman" panose="02020603050405020304" pitchFamily="18" charset="0"/>
                <a:ea typeface="Calibri Light" panose="020F0302020204030204" pitchFamily="34" charset="0"/>
                <a:cs typeface="Calibri Light" panose="020F0302020204030204" pitchFamily="34" charset="0"/>
              </a:rPr>
              <a:t>Common Hazards and Risks</a:t>
            </a:r>
          </a:p>
        </p:txBody>
      </p:sp>
      <p:sp>
        <p:nvSpPr>
          <p:cNvPr id="5" name="TextBox 4">
            <a:extLst>
              <a:ext uri="{FF2B5EF4-FFF2-40B4-BE49-F238E27FC236}">
                <a16:creationId xmlns:a16="http://schemas.microsoft.com/office/drawing/2014/main" id="{82333A62-6A23-31BF-75D2-F6CF93CE087B}"/>
              </a:ext>
            </a:extLst>
          </p:cNvPr>
          <p:cNvSpPr txBox="1"/>
          <p:nvPr/>
        </p:nvSpPr>
        <p:spPr>
          <a:xfrm>
            <a:off x="5593556" y="711910"/>
            <a:ext cx="6157912" cy="5434180"/>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various common hazards as well as risks which are encountered by the housekeeping team</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These include getting exposed to chemicals, musculoskeletal injuries that result from doing repetitive tasks or heavy lifting followed by the risks of any trips or falls due to any slippery surfaces.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Moreover, the team can face possible hazards which are related to the workplace ergonomics that can directly lead to potential long-term health cases if they do not get addressed.</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 a result, it is crucial for the housekeeping team to be aware of such risks to undertake necessary precautions for ensuring their well-being while doing their tasks.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098" name="Picture 2" descr="5 common safety hazards in the hospitality industry | iHASCO">
            <a:extLst>
              <a:ext uri="{FF2B5EF4-FFF2-40B4-BE49-F238E27FC236}">
                <a16:creationId xmlns:a16="http://schemas.microsoft.com/office/drawing/2014/main" id="{7CD33014-6D75-A971-C5B0-9063BFE8F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965" y="2228850"/>
            <a:ext cx="4267200" cy="240030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35F01F8-1F7A-FA1A-8102-56E47FB4A5C5}"/>
              </a:ext>
            </a:extLst>
          </p:cNvPr>
          <p:cNvSpPr txBox="1"/>
          <p:nvPr/>
        </p:nvSpPr>
        <p:spPr>
          <a:xfrm>
            <a:off x="1718667" y="4751665"/>
            <a:ext cx="1803796"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Times New Roman" panose="02020603050405020304" pitchFamily="18" charset="0"/>
              </a:rPr>
              <a:t>(</a:t>
            </a:r>
            <a:r>
              <a:rPr lang="en-US" sz="1100" kern="0" dirty="0" err="1">
                <a:solidFill>
                  <a:srgbClr val="000000"/>
                </a:solidFill>
                <a:effectLst/>
                <a:latin typeface="Times New Roman" panose="02020603050405020304" pitchFamily="18" charset="0"/>
                <a:ea typeface="Times New Roman" panose="02020603050405020304" pitchFamily="18" charset="0"/>
              </a:rPr>
              <a:t>safetylineloneworker</a:t>
            </a:r>
            <a:r>
              <a:rPr lang="en-US" sz="1100" kern="0" dirty="0">
                <a:solidFill>
                  <a:srgbClr val="000000"/>
                </a:solidFill>
                <a:effectLst/>
                <a:latin typeface="Times New Roman" panose="02020603050405020304" pitchFamily="18" charset="0"/>
                <a:ea typeface="Times New Roman" panose="02020603050405020304" pitchFamily="18" charset="0"/>
              </a:rPr>
              <a:t>, 2020)</a:t>
            </a:r>
            <a:endParaRPr lang="en-IN" sz="1100" dirty="0"/>
          </a:p>
        </p:txBody>
      </p:sp>
    </p:spTree>
    <p:extLst>
      <p:ext uri="{BB962C8B-B14F-4D97-AF65-F5344CB8AC3E}">
        <p14:creationId xmlns:p14="http://schemas.microsoft.com/office/powerpoint/2010/main" val="24554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DCB598-8EF6-A56B-76D3-22A4AEE09284}"/>
              </a:ext>
            </a:extLst>
          </p:cNvPr>
          <p:cNvSpPr txBox="1"/>
          <p:nvPr/>
        </p:nvSpPr>
        <p:spPr>
          <a:xfrm>
            <a:off x="0" y="0"/>
            <a:ext cx="8197453" cy="523220"/>
          </a:xfrm>
          <a:prstGeom prst="rect">
            <a:avLst/>
          </a:prstGeom>
          <a:noFill/>
        </p:spPr>
        <p:txBody>
          <a:bodyPr wrap="square">
            <a:spAutoFit/>
          </a:bodyPr>
          <a:lstStyle/>
          <a:p>
            <a:pPr algn="just">
              <a:spcBef>
                <a:spcPts val="35"/>
              </a:spcBef>
            </a:pPr>
            <a:r>
              <a:rPr lang="en-IN" sz="2800" b="1" kern="0" dirty="0">
                <a:effectLst/>
                <a:latin typeface="Times New Roman" panose="02020603050405020304" pitchFamily="18" charset="0"/>
                <a:ea typeface="Calibri Light" panose="020F0302020204030204" pitchFamily="34" charset="0"/>
                <a:cs typeface="Calibri Light" panose="020F0302020204030204" pitchFamily="34" charset="0"/>
              </a:rPr>
              <a:t>Preventive Measures and Emergency Procedures</a:t>
            </a:r>
          </a:p>
        </p:txBody>
      </p:sp>
      <p:sp>
        <p:nvSpPr>
          <p:cNvPr id="5" name="TextBox 4">
            <a:extLst>
              <a:ext uri="{FF2B5EF4-FFF2-40B4-BE49-F238E27FC236}">
                <a16:creationId xmlns:a16="http://schemas.microsoft.com/office/drawing/2014/main" id="{D87D6596-5C0C-79DB-CF1E-D86BB4BE7BC4}"/>
              </a:ext>
            </a:extLst>
          </p:cNvPr>
          <p:cNvSpPr txBox="1"/>
          <p:nvPr/>
        </p:nvSpPr>
        <p:spPr>
          <a:xfrm>
            <a:off x="335757" y="788445"/>
            <a:ext cx="6157912" cy="5926622"/>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preventive measures as well as emergency procedures are crucial for the housekeeping staff at the hotel to ensure their safety.</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Hence, to avoid any chemical exposure, the staff needs to be effectively trained to safely handle and later utilise the cleaning goods followed by the usage of personal protective equipment like gloves or masks.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Furthermore, to overcome any musculoskeletal injuries, the staff is needed to be properly educated regarding the proper lifting methods and offered with ergonomic tools or equipment.</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Additionally, when there are any intrusion and burglary, the staff needs to be trained for communication protocols as well as emergency procedures.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5122" name="Picture 2" descr="Hotel Safety: Creating a Hotel Emergency Plan">
            <a:extLst>
              <a:ext uri="{FF2B5EF4-FFF2-40B4-BE49-F238E27FC236}">
                <a16:creationId xmlns:a16="http://schemas.microsoft.com/office/drawing/2014/main" id="{6FE30B58-6D2D-C4FE-1D07-26F827C43D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4275" y="2093118"/>
            <a:ext cx="4007645" cy="267176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690A50C-A566-374E-DA72-03C404EB40BE}"/>
              </a:ext>
            </a:extLst>
          </p:cNvPr>
          <p:cNvSpPr txBox="1"/>
          <p:nvPr/>
        </p:nvSpPr>
        <p:spPr>
          <a:xfrm>
            <a:off x="8477250" y="4894540"/>
            <a:ext cx="2121694"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Times New Roman" panose="02020603050405020304" pitchFamily="18" charset="0"/>
              </a:rPr>
              <a:t>(</a:t>
            </a:r>
            <a:r>
              <a:rPr lang="en-US" sz="1100" kern="0" dirty="0" err="1">
                <a:solidFill>
                  <a:srgbClr val="000000"/>
                </a:solidFill>
                <a:effectLst/>
                <a:latin typeface="Times New Roman" panose="02020603050405020304" pitchFamily="18" charset="0"/>
                <a:ea typeface="Times New Roman" panose="02020603050405020304" pitchFamily="18" charset="0"/>
              </a:rPr>
              <a:t>rubbermaidcommercial</a:t>
            </a:r>
            <a:r>
              <a:rPr lang="en-US" sz="1100" kern="0" dirty="0">
                <a:solidFill>
                  <a:srgbClr val="000000"/>
                </a:solidFill>
                <a:effectLst/>
                <a:latin typeface="Times New Roman" panose="02020603050405020304" pitchFamily="18" charset="0"/>
                <a:ea typeface="Times New Roman" panose="02020603050405020304" pitchFamily="18" charset="0"/>
              </a:rPr>
              <a:t>, 2020)</a:t>
            </a:r>
            <a:endParaRPr lang="en-IN" sz="1100" dirty="0"/>
          </a:p>
        </p:txBody>
      </p:sp>
    </p:spTree>
    <p:extLst>
      <p:ext uri="{BB962C8B-B14F-4D97-AF65-F5344CB8AC3E}">
        <p14:creationId xmlns:p14="http://schemas.microsoft.com/office/powerpoint/2010/main" val="825768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F7E60B-A8C8-7103-1587-D33B6D247B5B}"/>
              </a:ext>
            </a:extLst>
          </p:cNvPr>
          <p:cNvSpPr txBox="1"/>
          <p:nvPr/>
        </p:nvSpPr>
        <p:spPr>
          <a:xfrm>
            <a:off x="2382" y="0"/>
            <a:ext cx="6093618" cy="523220"/>
          </a:xfrm>
          <a:prstGeom prst="rect">
            <a:avLst/>
          </a:prstGeom>
          <a:noFill/>
        </p:spPr>
        <p:txBody>
          <a:bodyPr wrap="square">
            <a:spAutoFit/>
          </a:bodyPr>
          <a:lstStyle/>
          <a:p>
            <a:pPr algn="just">
              <a:spcBef>
                <a:spcPts val="35"/>
              </a:spcBef>
            </a:pPr>
            <a:r>
              <a:rPr lang="en-IN" sz="2800" b="1" kern="0" dirty="0">
                <a:effectLst/>
                <a:latin typeface="Times New Roman" panose="02020603050405020304" pitchFamily="18" charset="0"/>
                <a:ea typeface="Calibri Light" panose="020F0302020204030204" pitchFamily="34" charset="0"/>
                <a:cs typeface="Calibri Light" panose="020F0302020204030204" pitchFamily="34" charset="0"/>
              </a:rPr>
              <a:t>Personal Protective Equipment (PPE)</a:t>
            </a:r>
          </a:p>
        </p:txBody>
      </p:sp>
      <p:sp>
        <p:nvSpPr>
          <p:cNvPr id="5" name="TextBox 4">
            <a:extLst>
              <a:ext uri="{FF2B5EF4-FFF2-40B4-BE49-F238E27FC236}">
                <a16:creationId xmlns:a16="http://schemas.microsoft.com/office/drawing/2014/main" id="{438BE317-B920-933D-0309-EE92B8820959}"/>
              </a:ext>
            </a:extLst>
          </p:cNvPr>
          <p:cNvSpPr txBox="1"/>
          <p:nvPr/>
        </p:nvSpPr>
        <p:spPr>
          <a:xfrm>
            <a:off x="5564981" y="1276542"/>
            <a:ext cx="6157912" cy="4941737"/>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PPE represents a vital factor for the housekeeping team’s safety at the hotel.</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process includes gloves, masks, aprons as well as goggles that are important to protect the staff from getting exposed to harmful chemicals while cleaning activities.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Hence, effective training regarding the selection, usage as well as disposal of the PPE is vital to make sure that it stays effective.</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Moreover, continuous inspection as well as maintenance of PPE is also crucial for guaranteeing the functionality while also replacing any worn-out tools.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6146" name="Picture 2" descr="PPE Kit at Rs 160 | New Items in Lucknow | ID: 22227413491">
            <a:extLst>
              <a:ext uri="{FF2B5EF4-FFF2-40B4-BE49-F238E27FC236}">
                <a16:creationId xmlns:a16="http://schemas.microsoft.com/office/drawing/2014/main" id="{52666095-12D0-9CA1-AB60-D4BAB6CEEF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387" y="1538287"/>
            <a:ext cx="3781425" cy="37814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DB88A6E-D2B6-A6B7-A2EF-A8EA0B862A2F}"/>
              </a:ext>
            </a:extLst>
          </p:cNvPr>
          <p:cNvSpPr txBox="1"/>
          <p:nvPr/>
        </p:nvSpPr>
        <p:spPr>
          <a:xfrm>
            <a:off x="1882377" y="5319712"/>
            <a:ext cx="1645443"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Times New Roman" panose="02020603050405020304" pitchFamily="18" charset="0"/>
              </a:rPr>
              <a:t>(nationwide-paper, 2021)</a:t>
            </a:r>
            <a:endParaRPr lang="en-IN" sz="1100" dirty="0"/>
          </a:p>
        </p:txBody>
      </p:sp>
    </p:spTree>
    <p:extLst>
      <p:ext uri="{BB962C8B-B14F-4D97-AF65-F5344CB8AC3E}">
        <p14:creationId xmlns:p14="http://schemas.microsoft.com/office/powerpoint/2010/main" val="933385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98A950-FC1E-6B59-58AA-4224E7AA8C2F}"/>
              </a:ext>
            </a:extLst>
          </p:cNvPr>
          <p:cNvSpPr txBox="1"/>
          <p:nvPr/>
        </p:nvSpPr>
        <p:spPr>
          <a:xfrm>
            <a:off x="2382" y="0"/>
            <a:ext cx="6093618" cy="523220"/>
          </a:xfrm>
          <a:prstGeom prst="rect">
            <a:avLst/>
          </a:prstGeom>
          <a:noFill/>
        </p:spPr>
        <p:txBody>
          <a:bodyPr wrap="square">
            <a:spAutoFit/>
          </a:bodyPr>
          <a:lstStyle/>
          <a:p>
            <a:pPr algn="just">
              <a:spcBef>
                <a:spcPts val="35"/>
              </a:spcBef>
            </a:pPr>
            <a:r>
              <a:rPr lang="en-IN" sz="2800" b="1" kern="0" dirty="0">
                <a:effectLst/>
                <a:latin typeface="Times New Roman" panose="02020603050405020304" pitchFamily="18" charset="0"/>
                <a:ea typeface="Calibri Light" panose="020F0302020204030204" pitchFamily="34" charset="0"/>
                <a:cs typeface="Calibri Light" panose="020F0302020204030204" pitchFamily="34" charset="0"/>
              </a:rPr>
              <a:t>Cleaning and Disinfection Protocols</a:t>
            </a:r>
          </a:p>
        </p:txBody>
      </p:sp>
      <p:sp>
        <p:nvSpPr>
          <p:cNvPr id="5" name="TextBox 4">
            <a:extLst>
              <a:ext uri="{FF2B5EF4-FFF2-40B4-BE49-F238E27FC236}">
                <a16:creationId xmlns:a16="http://schemas.microsoft.com/office/drawing/2014/main" id="{9EFCE305-B1F1-A8C9-E541-45C4EB5B9D99}"/>
              </a:ext>
            </a:extLst>
          </p:cNvPr>
          <p:cNvSpPr txBox="1"/>
          <p:nvPr/>
        </p:nvSpPr>
        <p:spPr>
          <a:xfrm>
            <a:off x="392906" y="1705167"/>
            <a:ext cx="6157912" cy="4449295"/>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housekeeping staff is needed to adhere to a systematic cleaning process for ensuring thorough and proper cleaning of rooms or common areas.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Moreover, the staff also needs to be trained for proper application of disinfectants for eliminating the harmful microorganisms for maintaining the highest cleanliness standards.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Lastly, the usage of color-coded lines and designated cleaning tools for particular areas can assist for the prevention of cross-contamination.</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7170" name="Picture 2" descr="Enhanced Cleaning and Disinfection Procedures for Virus Contamination">
            <a:extLst>
              <a:ext uri="{FF2B5EF4-FFF2-40B4-BE49-F238E27FC236}">
                <a16:creationId xmlns:a16="http://schemas.microsoft.com/office/drawing/2014/main" id="{363064D4-360C-A9E4-56BD-69F88999BB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5700" y="2524124"/>
            <a:ext cx="4130310" cy="23336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9CD820-AF70-791D-EDF0-41A98295392E}"/>
              </a:ext>
            </a:extLst>
          </p:cNvPr>
          <p:cNvSpPr txBox="1"/>
          <p:nvPr/>
        </p:nvSpPr>
        <p:spPr>
          <a:xfrm>
            <a:off x="9117227" y="5008839"/>
            <a:ext cx="907256"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Times New Roman" panose="02020603050405020304" pitchFamily="18" charset="0"/>
              </a:rPr>
              <a:t>(</a:t>
            </a:r>
            <a:r>
              <a:rPr lang="en-US" sz="1100" kern="0" dirty="0" err="1">
                <a:solidFill>
                  <a:srgbClr val="000000"/>
                </a:solidFill>
                <a:effectLst/>
                <a:latin typeface="Times New Roman" panose="02020603050405020304" pitchFamily="18" charset="0"/>
                <a:ea typeface="Times New Roman" panose="02020603050405020304" pitchFamily="18" charset="0"/>
              </a:rPr>
              <a:t>atpi</a:t>
            </a:r>
            <a:r>
              <a:rPr lang="en-US" sz="1100" kern="0" dirty="0">
                <a:solidFill>
                  <a:srgbClr val="000000"/>
                </a:solidFill>
                <a:effectLst/>
                <a:latin typeface="Times New Roman" panose="02020603050405020304" pitchFamily="18" charset="0"/>
                <a:ea typeface="Times New Roman" panose="02020603050405020304" pitchFamily="18" charset="0"/>
              </a:rPr>
              <a:t>, 2024)</a:t>
            </a:r>
            <a:endParaRPr lang="en-IN" sz="1100" dirty="0"/>
          </a:p>
        </p:txBody>
      </p:sp>
    </p:spTree>
    <p:extLst>
      <p:ext uri="{BB962C8B-B14F-4D97-AF65-F5344CB8AC3E}">
        <p14:creationId xmlns:p14="http://schemas.microsoft.com/office/powerpoint/2010/main" val="3757252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B6E2B1-F471-ABE8-C15A-94101F7473BC}"/>
              </a:ext>
            </a:extLst>
          </p:cNvPr>
          <p:cNvSpPr txBox="1"/>
          <p:nvPr/>
        </p:nvSpPr>
        <p:spPr>
          <a:xfrm>
            <a:off x="0" y="0"/>
            <a:ext cx="1996678" cy="523862"/>
          </a:xfrm>
          <a:prstGeom prst="rect">
            <a:avLst/>
          </a:prstGeom>
          <a:noFill/>
        </p:spPr>
        <p:txBody>
          <a:bodyPr wrap="square">
            <a:spAutoFit/>
          </a:bodyPr>
          <a:lstStyle/>
          <a:p>
            <a:pPr algn="just">
              <a:spcBef>
                <a:spcPts val="35"/>
              </a:spcBef>
            </a:pPr>
            <a:r>
              <a:rPr lang="en-IN" sz="2800" b="1" kern="0" dirty="0">
                <a:effectLst/>
                <a:latin typeface="Times New Roman" panose="02020603050405020304" pitchFamily="18" charset="0"/>
                <a:ea typeface="Calibri Light" panose="020F0302020204030204" pitchFamily="34" charset="0"/>
                <a:cs typeface="Calibri Light" panose="020F0302020204030204" pitchFamily="34" charset="0"/>
              </a:rPr>
              <a:t>Conclusion </a:t>
            </a:r>
          </a:p>
        </p:txBody>
      </p:sp>
      <p:sp>
        <p:nvSpPr>
          <p:cNvPr id="5" name="TextBox 4">
            <a:extLst>
              <a:ext uri="{FF2B5EF4-FFF2-40B4-BE49-F238E27FC236}">
                <a16:creationId xmlns:a16="http://schemas.microsoft.com/office/drawing/2014/main" id="{863FE2F4-E117-3ADD-3569-302442043CD7}"/>
              </a:ext>
            </a:extLst>
          </p:cNvPr>
          <p:cNvSpPr txBox="1"/>
          <p:nvPr/>
        </p:nvSpPr>
        <p:spPr>
          <a:xfrm>
            <a:off x="5279231" y="1950375"/>
            <a:ext cx="6157912" cy="3464410"/>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above presentation has thoroughly contributed to the complete safety as well as well-being of the housekeeping staff at the Ibis Portsmouth Centre.</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Further, some guidelines, hazards, risks, preventive measures as well as emergency processes have also been shown.</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200000"/>
              </a:lnSpc>
              <a:buFont typeface="Arial" panose="020B0604020202020204" pitchFamily="34" charset="0"/>
              <a:buChar char="•"/>
            </a:pPr>
            <a:r>
              <a:rPr lang="en-IN"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Hence, following these protocols is crucial for ensuring a secure as well as comfortable atmosphere for the staff and guests.</a:t>
            </a:r>
            <a:endParaRPr lang="en-IN" sz="16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8194" name="Picture 2" descr="What enhanced cleaning measures are in place?">
            <a:extLst>
              <a:ext uri="{FF2B5EF4-FFF2-40B4-BE49-F238E27FC236}">
                <a16:creationId xmlns:a16="http://schemas.microsoft.com/office/drawing/2014/main" id="{75DD7DD1-1727-34A4-8D4E-D2089F148A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857" y="2025230"/>
            <a:ext cx="3207774" cy="33147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60989E2-24E7-1C56-CD38-DDD15F96B579}"/>
              </a:ext>
            </a:extLst>
          </p:cNvPr>
          <p:cNvSpPr txBox="1"/>
          <p:nvPr/>
        </p:nvSpPr>
        <p:spPr>
          <a:xfrm>
            <a:off x="1755097" y="5414785"/>
            <a:ext cx="1207294" cy="261610"/>
          </a:xfrm>
          <a:prstGeom prst="rect">
            <a:avLst/>
          </a:prstGeom>
          <a:noFill/>
        </p:spPr>
        <p:txBody>
          <a:bodyPr wrap="square">
            <a:spAutoFit/>
          </a:bodyPr>
          <a:lstStyle/>
          <a:p>
            <a:r>
              <a:rPr lang="en-US" sz="1100" kern="0" dirty="0">
                <a:solidFill>
                  <a:srgbClr val="000000"/>
                </a:solidFill>
                <a:effectLst/>
                <a:latin typeface="Times New Roman" panose="02020603050405020304" pitchFamily="18" charset="0"/>
                <a:ea typeface="Times New Roman" panose="02020603050405020304" pitchFamily="18" charset="0"/>
              </a:rPr>
              <a:t>(Melanie, 2022)</a:t>
            </a:r>
            <a:endParaRPr lang="en-IN" sz="1100" dirty="0"/>
          </a:p>
        </p:txBody>
      </p:sp>
    </p:spTree>
    <p:extLst>
      <p:ext uri="{BB962C8B-B14F-4D97-AF65-F5344CB8AC3E}">
        <p14:creationId xmlns:p14="http://schemas.microsoft.com/office/powerpoint/2010/main" val="2919228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3576C4-E3DB-5B27-4C41-BFD4B3B7110A}"/>
              </a:ext>
            </a:extLst>
          </p:cNvPr>
          <p:cNvSpPr txBox="1"/>
          <p:nvPr/>
        </p:nvSpPr>
        <p:spPr>
          <a:xfrm>
            <a:off x="0" y="0"/>
            <a:ext cx="2025253" cy="523220"/>
          </a:xfrm>
          <a:prstGeom prst="rect">
            <a:avLst/>
          </a:prstGeom>
          <a:noFill/>
        </p:spPr>
        <p:txBody>
          <a:bodyPr wrap="square">
            <a:spAutoFit/>
          </a:bodyPr>
          <a:lstStyle/>
          <a:p>
            <a:pPr algn="just">
              <a:spcBef>
                <a:spcPts val="35"/>
              </a:spcBef>
            </a:pPr>
            <a:r>
              <a:rPr lang="en-IN" sz="2800" b="1" kern="0" dirty="0">
                <a:effectLst/>
                <a:latin typeface="Times New Roman" panose="02020603050405020304" pitchFamily="18" charset="0"/>
                <a:ea typeface="Calibri Light" panose="020F0302020204030204" pitchFamily="34" charset="0"/>
                <a:cs typeface="Calibri Light" panose="020F0302020204030204" pitchFamily="34" charset="0"/>
              </a:rPr>
              <a:t>References</a:t>
            </a:r>
          </a:p>
        </p:txBody>
      </p:sp>
      <p:sp>
        <p:nvSpPr>
          <p:cNvPr id="5" name="TextBox 4">
            <a:extLst>
              <a:ext uri="{FF2B5EF4-FFF2-40B4-BE49-F238E27FC236}">
                <a16:creationId xmlns:a16="http://schemas.microsoft.com/office/drawing/2014/main" id="{75011012-FFD4-0F41-9F25-D78DD230E117}"/>
              </a:ext>
            </a:extLst>
          </p:cNvPr>
          <p:cNvSpPr txBox="1"/>
          <p:nvPr/>
        </p:nvSpPr>
        <p:spPr>
          <a:xfrm>
            <a:off x="421481" y="1760353"/>
            <a:ext cx="10522744" cy="4441985"/>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IN" sz="1100" dirty="0" err="1">
                <a:effectLst/>
                <a:latin typeface="Times New Roman" panose="02020603050405020304" pitchFamily="18" charset="0"/>
                <a:ea typeface="Arial" panose="020B0604020202020204" pitchFamily="34" charset="0"/>
                <a:cs typeface="Arial" panose="020B0604020202020204" pitchFamily="34" charset="0"/>
              </a:rPr>
              <a:t>atpi</a:t>
            </a:r>
            <a:r>
              <a:rPr lang="en-IN" sz="1100" dirty="0">
                <a:effectLst/>
                <a:latin typeface="Times New Roman" panose="02020603050405020304" pitchFamily="18" charset="0"/>
                <a:ea typeface="Arial" panose="020B0604020202020204" pitchFamily="34" charset="0"/>
                <a:cs typeface="Arial" panose="020B0604020202020204" pitchFamily="34" charset="0"/>
              </a:rPr>
              <a:t>, (2024). Safety and Cleanliness Protocols have been put in place by hotel chains in preparation for the Re-Opening.. [Online]Available at: https://www.atpi.com/en/about/hotel-cleanliness-and-safety-protocols/ [Accessed 6 February 2024].</a:t>
            </a:r>
          </a:p>
          <a:p>
            <a:pPr marL="285750" indent="-285750" algn="just">
              <a:lnSpc>
                <a:spcPct val="200000"/>
              </a:lnSpc>
              <a:buFont typeface="Arial" panose="020B0604020202020204" pitchFamily="34" charset="0"/>
              <a:buChar char="•"/>
            </a:pPr>
            <a:r>
              <a:rPr lang="en-IN" sz="1100" dirty="0" err="1">
                <a:effectLst/>
                <a:latin typeface="Times New Roman" panose="02020603050405020304" pitchFamily="18" charset="0"/>
                <a:ea typeface="Arial" panose="020B0604020202020204" pitchFamily="34" charset="0"/>
                <a:cs typeface="Arial" panose="020B0604020202020204" pitchFamily="34" charset="0"/>
              </a:rPr>
              <a:t>hsa</a:t>
            </a:r>
            <a:r>
              <a:rPr lang="en-IN" sz="1100" dirty="0">
                <a:effectLst/>
                <a:latin typeface="Times New Roman" panose="02020603050405020304" pitchFamily="18" charset="0"/>
                <a:ea typeface="Arial" panose="020B0604020202020204" pitchFamily="34" charset="0"/>
                <a:cs typeface="Arial" panose="020B0604020202020204" pitchFamily="34" charset="0"/>
              </a:rPr>
              <a:t>, (2023). Safe Hospitality. [Online]Available at: https://www.hsa.ie/eng/your_industry/catering_and_hospitality/housekeeping/ [Accessed 2 February 2024].</a:t>
            </a:r>
          </a:p>
          <a:p>
            <a:pPr marL="285750" indent="-285750" algn="just">
              <a:lnSpc>
                <a:spcPct val="200000"/>
              </a:lnSpc>
              <a:buFont typeface="Arial" panose="020B0604020202020204" pitchFamily="34" charset="0"/>
              <a:buChar char="•"/>
            </a:pPr>
            <a:r>
              <a:rPr lang="en-IN" sz="1100" dirty="0">
                <a:effectLst/>
                <a:latin typeface="Times New Roman" panose="02020603050405020304" pitchFamily="18" charset="0"/>
                <a:ea typeface="Arial" panose="020B0604020202020204" pitchFamily="34" charset="0"/>
                <a:cs typeface="Arial" panose="020B0604020202020204" pitchFamily="34" charset="0"/>
              </a:rPr>
              <a:t>Melanie, (2022). Health and Safety in the Hotel Industry – An Essential Guide. [Online]Available at: https://amenitiz.com/en/blog/health-and-safety-protocols-in-the-hospitality-industry/#:~:text=Health%20and%20safety%20protocols%20can%20help%20your%20hotel%20minimise%20risky,of%20your%20staff%20and%20guests [Accessed 1 February 2024].</a:t>
            </a:r>
          </a:p>
          <a:p>
            <a:pPr marL="285750" indent="-285750" algn="just">
              <a:lnSpc>
                <a:spcPct val="200000"/>
              </a:lnSpc>
              <a:buFont typeface="Arial" panose="020B0604020202020204" pitchFamily="34" charset="0"/>
              <a:buChar char="•"/>
            </a:pPr>
            <a:r>
              <a:rPr lang="en-IN" sz="1100" dirty="0">
                <a:effectLst/>
                <a:latin typeface="Times New Roman" panose="02020603050405020304" pitchFamily="18" charset="0"/>
                <a:ea typeface="Arial" panose="020B0604020202020204" pitchFamily="34" charset="0"/>
                <a:cs typeface="Arial" panose="020B0604020202020204" pitchFamily="34" charset="0"/>
              </a:rPr>
              <a:t>nationwide-paper, (2021). PPE: HOW ESSENTIAL IS PERSONAL PROTECTIVE EQUIPMENT FOR HOSPITALITY INDUSTRY. [Online]Available at: https://nationwide-paper.co.uk/ppe-how-essential-is-personal-protective-equipment-for-hospitality-industry#:~:text=Safety%20helmet%20%26%20footwear%2C%20gloves%2C,mainly%20made%20for%20employee%20safety [Accessed 5 February 2024].</a:t>
            </a:r>
          </a:p>
          <a:p>
            <a:pPr marL="285750" indent="-285750" algn="just">
              <a:lnSpc>
                <a:spcPct val="200000"/>
              </a:lnSpc>
              <a:buFont typeface="Arial" panose="020B0604020202020204" pitchFamily="34" charset="0"/>
              <a:buChar char="•"/>
            </a:pPr>
            <a:r>
              <a:rPr lang="en-IN" sz="1100" dirty="0" err="1">
                <a:effectLst/>
                <a:latin typeface="Times New Roman" panose="02020603050405020304" pitchFamily="18" charset="0"/>
                <a:ea typeface="Arial" panose="020B0604020202020204" pitchFamily="34" charset="0"/>
                <a:cs typeface="Arial" panose="020B0604020202020204" pitchFamily="34" charset="0"/>
              </a:rPr>
              <a:t>rubbermaidcommercial</a:t>
            </a:r>
            <a:r>
              <a:rPr lang="en-IN" sz="1100" dirty="0">
                <a:effectLst/>
                <a:latin typeface="Times New Roman" panose="02020603050405020304" pitchFamily="18" charset="0"/>
                <a:ea typeface="Arial" panose="020B0604020202020204" pitchFamily="34" charset="0"/>
                <a:cs typeface="Arial" panose="020B0604020202020204" pitchFamily="34" charset="0"/>
              </a:rPr>
              <a:t>, (2020). 7 Safe Housekeeping Practices Hospitality Brands Should Follow. [Online]Available at: https://www.rubbermaidcommercial.com.au/blog/hospitality/7-safe-housekeeping-practices-hospitality-brands-should-follow/ [Accessed 4 February 2024].</a:t>
            </a:r>
          </a:p>
          <a:p>
            <a:pPr marL="285750" indent="-285750" algn="just">
              <a:lnSpc>
                <a:spcPct val="200000"/>
              </a:lnSpc>
              <a:buFont typeface="Arial" panose="020B0604020202020204" pitchFamily="34" charset="0"/>
              <a:buChar char="•"/>
            </a:pPr>
            <a:r>
              <a:rPr lang="en-IN" sz="1100" dirty="0" err="1">
                <a:effectLst/>
                <a:latin typeface="Times New Roman" panose="02020603050405020304" pitchFamily="18" charset="0"/>
                <a:ea typeface="Arial" panose="020B0604020202020204" pitchFamily="34" charset="0"/>
                <a:cs typeface="Arial" panose="020B0604020202020204" pitchFamily="34" charset="0"/>
              </a:rPr>
              <a:t>safetylineloneworker</a:t>
            </a:r>
            <a:r>
              <a:rPr lang="en-IN" sz="1100" dirty="0">
                <a:effectLst/>
                <a:latin typeface="Times New Roman" panose="02020603050405020304" pitchFamily="18" charset="0"/>
                <a:ea typeface="Arial" panose="020B0604020202020204" pitchFamily="34" charset="0"/>
                <a:cs typeface="Arial" panose="020B0604020202020204" pitchFamily="34" charset="0"/>
              </a:rPr>
              <a:t>, (2020). Workplace Safety Hazards for Hospitality &amp; Hotel Workers. [Online]Available at: https://safetylineloneworker.com/blog/workplace-hazards-for-hospitality-hotel-workers [Accessed 3 February 2024].</a:t>
            </a:r>
          </a:p>
        </p:txBody>
      </p:sp>
    </p:spTree>
    <p:extLst>
      <p:ext uri="{BB962C8B-B14F-4D97-AF65-F5344CB8AC3E}">
        <p14:creationId xmlns:p14="http://schemas.microsoft.com/office/powerpoint/2010/main" val="501744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Flat Thank You Slide Template for PowerPoint">
            <a:extLst>
              <a:ext uri="{FF2B5EF4-FFF2-40B4-BE49-F238E27FC236}">
                <a16:creationId xmlns:a16="http://schemas.microsoft.com/office/drawing/2014/main" id="{D35C1F2B-CA78-1DDB-CCD5-C96685FE51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5376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2560</Words>
  <Application>Microsoft Office PowerPoint</Application>
  <PresentationFormat>Widescreen</PresentationFormat>
  <Paragraphs>106</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2024-02-12T08:33:37Z</dcterms:created>
  <dcterms:modified xsi:type="dcterms:W3CDTF">2024-02-21T18:49:22Z</dcterms:modified>
</cp:coreProperties>
</file>