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7" d="100"/>
          <a:sy n="77" d="100"/>
        </p:scale>
        <p:origin x="91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E823A-C671-AC8C-A6AF-22D91DDFA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88CCF-0D6D-279A-BB62-0ADAA00AB9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CCD17-8DC4-DE7B-88C6-83CF0AE45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7B69D-5D2A-B20F-EDF2-06B7612BD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CEA45-4D7F-82CE-737E-D269B17D2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20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DF675-7D02-CD05-C918-DB4691164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FB204-D855-1A19-71F4-5992254AD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9A132-A65B-1AE4-4965-5EBD9F46C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F9BEF-7A95-0E45-C9AF-10B78BC0F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0567E-2595-6515-DD91-404D88BEB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89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4608F-3092-A772-FB60-1A003F646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54A79-212F-9196-B1FA-64E385942F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DC894-4CCF-DE67-90BA-81A99E0D8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101E9-D9FC-04CF-8989-980650A6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7B86C-9CFA-6953-955C-86C4FADFE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14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31410-8251-8485-D1A1-B4D7A042E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8C5F4-472B-006D-984C-A5F8EA132B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07974-0D8F-F75A-AF8C-B25FE82537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CA90AC-50EA-1E88-701D-2152B2538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CF0365-0B8F-75EA-DD77-45EE85090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5D979-74F3-1B4C-FE92-4F98AD98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048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9D8F5-CF77-76BB-0766-909E48A90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EA060-4887-58A9-758D-3199D7C8B0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4FD91-DA57-676A-761C-F9D2EEDB83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761164-AA4D-E0B3-9250-B2BE3F7C5A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2F081-C000-3B31-CD20-6E69B890F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36B3E4-8D73-6853-BEB6-9971F0B1B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1FDC63-4B37-894F-808C-CE82EB8B5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4E4C89-9C4D-4843-2D02-372278316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549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2A34B-197A-B722-BE73-C83B6272E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407D42-D67D-C849-5C18-A017086DC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B99995-7BE3-B476-0EA6-16CB21E90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0853E-2745-C510-970C-479AC7A6F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23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3D394F-2F86-8672-0348-37D987914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929054-BC61-882B-899E-55A157149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A122F7-496A-A296-3470-9CC4846AC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35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B024D-3BD9-1703-5B09-EE2861C6A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EE029-A483-E0B5-F84C-7A0A49AE3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C5DFD-5A2F-0703-E474-A6826371BD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E5352-B28E-E41C-BB69-75777EFB0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02C40-A749-B745-C508-65B6E4D38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E6951E-35BD-EC37-AA61-27C92551B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323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B0F1-CE23-3820-CDCF-09883BE1E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F860C4-D6EE-246E-CF2B-949EB864FB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780DD8-4B3F-8AD8-B190-98AFCF73E9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D35D2-E124-DAF6-D3E3-D4A9B28E7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755FF1-D972-69B2-C1CD-FB7C651B0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BC324-28D4-68E4-9A10-97C43D788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798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F3BA-A11F-109D-344E-AE9EB15A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152F28-2EAE-F1F5-FCB4-7A0B0E6348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54E23-784E-37D5-E1EC-90D6EE64D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43EC9-3AEC-9E9F-8612-DDBB5E166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5A1B7-F107-C984-A97F-4240E39D0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060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63F97D-F48B-8AE7-7665-5E7B48C681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BB127B-751E-21B5-E65D-70A5BAA815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AD05D-D91A-9257-E960-7BDA15855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FFF1F-3892-4B05-B060-EF0DE4F01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1AC88-B36D-294B-1849-BB431A114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64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817699-A358-F633-6277-0304E0C18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D6284F-1A22-F7CF-B9BB-24CB4CA63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8E592-53CF-F72D-15F0-82CFDFE7CB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E6F64-D357-4FCA-AF98-BCE29507920C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EAE2E-E928-88E0-39ED-E9EF9D6E33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D99DC-D990-A147-7FA2-A4F67A6E1E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7F2D5-DBE7-4F28-AD6D-2A3FEA07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539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marorestaurant.com/valentines-day-prix-fixe-menu/#:~:text=Website%20by%20Web%20Marketing%20Smart" TargetMode="External"/><Relationship Id="rId2" Type="http://schemas.openxmlformats.org/officeDocument/2006/relationships/hyperlink" Target="https://amarorestaurant.com/wp-content/uploads/2020/01/valentines-day-2020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854ECEBE-9353-406C-9313-02A517A3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71A74C97-ECC4-4C3A-988A-A72C1F8BB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23162" cy="5593660"/>
          </a:xfrm>
          <a:custGeom>
            <a:avLst/>
            <a:gdLst>
              <a:gd name="connsiteX0" fmla="*/ 2177447 w 6323162"/>
              <a:gd name="connsiteY0" fmla="*/ 0 h 5593660"/>
              <a:gd name="connsiteX1" fmla="*/ 4826316 w 6323162"/>
              <a:gd name="connsiteY1" fmla="*/ 0 h 5593660"/>
              <a:gd name="connsiteX2" fmla="*/ 4971508 w 6323162"/>
              <a:gd name="connsiteY2" fmla="*/ 75777 h 5593660"/>
              <a:gd name="connsiteX3" fmla="*/ 5577109 w 6323162"/>
              <a:gd name="connsiteY3" fmla="*/ 586873 h 5593660"/>
              <a:gd name="connsiteX4" fmla="*/ 6323162 w 6323162"/>
              <a:gd name="connsiteY4" fmla="*/ 2829148 h 5593660"/>
              <a:gd name="connsiteX5" fmla="*/ 5990836 w 6323162"/>
              <a:gd name="connsiteY5" fmla="*/ 3748729 h 5593660"/>
              <a:gd name="connsiteX6" fmla="*/ 5006899 w 6323162"/>
              <a:gd name="connsiteY6" fmla="*/ 4604992 h 5593660"/>
              <a:gd name="connsiteX7" fmla="*/ 4790566 w 6323162"/>
              <a:gd name="connsiteY7" fmla="*/ 4768788 h 5593660"/>
              <a:gd name="connsiteX8" fmla="*/ 3012943 w 6323162"/>
              <a:gd name="connsiteY8" fmla="*/ 5593660 h 5593660"/>
              <a:gd name="connsiteX9" fmla="*/ 671286 w 6323162"/>
              <a:gd name="connsiteY9" fmla="*/ 4252856 h 5593660"/>
              <a:gd name="connsiteX10" fmla="*/ 421733 w 6323162"/>
              <a:gd name="connsiteY10" fmla="*/ 3909839 h 5593660"/>
              <a:gd name="connsiteX11" fmla="*/ 48655 w 6323162"/>
              <a:gd name="connsiteY11" fmla="*/ 3351082 h 5593660"/>
              <a:gd name="connsiteX12" fmla="*/ 0 w 6323162"/>
              <a:gd name="connsiteY12" fmla="*/ 3239820 h 5593660"/>
              <a:gd name="connsiteX13" fmla="*/ 0 w 6323162"/>
              <a:gd name="connsiteY13" fmla="*/ 2248150 h 5593660"/>
              <a:gd name="connsiteX14" fmla="*/ 1658 w 6323162"/>
              <a:gd name="connsiteY14" fmla="*/ 2239520 h 5593660"/>
              <a:gd name="connsiteX15" fmla="*/ 225714 w 6323162"/>
              <a:gd name="connsiteY15" fmla="*/ 1665285 h 5593660"/>
              <a:gd name="connsiteX16" fmla="*/ 1050970 w 6323162"/>
              <a:gd name="connsiteY16" fmla="*/ 665214 h 5593660"/>
              <a:gd name="connsiteX17" fmla="*/ 1923692 w 6323162"/>
              <a:gd name="connsiteY17" fmla="*/ 107844 h 5593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323162" h="5593660">
                <a:moveTo>
                  <a:pt x="2177447" y="0"/>
                </a:moveTo>
                <a:lnTo>
                  <a:pt x="4826316" y="0"/>
                </a:lnTo>
                <a:lnTo>
                  <a:pt x="4971508" y="75777"/>
                </a:lnTo>
                <a:cubicBezTo>
                  <a:pt x="5197582" y="210111"/>
                  <a:pt x="5400550" y="381325"/>
                  <a:pt x="5577109" y="586873"/>
                </a:cubicBezTo>
                <a:cubicBezTo>
                  <a:pt x="6058235" y="1147205"/>
                  <a:pt x="6323162" y="1943505"/>
                  <a:pt x="6323162" y="2829148"/>
                </a:cubicBezTo>
                <a:cubicBezTo>
                  <a:pt x="6323162" y="3182494"/>
                  <a:pt x="6220623" y="3466081"/>
                  <a:pt x="5990836" y="3748729"/>
                </a:cubicBezTo>
                <a:cubicBezTo>
                  <a:pt x="5750480" y="4044392"/>
                  <a:pt x="5389327" y="4316711"/>
                  <a:pt x="5006899" y="4604992"/>
                </a:cubicBezTo>
                <a:cubicBezTo>
                  <a:pt x="4936343" y="4658116"/>
                  <a:pt x="4863453" y="4713117"/>
                  <a:pt x="4790566" y="4768788"/>
                </a:cubicBezTo>
                <a:cubicBezTo>
                  <a:pt x="4138128" y="5267012"/>
                  <a:pt x="3661945" y="5593660"/>
                  <a:pt x="3012943" y="5593660"/>
                </a:cubicBezTo>
                <a:cubicBezTo>
                  <a:pt x="2024062" y="5593660"/>
                  <a:pt x="1323723" y="5192693"/>
                  <a:pt x="671286" y="4252856"/>
                </a:cubicBezTo>
                <a:cubicBezTo>
                  <a:pt x="585906" y="4129842"/>
                  <a:pt x="502446" y="4017964"/>
                  <a:pt x="421733" y="3909839"/>
                </a:cubicBezTo>
                <a:cubicBezTo>
                  <a:pt x="254471" y="3685679"/>
                  <a:pt x="130655" y="3515312"/>
                  <a:pt x="48655" y="3351082"/>
                </a:cubicBezTo>
                <a:lnTo>
                  <a:pt x="0" y="3239820"/>
                </a:lnTo>
                <a:lnTo>
                  <a:pt x="0" y="2248150"/>
                </a:lnTo>
                <a:lnTo>
                  <a:pt x="1658" y="2239520"/>
                </a:lnTo>
                <a:cubicBezTo>
                  <a:pt x="51657" y="2045089"/>
                  <a:pt x="126469" y="1853225"/>
                  <a:pt x="225714" y="1665285"/>
                </a:cubicBezTo>
                <a:cubicBezTo>
                  <a:pt x="419948" y="1297585"/>
                  <a:pt x="697641" y="961011"/>
                  <a:pt x="1050970" y="665214"/>
                </a:cubicBezTo>
                <a:cubicBezTo>
                  <a:pt x="1311437" y="447090"/>
                  <a:pt x="1608578" y="257641"/>
                  <a:pt x="1923692" y="107844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14">
            <a:extLst>
              <a:ext uri="{FF2B5EF4-FFF2-40B4-BE49-F238E27FC236}">
                <a16:creationId xmlns:a16="http://schemas.microsoft.com/office/drawing/2014/main" id="{5FB5F3BA-58DF-40DA-AE44-974A00E06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5930" y="1598213"/>
            <a:ext cx="5396070" cy="5259788"/>
          </a:xfrm>
          <a:custGeom>
            <a:avLst/>
            <a:gdLst>
              <a:gd name="connsiteX0" fmla="*/ 2739575 w 5261264"/>
              <a:gd name="connsiteY0" fmla="*/ 1369 h 4909930"/>
              <a:gd name="connsiteX1" fmla="*/ 3931992 w 5261264"/>
              <a:gd name="connsiteY1" fmla="*/ 357115 h 4909930"/>
              <a:gd name="connsiteX2" fmla="*/ 5228644 w 5261264"/>
              <a:gd name="connsiteY2" fmla="*/ 1704869 h 4909930"/>
              <a:gd name="connsiteX3" fmla="*/ 5261264 w 5261264"/>
              <a:gd name="connsiteY3" fmla="*/ 1769901 h 4909930"/>
              <a:gd name="connsiteX4" fmla="*/ 5261264 w 5261264"/>
              <a:gd name="connsiteY4" fmla="*/ 4640262 h 4909930"/>
              <a:gd name="connsiteX5" fmla="*/ 5239287 w 5261264"/>
              <a:gd name="connsiteY5" fmla="*/ 4674079 h 4909930"/>
              <a:gd name="connsiteX6" fmla="*/ 5039558 w 5261264"/>
              <a:gd name="connsiteY6" fmla="*/ 4893028 h 4909930"/>
              <a:gd name="connsiteX7" fmla="*/ 5018342 w 5261264"/>
              <a:gd name="connsiteY7" fmla="*/ 4909930 h 4909930"/>
              <a:gd name="connsiteX8" fmla="*/ 962510 w 5261264"/>
              <a:gd name="connsiteY8" fmla="*/ 4909930 h 4909930"/>
              <a:gd name="connsiteX9" fmla="*/ 821338 w 5261264"/>
              <a:gd name="connsiteY9" fmla="*/ 4707517 h 4909930"/>
              <a:gd name="connsiteX10" fmla="*/ 448558 w 5261264"/>
              <a:gd name="connsiteY10" fmla="*/ 3922606 h 4909930"/>
              <a:gd name="connsiteX11" fmla="*/ 221727 w 5261264"/>
              <a:gd name="connsiteY11" fmla="*/ 1588926 h 4909930"/>
              <a:gd name="connsiteX12" fmla="*/ 2739575 w 5261264"/>
              <a:gd name="connsiteY12" fmla="*/ 1369 h 4909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61264" h="4909930">
                <a:moveTo>
                  <a:pt x="2739575" y="1369"/>
                </a:moveTo>
                <a:cubicBezTo>
                  <a:pt x="3132207" y="14841"/>
                  <a:pt x="3535383" y="128133"/>
                  <a:pt x="3931992" y="357115"/>
                </a:cubicBezTo>
                <a:cubicBezTo>
                  <a:pt x="4474996" y="670619"/>
                  <a:pt x="4925124" y="1151857"/>
                  <a:pt x="5228644" y="1704869"/>
                </a:cubicBezTo>
                <a:lnTo>
                  <a:pt x="5261264" y="1769901"/>
                </a:lnTo>
                <a:lnTo>
                  <a:pt x="5261264" y="4640262"/>
                </a:lnTo>
                <a:lnTo>
                  <a:pt x="5239287" y="4674079"/>
                </a:lnTo>
                <a:cubicBezTo>
                  <a:pt x="5177453" y="4758643"/>
                  <a:pt x="5110673" y="4830413"/>
                  <a:pt x="5039558" y="4893028"/>
                </a:cubicBezTo>
                <a:lnTo>
                  <a:pt x="5018342" y="4909930"/>
                </a:lnTo>
                <a:lnTo>
                  <a:pt x="962510" y="4909930"/>
                </a:lnTo>
                <a:lnTo>
                  <a:pt x="821338" y="4707517"/>
                </a:lnTo>
                <a:cubicBezTo>
                  <a:pt x="672683" y="4465717"/>
                  <a:pt x="560617" y="4198197"/>
                  <a:pt x="448558" y="3922606"/>
                </a:cubicBezTo>
                <a:cubicBezTo>
                  <a:pt x="120358" y="3115488"/>
                  <a:pt x="-245146" y="2397572"/>
                  <a:pt x="221727" y="1588926"/>
                </a:cubicBezTo>
                <a:cubicBezTo>
                  <a:pt x="801679" y="584418"/>
                  <a:pt x="1736188" y="-33060"/>
                  <a:pt x="2739575" y="1369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E1994AC-22D1-4B48-9EDA-BE373E704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41758" y="1407380"/>
            <a:ext cx="5665992" cy="5466522"/>
          </a:xfrm>
          <a:custGeom>
            <a:avLst/>
            <a:gdLst>
              <a:gd name="connsiteX0" fmla="*/ 3113576 w 5665992"/>
              <a:gd name="connsiteY0" fmla="*/ 1556 h 5401530"/>
              <a:gd name="connsiteX1" fmla="*/ 4468777 w 5665992"/>
              <a:gd name="connsiteY1" fmla="*/ 405866 h 5401530"/>
              <a:gd name="connsiteX2" fmla="*/ 5525792 w 5665992"/>
              <a:gd name="connsiteY2" fmla="*/ 1317461 h 5401530"/>
              <a:gd name="connsiteX3" fmla="*/ 5665992 w 5665992"/>
              <a:gd name="connsiteY3" fmla="*/ 1506159 h 5401530"/>
              <a:gd name="connsiteX4" fmla="*/ 5665992 w 5665992"/>
              <a:gd name="connsiteY4" fmla="*/ 5401530 h 5401530"/>
              <a:gd name="connsiteX5" fmla="*/ 965932 w 5665992"/>
              <a:gd name="connsiteY5" fmla="*/ 5401530 h 5401530"/>
              <a:gd name="connsiteX6" fmla="*/ 836753 w 5665992"/>
              <a:gd name="connsiteY6" fmla="*/ 5181943 h 5401530"/>
              <a:gd name="connsiteX7" fmla="*/ 509793 w 5665992"/>
              <a:gd name="connsiteY7" fmla="*/ 4458111 h 5401530"/>
              <a:gd name="connsiteX8" fmla="*/ 251995 w 5665992"/>
              <a:gd name="connsiteY8" fmla="*/ 1805844 h 5401530"/>
              <a:gd name="connsiteX9" fmla="*/ 3113576 w 5665992"/>
              <a:gd name="connsiteY9" fmla="*/ 1556 h 540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665992" h="5401530">
                <a:moveTo>
                  <a:pt x="3113576" y="1556"/>
                </a:moveTo>
                <a:cubicBezTo>
                  <a:pt x="3559807" y="16866"/>
                  <a:pt x="4018025" y="145625"/>
                  <a:pt x="4468777" y="405866"/>
                </a:cubicBezTo>
                <a:cubicBezTo>
                  <a:pt x="4871803" y="638554"/>
                  <a:pt x="5229811" y="952545"/>
                  <a:pt x="5525792" y="1317461"/>
                </a:cubicBezTo>
                <a:lnTo>
                  <a:pt x="5665992" y="1506159"/>
                </a:lnTo>
                <a:lnTo>
                  <a:pt x="5665992" y="5401530"/>
                </a:lnTo>
                <a:lnTo>
                  <a:pt x="965932" y="5401530"/>
                </a:lnTo>
                <a:lnTo>
                  <a:pt x="836753" y="5181943"/>
                </a:lnTo>
                <a:cubicBezTo>
                  <a:pt x="713569" y="4953383"/>
                  <a:pt x="611679" y="4708683"/>
                  <a:pt x="509793" y="4458111"/>
                </a:cubicBezTo>
                <a:cubicBezTo>
                  <a:pt x="136790" y="3540808"/>
                  <a:pt x="-278612" y="2724882"/>
                  <a:pt x="251995" y="1805844"/>
                </a:cubicBezTo>
                <a:cubicBezTo>
                  <a:pt x="911122" y="664202"/>
                  <a:pt x="1973207" y="-37572"/>
                  <a:pt x="3113576" y="1556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6806086-A782-4311-A63B-1A68574D8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902" y="-15901"/>
            <a:ext cx="6578337" cy="5814891"/>
          </a:xfrm>
          <a:custGeom>
            <a:avLst/>
            <a:gdLst>
              <a:gd name="connsiteX0" fmla="*/ 1667657 w 6578337"/>
              <a:gd name="connsiteY0" fmla="*/ 0 h 5814891"/>
              <a:gd name="connsiteX1" fmla="*/ 5296215 w 6578337"/>
              <a:gd name="connsiteY1" fmla="*/ 0 h 5814891"/>
              <a:gd name="connsiteX2" fmla="*/ 5354505 w 6578337"/>
              <a:gd name="connsiteY2" fmla="*/ 38974 h 5814891"/>
              <a:gd name="connsiteX3" fmla="*/ 5772761 w 6578337"/>
              <a:gd name="connsiteY3" fmla="*/ 430996 h 5814891"/>
              <a:gd name="connsiteX4" fmla="*/ 6578337 w 6578337"/>
              <a:gd name="connsiteY4" fmla="*/ 2842158 h 5814891"/>
              <a:gd name="connsiteX5" fmla="*/ 6219497 w 6578337"/>
              <a:gd name="connsiteY5" fmla="*/ 3831001 h 5814891"/>
              <a:gd name="connsiteX6" fmla="*/ 5157059 w 6578337"/>
              <a:gd name="connsiteY6" fmla="*/ 4751758 h 5814891"/>
              <a:gd name="connsiteX7" fmla="*/ 4923464 w 6578337"/>
              <a:gd name="connsiteY7" fmla="*/ 4927890 h 5814891"/>
              <a:gd name="connsiteX8" fmla="*/ 3004017 w 6578337"/>
              <a:gd name="connsiteY8" fmla="*/ 5814891 h 5814891"/>
              <a:gd name="connsiteX9" fmla="*/ 475534 w 6578337"/>
              <a:gd name="connsiteY9" fmla="*/ 4373098 h 5814891"/>
              <a:gd name="connsiteX10" fmla="*/ 206071 w 6578337"/>
              <a:gd name="connsiteY10" fmla="*/ 4004246 h 5814891"/>
              <a:gd name="connsiteX11" fmla="*/ 79385 w 6578337"/>
              <a:gd name="connsiteY11" fmla="*/ 3833508 h 5814891"/>
              <a:gd name="connsiteX12" fmla="*/ 0 w 6578337"/>
              <a:gd name="connsiteY12" fmla="*/ 3721725 h 5814891"/>
              <a:gd name="connsiteX13" fmla="*/ 0 w 6578337"/>
              <a:gd name="connsiteY13" fmla="*/ 1581323 h 5814891"/>
              <a:gd name="connsiteX14" fmla="*/ 168477 w 6578337"/>
              <a:gd name="connsiteY14" fmla="*/ 1300525 h 5814891"/>
              <a:gd name="connsiteX15" fmla="*/ 885512 w 6578337"/>
              <a:gd name="connsiteY15" fmla="*/ 515238 h 5814891"/>
              <a:gd name="connsiteX16" fmla="*/ 1494824 w 6578337"/>
              <a:gd name="connsiteY16" fmla="*/ 90742 h 5814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78337" h="5814891">
                <a:moveTo>
                  <a:pt x="1667657" y="0"/>
                </a:moveTo>
                <a:lnTo>
                  <a:pt x="5296215" y="0"/>
                </a:lnTo>
                <a:lnTo>
                  <a:pt x="5354505" y="38974"/>
                </a:lnTo>
                <a:cubicBezTo>
                  <a:pt x="5505893" y="152699"/>
                  <a:pt x="5645664" y="283643"/>
                  <a:pt x="5772761" y="430996"/>
                </a:cubicBezTo>
                <a:cubicBezTo>
                  <a:pt x="6292274" y="1033532"/>
                  <a:pt x="6578337" y="1889809"/>
                  <a:pt x="6578337" y="2842158"/>
                </a:cubicBezTo>
                <a:cubicBezTo>
                  <a:pt x="6578337" y="3222117"/>
                  <a:pt x="6467617" y="3527065"/>
                  <a:pt x="6219497" y="3831001"/>
                </a:cubicBezTo>
                <a:cubicBezTo>
                  <a:pt x="5959965" y="4148933"/>
                  <a:pt x="5569997" y="4441763"/>
                  <a:pt x="5157059" y="4751758"/>
                </a:cubicBezTo>
                <a:cubicBezTo>
                  <a:pt x="5080873" y="4808882"/>
                  <a:pt x="5002168" y="4868026"/>
                  <a:pt x="4923464" y="4927890"/>
                </a:cubicBezTo>
                <a:cubicBezTo>
                  <a:pt x="4218974" y="5463640"/>
                  <a:pt x="3704799" y="5814891"/>
                  <a:pt x="3004017" y="5814891"/>
                </a:cubicBezTo>
                <a:cubicBezTo>
                  <a:pt x="1936240" y="5814891"/>
                  <a:pt x="1180025" y="5383723"/>
                  <a:pt x="475534" y="4373098"/>
                </a:cubicBezTo>
                <a:cubicBezTo>
                  <a:pt x="383343" y="4240819"/>
                  <a:pt x="293225" y="4120515"/>
                  <a:pt x="206071" y="4004246"/>
                </a:cubicBezTo>
                <a:cubicBezTo>
                  <a:pt x="160920" y="3943985"/>
                  <a:pt x="118700" y="3887339"/>
                  <a:pt x="79385" y="3833508"/>
                </a:cubicBezTo>
                <a:lnTo>
                  <a:pt x="0" y="3721725"/>
                </a:lnTo>
                <a:lnTo>
                  <a:pt x="0" y="1581323"/>
                </a:lnTo>
                <a:lnTo>
                  <a:pt x="168477" y="1300525"/>
                </a:lnTo>
                <a:cubicBezTo>
                  <a:pt x="359173" y="1017017"/>
                  <a:pt x="599372" y="753795"/>
                  <a:pt x="885512" y="515238"/>
                </a:cubicBezTo>
                <a:cubicBezTo>
                  <a:pt x="1073010" y="358870"/>
                  <a:pt x="1278109" y="216205"/>
                  <a:pt x="1494824" y="90742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2" descr="Trinity Groups">
            <a:extLst>
              <a:ext uri="{FF2B5EF4-FFF2-40B4-BE49-F238E27FC236}">
                <a16:creationId xmlns:a16="http://schemas.microsoft.com/office/drawing/2014/main" id="{CD0FFE21-04DC-9F08-79F5-B0B263BC0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3388" y="-4971283"/>
            <a:ext cx="2726841" cy="69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A5A8B5-40EF-2B79-F990-C5E7AE5806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r="5762"/>
          <a:stretch/>
        </p:blipFill>
        <p:spPr>
          <a:xfrm>
            <a:off x="1293309" y="-4281205"/>
            <a:ext cx="10059706" cy="1368867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A8AFB4-FFE8-D391-4487-ADBCD4499278}"/>
              </a:ext>
            </a:extLst>
          </p:cNvPr>
          <p:cNvSpPr txBox="1"/>
          <p:nvPr/>
        </p:nvSpPr>
        <p:spPr>
          <a:xfrm>
            <a:off x="3480843" y="-4281205"/>
            <a:ext cx="6121830" cy="1494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"Happy Valentine's Day"</a:t>
            </a:r>
          </a:p>
          <a:p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</a:t>
            </a:r>
            <a:r>
              <a:rPr lang="en-US" sz="1800" b="1" u="sng" dirty="0">
                <a:solidFill>
                  <a:srgbClr val="1C1C1C"/>
                </a:solidFill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Noto Serif" panose="02020600060500020200" pitchFamily="18" charset="0"/>
              </a:rPr>
              <a:t>Appetizers</a:t>
            </a:r>
            <a:endParaRPr lang="en-GB" sz="1800" b="1" u="sng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b="1" u="sng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Zuppadi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Funghi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Creamy Mushroom &amp; Marsala Soup, Roasted Mushroom, Garlic Oil Paired wine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Centine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Mogero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-Mexica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Carpaccio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Beef Tenderloin, White Truffle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Citronette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Shaved Parmigiano, Capers, Micro Greens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Paired wine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St. Jean Chardonnay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Bruschetta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-Grilled Tuscan Bread, Herbed Goat Cheese, Vine Ripened Tomatoes, Aged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Balsamico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Olive Oil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Cesare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Hearts of Romaine, Il Bistro Classic Dressing, Garlic Croutons, Shaved Parmigiano-Reggiano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Paired wine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St. Jean Chardonnay</a:t>
            </a:r>
          </a:p>
          <a:p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</a:t>
            </a:r>
            <a:r>
              <a:rPr lang="en-US" sz="1800" b="1" u="sng" dirty="0">
                <a:solidFill>
                  <a:srgbClr val="1C1C1C"/>
                </a:solidFill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Noto Serif" panose="02020600060500020200" pitchFamily="18" charset="0"/>
              </a:rPr>
              <a:t>Main Courses</a:t>
            </a:r>
            <a:endParaRPr lang="en-GB" sz="1800" b="1" u="sng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b="1" u="sng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Aragosta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Ravioli: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-Lobster Ravioli, Prosecco &amp; Saffron Cream, Micro Greens</a:t>
            </a: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Patred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wine: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Sportlet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Grachetto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Risotto Di Fungi: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Wild Mushroom Risotto, Arugula, Parmesan, White Truffle Oil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Gnocchi di </a:t>
            </a:r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Zucca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-Fried Butternut Squash Gnocchi, Chicken Confit, Brown Butter Honey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</a:t>
            </a:r>
            <a:r>
              <a:rPr lang="en-GB" sz="1800" b="1" u="sng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Second Courses</a:t>
            </a:r>
          </a:p>
          <a:p>
            <a:endParaRPr lang="en-GB" sz="1800" b="1" u="sng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Salmoné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Seared King Salmon, Butternut Squash Risotto, Port Wine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Gastrique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Carrettod'Agnello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:-Roasted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Rack of Lamb, Sangiovese Reduction, Roasted Root Vegetables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Paired wine: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Zoral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Male</a:t>
            </a:r>
          </a:p>
          <a:p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Filetto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 Manzo:-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Roasted Beef Tenderloin, Gorgonzola Crust, Rustic Potatoes, Aged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Balsamico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Pettine: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-Pan Seared Sea Scallops, Delicata Squash,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Housemade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Pancetta, Haricot Vert</a:t>
            </a:r>
          </a:p>
          <a:p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</a:t>
            </a:r>
            <a:r>
              <a:rPr lang="en-GB" sz="1800" b="1" u="sng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Desserts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Zabaglione:-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Moscato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d'Asti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Custard with Orange Zest &amp; Fresh Berries 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Paired wine: 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Moscato </a:t>
            </a:r>
            <a:r>
              <a:rPr lang="en-GB" sz="1800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d'Asti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Torta di </a:t>
            </a:r>
            <a:r>
              <a:rPr lang="en-GB" sz="1800" b="1" dirty="0" err="1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Cioccolato</a:t>
            </a:r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-Flourless Chocolate-Hazelnut Torta with Mascarpone</a:t>
            </a:r>
          </a:p>
          <a:p>
            <a:r>
              <a:rPr lang="en-GB" sz="1800" b="1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Tiramisu: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-Il Bistro's Classic Tiramisu                                                                                         </a:t>
            </a:r>
          </a:p>
          <a:p>
            <a:r>
              <a:rPr lang="en-GB" sz="2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79£ per person</a:t>
            </a:r>
          </a:p>
          <a:p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Wine Pairing 25 per person (40s, 40s, 40s, Jez)</a:t>
            </a:r>
          </a:p>
          <a:p>
            <a:r>
              <a:rPr lang="en-GB" dirty="0"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3,5% Labour Surcharge Added</a:t>
            </a:r>
          </a:p>
          <a:p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*Consuming raw or undercooked meets, poultry seafood or eggs </a:t>
            </a:r>
          </a:p>
          <a:p>
            <a:r>
              <a:rPr lang="en-GB" dirty="0"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m</a:t>
            </a:r>
            <a:r>
              <a:rPr lang="en-GB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ay increase your chances of foodborne illness.</a:t>
            </a:r>
          </a:p>
          <a:p>
            <a:r>
              <a:rPr lang="en-US" b="1" dirty="0">
                <a:solidFill>
                  <a:srgbClr val="FF0000"/>
                </a:solidFill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US" sz="1800" b="1" dirty="0">
                <a:solidFill>
                  <a:srgbClr val="FF0000"/>
                </a:solidFill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Contact Details 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dirty="0">
                <a:latin typeface="Brush Script MT" panose="03060802040406070304" pitchFamily="66" charset="0"/>
                <a:ea typeface="SimSun" panose="02010600030101010101" pitchFamily="2" charset="-122"/>
                <a:cs typeface="Times New Roman" panose="02020603050405020304" pitchFamily="18" charset="0"/>
              </a:rPr>
              <a:t>                                                        </a:t>
            </a:r>
            <a:r>
              <a:rPr lang="en-US" sz="1800" b="1" dirty="0"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Website: www.hoteltrinity.com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</a:t>
            </a:r>
          </a:p>
          <a:p>
            <a:pPr algn="just">
              <a:spcAft>
                <a:spcPts val="10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US" sz="1800" dirty="0"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Telephone no. </a:t>
            </a:r>
            <a:r>
              <a:rPr lang="en-US" sz="1800" dirty="0">
                <a:effectLst/>
                <a:latin typeface="Brush Script MT" panose="03060802040406070304" pitchFamily="66" charset="0"/>
                <a:ea typeface="Times New Roman" panose="02020603050405020304" pitchFamily="18" charset="0"/>
                <a:cs typeface="Arial" panose="020B0604020202020204" pitchFamily="34" charset="0"/>
              </a:rPr>
              <a:t>01629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                                                               </a:t>
            </a:r>
            <a:r>
              <a:rPr lang="en-US" sz="1800" dirty="0" err="1"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UberEat</a:t>
            </a:r>
            <a:r>
              <a:rPr lang="en-US" sz="1800" dirty="0">
                <a:effectLst/>
                <a:latin typeface="Brush Script MT" panose="03060802040406070304" pitchFamily="66" charset="0"/>
                <a:ea typeface="SimSun" panose="02010600030101010101" pitchFamily="2" charset="-122"/>
                <a:cs typeface="Arial" panose="020B0604020202020204" pitchFamily="34" charset="0"/>
              </a:rPr>
              <a:t>. Hotel Trinity</a:t>
            </a:r>
            <a:endParaRPr lang="en-GB" sz="1800" dirty="0">
              <a:effectLst/>
              <a:latin typeface="Brush Script MT" panose="03060802040406070304" pitchFamily="66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744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32CBF6-0C05-B2E6-00F9-D6F473AF7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69" y="658678"/>
            <a:ext cx="10515600" cy="2564970"/>
          </a:xfrm>
        </p:spPr>
        <p:txBody>
          <a:bodyPr>
            <a:normAutofit/>
          </a:bodyPr>
          <a:lstStyle/>
          <a:p>
            <a:r>
              <a:rPr lang="en-US" sz="1200" b="1" dirty="0">
                <a:latin typeface="+mn-lt"/>
              </a:rPr>
              <a:t>REFERENCES:</a:t>
            </a:r>
            <a:br>
              <a:rPr lang="en-US" sz="1200" b="1" dirty="0">
                <a:latin typeface="+mn-lt"/>
              </a:rPr>
            </a:br>
            <a:r>
              <a:rPr lang="en-US" sz="1200" dirty="0">
                <a:latin typeface="+mn-lt"/>
              </a:rPr>
              <a:t>AMARO BISTRO</a:t>
            </a:r>
            <a:r>
              <a:rPr lang="en-US" sz="1200" b="1" dirty="0">
                <a:latin typeface="+mn-lt"/>
              </a:rPr>
              <a:t> </a:t>
            </a:r>
            <a:r>
              <a:rPr lang="en-GB" sz="800" dirty="0">
                <a:hlinkClick r:id="rId2"/>
              </a:rPr>
              <a:t>valentines-day-2020-1.jpg (935×1540) (amarorestaurant.com)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[Accessed on 17 February 2023].</a:t>
            </a: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https://amarorestaurant.com/valentines-day-prix-fixe-menu/ [Accessed on 17 February 2023].</a:t>
            </a: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https://amarorestaurant.com/valentines-day-prix-fixe-menu/#:~:text=Website%20by%20Web%20Marketing%20Smart</a:t>
            </a: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9035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375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Meiryo</vt:lpstr>
      <vt:lpstr>Arial</vt:lpstr>
      <vt:lpstr>Brush Script MT</vt:lpstr>
      <vt:lpstr>Calibri</vt:lpstr>
      <vt:lpstr>Calibri Light</vt:lpstr>
      <vt:lpstr>Times New Roman</vt:lpstr>
      <vt:lpstr>Office Theme</vt:lpstr>
      <vt:lpstr>PowerPoint Presentation</vt:lpstr>
      <vt:lpstr>REFERENCES: AMARO BISTRO valentines-day-2020-1.jpg (935×1540) (amarorestaurant.com) [Accessed on 17 February 2023]. https://amarorestaurant.com/valentines-day-prix-fixe-menu/ [Accessed on 17 February 2023]. https://amarorestaurant.com/valentines-day-prix-fixe-menu/#:~:text=Website%20by%20Web%20Marketing%20Smart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Iliuta (2212526)</dc:creator>
  <cp:lastModifiedBy>Cristina Iliuta (2212526)</cp:lastModifiedBy>
  <cp:revision>3</cp:revision>
  <dcterms:created xsi:type="dcterms:W3CDTF">2023-02-17T13:25:05Z</dcterms:created>
  <dcterms:modified xsi:type="dcterms:W3CDTF">2023-02-17T15:00:33Z</dcterms:modified>
</cp:coreProperties>
</file>