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9" r:id="rId5"/>
    <p:sldId id="260" r:id="rId6"/>
    <p:sldId id="261" r:id="rId7"/>
    <p:sldId id="265" r:id="rId8"/>
    <p:sldId id="264" r:id="rId9"/>
    <p:sldId id="270" r:id="rId10"/>
    <p:sldId id="263" r:id="rId11"/>
    <p:sldId id="268" r:id="rId12"/>
    <p:sldId id="267" r:id="rId13"/>
    <p:sldId id="25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7" d="100"/>
          <a:sy n="87" d="100"/>
        </p:scale>
        <p:origin x="-876" y="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1DBB9C-F25D-41A7-9A98-9058E4DDD700}" type="doc">
      <dgm:prSet loTypeId="urn:microsoft.com/office/officeart/2005/8/layout/radial5" loCatId="cycle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22B0DD-02BE-4C8D-8B82-9C1CB8352753}">
      <dgm:prSet phldrT="[Text]"/>
      <dgm:spPr/>
      <dgm:t>
        <a:bodyPr/>
        <a:lstStyle/>
        <a:p>
          <a:r>
            <a:rPr lang="en-US">
              <a:latin typeface="Times New Roman" pitchFamily="18" charset="0"/>
              <a:cs typeface="Times New Roman" pitchFamily="18" charset="0"/>
            </a:rPr>
            <a:t>SWOT </a:t>
          </a:r>
        </a:p>
      </dgm:t>
    </dgm:pt>
    <dgm:pt modelId="{D9F19F73-D1A8-495D-894B-8AC936B8EEA1}" type="parTrans" cxnId="{C71AA372-2424-4F23-BFE6-B59A4FCC8B45}">
      <dgm:prSet/>
      <dgm:spPr/>
      <dgm:t>
        <a:bodyPr/>
        <a:lstStyle/>
        <a:p>
          <a:endParaRPr lang="en-US"/>
        </a:p>
      </dgm:t>
    </dgm:pt>
    <dgm:pt modelId="{535947A9-FAAB-4A51-A14A-FEF52E245E1D}" type="sibTrans" cxnId="{C71AA372-2424-4F23-BFE6-B59A4FCC8B45}">
      <dgm:prSet/>
      <dgm:spPr/>
      <dgm:t>
        <a:bodyPr/>
        <a:lstStyle/>
        <a:p>
          <a:endParaRPr lang="en-US"/>
        </a:p>
      </dgm:t>
    </dgm:pt>
    <dgm:pt modelId="{79D5F12F-9723-4C49-8B80-5BEB36D06D05}">
      <dgm:prSet phldrT="[Text]" custT="1"/>
      <dgm:spPr/>
      <dgm:t>
        <a:bodyPr/>
        <a:lstStyle/>
        <a:p>
          <a:r>
            <a:rPr lang="en-US" sz="1000" b="1">
              <a:latin typeface="Times New Roman" pitchFamily="18" charset="0"/>
              <a:cs typeface="Times New Roman" pitchFamily="18" charset="0"/>
            </a:rPr>
            <a:t>STRENGTH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Abundant Solar Resource in Arizona  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Skilled Workforce Availability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Growing Market Demand for Solar 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Favorable Solar Policies in Arizona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Proximity to Equipment Suppliers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Strong Local Partnerships</a:t>
          </a:r>
        </a:p>
        <a:p>
          <a:endParaRPr lang="en-US" sz="500">
            <a:latin typeface="Times New Roman" pitchFamily="18" charset="0"/>
            <a:cs typeface="Times New Roman" pitchFamily="18" charset="0"/>
          </a:endParaRPr>
        </a:p>
      </dgm:t>
    </dgm:pt>
    <dgm:pt modelId="{248FB184-6835-46FC-8CA8-087895B05C58}" type="parTrans" cxnId="{579AA571-F57B-499D-820A-F262A7F7DED1}">
      <dgm:prSet/>
      <dgm:spPr/>
      <dgm:t>
        <a:bodyPr/>
        <a:lstStyle/>
        <a:p>
          <a:endParaRPr lang="en-US">
            <a:latin typeface="Times New Roman" pitchFamily="18" charset="0"/>
            <a:cs typeface="Times New Roman" pitchFamily="18" charset="0"/>
          </a:endParaRPr>
        </a:p>
      </dgm:t>
    </dgm:pt>
    <dgm:pt modelId="{B0191898-09CF-4534-A1D3-F66A7D0CD124}" type="sibTrans" cxnId="{579AA571-F57B-499D-820A-F262A7F7DED1}">
      <dgm:prSet/>
      <dgm:spPr/>
      <dgm:t>
        <a:bodyPr/>
        <a:lstStyle/>
        <a:p>
          <a:endParaRPr lang="en-US"/>
        </a:p>
      </dgm:t>
    </dgm:pt>
    <dgm:pt modelId="{2B9C215D-CB5B-4E14-AD6A-52EAE93897BA}">
      <dgm:prSet phldrT="[Text]" custT="1"/>
      <dgm:spPr/>
      <dgm:t>
        <a:bodyPr/>
        <a:lstStyle/>
        <a:p>
          <a:r>
            <a:rPr lang="en-US" sz="1050" b="1" dirty="0">
              <a:latin typeface="Times New Roman" pitchFamily="18" charset="0"/>
              <a:cs typeface="Times New Roman" pitchFamily="18" charset="0"/>
            </a:rPr>
            <a:t>Threats</a:t>
          </a:r>
        </a:p>
        <a:p>
          <a:r>
            <a:rPr lang="en-US" sz="800" dirty="0">
              <a:latin typeface="Times New Roman" pitchFamily="18" charset="0"/>
              <a:cs typeface="Times New Roman" pitchFamily="18" charset="0"/>
            </a:rPr>
            <a:t>Economic Downturns </a:t>
          </a:r>
        </a:p>
        <a:p>
          <a:r>
            <a:rPr lang="en-US" sz="800" dirty="0">
              <a:latin typeface="Times New Roman" pitchFamily="18" charset="0"/>
              <a:cs typeface="Times New Roman" pitchFamily="18" charset="0"/>
            </a:rPr>
            <a:t>Affecting Solar Investments</a:t>
          </a:r>
        </a:p>
        <a:p>
          <a:r>
            <a:rPr lang="en-US" sz="800" dirty="0">
              <a:latin typeface="Times New Roman" pitchFamily="18" charset="0"/>
              <a:cs typeface="Times New Roman" pitchFamily="18" charset="0"/>
            </a:rPr>
            <a:t>Changes in Solar Policies or Incentives</a:t>
          </a:r>
        </a:p>
        <a:p>
          <a:r>
            <a:rPr lang="en-US" sz="800" dirty="0">
              <a:latin typeface="Times New Roman" pitchFamily="18" charset="0"/>
              <a:cs typeface="Times New Roman" pitchFamily="18" charset="0"/>
            </a:rPr>
            <a:t>Fluctuations in Solar Panel Prices</a:t>
          </a:r>
        </a:p>
        <a:p>
          <a:r>
            <a:rPr lang="en-US" sz="800" dirty="0">
              <a:latin typeface="Times New Roman" pitchFamily="18" charset="0"/>
              <a:cs typeface="Times New Roman" pitchFamily="18" charset="0"/>
            </a:rPr>
            <a:t>Weather-Related Disruptions to Supply Chain Disruptions</a:t>
          </a:r>
        </a:p>
      </dgm:t>
    </dgm:pt>
    <dgm:pt modelId="{114EAD5A-1ABA-4DB5-A191-CEF1CB241BF1}" type="parTrans" cxnId="{AB8FF30B-4A18-46AA-AE57-958D731110D2}">
      <dgm:prSet/>
      <dgm:spPr/>
      <dgm:t>
        <a:bodyPr/>
        <a:lstStyle/>
        <a:p>
          <a:endParaRPr lang="en-US">
            <a:latin typeface="Times New Roman" pitchFamily="18" charset="0"/>
            <a:cs typeface="Times New Roman" pitchFamily="18" charset="0"/>
          </a:endParaRPr>
        </a:p>
      </dgm:t>
    </dgm:pt>
    <dgm:pt modelId="{1F9D5B9D-3EF3-468B-A32F-212E890FB122}" type="sibTrans" cxnId="{AB8FF30B-4A18-46AA-AE57-958D731110D2}">
      <dgm:prSet/>
      <dgm:spPr/>
      <dgm:t>
        <a:bodyPr/>
        <a:lstStyle/>
        <a:p>
          <a:endParaRPr lang="en-US"/>
        </a:p>
      </dgm:t>
    </dgm:pt>
    <dgm:pt modelId="{7637395B-1D6C-4658-9F2E-B0B5EA78A222}">
      <dgm:prSet phldrT="[Text]" custT="1"/>
      <dgm:spPr/>
      <dgm:t>
        <a:bodyPr/>
        <a:lstStyle/>
        <a:p>
          <a:r>
            <a:rPr lang="en-US" sz="1000" b="1">
              <a:latin typeface="Times New Roman" pitchFamily="18" charset="0"/>
              <a:cs typeface="Times New Roman" pitchFamily="18" charset="0"/>
            </a:rPr>
            <a:t>WEAKNESS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High Initial Capital Requirements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Weather-Dependent Business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Seasonal Fluctuations in Installation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Competition from Established Firms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Reliance on Government Incentives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Regulatory and Permitting Challenges</a:t>
          </a:r>
        </a:p>
        <a:p>
          <a:endParaRPr lang="en-US" sz="700">
            <a:latin typeface="Times New Roman" pitchFamily="18" charset="0"/>
            <a:cs typeface="Times New Roman" pitchFamily="18" charset="0"/>
          </a:endParaRPr>
        </a:p>
      </dgm:t>
    </dgm:pt>
    <dgm:pt modelId="{DF76C76F-4863-4FF4-9FFE-97F82FC62985}" type="parTrans" cxnId="{2CF633C1-2491-4F4B-AD4A-D31026B70582}">
      <dgm:prSet/>
      <dgm:spPr/>
      <dgm:t>
        <a:bodyPr/>
        <a:lstStyle/>
        <a:p>
          <a:endParaRPr lang="en-US">
            <a:latin typeface="Times New Roman" pitchFamily="18" charset="0"/>
            <a:cs typeface="Times New Roman" pitchFamily="18" charset="0"/>
          </a:endParaRPr>
        </a:p>
      </dgm:t>
    </dgm:pt>
    <dgm:pt modelId="{F040CDF2-0A57-4991-8D2A-164551C7DA7F}" type="sibTrans" cxnId="{2CF633C1-2491-4F4B-AD4A-D31026B70582}">
      <dgm:prSet/>
      <dgm:spPr/>
      <dgm:t>
        <a:bodyPr/>
        <a:lstStyle/>
        <a:p>
          <a:endParaRPr lang="en-US"/>
        </a:p>
      </dgm:t>
    </dgm:pt>
    <dgm:pt modelId="{91519527-5C77-445C-B36C-C7EDAB1A9060}">
      <dgm:prSet phldrT="[Text]" custT="1"/>
      <dgm:spPr/>
      <dgm:t>
        <a:bodyPr/>
        <a:lstStyle/>
        <a:p>
          <a:r>
            <a:rPr lang="en-US" sz="1000" b="0">
              <a:latin typeface="Times New Roman" pitchFamily="18" charset="0"/>
              <a:cs typeface="Times New Roman" pitchFamily="18" charset="0"/>
            </a:rPr>
            <a:t>Opportunities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Expansion to Other Solar-Rich Regions	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Diversification of ServicesT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echnological Advancements in Solar Tech	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Increasing Environmental Awareness </a:t>
          </a:r>
        </a:p>
        <a:p>
          <a:r>
            <a:rPr lang="en-US" sz="800">
              <a:latin typeface="Times New Roman" pitchFamily="18" charset="0"/>
              <a:cs typeface="Times New Roman" pitchFamily="18" charset="0"/>
            </a:rPr>
            <a:t>Government Incentives for Renewable Energy</a:t>
          </a:r>
        </a:p>
      </dgm:t>
    </dgm:pt>
    <dgm:pt modelId="{3C1D4E48-6C75-4032-856A-6CB099450789}" type="parTrans" cxnId="{AC527DEB-D9C3-471C-9D51-D4A907B22138}">
      <dgm:prSet/>
      <dgm:spPr/>
      <dgm:t>
        <a:bodyPr/>
        <a:lstStyle/>
        <a:p>
          <a:endParaRPr lang="en-US">
            <a:latin typeface="Times New Roman" pitchFamily="18" charset="0"/>
            <a:cs typeface="Times New Roman" pitchFamily="18" charset="0"/>
          </a:endParaRPr>
        </a:p>
      </dgm:t>
    </dgm:pt>
    <dgm:pt modelId="{0B35DDFD-4A8E-42F4-BA83-55E03F9E119E}" type="sibTrans" cxnId="{AC527DEB-D9C3-471C-9D51-D4A907B22138}">
      <dgm:prSet/>
      <dgm:spPr/>
      <dgm:t>
        <a:bodyPr/>
        <a:lstStyle/>
        <a:p>
          <a:endParaRPr lang="en-US"/>
        </a:p>
      </dgm:t>
    </dgm:pt>
    <dgm:pt modelId="{9B11AB1E-9EDF-44A5-9C8A-249025A51F7D}" type="pres">
      <dgm:prSet presAssocID="{B01DBB9C-F25D-41A7-9A98-9058E4DDD700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11A7747-15FE-48A4-9A47-D0D24AF5970F}" type="pres">
      <dgm:prSet presAssocID="{B622B0DD-02BE-4C8D-8B82-9C1CB8352753}" presName="centerShape" presStyleLbl="node0" presStyleIdx="0" presStyleCnt="1"/>
      <dgm:spPr/>
    </dgm:pt>
    <dgm:pt modelId="{8292852E-AC67-4332-8AE2-3A85FEEB8A9C}" type="pres">
      <dgm:prSet presAssocID="{248FB184-6835-46FC-8CA8-087895B05C58}" presName="parTrans" presStyleLbl="sibTrans2D1" presStyleIdx="0" presStyleCnt="4"/>
      <dgm:spPr/>
    </dgm:pt>
    <dgm:pt modelId="{BAD8AF5F-1B26-4759-B7E1-21509D1943F3}" type="pres">
      <dgm:prSet presAssocID="{248FB184-6835-46FC-8CA8-087895B05C58}" presName="connectorText" presStyleLbl="sibTrans2D1" presStyleIdx="0" presStyleCnt="4"/>
      <dgm:spPr/>
    </dgm:pt>
    <dgm:pt modelId="{A79D60AF-049B-4FDA-87B8-606F0C2A7B7C}" type="pres">
      <dgm:prSet presAssocID="{79D5F12F-9723-4C49-8B80-5BEB36D06D05}" presName="node" presStyleLbl="node1" presStyleIdx="0" presStyleCnt="4" custScaleX="196647" custScaleY="148483" custRadScaleRad="98211">
        <dgm:presLayoutVars>
          <dgm:bulletEnabled val="1"/>
        </dgm:presLayoutVars>
      </dgm:prSet>
      <dgm:spPr/>
    </dgm:pt>
    <dgm:pt modelId="{9B94DB08-1C15-442C-BFBD-C605AC64A02A}" type="pres">
      <dgm:prSet presAssocID="{114EAD5A-1ABA-4DB5-A191-CEF1CB241BF1}" presName="parTrans" presStyleLbl="sibTrans2D1" presStyleIdx="1" presStyleCnt="4"/>
      <dgm:spPr/>
    </dgm:pt>
    <dgm:pt modelId="{8AD5F739-C7FF-47F5-895D-960FC60B2C32}" type="pres">
      <dgm:prSet presAssocID="{114EAD5A-1ABA-4DB5-A191-CEF1CB241BF1}" presName="connectorText" presStyleLbl="sibTrans2D1" presStyleIdx="1" presStyleCnt="4"/>
      <dgm:spPr/>
    </dgm:pt>
    <dgm:pt modelId="{06DA5432-D6F2-4B74-A12D-00793509038F}" type="pres">
      <dgm:prSet presAssocID="{2B9C215D-CB5B-4E14-AD6A-52EAE93897BA}" presName="node" presStyleLbl="node1" presStyleIdx="1" presStyleCnt="4" custScaleX="179556" custScaleY="126927">
        <dgm:presLayoutVars>
          <dgm:bulletEnabled val="1"/>
        </dgm:presLayoutVars>
      </dgm:prSet>
      <dgm:spPr/>
    </dgm:pt>
    <dgm:pt modelId="{18631BE9-3CDB-4E04-AB58-ADF93010272F}" type="pres">
      <dgm:prSet presAssocID="{DF76C76F-4863-4FF4-9FFE-97F82FC62985}" presName="parTrans" presStyleLbl="sibTrans2D1" presStyleIdx="2" presStyleCnt="4"/>
      <dgm:spPr/>
    </dgm:pt>
    <dgm:pt modelId="{6A821006-48E3-4942-9A7A-8F0F02A42AFE}" type="pres">
      <dgm:prSet presAssocID="{DF76C76F-4863-4FF4-9FFE-97F82FC62985}" presName="connectorText" presStyleLbl="sibTrans2D1" presStyleIdx="2" presStyleCnt="4"/>
      <dgm:spPr/>
    </dgm:pt>
    <dgm:pt modelId="{9DE19129-7CEC-41CE-BE4B-C377320A9071}" type="pres">
      <dgm:prSet presAssocID="{7637395B-1D6C-4658-9F2E-B0B5EA78A222}" presName="node" presStyleLbl="node1" presStyleIdx="2" presStyleCnt="4" custScaleX="201977" custScaleY="132487">
        <dgm:presLayoutVars>
          <dgm:bulletEnabled val="1"/>
        </dgm:presLayoutVars>
      </dgm:prSet>
      <dgm:spPr/>
    </dgm:pt>
    <dgm:pt modelId="{B17480ED-20C9-4C1E-A03C-BCC026B233C8}" type="pres">
      <dgm:prSet presAssocID="{3C1D4E48-6C75-4032-856A-6CB099450789}" presName="parTrans" presStyleLbl="sibTrans2D1" presStyleIdx="3" presStyleCnt="4"/>
      <dgm:spPr/>
    </dgm:pt>
    <dgm:pt modelId="{71C834C1-F3C0-485B-A39A-FBC935465B78}" type="pres">
      <dgm:prSet presAssocID="{3C1D4E48-6C75-4032-856A-6CB099450789}" presName="connectorText" presStyleLbl="sibTrans2D1" presStyleIdx="3" presStyleCnt="4"/>
      <dgm:spPr/>
    </dgm:pt>
    <dgm:pt modelId="{A115403D-8992-4797-B4EB-E100783EA613}" type="pres">
      <dgm:prSet presAssocID="{91519527-5C77-445C-B36C-C7EDAB1A9060}" presName="node" presStyleLbl="node1" presStyleIdx="3" presStyleCnt="4" custScaleX="178147" custScaleY="141027" custRadScaleRad="100002" custRadScaleInc="-760">
        <dgm:presLayoutVars>
          <dgm:bulletEnabled val="1"/>
        </dgm:presLayoutVars>
      </dgm:prSet>
      <dgm:spPr/>
    </dgm:pt>
  </dgm:ptLst>
  <dgm:cxnLst>
    <dgm:cxn modelId="{AB8FF30B-4A18-46AA-AE57-958D731110D2}" srcId="{B622B0DD-02BE-4C8D-8B82-9C1CB8352753}" destId="{2B9C215D-CB5B-4E14-AD6A-52EAE93897BA}" srcOrd="1" destOrd="0" parTransId="{114EAD5A-1ABA-4DB5-A191-CEF1CB241BF1}" sibTransId="{1F9D5B9D-3EF3-468B-A32F-212E890FB122}"/>
    <dgm:cxn modelId="{F02C721A-E6C4-4893-97F8-F49D247A6B55}" type="presOf" srcId="{3C1D4E48-6C75-4032-856A-6CB099450789}" destId="{B17480ED-20C9-4C1E-A03C-BCC026B233C8}" srcOrd="0" destOrd="0" presId="urn:microsoft.com/office/officeart/2005/8/layout/radial5"/>
    <dgm:cxn modelId="{E408DB20-7E9A-4732-855F-0747B7CD9D45}" type="presOf" srcId="{DF76C76F-4863-4FF4-9FFE-97F82FC62985}" destId="{6A821006-48E3-4942-9A7A-8F0F02A42AFE}" srcOrd="1" destOrd="0" presId="urn:microsoft.com/office/officeart/2005/8/layout/radial5"/>
    <dgm:cxn modelId="{5E3FAE21-B3A6-41F5-A394-823FCFF7BE9C}" type="presOf" srcId="{114EAD5A-1ABA-4DB5-A191-CEF1CB241BF1}" destId="{9B94DB08-1C15-442C-BFBD-C605AC64A02A}" srcOrd="0" destOrd="0" presId="urn:microsoft.com/office/officeart/2005/8/layout/radial5"/>
    <dgm:cxn modelId="{F8382C40-C297-4028-AAB6-59DADB1A66AD}" type="presOf" srcId="{114EAD5A-1ABA-4DB5-A191-CEF1CB241BF1}" destId="{8AD5F739-C7FF-47F5-895D-960FC60B2C32}" srcOrd="1" destOrd="0" presId="urn:microsoft.com/office/officeart/2005/8/layout/radial5"/>
    <dgm:cxn modelId="{E00DB740-4F61-4CEA-9C24-19DAFBB6028C}" type="presOf" srcId="{B01DBB9C-F25D-41A7-9A98-9058E4DDD700}" destId="{9B11AB1E-9EDF-44A5-9C8A-249025A51F7D}" srcOrd="0" destOrd="0" presId="urn:microsoft.com/office/officeart/2005/8/layout/radial5"/>
    <dgm:cxn modelId="{3A353E50-C4E8-44C5-BBEF-E8624C933622}" type="presOf" srcId="{DF76C76F-4863-4FF4-9FFE-97F82FC62985}" destId="{18631BE9-3CDB-4E04-AB58-ADF93010272F}" srcOrd="0" destOrd="0" presId="urn:microsoft.com/office/officeart/2005/8/layout/radial5"/>
    <dgm:cxn modelId="{370CDD66-6F62-46C7-A6B5-78A234F651A7}" type="presOf" srcId="{248FB184-6835-46FC-8CA8-087895B05C58}" destId="{8292852E-AC67-4332-8AE2-3A85FEEB8A9C}" srcOrd="0" destOrd="0" presId="urn:microsoft.com/office/officeart/2005/8/layout/radial5"/>
    <dgm:cxn modelId="{FD79A469-BD21-40CC-8832-DC8C61F6626D}" type="presOf" srcId="{2B9C215D-CB5B-4E14-AD6A-52EAE93897BA}" destId="{06DA5432-D6F2-4B74-A12D-00793509038F}" srcOrd="0" destOrd="0" presId="urn:microsoft.com/office/officeart/2005/8/layout/radial5"/>
    <dgm:cxn modelId="{F814D06F-2B14-4D9E-AA9E-9D6E6D2BEF38}" type="presOf" srcId="{3C1D4E48-6C75-4032-856A-6CB099450789}" destId="{71C834C1-F3C0-485B-A39A-FBC935465B78}" srcOrd="1" destOrd="0" presId="urn:microsoft.com/office/officeart/2005/8/layout/radial5"/>
    <dgm:cxn modelId="{579AA571-F57B-499D-820A-F262A7F7DED1}" srcId="{B622B0DD-02BE-4C8D-8B82-9C1CB8352753}" destId="{79D5F12F-9723-4C49-8B80-5BEB36D06D05}" srcOrd="0" destOrd="0" parTransId="{248FB184-6835-46FC-8CA8-087895B05C58}" sibTransId="{B0191898-09CF-4534-A1D3-F66A7D0CD124}"/>
    <dgm:cxn modelId="{C71AA372-2424-4F23-BFE6-B59A4FCC8B45}" srcId="{B01DBB9C-F25D-41A7-9A98-9058E4DDD700}" destId="{B622B0DD-02BE-4C8D-8B82-9C1CB8352753}" srcOrd="0" destOrd="0" parTransId="{D9F19F73-D1A8-495D-894B-8AC936B8EEA1}" sibTransId="{535947A9-FAAB-4A51-A14A-FEF52E245E1D}"/>
    <dgm:cxn modelId="{44E21475-02B9-48D0-87A2-8746DC5417C4}" type="presOf" srcId="{B622B0DD-02BE-4C8D-8B82-9C1CB8352753}" destId="{511A7747-15FE-48A4-9A47-D0D24AF5970F}" srcOrd="0" destOrd="0" presId="urn:microsoft.com/office/officeart/2005/8/layout/radial5"/>
    <dgm:cxn modelId="{901BB0A8-5A7E-44B2-8AD6-368DED5F8180}" type="presOf" srcId="{91519527-5C77-445C-B36C-C7EDAB1A9060}" destId="{A115403D-8992-4797-B4EB-E100783EA613}" srcOrd="0" destOrd="0" presId="urn:microsoft.com/office/officeart/2005/8/layout/radial5"/>
    <dgm:cxn modelId="{BE8FB2A8-86AA-4771-AF60-875F34F13BB8}" type="presOf" srcId="{7637395B-1D6C-4658-9F2E-B0B5EA78A222}" destId="{9DE19129-7CEC-41CE-BE4B-C377320A9071}" srcOrd="0" destOrd="0" presId="urn:microsoft.com/office/officeart/2005/8/layout/radial5"/>
    <dgm:cxn modelId="{D9F63BB8-F03D-4480-804D-251FA3A69D8A}" type="presOf" srcId="{79D5F12F-9723-4C49-8B80-5BEB36D06D05}" destId="{A79D60AF-049B-4FDA-87B8-606F0C2A7B7C}" srcOrd="0" destOrd="0" presId="urn:microsoft.com/office/officeart/2005/8/layout/radial5"/>
    <dgm:cxn modelId="{2CF633C1-2491-4F4B-AD4A-D31026B70582}" srcId="{B622B0DD-02BE-4C8D-8B82-9C1CB8352753}" destId="{7637395B-1D6C-4658-9F2E-B0B5EA78A222}" srcOrd="2" destOrd="0" parTransId="{DF76C76F-4863-4FF4-9FFE-97F82FC62985}" sibTransId="{F040CDF2-0A57-4991-8D2A-164551C7DA7F}"/>
    <dgm:cxn modelId="{0FC409C3-6F2F-4790-B657-0C99F3508CE6}" type="presOf" srcId="{248FB184-6835-46FC-8CA8-087895B05C58}" destId="{BAD8AF5F-1B26-4759-B7E1-21509D1943F3}" srcOrd="1" destOrd="0" presId="urn:microsoft.com/office/officeart/2005/8/layout/radial5"/>
    <dgm:cxn modelId="{AC527DEB-D9C3-471C-9D51-D4A907B22138}" srcId="{B622B0DD-02BE-4C8D-8B82-9C1CB8352753}" destId="{91519527-5C77-445C-B36C-C7EDAB1A9060}" srcOrd="3" destOrd="0" parTransId="{3C1D4E48-6C75-4032-856A-6CB099450789}" sibTransId="{0B35DDFD-4A8E-42F4-BA83-55E03F9E119E}"/>
    <dgm:cxn modelId="{E12A2144-AC7F-488A-BB40-016E4ECBE675}" type="presParOf" srcId="{9B11AB1E-9EDF-44A5-9C8A-249025A51F7D}" destId="{511A7747-15FE-48A4-9A47-D0D24AF5970F}" srcOrd="0" destOrd="0" presId="urn:microsoft.com/office/officeart/2005/8/layout/radial5"/>
    <dgm:cxn modelId="{ACD4D1A8-99CE-4701-BAFE-36FE5A4C8A3B}" type="presParOf" srcId="{9B11AB1E-9EDF-44A5-9C8A-249025A51F7D}" destId="{8292852E-AC67-4332-8AE2-3A85FEEB8A9C}" srcOrd="1" destOrd="0" presId="urn:microsoft.com/office/officeart/2005/8/layout/radial5"/>
    <dgm:cxn modelId="{18A18F8E-3BCF-48B1-B03D-9B3B915717F5}" type="presParOf" srcId="{8292852E-AC67-4332-8AE2-3A85FEEB8A9C}" destId="{BAD8AF5F-1B26-4759-B7E1-21509D1943F3}" srcOrd="0" destOrd="0" presId="urn:microsoft.com/office/officeart/2005/8/layout/radial5"/>
    <dgm:cxn modelId="{B9D94FF9-3C81-4AB5-847D-5090D9401CDC}" type="presParOf" srcId="{9B11AB1E-9EDF-44A5-9C8A-249025A51F7D}" destId="{A79D60AF-049B-4FDA-87B8-606F0C2A7B7C}" srcOrd="2" destOrd="0" presId="urn:microsoft.com/office/officeart/2005/8/layout/radial5"/>
    <dgm:cxn modelId="{CC2D2A83-8494-41B3-BCE9-6D8BF1A2752F}" type="presParOf" srcId="{9B11AB1E-9EDF-44A5-9C8A-249025A51F7D}" destId="{9B94DB08-1C15-442C-BFBD-C605AC64A02A}" srcOrd="3" destOrd="0" presId="urn:microsoft.com/office/officeart/2005/8/layout/radial5"/>
    <dgm:cxn modelId="{8B67D2C6-E5D0-4008-92EF-3457ED0E2984}" type="presParOf" srcId="{9B94DB08-1C15-442C-BFBD-C605AC64A02A}" destId="{8AD5F739-C7FF-47F5-895D-960FC60B2C32}" srcOrd="0" destOrd="0" presId="urn:microsoft.com/office/officeart/2005/8/layout/radial5"/>
    <dgm:cxn modelId="{285949C6-DD6C-42C6-86DA-012023453378}" type="presParOf" srcId="{9B11AB1E-9EDF-44A5-9C8A-249025A51F7D}" destId="{06DA5432-D6F2-4B74-A12D-00793509038F}" srcOrd="4" destOrd="0" presId="urn:microsoft.com/office/officeart/2005/8/layout/radial5"/>
    <dgm:cxn modelId="{A9408BB0-393F-4F47-A0E1-67257444DEF0}" type="presParOf" srcId="{9B11AB1E-9EDF-44A5-9C8A-249025A51F7D}" destId="{18631BE9-3CDB-4E04-AB58-ADF93010272F}" srcOrd="5" destOrd="0" presId="urn:microsoft.com/office/officeart/2005/8/layout/radial5"/>
    <dgm:cxn modelId="{4AD97436-214D-47DA-ADBE-ED257D01D75D}" type="presParOf" srcId="{18631BE9-3CDB-4E04-AB58-ADF93010272F}" destId="{6A821006-48E3-4942-9A7A-8F0F02A42AFE}" srcOrd="0" destOrd="0" presId="urn:microsoft.com/office/officeart/2005/8/layout/radial5"/>
    <dgm:cxn modelId="{78A09A71-8EF2-4AB1-87AE-DBA000F801FD}" type="presParOf" srcId="{9B11AB1E-9EDF-44A5-9C8A-249025A51F7D}" destId="{9DE19129-7CEC-41CE-BE4B-C377320A9071}" srcOrd="6" destOrd="0" presId="urn:microsoft.com/office/officeart/2005/8/layout/radial5"/>
    <dgm:cxn modelId="{0183BDFF-D13A-4719-A5A4-C3CF45B95F95}" type="presParOf" srcId="{9B11AB1E-9EDF-44A5-9C8A-249025A51F7D}" destId="{B17480ED-20C9-4C1E-A03C-BCC026B233C8}" srcOrd="7" destOrd="0" presId="urn:microsoft.com/office/officeart/2005/8/layout/radial5"/>
    <dgm:cxn modelId="{C4E2BBE1-11F4-4313-8B2A-FE3CCEAE606E}" type="presParOf" srcId="{B17480ED-20C9-4C1E-A03C-BCC026B233C8}" destId="{71C834C1-F3C0-485B-A39A-FBC935465B78}" srcOrd="0" destOrd="0" presId="urn:microsoft.com/office/officeart/2005/8/layout/radial5"/>
    <dgm:cxn modelId="{59A5F01B-B5AA-4F05-A09D-1628FF998057}" type="presParOf" srcId="{9B11AB1E-9EDF-44A5-9C8A-249025A51F7D}" destId="{A115403D-8992-4797-B4EB-E100783EA613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1A7747-15FE-48A4-9A47-D0D24AF5970F}">
      <dsp:nvSpPr>
        <dsp:cNvPr id="0" name=""/>
        <dsp:cNvSpPr/>
      </dsp:nvSpPr>
      <dsp:spPr>
        <a:xfrm>
          <a:off x="3542196" y="1639053"/>
          <a:ext cx="1137195" cy="11371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Times New Roman" pitchFamily="18" charset="0"/>
              <a:cs typeface="Times New Roman" pitchFamily="18" charset="0"/>
            </a:rPr>
            <a:t>SWOT </a:t>
          </a:r>
        </a:p>
      </dsp:txBody>
      <dsp:txXfrm>
        <a:off x="3708734" y="1805591"/>
        <a:ext cx="804119" cy="804119"/>
      </dsp:txXfrm>
    </dsp:sp>
    <dsp:sp modelId="{8292852E-AC67-4332-8AE2-3A85FEEB8A9C}">
      <dsp:nvSpPr>
        <dsp:cNvPr id="0" name=""/>
        <dsp:cNvSpPr/>
      </dsp:nvSpPr>
      <dsp:spPr>
        <a:xfrm rot="16200000">
          <a:off x="4071070" y="1373029"/>
          <a:ext cx="79446" cy="3866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>
            <a:latin typeface="Times New Roman" pitchFamily="18" charset="0"/>
            <a:cs typeface="Times New Roman" pitchFamily="18" charset="0"/>
          </a:endParaRPr>
        </a:p>
      </dsp:txBody>
      <dsp:txXfrm>
        <a:off x="4082987" y="1462275"/>
        <a:ext cx="55612" cy="231988"/>
      </dsp:txXfrm>
    </dsp:sp>
    <dsp:sp modelId="{A79D60AF-049B-4FDA-87B8-606F0C2A7B7C}">
      <dsp:nvSpPr>
        <dsp:cNvPr id="0" name=""/>
        <dsp:cNvSpPr/>
      </dsp:nvSpPr>
      <dsp:spPr>
        <a:xfrm>
          <a:off x="2992663" y="-199387"/>
          <a:ext cx="2236261" cy="16885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Times New Roman" pitchFamily="18" charset="0"/>
              <a:cs typeface="Times New Roman" pitchFamily="18" charset="0"/>
            </a:rPr>
            <a:t>STRENGTH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Abundant Solar Resource in Arizona 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Skilled Workforce Availability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Growing Market Demand for Solar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Favorable Solar Policies in Arizona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Proximity to Equipment Suppliers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Strong Local Partnerships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Times New Roman" pitchFamily="18" charset="0"/>
            <a:cs typeface="Times New Roman" pitchFamily="18" charset="0"/>
          </a:endParaRPr>
        </a:p>
      </dsp:txBody>
      <dsp:txXfrm>
        <a:off x="3320156" y="47894"/>
        <a:ext cx="1581275" cy="1193980"/>
      </dsp:txXfrm>
    </dsp:sp>
    <dsp:sp modelId="{9B94DB08-1C15-442C-BFBD-C605AC64A02A}">
      <dsp:nvSpPr>
        <dsp:cNvPr id="0" name=""/>
        <dsp:cNvSpPr/>
      </dsp:nvSpPr>
      <dsp:spPr>
        <a:xfrm>
          <a:off x="4679762" y="2014328"/>
          <a:ext cx="893" cy="3866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>
            <a:latin typeface="Times New Roman" pitchFamily="18" charset="0"/>
            <a:cs typeface="Times New Roman" pitchFamily="18" charset="0"/>
          </a:endParaRPr>
        </a:p>
      </dsp:txBody>
      <dsp:txXfrm>
        <a:off x="4679762" y="2091657"/>
        <a:ext cx="625" cy="231988"/>
      </dsp:txXfrm>
    </dsp:sp>
    <dsp:sp modelId="{06DA5432-D6F2-4B74-A12D-00793509038F}">
      <dsp:nvSpPr>
        <dsp:cNvPr id="0" name=""/>
        <dsp:cNvSpPr/>
      </dsp:nvSpPr>
      <dsp:spPr>
        <a:xfrm>
          <a:off x="4681077" y="1485947"/>
          <a:ext cx="2041903" cy="14434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50" b="1" kern="1200" dirty="0">
              <a:latin typeface="Times New Roman" pitchFamily="18" charset="0"/>
              <a:cs typeface="Times New Roman" pitchFamily="18" charset="0"/>
            </a:rPr>
            <a:t>Threats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Times New Roman" pitchFamily="18" charset="0"/>
              <a:cs typeface="Times New Roman" pitchFamily="18" charset="0"/>
            </a:rPr>
            <a:t>Economic Downturns 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Times New Roman" pitchFamily="18" charset="0"/>
              <a:cs typeface="Times New Roman" pitchFamily="18" charset="0"/>
            </a:rPr>
            <a:t>Affecting Solar Investments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Times New Roman" pitchFamily="18" charset="0"/>
              <a:cs typeface="Times New Roman" pitchFamily="18" charset="0"/>
            </a:rPr>
            <a:t>Changes in Solar Policies or Incentives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Times New Roman" pitchFamily="18" charset="0"/>
              <a:cs typeface="Times New Roman" pitchFamily="18" charset="0"/>
            </a:rPr>
            <a:t>Fluctuations in Solar Panel Prices</a:t>
          </a:r>
        </a:p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 dirty="0">
              <a:latin typeface="Times New Roman" pitchFamily="18" charset="0"/>
              <a:cs typeface="Times New Roman" pitchFamily="18" charset="0"/>
            </a:rPr>
            <a:t>Weather-Related Disruptions to Supply Chain Disruptions</a:t>
          </a:r>
        </a:p>
      </dsp:txBody>
      <dsp:txXfrm>
        <a:off x="4980107" y="1697329"/>
        <a:ext cx="1443843" cy="1020644"/>
      </dsp:txXfrm>
    </dsp:sp>
    <dsp:sp modelId="{18631BE9-3CDB-4E04-AB58-ADF93010272F}">
      <dsp:nvSpPr>
        <dsp:cNvPr id="0" name=""/>
        <dsp:cNvSpPr/>
      </dsp:nvSpPr>
      <dsp:spPr>
        <a:xfrm rot="5400000">
          <a:off x="4039424" y="2713545"/>
          <a:ext cx="142739" cy="3866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>
            <a:latin typeface="Times New Roman" pitchFamily="18" charset="0"/>
            <a:cs typeface="Times New Roman" pitchFamily="18" charset="0"/>
          </a:endParaRPr>
        </a:p>
      </dsp:txBody>
      <dsp:txXfrm>
        <a:off x="4060835" y="2769463"/>
        <a:ext cx="99917" cy="231988"/>
      </dsp:txXfrm>
    </dsp:sp>
    <dsp:sp modelId="{9DE19129-7CEC-41CE-BE4B-C377320A9071}">
      <dsp:nvSpPr>
        <dsp:cNvPr id="0" name=""/>
        <dsp:cNvSpPr/>
      </dsp:nvSpPr>
      <dsp:spPr>
        <a:xfrm>
          <a:off x="2962357" y="3045568"/>
          <a:ext cx="2296873" cy="15066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>
              <a:latin typeface="Times New Roman" pitchFamily="18" charset="0"/>
              <a:cs typeface="Times New Roman" pitchFamily="18" charset="0"/>
            </a:rPr>
            <a:t>WEAKNESS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High Initial Capital Requirements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Weather-Dependent Business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Seasonal Fluctuations in Installation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Competition from Established Firms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Reliance on Government Incentives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Regulatory and Permitting Challenges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700" kern="1200">
            <a:latin typeface="Times New Roman" pitchFamily="18" charset="0"/>
            <a:cs typeface="Times New Roman" pitchFamily="18" charset="0"/>
          </a:endParaRPr>
        </a:p>
      </dsp:txBody>
      <dsp:txXfrm>
        <a:off x="3298726" y="3266210"/>
        <a:ext cx="1624135" cy="1065352"/>
      </dsp:txXfrm>
    </dsp:sp>
    <dsp:sp modelId="{B17480ED-20C9-4C1E-A03C-BCC026B233C8}">
      <dsp:nvSpPr>
        <dsp:cNvPr id="0" name=""/>
        <dsp:cNvSpPr/>
      </dsp:nvSpPr>
      <dsp:spPr>
        <a:xfrm rot="10779480">
          <a:off x="3534901" y="2017750"/>
          <a:ext cx="5162" cy="38664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>
            <a:latin typeface="Times New Roman" pitchFamily="18" charset="0"/>
            <a:cs typeface="Times New Roman" pitchFamily="18" charset="0"/>
          </a:endParaRPr>
        </a:p>
      </dsp:txBody>
      <dsp:txXfrm rot="10800000">
        <a:off x="3536450" y="2095074"/>
        <a:ext cx="3613" cy="231988"/>
      </dsp:txXfrm>
    </dsp:sp>
    <dsp:sp modelId="{A115403D-8992-4797-B4EB-E100783EA613}">
      <dsp:nvSpPr>
        <dsp:cNvPr id="0" name=""/>
        <dsp:cNvSpPr/>
      </dsp:nvSpPr>
      <dsp:spPr>
        <a:xfrm>
          <a:off x="1506615" y="1415273"/>
          <a:ext cx="2025880" cy="16037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17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1500" dist="25400" dir="5400000" rotWithShape="0">
            <a:srgbClr val="000000">
              <a:alpha val="40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kern="1200">
              <a:latin typeface="Times New Roman" pitchFamily="18" charset="0"/>
              <a:cs typeface="Times New Roman" pitchFamily="18" charset="0"/>
            </a:rPr>
            <a:t>Opportunities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Expansion to Other Solar-Rich Regions	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Diversification of ServicesT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echnological Advancements in Solar Tech	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Increasing Environmental Awareness </a:t>
          </a:r>
        </a:p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800" kern="1200">
              <a:latin typeface="Times New Roman" pitchFamily="18" charset="0"/>
              <a:cs typeface="Times New Roman" pitchFamily="18" charset="0"/>
            </a:rPr>
            <a:t>Government Incentives for Renewable Energy</a:t>
          </a:r>
        </a:p>
      </dsp:txBody>
      <dsp:txXfrm>
        <a:off x="1803298" y="1650137"/>
        <a:ext cx="1432514" cy="11340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5047B3A6-8FAD-425D-8A62-55A5A919E9D1}" type="datetimeFigureOut">
              <a:rPr lang="en-US" smtClean="0"/>
              <a:t>11/7/23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2D667B2-99DC-43F0-832F-90B9268FC64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ezeen.com/2022/09/29/challenges-facing-solar-revolution/" TargetMode="External"/><Relationship Id="rId2" Type="http://schemas.openxmlformats.org/officeDocument/2006/relationships/hyperlink" Target="https://www.cummins.com/news/2023/07/24/what-energy-transition-global-shift#:~:text=Between%202010%20and%202021%2C%20the,hydro%20increased%20by%20about%20250%2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jstor.org/stable/resrep21860.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Solar Panel Installation Services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NAME: </a:t>
            </a:r>
            <a:r>
              <a:rPr lang="en-GB" b="1" dirty="0"/>
              <a:t>Simran Jeet Singh</a:t>
            </a:r>
          </a:p>
          <a:p>
            <a:r>
              <a:rPr lang="en-GB" b="1" dirty="0"/>
              <a:t>              (2238940)</a:t>
            </a:r>
            <a:endParaRPr lang="en-US" b="1" dirty="0"/>
          </a:p>
          <a:p>
            <a:r>
              <a:rPr lang="en-US" dirty="0"/>
              <a:t>Module:  </a:t>
            </a:r>
            <a:r>
              <a:rPr lang="en-GB" b="1" dirty="0"/>
              <a:t>Entrepreneurship</a:t>
            </a:r>
            <a:endParaRPr lang="en-US" dirty="0"/>
          </a:p>
          <a:p>
            <a:r>
              <a:rPr lang="en-US" dirty="0"/>
              <a:t>Module Code: </a:t>
            </a:r>
            <a:r>
              <a:rPr lang="en-GB" b="1" dirty="0"/>
              <a:t>LCMB7004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437112"/>
            <a:ext cx="3543350" cy="2267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312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b="1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This presentation's purpose is to showcase the tremendous opportunities and solutions our business offers in the renewable energy sector.</a:t>
            </a:r>
          </a:p>
          <a:p>
            <a:pPr marL="109728" indent="0">
              <a:buNone/>
            </a:pPr>
            <a:endParaRPr lang="en-US" sz="2000" dirty="0"/>
          </a:p>
          <a:p>
            <a:r>
              <a:rPr lang="en-US" sz="2000" dirty="0"/>
              <a:t>Traditional energy is becoming more expensive is the cause shift to renewable energy</a:t>
            </a:r>
          </a:p>
          <a:p>
            <a:pPr marL="109728" indent="0">
              <a:buNone/>
            </a:pPr>
            <a:endParaRPr lang="en-US" sz="2000" dirty="0"/>
          </a:p>
          <a:p>
            <a:r>
              <a:rPr lang="en-US" sz="2000" dirty="0"/>
              <a:t>Between 2010 and 2021, the amount of electricity generated in the U.S. from fossil fuels diminished by 13%, while the amount of electricity provided by renewable resources other than hydro increased by about 250%. </a:t>
            </a:r>
            <a:r>
              <a:rPr lang="en-US" sz="2000" b="1" dirty="0"/>
              <a:t>(www.cummins.com)</a:t>
            </a:r>
          </a:p>
        </p:txBody>
      </p:sp>
    </p:spTree>
    <p:extLst>
      <p:ext uri="{BB962C8B-B14F-4D97-AF65-F5344CB8AC3E}">
        <p14:creationId xmlns:p14="http://schemas.microsoft.com/office/powerpoint/2010/main" val="985607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GAP in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24"/>
            <a:ext cx="8435280" cy="4419936"/>
          </a:xfrm>
        </p:spPr>
        <p:txBody>
          <a:bodyPr>
            <a:normAutofit fontScale="70000" lnSpcReduction="20000"/>
          </a:bodyPr>
          <a:lstStyle/>
          <a:p>
            <a:endParaRPr lang="en-US" sz="2600" dirty="0"/>
          </a:p>
          <a:p>
            <a:r>
              <a:rPr lang="en-US" sz="2600" dirty="0"/>
              <a:t>Solar Panel Installation Services recognize a significant market gap for convenient and customer-centric solar panel installation services.</a:t>
            </a:r>
          </a:p>
          <a:p>
            <a:endParaRPr lang="en-US" sz="2600" dirty="0"/>
          </a:p>
          <a:p>
            <a:endParaRPr lang="en-US" sz="1800" dirty="0"/>
          </a:p>
          <a:p>
            <a:r>
              <a:rPr lang="en-US" sz="1900" b="1" dirty="0"/>
              <a:t>Over 60%</a:t>
            </a:r>
            <a:r>
              <a:rPr lang="en-US" sz="1900" dirty="0"/>
              <a:t> of potential solar panel </a:t>
            </a:r>
          </a:p>
          <a:p>
            <a:pPr marL="109728" indent="0">
              <a:buNone/>
            </a:pPr>
            <a:r>
              <a:rPr lang="en-US" sz="1900" dirty="0"/>
              <a:t>customers express dissatisfaction with</a:t>
            </a:r>
          </a:p>
          <a:p>
            <a:pPr marL="109728" indent="0">
              <a:buNone/>
            </a:pPr>
            <a:r>
              <a:rPr lang="en-US" sz="1900" dirty="0"/>
              <a:t>existing Installation services due to</a:t>
            </a:r>
          </a:p>
          <a:p>
            <a:pPr marL="109728" indent="0">
              <a:buNone/>
            </a:pPr>
            <a:r>
              <a:rPr lang="en-US" sz="1900" dirty="0"/>
              <a:t>complex processes and inadequate </a:t>
            </a:r>
          </a:p>
          <a:p>
            <a:pPr marL="109728" indent="0">
              <a:buNone/>
            </a:pPr>
            <a:r>
              <a:rPr lang="en-US" sz="1900" dirty="0"/>
              <a:t>customer support (Brown et al., 2021).</a:t>
            </a: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pPr marL="109728" indent="0">
              <a:buNone/>
            </a:pPr>
            <a:endParaRPr lang="en-US" sz="1800" dirty="0"/>
          </a:p>
          <a:p>
            <a:pPr marL="109728" indent="0" algn="r">
              <a:buNone/>
            </a:pPr>
            <a:endParaRPr lang="en-US" sz="1100" b="1" dirty="0"/>
          </a:p>
          <a:p>
            <a:pPr marL="109728" indent="0" algn="r">
              <a:buNone/>
            </a:pPr>
            <a:r>
              <a:rPr lang="en-US" sz="1100" b="1" dirty="0"/>
              <a:t>Source (</a:t>
            </a:r>
            <a:r>
              <a:rPr lang="en-US" sz="1100" b="1" dirty="0" err="1"/>
              <a:t>Hai</a:t>
            </a:r>
            <a:r>
              <a:rPr lang="en-US" sz="1100" b="1" dirty="0"/>
              <a:t>, </a:t>
            </a:r>
            <a:r>
              <a:rPr lang="en-US" sz="1100" b="1" dirty="0" err="1"/>
              <a:t>Moula</a:t>
            </a:r>
            <a:r>
              <a:rPr lang="en-US" sz="1100" b="1" dirty="0"/>
              <a:t> and </a:t>
            </a:r>
            <a:r>
              <a:rPr lang="en-US" sz="1100" b="1" dirty="0" err="1"/>
              <a:t>Seppälä</a:t>
            </a:r>
            <a:r>
              <a:rPr lang="en-US" sz="1100" b="1" dirty="0"/>
              <a:t>, 2017)</a:t>
            </a:r>
          </a:p>
          <a:p>
            <a:endParaRPr lang="en-US" sz="1600" b="1" dirty="0"/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3579710" y="2996952"/>
            <a:ext cx="5000625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81854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Scope of business in coming years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9" b="13542"/>
          <a:stretch/>
        </p:blipFill>
        <p:spPr>
          <a:xfrm>
            <a:off x="611560" y="2204864"/>
            <a:ext cx="7223653" cy="3738736"/>
          </a:xfrm>
        </p:spPr>
      </p:pic>
    </p:spTree>
    <p:extLst>
      <p:ext uri="{BB962C8B-B14F-4D97-AF65-F5344CB8AC3E}">
        <p14:creationId xmlns:p14="http://schemas.microsoft.com/office/powerpoint/2010/main" val="26313426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Market Challenges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"In the US our biggest issue is distribution," he told </a:t>
            </a:r>
            <a:r>
              <a:rPr lang="en-US" sz="1800" dirty="0" err="1"/>
              <a:t>Dezeen</a:t>
            </a:r>
            <a:r>
              <a:rPr lang="en-US" sz="1800" dirty="0"/>
              <a:t>. "It's very hard to do new electricity distribution orders because it's hard to get that land allocated, there are tons and tons of challenges with that.” </a:t>
            </a:r>
            <a:r>
              <a:rPr lang="en-US" sz="1800" b="1" dirty="0"/>
              <a:t>(</a:t>
            </a:r>
            <a:r>
              <a:rPr lang="en-US" sz="1800" b="1" dirty="0" err="1"/>
              <a:t>Dezeen</a:t>
            </a:r>
            <a:r>
              <a:rPr lang="en-US" sz="1800" b="1" dirty="0"/>
              <a:t>, 2022)</a:t>
            </a:r>
          </a:p>
          <a:p>
            <a:pPr marL="109728" indent="0">
              <a:buNone/>
            </a:pPr>
            <a:endParaRPr lang="en-US" sz="1800" b="1" dirty="0"/>
          </a:p>
          <a:p>
            <a:pPr marL="109728" indent="0">
              <a:buNone/>
            </a:pPr>
            <a:r>
              <a:rPr lang="en-US" sz="1800" dirty="0"/>
              <a:t>Several other Challenges are:</a:t>
            </a:r>
          </a:p>
          <a:p>
            <a:r>
              <a:rPr lang="en-US" sz="1800" dirty="0"/>
              <a:t>Intermittency</a:t>
            </a:r>
          </a:p>
          <a:p>
            <a:r>
              <a:rPr lang="en-US" sz="1800" dirty="0"/>
              <a:t>Manufacturing</a:t>
            </a:r>
          </a:p>
          <a:p>
            <a:r>
              <a:rPr lang="en-US" sz="1800" dirty="0"/>
              <a:t>Storage</a:t>
            </a:r>
          </a:p>
          <a:p>
            <a:r>
              <a:rPr lang="en-US" sz="1800" dirty="0"/>
              <a:t>Connectivity</a:t>
            </a:r>
          </a:p>
          <a:p>
            <a:r>
              <a:rPr lang="en-US" sz="1800" dirty="0"/>
              <a:t>Politics </a:t>
            </a:r>
          </a:p>
          <a:p>
            <a:r>
              <a:rPr lang="en-US" sz="1800" dirty="0"/>
              <a:t>Waste</a:t>
            </a:r>
          </a:p>
          <a:p>
            <a:endParaRPr lang="en-US" sz="1800" b="1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7476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7438" y="3068960"/>
            <a:ext cx="2143125" cy="21431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7" y="4676877"/>
            <a:ext cx="2143125" cy="21431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Our Solutions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2000" b="1" dirty="0"/>
              <a:t>End-to-End Service:</a:t>
            </a:r>
            <a:r>
              <a:rPr lang="en-US" sz="2000" dirty="0"/>
              <a:t> We offer comprehensive solar panel installation services, covering everything from site evaluation to post-installation maintenance. </a:t>
            </a:r>
          </a:p>
          <a:p>
            <a:endParaRPr lang="en-US" sz="2000" dirty="0"/>
          </a:p>
          <a:p>
            <a:r>
              <a:rPr lang="en-US" sz="2000" b="1" dirty="0"/>
              <a:t>Personalized Solutions:</a:t>
            </a:r>
            <a:r>
              <a:rPr lang="en-US" sz="2000" dirty="0"/>
              <a:t> Recognizing</a:t>
            </a:r>
          </a:p>
          <a:p>
            <a:pPr marL="109728" indent="0">
              <a:buNone/>
            </a:pPr>
            <a:r>
              <a:rPr lang="en-US" sz="2000" dirty="0"/>
              <a:t> individual energy needs and budgets, we </a:t>
            </a:r>
          </a:p>
          <a:p>
            <a:pPr marL="109728" indent="0">
              <a:buNone/>
            </a:pPr>
            <a:r>
              <a:rPr lang="en-US" sz="2000" dirty="0"/>
              <a:t>tailor solar solutions to meet specific </a:t>
            </a:r>
          </a:p>
          <a:p>
            <a:pPr marL="109728" indent="0">
              <a:buNone/>
            </a:pPr>
            <a:r>
              <a:rPr lang="en-US" sz="2000" dirty="0"/>
              <a:t>requirements.</a:t>
            </a:r>
          </a:p>
          <a:p>
            <a:pPr marL="109728" indent="0">
              <a:buNone/>
            </a:pPr>
            <a:endParaRPr lang="en-US" sz="2000" dirty="0"/>
          </a:p>
          <a:p>
            <a:r>
              <a:rPr lang="en-US" sz="2000" b="1" dirty="0"/>
              <a:t>Education:</a:t>
            </a:r>
            <a:r>
              <a:rPr lang="en-US" sz="2000" dirty="0"/>
              <a:t> To combat information overload,</a:t>
            </a:r>
          </a:p>
          <a:p>
            <a:pPr marL="109728" indent="0">
              <a:buNone/>
            </a:pPr>
            <a:r>
              <a:rPr lang="en-US" sz="2000" dirty="0"/>
              <a:t>we provide educational resources on solar technology,</a:t>
            </a:r>
          </a:p>
          <a:p>
            <a:pPr marL="109728" indent="0">
              <a:buNone/>
            </a:pPr>
            <a:r>
              <a:rPr lang="en-US" sz="2000" dirty="0"/>
              <a:t> financing options, incentives, and regulations.</a:t>
            </a:r>
          </a:p>
          <a:p>
            <a:pPr marL="109728" indent="0">
              <a:buNone/>
            </a:pPr>
            <a:br>
              <a:rPr lang="en-US" sz="20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72342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Proposed Location- Phoenix, Arizona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US" sz="2000" b="1" dirty="0"/>
              <a:t>Why Choose Phoenix, Arizona?</a:t>
            </a:r>
            <a:endParaRPr lang="en-US" sz="2000" dirty="0"/>
          </a:p>
          <a:p>
            <a:r>
              <a:rPr lang="en-US" sz="2000" b="1" dirty="0"/>
              <a:t>Abundant Solar Resource</a:t>
            </a:r>
            <a:r>
              <a:rPr lang="en-US" sz="2000" dirty="0"/>
              <a:t>: Phoenix boasts over 300 days of sunshine annually, making it an ideal location for solar energy projects.</a:t>
            </a:r>
          </a:p>
          <a:p>
            <a:pPr marL="109728" indent="0">
              <a:buNone/>
            </a:pPr>
            <a:endParaRPr lang="en-US" sz="2000" dirty="0"/>
          </a:p>
          <a:p>
            <a:r>
              <a:rPr lang="en-US" sz="2000" b="1" dirty="0"/>
              <a:t>Market Demand</a:t>
            </a:r>
            <a:r>
              <a:rPr lang="en-US" sz="2000" dirty="0"/>
              <a:t>: Arizona has seen </a:t>
            </a:r>
          </a:p>
          <a:p>
            <a:pPr marL="109728" indent="0">
              <a:buNone/>
            </a:pPr>
            <a:r>
              <a:rPr lang="en-US" sz="2000" dirty="0"/>
              <a:t>a surge in solar energy adoption due to</a:t>
            </a:r>
          </a:p>
          <a:p>
            <a:pPr marL="109728" indent="0">
              <a:buNone/>
            </a:pPr>
            <a:r>
              <a:rPr lang="en-US" sz="2000" dirty="0"/>
              <a:t> incentives, interest in clean energy, and </a:t>
            </a:r>
          </a:p>
          <a:p>
            <a:pPr marL="109728" indent="0">
              <a:buNone/>
            </a:pPr>
            <a:r>
              <a:rPr lang="en-US" sz="2000" dirty="0"/>
              <a:t>rising utility costs.</a:t>
            </a:r>
          </a:p>
          <a:p>
            <a:pPr marL="109728" indent="0">
              <a:buNone/>
            </a:pPr>
            <a:endParaRPr lang="en-US" sz="2000" dirty="0"/>
          </a:p>
          <a:p>
            <a:r>
              <a:rPr lang="en-US" sz="2000" b="1" dirty="0"/>
              <a:t>Proximity to Suppliers</a:t>
            </a:r>
            <a:r>
              <a:rPr lang="en-US" sz="2000" dirty="0"/>
              <a:t>: Phoenix provides easy access to essential solar equipment suppliers, reducing procurement costs and improving efficiency.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9" y="3356992"/>
            <a:ext cx="3459888" cy="163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5558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SWOT Analysis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2401283"/>
              </p:ext>
            </p:extLst>
          </p:nvPr>
        </p:nvGraphicFramePr>
        <p:xfrm>
          <a:off x="457200" y="206084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0905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Primary Target Market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We aim to serve a diverse customer base, including:</a:t>
            </a:r>
          </a:p>
          <a:p>
            <a:pPr marL="109728" indent="0">
              <a:buNone/>
            </a:pPr>
            <a:endParaRPr lang="en-US" sz="2000" dirty="0"/>
          </a:p>
          <a:p>
            <a:r>
              <a:rPr lang="en-US" sz="2000" b="1" dirty="0"/>
              <a:t>Residential Clients</a:t>
            </a:r>
            <a:r>
              <a:rPr lang="en-US" sz="2000" dirty="0"/>
              <a:t>: Homeowners seeking sustainable energy solutions.</a:t>
            </a:r>
          </a:p>
          <a:p>
            <a:pPr marL="109728" indent="0">
              <a:buNone/>
            </a:pPr>
            <a:endParaRPr lang="en-US" sz="2000" dirty="0"/>
          </a:p>
          <a:p>
            <a:r>
              <a:rPr lang="en-US" sz="2000" b="1" dirty="0"/>
              <a:t>Commercial Clients</a:t>
            </a:r>
            <a:r>
              <a:rPr lang="en-US" sz="2000" dirty="0"/>
              <a:t>: Businesses looking to reduce energy costs and environmental impact.</a:t>
            </a:r>
          </a:p>
          <a:p>
            <a:pPr marL="109728" indent="0">
              <a:buNone/>
            </a:pPr>
            <a:endParaRPr lang="en-US" sz="2000" dirty="0"/>
          </a:p>
          <a:p>
            <a:r>
              <a:rPr lang="en-US" sz="2000" b="1" dirty="0"/>
              <a:t>Industrial Clients</a:t>
            </a:r>
            <a:r>
              <a:rPr lang="en-US" sz="2000" dirty="0"/>
              <a:t>: Manufacturing and industrial facilities transitioning to clean energy.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7514467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373088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/>
              <a:t>Marketing Strategies to Capture Our Target Market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85696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US" sz="1100" dirty="0"/>
              <a:t>We employ the following strategies:</a:t>
            </a:r>
          </a:p>
          <a:p>
            <a:r>
              <a:rPr lang="en-US" sz="1100" b="1" dirty="0"/>
              <a:t>Establishing a Local Presence</a:t>
            </a:r>
            <a:r>
              <a:rPr lang="en-US" sz="1100" dirty="0"/>
              <a:t>: Offices and showrooms across Arizona to increase accessibility and build credibility.</a:t>
            </a:r>
          </a:p>
          <a:p>
            <a:pPr marL="109728" indent="0">
              <a:buNone/>
            </a:pPr>
            <a:endParaRPr lang="en-US" sz="1100" dirty="0"/>
          </a:p>
          <a:p>
            <a:r>
              <a:rPr lang="en-US" sz="1100" b="1" dirty="0"/>
              <a:t>Customized Solutions</a:t>
            </a:r>
            <a:r>
              <a:rPr lang="en-US" sz="1100" dirty="0"/>
              <a:t>: Tailored solar solutions addressing unique customer needs, including design, financing, and maintenance plans.</a:t>
            </a:r>
          </a:p>
          <a:p>
            <a:pPr marL="109728" indent="0">
              <a:buNone/>
            </a:pPr>
            <a:endParaRPr lang="en-US" sz="1100" dirty="0"/>
          </a:p>
          <a:p>
            <a:r>
              <a:rPr lang="en-US" sz="1100" b="1" dirty="0"/>
              <a:t>Educational Marketing</a:t>
            </a:r>
            <a:r>
              <a:rPr lang="en-US" sz="1100" dirty="0"/>
              <a:t>: Raising awareness about solar energy benefits through workshops, online resources, and informative content.</a:t>
            </a:r>
          </a:p>
          <a:p>
            <a:pPr marL="109728" indent="0">
              <a:buNone/>
            </a:pPr>
            <a:endParaRPr lang="en-US" sz="1100" dirty="0"/>
          </a:p>
          <a:p>
            <a:r>
              <a:rPr lang="en-US" sz="1100" b="1" dirty="0"/>
              <a:t>Strategic Partnerships</a:t>
            </a:r>
            <a:r>
              <a:rPr lang="en-US" sz="1100" dirty="0"/>
              <a:t>: Collaborating with local utilities, government agencies, and environmental organizations to access incentives and subsidies.</a:t>
            </a:r>
          </a:p>
          <a:p>
            <a:pPr marL="109728" indent="0">
              <a:buNone/>
            </a:pPr>
            <a:endParaRPr lang="en-US" sz="1100" dirty="0"/>
          </a:p>
          <a:p>
            <a:r>
              <a:rPr lang="en-US" sz="1100" b="1" dirty="0"/>
              <a:t>Quality Assurance</a:t>
            </a:r>
            <a:r>
              <a:rPr lang="en-US" sz="1100" dirty="0"/>
              <a:t>: Emphasizing top-tier products and warranties to ensure system reliability and customer trust.</a:t>
            </a:r>
          </a:p>
          <a:p>
            <a:pPr marL="109728" indent="0">
              <a:buNone/>
            </a:pPr>
            <a:endParaRPr lang="en-US" sz="1100" dirty="0"/>
          </a:p>
          <a:p>
            <a:r>
              <a:rPr lang="en-US" sz="1100" b="1" dirty="0"/>
              <a:t>Flexible Financing</a:t>
            </a:r>
            <a:r>
              <a:rPr lang="en-US" sz="1100" dirty="0"/>
              <a:t>: Offering leasing, PPAs, and low-interest loans to make solar installations accessible to a broader audience.</a:t>
            </a:r>
          </a:p>
          <a:p>
            <a:pPr marL="109728" indent="0">
              <a:buNone/>
            </a:pPr>
            <a:endParaRPr lang="en-US" sz="1100" dirty="0"/>
          </a:p>
          <a:p>
            <a:r>
              <a:rPr lang="en-US" sz="1100" b="1" dirty="0"/>
              <a:t>Comprehensive After-Sales Service</a:t>
            </a:r>
            <a:r>
              <a:rPr lang="en-US" sz="1100" dirty="0"/>
              <a:t>: Providing maintenance, repairs, and system upgrades for customer satisfaction and system longevity.</a:t>
            </a:r>
          </a:p>
          <a:p>
            <a:pPr marL="109728" indent="0">
              <a:buNone/>
            </a:pPr>
            <a:endParaRPr lang="en-US" sz="1100" dirty="0"/>
          </a:p>
          <a:p>
            <a:r>
              <a:rPr lang="en-US" sz="1100" b="1" dirty="0"/>
              <a:t>Community Engagement</a:t>
            </a:r>
            <a:r>
              <a:rPr lang="en-US" sz="1100" dirty="0"/>
              <a:t>: Participation in green initiatives and sponsorships to strengthen brand reputation and connect with local communities.</a:t>
            </a:r>
          </a:p>
        </p:txBody>
      </p:sp>
    </p:spTree>
    <p:extLst>
      <p:ext uri="{BB962C8B-B14F-4D97-AF65-F5344CB8AC3E}">
        <p14:creationId xmlns:p14="http://schemas.microsoft.com/office/powerpoint/2010/main" val="1376284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Financial Projections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568658"/>
              </p:ext>
            </p:extLst>
          </p:nvPr>
        </p:nvGraphicFramePr>
        <p:xfrm>
          <a:off x="1763686" y="2230875"/>
          <a:ext cx="5472612" cy="4344515"/>
        </p:xfrm>
        <a:graphic>
          <a:graphicData uri="http://schemas.openxmlformats.org/drawingml/2006/table">
            <a:tbl>
              <a:tblPr/>
              <a:tblGrid>
                <a:gridCol w="13681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681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6815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6815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01133">
                <a:tc>
                  <a:txBody>
                    <a:bodyPr/>
                    <a:lstStyle/>
                    <a:p>
                      <a:pPr fontAlgn="b"/>
                      <a:r>
                        <a:rPr lang="en-US" sz="1000" b="1">
                          <a:effectLst/>
                        </a:rPr>
                        <a:t>Item</a:t>
                      </a:r>
                    </a:p>
                  </a:txBody>
                  <a:tcPr marL="50283" marR="50283" marT="25142" marB="25142" anchor="b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000" b="1">
                          <a:effectLst/>
                        </a:rPr>
                        <a:t>Year 1</a:t>
                      </a:r>
                    </a:p>
                  </a:txBody>
                  <a:tcPr marL="50283" marR="50283" marT="25142" marB="25142" anchor="b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000" b="1">
                          <a:effectLst/>
                        </a:rPr>
                        <a:t>Year 2</a:t>
                      </a:r>
                    </a:p>
                  </a:txBody>
                  <a:tcPr marL="50283" marR="50283" marT="25142" marB="25142" anchor="b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"/>
                      <a:r>
                        <a:rPr lang="en-US" sz="1000" b="1">
                          <a:effectLst/>
                        </a:rPr>
                        <a:t>Year 3</a:t>
                      </a:r>
                    </a:p>
                  </a:txBody>
                  <a:tcPr marL="50283" marR="50283" marT="25142" marB="25142" anchor="b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1133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Revenue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$500,000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$800,000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$1,200,000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1982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Cost of Goods Sold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$350,000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$520,000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$750,000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1133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Gross Profit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$150,000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$280,000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$450,000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1982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Salaries and Wages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$60,000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$100,000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$140,000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1982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Marketing &amp; Promotion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$20,000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$30,000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$40,000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1982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Rent and Utilities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$25,000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$30,000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$35,000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1982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Maintenance and Repairs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$15,000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$18,000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$20,000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01133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Insurance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$5,000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$6,000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$7,000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51982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Miscellaneous Expenses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$10,000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$12,000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$15,000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02831">
                <a:tc>
                  <a:txBody>
                    <a:bodyPr/>
                    <a:lstStyle/>
                    <a:p>
                      <a:pPr fontAlgn="base"/>
                      <a:r>
                        <a:rPr lang="en-US" sz="1000" b="1">
                          <a:effectLst/>
                        </a:rPr>
                        <a:t>Total Operating Expenses</a:t>
                      </a:r>
                      <a:endParaRPr lang="en-US" sz="1000">
                        <a:effectLst/>
                      </a:endParaRP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 b="1">
                          <a:effectLst/>
                        </a:rPr>
                        <a:t>$135,000</a:t>
                      </a:r>
                      <a:endParaRPr lang="en-US" sz="1000">
                        <a:effectLst/>
                      </a:endParaRP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 b="1">
                          <a:effectLst/>
                        </a:rPr>
                        <a:t>$196,000</a:t>
                      </a:r>
                      <a:endParaRPr lang="en-US" sz="1000">
                        <a:effectLst/>
                      </a:endParaRP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 b="1">
                          <a:effectLst/>
                        </a:rPr>
                        <a:t>$257,000</a:t>
                      </a:r>
                      <a:endParaRPr lang="en-US" sz="1000">
                        <a:effectLst/>
                      </a:endParaRP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51982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Net Profit Before Tax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$15,000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$84,000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$193,000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01133"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Taxes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$3,750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$21,000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>
                          <a:effectLst/>
                        </a:rPr>
                        <a:t>$48,250</a:t>
                      </a: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51982">
                <a:tc>
                  <a:txBody>
                    <a:bodyPr/>
                    <a:lstStyle/>
                    <a:p>
                      <a:pPr fontAlgn="base"/>
                      <a:r>
                        <a:rPr lang="en-US" sz="1000" b="1">
                          <a:effectLst/>
                        </a:rPr>
                        <a:t>Net Profit After Tax</a:t>
                      </a:r>
                      <a:endParaRPr lang="en-US" sz="1000">
                        <a:effectLst/>
                      </a:endParaRP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 b="1">
                          <a:effectLst/>
                        </a:rPr>
                        <a:t>$11,250</a:t>
                      </a:r>
                      <a:endParaRPr lang="en-US" sz="1000">
                        <a:effectLst/>
                      </a:endParaRP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 b="1">
                          <a:effectLst/>
                        </a:rPr>
                        <a:t>$63,000</a:t>
                      </a:r>
                      <a:endParaRPr lang="en-US" sz="1000">
                        <a:effectLst/>
                      </a:endParaRP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000" b="1" dirty="0">
                          <a:effectLst/>
                        </a:rPr>
                        <a:t>$144,750</a:t>
                      </a:r>
                      <a:endParaRPr lang="en-US" sz="1000" dirty="0">
                        <a:effectLst/>
                      </a:endParaRPr>
                    </a:p>
                  </a:txBody>
                  <a:tcPr marL="50283" marR="50283" marT="25142" marB="25142" anchor="ctr">
                    <a:lnL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D9D9E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7F7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80325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Funding Requirements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09728" indent="0">
              <a:buNone/>
            </a:pPr>
            <a:r>
              <a:rPr lang="en-US" sz="2000" b="1" dirty="0"/>
              <a:t>Funding Needs</a:t>
            </a:r>
            <a:endParaRPr lang="en-US" sz="2000" dirty="0"/>
          </a:p>
          <a:p>
            <a:r>
              <a:rPr lang="en-US" sz="1800" b="1" dirty="0"/>
              <a:t>Initial Investment</a:t>
            </a:r>
            <a:r>
              <a:rPr lang="en-US" sz="1800" dirty="0"/>
              <a:t>: $150,000</a:t>
            </a:r>
          </a:p>
          <a:p>
            <a:r>
              <a:rPr lang="en-US" sz="1800" b="1" dirty="0"/>
              <a:t>Working Capital</a:t>
            </a:r>
            <a:r>
              <a:rPr lang="en-US" sz="1800" dirty="0"/>
              <a:t>: $50,000</a:t>
            </a:r>
          </a:p>
          <a:p>
            <a:pPr marL="109728" indent="0">
              <a:buNone/>
            </a:pPr>
            <a:endParaRPr lang="en-US" sz="1800" dirty="0"/>
          </a:p>
          <a:p>
            <a:pPr marL="109728" indent="0">
              <a:buNone/>
            </a:pPr>
            <a:r>
              <a:rPr lang="en-US" sz="2000" b="1" dirty="0"/>
              <a:t>Potential External Funding Sources</a:t>
            </a:r>
          </a:p>
          <a:p>
            <a:pPr marL="109728" indent="0">
              <a:buNone/>
            </a:pPr>
            <a:endParaRPr lang="en-US" sz="2000" dirty="0"/>
          </a:p>
          <a:p>
            <a:r>
              <a:rPr lang="en-US" sz="1800" b="1" dirty="0"/>
              <a:t>Personal Investment</a:t>
            </a:r>
            <a:r>
              <a:rPr lang="en-US" sz="1800" dirty="0"/>
              <a:t>: Founder's personal investment of $150,000 to demonstrate commitment and secure a significant portion of the needed funds.</a:t>
            </a:r>
          </a:p>
          <a:p>
            <a:r>
              <a:rPr lang="en-US" sz="1800" b="1" dirty="0"/>
              <a:t>Bank Loan</a:t>
            </a:r>
            <a:r>
              <a:rPr lang="en-US" sz="1800" dirty="0"/>
              <a:t>: Explore obtaining a bank loan to cover the $50,000 working capital requirement, with favorable terms based on our strong business plan.</a:t>
            </a:r>
          </a:p>
          <a:p>
            <a:r>
              <a:rPr lang="en-US" sz="1800" b="1" dirty="0"/>
              <a:t>Grants and Incentives</a:t>
            </a:r>
            <a:endParaRPr lang="en-US" sz="1800" dirty="0"/>
          </a:p>
          <a:p>
            <a:r>
              <a:rPr lang="en-US" sz="1800" b="1" dirty="0"/>
              <a:t>Investment Capital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85202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>
                <a:hlinkClick r:id="rId2"/>
              </a:rPr>
              <a:t>https://www.cummins.com/news/2023/07/24/what-energy-transition-global-shift#:~:text=Between%202010%20and%202021%2C%20the,hydro%20increased%20by%20about%20250%25</a:t>
            </a:r>
            <a:r>
              <a:rPr lang="en-US" sz="1600" dirty="0"/>
              <a:t>.</a:t>
            </a:r>
          </a:p>
          <a:p>
            <a:r>
              <a:rPr lang="en-US" sz="1600" dirty="0" err="1"/>
              <a:t>Hai</a:t>
            </a:r>
            <a:r>
              <a:rPr lang="en-US" sz="1600" dirty="0"/>
              <a:t>, </a:t>
            </a:r>
            <a:r>
              <a:rPr lang="en-US" sz="1600" dirty="0" err="1"/>
              <a:t>Md.A</a:t>
            </a:r>
            <a:r>
              <a:rPr lang="en-US" sz="1600" dirty="0"/>
              <a:t>., </a:t>
            </a:r>
            <a:r>
              <a:rPr lang="en-US" sz="1600" dirty="0" err="1"/>
              <a:t>Moula</a:t>
            </a:r>
            <a:r>
              <a:rPr lang="en-US" sz="1600" dirty="0"/>
              <a:t>, </a:t>
            </a:r>
            <a:r>
              <a:rPr lang="en-US" sz="1600" dirty="0" err="1"/>
              <a:t>Md.M.E</a:t>
            </a:r>
            <a:r>
              <a:rPr lang="en-US" sz="1600" dirty="0"/>
              <a:t>. and </a:t>
            </a:r>
            <a:r>
              <a:rPr lang="en-US" sz="1600" dirty="0" err="1"/>
              <a:t>Seppälä</a:t>
            </a:r>
            <a:r>
              <a:rPr lang="en-US" sz="1600" dirty="0"/>
              <a:t>, U. (2017). Results of intention-</a:t>
            </a:r>
            <a:r>
              <a:rPr lang="en-US" sz="1600" dirty="0" err="1"/>
              <a:t>behaviour</a:t>
            </a:r>
            <a:r>
              <a:rPr lang="en-US" sz="1600" dirty="0"/>
              <a:t> gap for solar energy in regular residential buildings in Arizona. International Journal of Sustainable Built Environment, 6(2), pp.317–329. </a:t>
            </a:r>
            <a:r>
              <a:rPr lang="en-US" sz="1600" dirty="0" err="1"/>
              <a:t>doi:https</a:t>
            </a:r>
            <a:r>
              <a:rPr lang="en-US" sz="1600" dirty="0"/>
              <a:t>://doi.org/10.1016/j.ijsbe.2017.04.002.</a:t>
            </a:r>
          </a:p>
          <a:p>
            <a:r>
              <a:rPr lang="en-US" sz="1600" dirty="0" err="1"/>
              <a:t>Dezeen</a:t>
            </a:r>
            <a:r>
              <a:rPr lang="en-US" sz="1600" dirty="0"/>
              <a:t>. (2022). </a:t>
            </a:r>
            <a:r>
              <a:rPr lang="en-US" sz="1600" i="1" dirty="0"/>
              <a:t>The challenges facing the Solar Revolution</a:t>
            </a:r>
            <a:r>
              <a:rPr lang="en-US" sz="1600" dirty="0"/>
              <a:t>. [online] Available at: </a:t>
            </a:r>
            <a:r>
              <a:rPr lang="en-US" sz="1600" dirty="0">
                <a:hlinkClick r:id="rId3"/>
              </a:rPr>
              <a:t>https://www.dezeen.com/2022/09/29/challenges-facing-solar-revolution/</a:t>
            </a:r>
            <a:r>
              <a:rPr lang="en-US" sz="1600" dirty="0"/>
              <a:t>.</a:t>
            </a:r>
          </a:p>
          <a:p>
            <a:r>
              <a:rPr lang="en-US" sz="1600" dirty="0"/>
              <a:t>finmodelslab.com. (2023). Crafting a Solar Energy Installation SWOT Analysis: Examples &amp; Samples. [online] Available at: https://finmodelslab.com/products/solar-energy-installation-swot-analysis [Accessed 8 Oct. 2023].</a:t>
            </a:r>
          </a:p>
          <a:p>
            <a:pPr marL="109728" indent="0">
              <a:buNone/>
            </a:pPr>
            <a:endParaRPr lang="en-US" sz="1600" dirty="0"/>
          </a:p>
          <a:p>
            <a:r>
              <a:rPr lang="en-US" sz="1600" dirty="0" err="1"/>
              <a:t>Mazzoni</a:t>
            </a:r>
            <a:r>
              <a:rPr lang="en-US" sz="1600" dirty="0"/>
              <a:t>, D. (2019). SWOT analysis of PAYG Solar Home Systems. [online] JSTOR. Available at: </a:t>
            </a:r>
            <a:r>
              <a:rPr lang="en-US" sz="1600" u="sng" dirty="0">
                <a:hlinkClick r:id="rId4"/>
              </a:rPr>
              <a:t>https://www.jstor.org/stable/resrep21860.7</a:t>
            </a:r>
            <a:r>
              <a:rPr lang="en-US" sz="1600" dirty="0"/>
              <a:t>.</a:t>
            </a:r>
          </a:p>
          <a:p>
            <a:endParaRPr lang="en-US" sz="16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4864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81</TotalTime>
  <Words>887</Words>
  <Application>Microsoft Office PowerPoint</Application>
  <PresentationFormat>On-screen Show (4:3)</PresentationFormat>
  <Paragraphs>196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Urban</vt:lpstr>
      <vt:lpstr>Solar Panel Installation Services</vt:lpstr>
      <vt:lpstr>Introduction</vt:lpstr>
      <vt:lpstr>GAP in Market</vt:lpstr>
      <vt:lpstr>Scope of business in coming years </vt:lpstr>
      <vt:lpstr>Market Challenges</vt:lpstr>
      <vt:lpstr>Our Solutions</vt:lpstr>
      <vt:lpstr>Proposed Location- Phoenix, Arizona</vt:lpstr>
      <vt:lpstr>SWOT Analysis</vt:lpstr>
      <vt:lpstr>Primary Target Market</vt:lpstr>
      <vt:lpstr>Marketing Strategies to Capture Our Target Market</vt:lpstr>
      <vt:lpstr>Financial Projections</vt:lpstr>
      <vt:lpstr>Funding Requirements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"Solar Panel Installation Services”</dc:title>
  <dc:creator>Sehar Hussain</dc:creator>
  <cp:lastModifiedBy>kevin dabhi</cp:lastModifiedBy>
  <cp:revision>10</cp:revision>
  <dcterms:created xsi:type="dcterms:W3CDTF">2023-10-10T05:44:35Z</dcterms:created>
  <dcterms:modified xsi:type="dcterms:W3CDTF">2023-11-07T13:32:52Z</dcterms:modified>
</cp:coreProperties>
</file>