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7"/>
  </p:handoutMasterIdLst>
  <p:sldIdLst>
    <p:sldId id="283" r:id="rId2"/>
    <p:sldId id="280" r:id="rId3"/>
    <p:sldId id="275" r:id="rId4"/>
    <p:sldId id="260" r:id="rId5"/>
    <p:sldId id="256" r:id="rId6"/>
    <p:sldId id="272" r:id="rId7"/>
    <p:sldId id="276" r:id="rId8"/>
    <p:sldId id="271" r:id="rId9"/>
    <p:sldId id="273" r:id="rId10"/>
    <p:sldId id="274" r:id="rId11"/>
    <p:sldId id="267" r:id="rId12"/>
    <p:sldId id="265" r:id="rId13"/>
    <p:sldId id="269" r:id="rId14"/>
    <p:sldId id="282" r:id="rId15"/>
    <p:sldId id="281" r:id="rId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584175"/>
          </a:xfrm>
        </p:spPr>
        <p:txBody>
          <a:bodyPr/>
          <a:lstStyle/>
          <a:p>
            <a:r>
              <a:rPr lang="en-GB" altLang="en-US" dirty="0" smtClean="0"/>
              <a:t>C.I.M. Diploma</a:t>
            </a:r>
            <a:br>
              <a:rPr lang="en-GB" altLang="en-US" dirty="0" smtClean="0"/>
            </a:br>
            <a:r>
              <a:rPr lang="en-GB" altLang="en-US" dirty="0" smtClean="0"/>
              <a:t>Strategic Marketing</a:t>
            </a:r>
          </a:p>
        </p:txBody>
      </p:sp>
      <p:sp>
        <p:nvSpPr>
          <p:cNvPr id="2051" name="Subtitle 2"/>
          <p:cNvSpPr>
            <a:spLocks noGrp="1"/>
          </p:cNvSpPr>
          <p:nvPr>
            <p:ph type="subTitle" idx="1"/>
          </p:nvPr>
        </p:nvSpPr>
        <p:spPr>
          <a:xfrm>
            <a:off x="1187450" y="3886200"/>
            <a:ext cx="6769100" cy="1752600"/>
          </a:xfrm>
        </p:spPr>
        <p:txBody>
          <a:bodyPr/>
          <a:lstStyle/>
          <a:p>
            <a:r>
              <a:rPr lang="en-GB" altLang="en-US" dirty="0" smtClean="0"/>
              <a:t>The Situation Analysis</a:t>
            </a:r>
          </a:p>
          <a:p>
            <a:r>
              <a:rPr lang="en-GB" dirty="0"/>
              <a:t>What is </a:t>
            </a:r>
            <a:r>
              <a:rPr lang="en-GB" dirty="0" smtClean="0"/>
              <a:t>marketing?</a:t>
            </a:r>
            <a:endParaRPr lang="en-GB" altLang="en-US" dirty="0" smtClean="0"/>
          </a:p>
          <a:p>
            <a:r>
              <a:rPr lang="en-GB" altLang="en-US" dirty="0" smtClean="0"/>
              <a:t>Will Fleming</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1916832"/>
            <a:ext cx="4032448" cy="1969368"/>
          </a:xfrm>
          <a:prstGeom prst="rect">
            <a:avLst/>
          </a:prstGeom>
        </p:spPr>
      </p:pic>
    </p:spTree>
    <p:extLst>
      <p:ext uri="{BB962C8B-B14F-4D97-AF65-F5344CB8AC3E}">
        <p14:creationId xmlns:p14="http://schemas.microsoft.com/office/powerpoint/2010/main" val="895106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“Tell me butt……</a:t>
            </a:r>
            <a:br>
              <a:rPr lang="en-GB" dirty="0" smtClean="0"/>
            </a:br>
            <a:r>
              <a:rPr lang="en-GB" dirty="0" smtClean="0"/>
              <a:t>what exactly is marketing?”</a:t>
            </a:r>
          </a:p>
        </p:txBody>
      </p:sp>
      <p:sp>
        <p:nvSpPr>
          <p:cNvPr id="2051" name="Content Placeholder 2"/>
          <p:cNvSpPr>
            <a:spLocks noGrp="1"/>
          </p:cNvSpPr>
          <p:nvPr>
            <p:ph idx="1"/>
          </p:nvPr>
        </p:nvSpPr>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What is marketing? who does it?</a:t>
            </a:r>
          </a:p>
          <a:p>
            <a:pPr marL="514350" indent="-514350">
              <a:buFont typeface="Times New Roman" pitchFamily="18" charset="0"/>
              <a:buAutoNum type="arabicPeriod"/>
            </a:pPr>
            <a:r>
              <a:rPr lang="en-GB" dirty="0" smtClean="0"/>
              <a:t>What is </a:t>
            </a:r>
            <a:r>
              <a:rPr lang="en-GB" dirty="0" smtClean="0"/>
              <a:t>Marketing </a:t>
            </a:r>
            <a:r>
              <a:rPr lang="en-GB" dirty="0"/>
              <a:t>M</a:t>
            </a:r>
            <a:r>
              <a:rPr lang="en-GB" dirty="0" smtClean="0"/>
              <a:t>anagement</a:t>
            </a:r>
            <a:r>
              <a:rPr lang="en-GB" dirty="0" smtClean="0"/>
              <a:t>? And Strategic Marketing?</a:t>
            </a:r>
          </a:p>
          <a:p>
            <a:pPr marL="514350" indent="-514350">
              <a:buFont typeface="Times New Roman" pitchFamily="18" charset="0"/>
              <a:buAutoNum type="arabicPeriod"/>
            </a:pPr>
            <a:r>
              <a:rPr lang="en-GB" dirty="0" smtClean="0"/>
              <a:t>What should we </a:t>
            </a:r>
            <a:r>
              <a:rPr lang="en-GB" dirty="0" err="1" smtClean="0"/>
              <a:t>we</a:t>
            </a:r>
            <a:r>
              <a:rPr lang="en-GB" dirty="0" smtClean="0"/>
              <a:t> </a:t>
            </a:r>
            <a:r>
              <a:rPr lang="en-GB" dirty="0"/>
              <a:t>be studying? (</a:t>
            </a:r>
            <a:r>
              <a:rPr lang="en-GB" dirty="0" smtClean="0"/>
              <a:t>generally?, specifically?)</a:t>
            </a:r>
            <a:endParaRPr lang="en-GB" dirty="0"/>
          </a:p>
        </p:txBody>
      </p:sp>
    </p:spTree>
    <p:extLst>
      <p:ext uri="{BB962C8B-B14F-4D97-AF65-F5344CB8AC3E}">
        <p14:creationId xmlns:p14="http://schemas.microsoft.com/office/powerpoint/2010/main" val="4115308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two key formal definitions</a:t>
            </a:r>
            <a:endParaRPr lang="en-GB" dirty="0"/>
          </a:p>
        </p:txBody>
      </p:sp>
      <p:sp>
        <p:nvSpPr>
          <p:cNvPr id="3" name="Content Placeholder 2"/>
          <p:cNvSpPr>
            <a:spLocks noGrp="1"/>
          </p:cNvSpPr>
          <p:nvPr>
            <p:ph idx="1"/>
          </p:nvPr>
        </p:nvSpPr>
        <p:spPr>
          <a:xfrm>
            <a:off x="688032" y="1772816"/>
            <a:ext cx="7772400"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772816"/>
            <a:ext cx="1512168" cy="57606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a:t>
            </a:r>
            <a:r>
              <a:rPr lang="en-GB" sz="4000" dirty="0"/>
              <a:t>so, what is it in essence</a:t>
            </a:r>
            <a:endParaRPr lang="en-US" sz="4000" dirty="0" smtClean="0"/>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dirty="0" smtClean="0"/>
              <a:t>It would seem that people have different </a:t>
            </a:r>
            <a:r>
              <a:rPr lang="en-US" b="1" dirty="0" smtClean="0"/>
              <a:t>Needs and Wants </a:t>
            </a:r>
            <a:r>
              <a:rPr lang="en-US" dirty="0" smtClean="0"/>
              <a:t>at different times.</a:t>
            </a:r>
          </a:p>
          <a:p>
            <a:r>
              <a:rPr lang="en-US" dirty="0" smtClean="0"/>
              <a:t>We can satisfy these needs &amp; wants in  </a:t>
            </a:r>
            <a:r>
              <a:rPr lang="en-US" b="1" dirty="0" smtClean="0"/>
              <a:t>Markets</a:t>
            </a:r>
            <a:r>
              <a:rPr lang="en-US" dirty="0" smtClean="0"/>
              <a:t>, hence the term Marketing.</a:t>
            </a:r>
            <a:endParaRPr lang="en-US" dirty="0"/>
          </a:p>
          <a:p>
            <a:pPr>
              <a:buFont typeface="Wingdings" pitchFamily="2" charset="2"/>
              <a:buChar char="ü"/>
            </a:pPr>
            <a:r>
              <a:rPr lang="en-US" dirty="0"/>
              <a:t>Evidence exists of significant, early Roman &amp; Chinese markets, basically </a:t>
            </a:r>
            <a:r>
              <a:rPr lang="en-US" dirty="0" err="1"/>
              <a:t>globalisation</a:t>
            </a:r>
            <a:r>
              <a:rPr lang="en-US" dirty="0"/>
              <a:t>!   </a:t>
            </a:r>
          </a:p>
          <a:p>
            <a:r>
              <a:rPr lang="en-US" dirty="0" smtClean="0"/>
              <a:t>The key was creating a </a:t>
            </a:r>
            <a:r>
              <a:rPr lang="en-US" b="1" dirty="0" smtClean="0"/>
              <a:t>Value</a:t>
            </a:r>
            <a:r>
              <a:rPr lang="en-US" dirty="0" smtClean="0"/>
              <a:t> system (money) to allow/encourage a process of </a:t>
            </a:r>
            <a:r>
              <a:rPr lang="en-US" b="1" dirty="0" smtClean="0"/>
              <a:t>Exchange</a:t>
            </a:r>
            <a:r>
              <a:rPr lang="en-US"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5085184"/>
            <a:ext cx="1728192"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3" y="6093296"/>
            <a:ext cx="1368151" cy="6480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0352" y="1700809"/>
            <a:ext cx="1296144" cy="122413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80"/>
            <a:ext cx="7772400" cy="1080120"/>
          </a:xfrm>
        </p:spPr>
        <p:txBody>
          <a:bodyPr/>
          <a:lstStyle/>
          <a:p>
            <a:pPr algn="l"/>
            <a:r>
              <a:rPr lang="en-GB" dirty="0" smtClean="0"/>
              <a:t>MARKETING</a:t>
            </a:r>
            <a:br>
              <a:rPr lang="en-GB" dirty="0" smtClean="0"/>
            </a:br>
            <a:r>
              <a:rPr lang="en-GB" dirty="0" smtClean="0"/>
              <a:t>so, what is it in essence</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People who want things to help them solve problems, that is </a:t>
            </a:r>
            <a:r>
              <a:rPr lang="en-GB" sz="2800" i="1" dirty="0" smtClean="0"/>
              <a:t>Customer Needs</a:t>
            </a:r>
            <a:r>
              <a:rPr lang="en-GB" sz="2800" dirty="0" smtClean="0"/>
              <a:t>.</a:t>
            </a:r>
          </a:p>
          <a:p>
            <a:pPr>
              <a:buFont typeface="Wingdings" pitchFamily="2" charset="2"/>
              <a:buChar char="Ø"/>
            </a:pPr>
            <a:r>
              <a:rPr lang="en-GB" sz="2800" dirty="0" smtClean="0"/>
              <a:t>They both know what they want so they are looking for a </a:t>
            </a:r>
            <a:r>
              <a:rPr lang="en-GB" sz="2800" i="1" dirty="0" smtClean="0"/>
              <a:t>mutually beneficial exchange.</a:t>
            </a:r>
          </a:p>
          <a:p>
            <a:pPr>
              <a:buFont typeface="Wingdings" pitchFamily="2" charset="2"/>
              <a:buChar char="Ø"/>
            </a:pPr>
            <a:r>
              <a:rPr lang="en-GB" sz="2800" dirty="0" smtClean="0"/>
              <a:t>The trick for organisations is to </a:t>
            </a:r>
            <a:r>
              <a:rPr lang="en-GB" sz="2800" b="1" i="1" dirty="0" smtClean="0"/>
              <a:t>identify, anticipate &amp; satisfy</a:t>
            </a:r>
            <a:r>
              <a:rPr lang="en-GB" sz="2800" dirty="0" smtClean="0"/>
              <a:t> what customers want.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48680"/>
            <a:ext cx="1728192" cy="6480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p:txBody>
          <a:bodyPr/>
          <a:lstStyle/>
          <a:p>
            <a:pPr algn="l"/>
            <a:r>
              <a:rPr lang="en-GB" dirty="0" smtClean="0"/>
              <a:t>MARKETING</a:t>
            </a:r>
            <a:br>
              <a:rPr lang="en-GB" dirty="0" smtClean="0"/>
            </a:br>
            <a:r>
              <a:rPr lang="en-GB" dirty="0" smtClean="0"/>
              <a:t>towards a definition</a:t>
            </a:r>
            <a:endParaRPr lang="fi-FI" dirty="0"/>
          </a:p>
        </p:txBody>
      </p:sp>
      <p:sp>
        <p:nvSpPr>
          <p:cNvPr id="3" name="Sisällön paikkamerkki 2"/>
          <p:cNvSpPr>
            <a:spLocks noGrp="1"/>
          </p:cNvSpPr>
          <p:nvPr>
            <p:ph idx="1"/>
          </p:nvPr>
        </p:nvSpPr>
        <p:spPr/>
        <p:txBody>
          <a:bodyPr/>
          <a:lstStyle/>
          <a:p>
            <a:r>
              <a:rPr lang="fi-FI" b="1"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r>
              <a:rPr lang="fi-FI" dirty="0" smtClean="0"/>
              <a:t>A Management process</a:t>
            </a:r>
          </a:p>
          <a:p>
            <a:pPr>
              <a:buFont typeface="Wingdings" pitchFamily="2" charset="2"/>
              <a:buChar char="Ø"/>
            </a:pPr>
            <a:r>
              <a:rPr lang="fi-FI" dirty="0" smtClean="0"/>
              <a:t>With marketing objectives and tasks</a:t>
            </a:r>
          </a:p>
          <a:p>
            <a:pPr>
              <a:buFont typeface="Wingdings" pitchFamily="2" charset="2"/>
              <a:buChar char="Ø"/>
            </a:pPr>
            <a:endParaRPr lang="fi-FI"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04664"/>
            <a:ext cx="2160240" cy="1440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 way of doing business</a:t>
            </a:r>
            <a:endParaRPr lang="en-GB" dirty="0"/>
          </a:p>
        </p:txBody>
      </p:sp>
      <p:sp>
        <p:nvSpPr>
          <p:cNvPr id="3" name="Content Placeholder 2"/>
          <p:cNvSpPr>
            <a:spLocks noGrp="1"/>
          </p:cNvSpPr>
          <p:nvPr>
            <p:ph idx="1"/>
          </p:nvPr>
        </p:nvSpPr>
        <p:spPr>
          <a:xfrm>
            <a:off x="0" y="1484784"/>
            <a:ext cx="91440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a:t>Product orientated </a:t>
            </a:r>
            <a:r>
              <a:rPr lang="en-GB" sz="2400" dirty="0" smtClean="0"/>
              <a:t>[1890’s – 1920’s] (concentrate </a:t>
            </a:r>
            <a:r>
              <a:rPr lang="en-GB" sz="2400" dirty="0"/>
              <a:t>on the product) era: make good products and they  will buy it – </a:t>
            </a:r>
            <a:r>
              <a:rPr lang="en-GB" sz="2400" b="1" i="1" dirty="0"/>
              <a:t>but customers want more and different!</a:t>
            </a:r>
          </a:p>
          <a:p>
            <a:pPr>
              <a:buFont typeface="Wingdings" pitchFamily="2" charset="2"/>
              <a:buChar char="§"/>
            </a:pPr>
            <a:r>
              <a:rPr lang="en-GB" sz="2400" dirty="0" smtClean="0"/>
              <a:t>Production orientated </a:t>
            </a:r>
            <a:r>
              <a:rPr lang="en-GB" sz="2400" dirty="0"/>
              <a:t>[1890’s – 1920’s] (</a:t>
            </a:r>
            <a:r>
              <a:rPr lang="en-GB" sz="2400" dirty="0" smtClean="0"/>
              <a:t>concentrate on physical production) era: make what we can and keep customer options limited – </a:t>
            </a:r>
            <a:r>
              <a:rPr lang="en-GB" sz="2400" b="1" i="1" dirty="0"/>
              <a:t>but customers know what they want!</a:t>
            </a:r>
            <a:endParaRPr lang="en-GB" sz="2400" i="1" dirty="0"/>
          </a:p>
          <a:p>
            <a:pPr>
              <a:buFont typeface="Wingdings" pitchFamily="2" charset="2"/>
              <a:buChar char="§"/>
            </a:pPr>
            <a:r>
              <a:rPr lang="en-GB" sz="2400" dirty="0" smtClean="0"/>
              <a:t>Selling orientated </a:t>
            </a:r>
            <a:r>
              <a:rPr lang="en-GB" sz="2400" dirty="0"/>
              <a:t>[</a:t>
            </a:r>
            <a:r>
              <a:rPr lang="en-GB" sz="2400" dirty="0" smtClean="0"/>
              <a:t>1920’s </a:t>
            </a:r>
            <a:r>
              <a:rPr lang="en-GB" sz="2400" dirty="0"/>
              <a:t>– </a:t>
            </a:r>
            <a:r>
              <a:rPr lang="en-GB" sz="2400" dirty="0" smtClean="0"/>
              <a:t>1960’s</a:t>
            </a:r>
            <a:r>
              <a:rPr lang="en-GB" sz="2400" dirty="0"/>
              <a:t>] (</a:t>
            </a:r>
            <a:r>
              <a:rPr lang="en-GB" sz="2400" dirty="0" smtClean="0"/>
              <a:t>concentrate on sales) era: try to make them buy our goods – </a:t>
            </a:r>
            <a:r>
              <a:rPr lang="en-GB" sz="2400" b="1" i="1" dirty="0" smtClean="0"/>
              <a:t>but customers do not appreciate being manipulated!</a:t>
            </a:r>
          </a:p>
          <a:p>
            <a:pPr>
              <a:buFont typeface="Wingdings" pitchFamily="2" charset="2"/>
              <a:buChar char="§"/>
            </a:pPr>
            <a:r>
              <a:rPr lang="en-GB" sz="2400" dirty="0" smtClean="0"/>
              <a:t>Marketing orientated </a:t>
            </a:r>
            <a:r>
              <a:rPr lang="en-GB" sz="2400" dirty="0"/>
              <a:t>[</a:t>
            </a:r>
            <a:r>
              <a:rPr lang="en-GB" sz="2400" dirty="0" smtClean="0"/>
              <a:t>1960’s onwards] </a:t>
            </a:r>
            <a:r>
              <a:rPr lang="en-GB" sz="2400" dirty="0"/>
              <a:t>(</a:t>
            </a:r>
            <a:r>
              <a:rPr lang="en-GB" sz="2400" dirty="0" smtClean="0"/>
              <a:t>concentrate on customers) era – why not just make what it is that customers want.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20688"/>
            <a:ext cx="2592288" cy="10801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a:t>
            </a:r>
            <a:r>
              <a:rPr lang="en-GB" b="1" u="sng" dirty="0" smtClean="0"/>
              <a:t>it is argued by marketers that the marketing of an organisation cannot be done by them alone because they are not involved in every business transaction.</a:t>
            </a:r>
            <a:endParaRPr lang="en-GB" b="1" i="1" u="sng"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a:t>
            </a:r>
            <a:r>
              <a:rPr lang="en-GB" sz="3600" b="1" dirty="0" smtClean="0"/>
              <a:t>cannot only be done by marketers!</a:t>
            </a:r>
            <a:endParaRPr lang="en-GB" sz="3600" b="1" dirty="0"/>
          </a:p>
        </p:txBody>
      </p:sp>
      <p:sp>
        <p:nvSpPr>
          <p:cNvPr id="3" name="Content Placeholder 2"/>
          <p:cNvSpPr>
            <a:spLocks noGrp="1"/>
          </p:cNvSpPr>
          <p:nvPr>
            <p:ph idx="1"/>
          </p:nvPr>
        </p:nvSpPr>
        <p:spPr/>
        <p:txBody>
          <a:bodyPr/>
          <a:lstStyle/>
          <a:p>
            <a:pPr>
              <a:buNone/>
            </a:pPr>
            <a:r>
              <a:rPr lang="en-GB" dirty="0" smtClean="0"/>
              <a:t>“</a:t>
            </a:r>
            <a:r>
              <a:rPr lang="en-GB" sz="2800" dirty="0" smtClean="0"/>
              <a:t>Marketing is the distinguishing, the unique function of business…It is the whole business seen from the point of view of its final result, that is, from the customers point of view. </a:t>
            </a:r>
            <a:r>
              <a:rPr lang="en-GB" sz="2800" b="1" i="1" u="sng" dirty="0" smtClean="0"/>
              <a:t>Concern and responsibility for marketing must therefore permeate all areas of the enterprise.”</a:t>
            </a:r>
            <a:r>
              <a:rPr lang="en-GB" sz="2800" dirty="0" smtClean="0"/>
              <a:t>(</a:t>
            </a:r>
            <a:r>
              <a:rPr lang="en-GB" sz="2800" dirty="0" err="1" smtClean="0"/>
              <a:t>Drucker</a:t>
            </a:r>
            <a:r>
              <a:rPr lang="en-GB" sz="2800" dirty="0" smtClean="0"/>
              <a:t> P)</a:t>
            </a:r>
          </a:p>
          <a:p>
            <a:r>
              <a:rPr lang="en-GB" sz="2800" dirty="0" smtClean="0"/>
              <a:t>This is called a </a:t>
            </a:r>
            <a:r>
              <a:rPr lang="en-GB" sz="2800" i="1" dirty="0" smtClean="0"/>
              <a:t>market-led</a:t>
            </a:r>
            <a:r>
              <a:rPr lang="en-GB" sz="2800" dirty="0" smtClean="0"/>
              <a:t> organisation, as opposed to a strong marketing staff/</a:t>
            </a:r>
            <a:r>
              <a:rPr lang="en-GB" sz="2800" dirty="0" err="1" smtClean="0"/>
              <a:t>dept</a:t>
            </a:r>
            <a:r>
              <a:rPr lang="en-GB" sz="2800" dirty="0" smtClean="0"/>
              <a:t> which is a marketing-led organisation.(Piercy N)</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685800" y="1785926"/>
            <a:ext cx="7772400"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b="1" u="sng" dirty="0" smtClean="0"/>
              <a:t>satisfying customer needs and wants</a:t>
            </a:r>
            <a:r>
              <a:rPr lang="en-US" sz="2800" b="1" dirty="0" smtClean="0"/>
              <a:t> </a:t>
            </a:r>
            <a:r>
              <a:rPr lang="en-US" sz="2800" dirty="0" smtClean="0"/>
              <a:t>is a management approach or “</a:t>
            </a:r>
            <a:r>
              <a:rPr lang="en-US" sz="2800" u="sng" dirty="0" smtClean="0"/>
              <a:t>a way of doing</a:t>
            </a:r>
            <a:r>
              <a:rPr lang="en-US" sz="2800" b="1" u="sng" dirty="0" smtClean="0"/>
              <a:t> </a:t>
            </a:r>
            <a:r>
              <a:rPr lang="en-US" sz="2800" u="sng" dirty="0" smtClean="0"/>
              <a:t>business</a:t>
            </a:r>
            <a:r>
              <a:rPr lang="en-US" sz="2800" dirty="0" smtClean="0"/>
              <a:t>”.</a:t>
            </a:r>
          </a:p>
          <a:p>
            <a:pPr marL="514350" indent="-514350">
              <a:buFont typeface="+mj-lt"/>
              <a:buAutoNum type="arabicPeriod"/>
              <a:defRPr/>
            </a:pPr>
            <a:r>
              <a:rPr lang="en-US" sz="2800" dirty="0" smtClean="0"/>
              <a:t>As a series of </a:t>
            </a:r>
            <a:r>
              <a:rPr lang="en-US" sz="2800" b="1" u="sng" dirty="0" smtClean="0"/>
              <a:t>jobs and tasks </a:t>
            </a:r>
            <a:r>
              <a:rPr lang="en-US" sz="2800" dirty="0" smtClean="0"/>
              <a:t>that need to be done or a “</a:t>
            </a:r>
            <a:r>
              <a:rPr lang="en-US" sz="2800" u="sng" dirty="0" smtClean="0"/>
              <a:t>function of the </a:t>
            </a:r>
            <a:r>
              <a:rPr lang="en-US" sz="2800" u="sng" dirty="0" err="1" smtClean="0"/>
              <a:t>organisation</a:t>
            </a:r>
            <a:r>
              <a:rPr lang="en-US" sz="2800" dirty="0" smtClean="0"/>
              <a:t>”. </a:t>
            </a:r>
          </a:p>
          <a:p>
            <a:pPr marL="514350" indent="-514350">
              <a:buFont typeface="+mj-lt"/>
              <a:buAutoNum type="arabicPeriod"/>
              <a:defRPr/>
            </a:pPr>
            <a:r>
              <a:rPr lang="en-US" sz="2800" b="1" dirty="0" smtClean="0"/>
              <a:t>It is </a:t>
            </a:r>
            <a:r>
              <a:rPr lang="en-US" sz="2800" b="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u="sng" dirty="0" smtClean="0"/>
              <a:t>philosophy of the </a:t>
            </a:r>
            <a:r>
              <a:rPr lang="en-US" sz="2800"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5" y="260649"/>
            <a:ext cx="1656185" cy="158417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08912" cy="936104"/>
          </a:xfrm>
        </p:spPr>
        <p:txBody>
          <a:bodyPr/>
          <a:lstStyle/>
          <a:p>
            <a:r>
              <a:rPr lang="en-GB" dirty="0" smtClean="0"/>
              <a:t>So what is marketing management?</a:t>
            </a:r>
            <a:endParaRPr lang="en-GB" dirty="0"/>
          </a:p>
        </p:txBody>
      </p:sp>
      <p:sp>
        <p:nvSpPr>
          <p:cNvPr id="3" name="Content Placeholder 2"/>
          <p:cNvSpPr>
            <a:spLocks noGrp="1"/>
          </p:cNvSpPr>
          <p:nvPr>
            <p:ph idx="1"/>
          </p:nvPr>
        </p:nvSpPr>
        <p:spPr>
          <a:xfrm>
            <a:off x="685800" y="1556792"/>
            <a:ext cx="7772400" cy="4752528"/>
          </a:xfrm>
        </p:spPr>
        <p:txBody>
          <a:bodyPr/>
          <a:lstStyle/>
          <a:p>
            <a:r>
              <a:rPr lang="en-GB" sz="2800" dirty="0" smtClean="0"/>
              <a:t>“..strategic marketing planning is a matching process, in which the strengths and weaknesses of the organisation are carefully aligned with and matched to the opportunities and threats of the market. Doing so requires us to understand both the internal and external situations, select the strategic option that represents the best fit between them, and then translate that option into a set of management decisions and actions” (</a:t>
            </a:r>
            <a:r>
              <a:rPr lang="en-GB" sz="1800" dirty="0" smtClean="0"/>
              <a:t>Smith B 2005 p12)</a:t>
            </a:r>
          </a:p>
          <a:p>
            <a:r>
              <a:rPr lang="en-GB" sz="1800" dirty="0" smtClean="0"/>
              <a:t>...</a:t>
            </a:r>
            <a:r>
              <a:rPr lang="en-GB" sz="2000" dirty="0" smtClean="0"/>
              <a:t>not </a:t>
            </a:r>
            <a:r>
              <a:rPr lang="en-GB" sz="2000" dirty="0" err="1" smtClean="0"/>
              <a:t>forgeting</a:t>
            </a:r>
            <a:r>
              <a:rPr lang="en-GB" sz="2000" dirty="0" smtClean="0"/>
              <a:t> the evaluation of performance as a management task.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685800" y="357188"/>
            <a:ext cx="7772400" cy="1214437"/>
          </a:xfrm>
        </p:spPr>
        <p:txBody>
          <a:bodyPr/>
          <a:lstStyle/>
          <a:p>
            <a:r>
              <a:rPr lang="en-US" altLang="en-US" sz="4000" dirty="0" smtClean="0"/>
              <a:t/>
            </a:r>
            <a:br>
              <a:rPr lang="en-US" altLang="en-US" sz="4000" dirty="0" smtClean="0"/>
            </a:br>
            <a:r>
              <a:rPr lang="en-US" altLang="en-US" sz="4000" dirty="0" smtClean="0"/>
              <a:t>MARKETING</a:t>
            </a:r>
            <a:br>
              <a:rPr lang="en-US" altLang="en-US" sz="4000" dirty="0" smtClean="0"/>
            </a:br>
            <a:r>
              <a:rPr lang="en-GB" altLang="en-US" sz="4000" dirty="0" smtClean="0"/>
              <a:t> RECOMMENDED TEXTS </a:t>
            </a:r>
            <a:r>
              <a:rPr lang="en-US" altLang="en-US" sz="4000" dirty="0" smtClean="0"/>
              <a:t/>
            </a:r>
            <a:br>
              <a:rPr lang="en-US" altLang="en-US" sz="4000" dirty="0" smtClean="0"/>
            </a:br>
            <a:endParaRPr lang="en-GB" altLang="en-US" sz="4000" dirty="0" smtClean="0"/>
          </a:p>
        </p:txBody>
      </p:sp>
      <p:sp>
        <p:nvSpPr>
          <p:cNvPr id="2051" name="Rectangle 3"/>
          <p:cNvSpPr>
            <a:spLocks noGrp="1" noChangeArrowheads="1"/>
          </p:cNvSpPr>
          <p:nvPr>
            <p:ph type="body" idx="1"/>
          </p:nvPr>
        </p:nvSpPr>
        <p:spPr>
          <a:xfrm>
            <a:off x="685800" y="2132856"/>
            <a:ext cx="7772400" cy="4510832"/>
          </a:xfrm>
        </p:spPr>
        <p:txBody>
          <a:bodyPr/>
          <a:lstStyle/>
          <a:p>
            <a:pPr>
              <a:lnSpc>
                <a:spcPct val="90000"/>
              </a:lnSpc>
            </a:pPr>
            <a:r>
              <a:rPr lang="en-GB" altLang="en-US" sz="3000" dirty="0" smtClean="0"/>
              <a:t>Hooley, Saunders &amp; Piercy (2004) </a:t>
            </a:r>
            <a:r>
              <a:rPr lang="en-GB" altLang="en-US" sz="3000" u="sng" dirty="0" smtClean="0"/>
              <a:t>Marketing Strategy and Competitive Positioning 3</a:t>
            </a:r>
            <a:r>
              <a:rPr lang="en-GB" altLang="en-US" sz="3000" u="sng" baseline="30000" dirty="0" smtClean="0"/>
              <a:t>rd</a:t>
            </a:r>
            <a:r>
              <a:rPr lang="en-GB" altLang="en-US" sz="3000" u="sng" dirty="0" smtClean="0"/>
              <a:t> </a:t>
            </a:r>
            <a:r>
              <a:rPr lang="en-GB" altLang="en-US" sz="3000" u="sng" dirty="0" err="1" smtClean="0"/>
              <a:t>edn</a:t>
            </a:r>
            <a:r>
              <a:rPr lang="en-GB" altLang="en-US" sz="3000" u="sng" dirty="0" smtClean="0"/>
              <a:t>;</a:t>
            </a:r>
            <a:r>
              <a:rPr lang="en-GB" altLang="en-US" sz="3000" dirty="0" smtClean="0"/>
              <a:t> Harlow, FT Prentice Hall </a:t>
            </a:r>
          </a:p>
          <a:p>
            <a:pPr>
              <a:lnSpc>
                <a:spcPct val="90000"/>
              </a:lnSpc>
            </a:pPr>
            <a:r>
              <a:rPr lang="en-GB" altLang="en-US" sz="3000" dirty="0" smtClean="0"/>
              <a:t>Doyle &amp; Stern (2006) </a:t>
            </a:r>
            <a:r>
              <a:rPr lang="en-GB" altLang="en-US" sz="3000" u="sng" dirty="0" smtClean="0"/>
              <a:t>Marketing Management &amp; Strategy 4</a:t>
            </a:r>
            <a:r>
              <a:rPr lang="en-GB" altLang="en-US" sz="3000" u="sng" baseline="30000" dirty="0" smtClean="0"/>
              <a:t>th</a:t>
            </a:r>
            <a:r>
              <a:rPr lang="en-GB" altLang="en-US" sz="3000" u="sng" dirty="0" smtClean="0"/>
              <a:t> </a:t>
            </a:r>
            <a:r>
              <a:rPr lang="en-GB" altLang="en-US" sz="3000" u="sng" dirty="0" err="1" smtClean="0"/>
              <a:t>edn</a:t>
            </a:r>
            <a:r>
              <a:rPr lang="en-GB" altLang="en-US" sz="3000" u="sng" dirty="0" smtClean="0"/>
              <a:t>;</a:t>
            </a:r>
            <a:r>
              <a:rPr lang="en-GB" altLang="en-US" sz="3000" dirty="0" smtClean="0"/>
              <a:t> Harlow, FT Prentice Hall</a:t>
            </a:r>
          </a:p>
          <a:p>
            <a:pPr>
              <a:lnSpc>
                <a:spcPct val="90000"/>
              </a:lnSpc>
            </a:pPr>
            <a:r>
              <a:rPr lang="en-GB" altLang="en-US" sz="3000" dirty="0" smtClean="0"/>
              <a:t>Blythe J (2006) A very short, fairly interesting and reasonably cheap book about STUDYING MARKETING; London, Sage publishing limited</a:t>
            </a:r>
          </a:p>
        </p:txBody>
      </p:sp>
    </p:spTree>
    <p:extLst>
      <p:ext uri="{BB962C8B-B14F-4D97-AF65-F5344CB8AC3E}">
        <p14:creationId xmlns:p14="http://schemas.microsoft.com/office/powerpoint/2010/main" val="2012402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323528" y="609600"/>
            <a:ext cx="8352928" cy="1143000"/>
          </a:xfrm>
        </p:spPr>
        <p:txBody>
          <a:bodyPr/>
          <a:lstStyle/>
          <a:p>
            <a:r>
              <a:rPr lang="en-GB" dirty="0" smtClean="0"/>
              <a:t>“Tell me butt</a:t>
            </a:r>
            <a:r>
              <a:rPr lang="en-GB" dirty="0" smtClean="0"/>
              <a:t>…… NOW, </a:t>
            </a:r>
            <a:br>
              <a:rPr lang="en-GB" dirty="0" smtClean="0"/>
            </a:br>
            <a:r>
              <a:rPr lang="en-GB" dirty="0" smtClean="0"/>
              <a:t>what </a:t>
            </a:r>
            <a:r>
              <a:rPr lang="en-GB" dirty="0" smtClean="0"/>
              <a:t>exactly is marketing?”</a:t>
            </a:r>
          </a:p>
        </p:txBody>
      </p:sp>
      <p:sp>
        <p:nvSpPr>
          <p:cNvPr id="2051" name="Content Placeholder 2"/>
          <p:cNvSpPr>
            <a:spLocks noGrp="1"/>
          </p:cNvSpPr>
          <p:nvPr>
            <p:ph idx="1"/>
          </p:nvPr>
        </p:nvSpPr>
        <p:spPr>
          <a:xfrm>
            <a:off x="685800" y="1981200"/>
            <a:ext cx="7772400" cy="4256112"/>
          </a:xfrm>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Now </a:t>
            </a:r>
            <a:r>
              <a:rPr lang="en-GB" dirty="0" smtClean="0"/>
              <a:t>would </a:t>
            </a:r>
            <a:r>
              <a:rPr lang="en-GB" dirty="0" smtClean="0"/>
              <a:t>you define </a:t>
            </a:r>
            <a:r>
              <a:rPr lang="en-GB" dirty="0" smtClean="0"/>
              <a:t>marketing differently? </a:t>
            </a:r>
            <a:endParaRPr lang="en-GB" dirty="0" smtClean="0"/>
          </a:p>
          <a:p>
            <a:pPr marL="514350" indent="-514350">
              <a:buFont typeface="Times New Roman" pitchFamily="18" charset="0"/>
              <a:buAutoNum type="arabicPeriod"/>
            </a:pPr>
            <a:r>
              <a:rPr lang="en-GB" dirty="0" smtClean="0"/>
              <a:t>If so does </a:t>
            </a:r>
            <a:r>
              <a:rPr lang="en-GB" dirty="0" smtClean="0"/>
              <a:t>it </a:t>
            </a:r>
            <a:r>
              <a:rPr lang="en-GB" dirty="0" smtClean="0"/>
              <a:t>still have </a:t>
            </a:r>
            <a:r>
              <a:rPr lang="en-GB" dirty="0" smtClean="0"/>
              <a:t>to be called marketing?</a:t>
            </a:r>
          </a:p>
          <a:p>
            <a:pPr marL="514350" indent="-514350">
              <a:buFont typeface="Times New Roman" pitchFamily="18" charset="0"/>
              <a:buAutoNum type="arabicPeriod"/>
            </a:pPr>
            <a:r>
              <a:rPr lang="en-GB" dirty="0" smtClean="0"/>
              <a:t>And, if </a:t>
            </a:r>
            <a:r>
              <a:rPr lang="en-GB" dirty="0" smtClean="0"/>
              <a:t>everybody does marketing will there be any need for the marketing department?</a:t>
            </a:r>
          </a:p>
        </p:txBody>
      </p:sp>
    </p:spTree>
    <p:extLst>
      <p:ext uri="{BB962C8B-B14F-4D97-AF65-F5344CB8AC3E}">
        <p14:creationId xmlns:p14="http://schemas.microsoft.com/office/powerpoint/2010/main" val="3935112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481</TotalTime>
  <Words>949</Words>
  <Application>Microsoft Office PowerPoint</Application>
  <PresentationFormat>On-screen Show (4:3)</PresentationFormat>
  <Paragraphs>73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Times New Roman</vt:lpstr>
      <vt:lpstr>Wingdings</vt:lpstr>
      <vt:lpstr>Default Design</vt:lpstr>
      <vt:lpstr>C.I.M. Diploma Strategic Marketing</vt:lpstr>
      <vt:lpstr>“Tell me butt…… what exactly is marketing?”</vt:lpstr>
      <vt:lpstr>MARKETING - two key formal definitions</vt:lpstr>
      <vt:lpstr>MARKETING problems in defining marketing </vt:lpstr>
      <vt:lpstr>MARKETING - so, what is it in essence</vt:lpstr>
      <vt:lpstr>MARKETING so, what is it in essence</vt:lpstr>
      <vt:lpstr>MARKETING towards a definition</vt:lpstr>
      <vt:lpstr>MARKETING - a way of doing business</vt:lpstr>
      <vt:lpstr>MARKETING  Jobs and tasks</vt:lpstr>
      <vt:lpstr>MARKETING - responsibility for marketing</vt:lpstr>
      <vt:lpstr>MARKETING - cannot only be done by marketers!</vt:lpstr>
      <vt:lpstr>MARKETING towards a fuller definition</vt:lpstr>
      <vt:lpstr>So what is marketing management?</vt:lpstr>
      <vt:lpstr> MARKETING  RECOMMENDED TEXTS  </vt:lpstr>
      <vt:lpstr>“Tell me butt…… NOW,  what exactly is marketing?”</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Will Fleming</cp:lastModifiedBy>
  <cp:revision>63</cp:revision>
  <cp:lastPrinted>2012-10-01T11:38:03Z</cp:lastPrinted>
  <dcterms:created xsi:type="dcterms:W3CDTF">2003-01-07T14:21:44Z</dcterms:created>
  <dcterms:modified xsi:type="dcterms:W3CDTF">2017-02-03T10:31:26Z</dcterms:modified>
</cp:coreProperties>
</file>