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handoutMasterIdLst>
    <p:handoutMasterId r:id="rId58"/>
  </p:handoutMasterIdLst>
  <p:sldIdLst>
    <p:sldId id="256" r:id="rId2"/>
    <p:sldId id="454" r:id="rId3"/>
    <p:sldId id="257" r:id="rId4"/>
    <p:sldId id="390" r:id="rId5"/>
    <p:sldId id="393" r:id="rId6"/>
    <p:sldId id="394" r:id="rId7"/>
    <p:sldId id="395" r:id="rId8"/>
    <p:sldId id="396" r:id="rId9"/>
    <p:sldId id="397" r:id="rId10"/>
    <p:sldId id="456" r:id="rId11"/>
    <p:sldId id="402" r:id="rId12"/>
    <p:sldId id="403" r:id="rId13"/>
    <p:sldId id="404" r:id="rId14"/>
    <p:sldId id="406" r:id="rId15"/>
    <p:sldId id="408" r:id="rId16"/>
    <p:sldId id="407" r:id="rId17"/>
    <p:sldId id="409" r:id="rId18"/>
    <p:sldId id="457" r:id="rId19"/>
    <p:sldId id="411" r:id="rId20"/>
    <p:sldId id="446" r:id="rId21"/>
    <p:sldId id="410" r:id="rId22"/>
    <p:sldId id="412" r:id="rId23"/>
    <p:sldId id="413" r:id="rId24"/>
    <p:sldId id="458" r:id="rId25"/>
    <p:sldId id="449" r:id="rId26"/>
    <p:sldId id="450" r:id="rId27"/>
    <p:sldId id="415" r:id="rId28"/>
    <p:sldId id="419" r:id="rId29"/>
    <p:sldId id="420" r:id="rId30"/>
    <p:sldId id="421" r:id="rId31"/>
    <p:sldId id="459" r:id="rId32"/>
    <p:sldId id="422" r:id="rId33"/>
    <p:sldId id="424" r:id="rId34"/>
    <p:sldId id="425" r:id="rId35"/>
    <p:sldId id="426" r:id="rId36"/>
    <p:sldId id="427" r:id="rId37"/>
    <p:sldId id="428" r:id="rId38"/>
    <p:sldId id="442" r:id="rId39"/>
    <p:sldId id="432" r:id="rId40"/>
    <p:sldId id="433" r:id="rId41"/>
    <p:sldId id="434" r:id="rId42"/>
    <p:sldId id="435" r:id="rId43"/>
    <p:sldId id="436" r:id="rId44"/>
    <p:sldId id="437" r:id="rId45"/>
    <p:sldId id="438" r:id="rId46"/>
    <p:sldId id="439" r:id="rId47"/>
    <p:sldId id="440" r:id="rId48"/>
    <p:sldId id="455" r:id="rId49"/>
    <p:sldId id="464" r:id="rId50"/>
    <p:sldId id="443" r:id="rId51"/>
    <p:sldId id="460" r:id="rId52"/>
    <p:sldId id="461" r:id="rId53"/>
    <p:sldId id="451" r:id="rId54"/>
    <p:sldId id="452" r:id="rId55"/>
    <p:sldId id="462" r:id="rId5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721" autoAdjust="0"/>
    <p:restoredTop sz="35543" autoAdjust="0"/>
  </p:normalViewPr>
  <p:slideViewPr>
    <p:cSldViewPr>
      <p:cViewPr varScale="1">
        <p:scale>
          <a:sx n="25" d="100"/>
          <a:sy n="25" d="100"/>
        </p:scale>
        <p:origin x="2994"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12/05/2020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12/05/2020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en.wikipedia.org/wiki/Power_structure" TargetMode="External"/><Relationship Id="rId3" Type="http://schemas.openxmlformats.org/officeDocument/2006/relationships/hyperlink" Target="https://en.wikipedia.org/wiki/Critique" TargetMode="External"/><Relationship Id="rId7" Type="http://schemas.openxmlformats.org/officeDocument/2006/relationships/hyperlink" Target="https://en.wikipedia.org/wiki/Humanitie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en.wikipedia.org/wiki/Social_sciences" TargetMode="External"/><Relationship Id="rId5" Type="http://schemas.openxmlformats.org/officeDocument/2006/relationships/hyperlink" Target="https://en.wikipedia.org/wiki/Culture" TargetMode="External"/><Relationship Id="rId10" Type="http://schemas.openxmlformats.org/officeDocument/2006/relationships/hyperlink" Target="https://www.britannica.com/art/literature" TargetMode="External"/><Relationship Id="rId4" Type="http://schemas.openxmlformats.org/officeDocument/2006/relationships/hyperlink" Target="https://en.wikipedia.org/wiki/Society" TargetMode="External"/><Relationship Id="rId9" Type="http://schemas.openxmlformats.org/officeDocument/2006/relationships/hyperlink" Target="https://www.britannica.com/topic/history"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with being clear on approaches</a:t>
            </a:r>
          </a:p>
        </p:txBody>
      </p:sp>
      <p:sp>
        <p:nvSpPr>
          <p:cNvPr id="4" name="Slide Number Placeholder 3"/>
          <p:cNvSpPr>
            <a:spLocks noGrp="1"/>
          </p:cNvSpPr>
          <p:nvPr>
            <p:ph type="sldNum" sz="quarter" idx="5"/>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1555309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Narrative</a:t>
            </a:r>
            <a:r>
              <a:rPr lang="en-GB" sz="1200" b="0" i="0" kern="1200" dirty="0">
                <a:solidFill>
                  <a:schemeClr val="tx1"/>
                </a:solidFill>
                <a:effectLst/>
                <a:latin typeface="+mn-lt"/>
                <a:ea typeface="+mn-ea"/>
                <a:cs typeface="+mn-cs"/>
              </a:rPr>
              <a:t> research is a term that subsumes a group of approaches that in turn rely on the written or spoken words or visual representation of individuals. These approaches typically focus on the lives of individuals as told through their own stories – their own narrative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Site/sample: Several strategies depending on the person – convenient, politically important a typical/critical case – come on to this shortly.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Data collected: Multi strategy. Use documents/archives for facts or history. Use interview to hear participants stories, hear their voice. Might also observe them. Casual chatting.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Access to materials can be an issue: Reluctance to share. Availability. Authenticity.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2385276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the aim of phenomenological research is to describe the everyday world as we immediately experience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Concerned with multiple individuals experiencing a phenomenon – how this experience is similar, differs, etc</a:t>
            </a:r>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Data collected: Interviews primarily – real in-depth info about their experience of whatever is being studied. Often multiple interviews with same person/people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633319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Grounded theory</a:t>
            </a:r>
            <a:r>
              <a:rPr lang="en-GB" sz="1200" b="0" i="0" kern="1200" dirty="0">
                <a:solidFill>
                  <a:schemeClr val="tx1"/>
                </a:solidFill>
                <a:effectLst/>
                <a:latin typeface="+mn-lt"/>
                <a:ea typeface="+mn-ea"/>
                <a:cs typeface="+mn-cs"/>
              </a:rPr>
              <a:t> (GT) is a systematic methodology in the social sciences involving the construction of </a:t>
            </a:r>
            <a:r>
              <a:rPr lang="en-GB" sz="1200" b="1" i="0" kern="1200" dirty="0">
                <a:solidFill>
                  <a:schemeClr val="tx1"/>
                </a:solidFill>
                <a:effectLst/>
                <a:latin typeface="+mn-lt"/>
                <a:ea typeface="+mn-ea"/>
                <a:cs typeface="+mn-cs"/>
              </a:rPr>
              <a:t>theories</a:t>
            </a:r>
            <a:r>
              <a:rPr lang="en-GB" sz="1200" b="0" i="0" kern="1200" dirty="0">
                <a:solidFill>
                  <a:schemeClr val="tx1"/>
                </a:solidFill>
                <a:effectLst/>
                <a:latin typeface="+mn-lt"/>
                <a:ea typeface="+mn-ea"/>
                <a:cs typeface="+mn-cs"/>
              </a:rPr>
              <a:t> through methodical </a:t>
            </a:r>
            <a:r>
              <a:rPr lang="en-GB" sz="1200" b="1" i="0" kern="1200" dirty="0">
                <a:solidFill>
                  <a:schemeClr val="tx1"/>
                </a:solidFill>
                <a:effectLst/>
                <a:latin typeface="+mn-lt"/>
                <a:ea typeface="+mn-ea"/>
                <a:cs typeface="+mn-cs"/>
              </a:rPr>
              <a:t>gathering</a:t>
            </a:r>
            <a:r>
              <a:rPr lang="en-GB" sz="1200" b="0" i="0" kern="1200" dirty="0">
                <a:solidFill>
                  <a:schemeClr val="tx1"/>
                </a:solidFill>
                <a:effectLst/>
                <a:latin typeface="+mn-lt"/>
                <a:ea typeface="+mn-ea"/>
                <a:cs typeface="+mn-cs"/>
              </a:rPr>
              <a:t> and analysis of </a:t>
            </a:r>
            <a:r>
              <a:rPr lang="en-GB" sz="1200" b="1" i="0" kern="1200" dirty="0">
                <a:solidFill>
                  <a:schemeClr val="tx1"/>
                </a:solidFill>
                <a:effectLst/>
                <a:latin typeface="+mn-lt"/>
                <a:ea typeface="+mn-ea"/>
                <a:cs typeface="+mn-cs"/>
              </a:rPr>
              <a:t>data.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 study using </a:t>
            </a:r>
            <a:r>
              <a:rPr lang="en-GB" sz="1200" b="1" i="0" kern="1200" dirty="0">
                <a:solidFill>
                  <a:schemeClr val="tx1"/>
                </a:solidFill>
                <a:effectLst/>
                <a:latin typeface="+mn-lt"/>
                <a:ea typeface="+mn-ea"/>
                <a:cs typeface="+mn-cs"/>
              </a:rPr>
              <a:t>grounded theory</a:t>
            </a:r>
            <a:r>
              <a:rPr lang="en-GB" sz="1200" b="0" i="0" kern="1200" dirty="0">
                <a:solidFill>
                  <a:schemeClr val="tx1"/>
                </a:solidFill>
                <a:effectLst/>
                <a:latin typeface="+mn-lt"/>
                <a:ea typeface="+mn-ea"/>
                <a:cs typeface="+mn-cs"/>
              </a:rPr>
              <a:t> is likely to begin with a question, or even just with the </a:t>
            </a:r>
            <a:r>
              <a:rPr lang="en-GB" sz="1200" b="1" i="0" kern="1200" dirty="0">
                <a:solidFill>
                  <a:schemeClr val="tx1"/>
                </a:solidFill>
                <a:effectLst/>
                <a:latin typeface="+mn-lt"/>
                <a:ea typeface="+mn-ea"/>
                <a:cs typeface="+mn-cs"/>
              </a:rPr>
              <a:t>collection</a:t>
            </a:r>
            <a:r>
              <a:rPr lang="en-GB" sz="1200" b="0" i="0" kern="1200" dirty="0">
                <a:solidFill>
                  <a:schemeClr val="tx1"/>
                </a:solidFill>
                <a:effectLst/>
                <a:latin typeface="+mn-lt"/>
                <a:ea typeface="+mn-ea"/>
                <a:cs typeface="+mn-cs"/>
              </a:rPr>
              <a:t> of qualitative </a:t>
            </a:r>
            <a:r>
              <a:rPr lang="en-GB" sz="1200" b="1" i="0" kern="1200" dirty="0">
                <a:solidFill>
                  <a:schemeClr val="tx1"/>
                </a:solidFill>
                <a:effectLst/>
                <a:latin typeface="+mn-lt"/>
                <a:ea typeface="+mn-ea"/>
                <a:cs typeface="+mn-cs"/>
              </a:rPr>
              <a:t>data</a:t>
            </a:r>
            <a:r>
              <a:rPr lang="en-GB" sz="1200" b="0" i="0" kern="1200" dirty="0">
                <a:solidFill>
                  <a:schemeClr val="tx1"/>
                </a:solidFill>
                <a:effectLst/>
                <a:latin typeface="+mn-lt"/>
                <a:ea typeface="+mn-ea"/>
                <a:cs typeface="+mn-cs"/>
              </a:rPr>
              <a:t>. So, the researcher begins with a broad query in a particular topic area and then collects relevant information about the topic. Need to be an experienced researcher to employ grounded theory effectively.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Theoretical sample which allows you to get a wide and accurate picture of different types of peoples experiences with area of study or behaviour/reaction to X</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you can see, p</a:t>
            </a:r>
            <a:r>
              <a:rPr lang="en-GB" sz="1200" b="1" i="0" kern="1200" dirty="0">
                <a:solidFill>
                  <a:schemeClr val="tx1"/>
                </a:solidFill>
                <a:effectLst/>
                <a:latin typeface="+mn-lt"/>
                <a:ea typeface="+mn-ea"/>
                <a:cs typeface="+mn-cs"/>
              </a:rPr>
              <a:t>henomenology</a:t>
            </a:r>
            <a:r>
              <a:rPr lang="en-GB" sz="1200" b="0" i="0" kern="1200" dirty="0">
                <a:solidFill>
                  <a:schemeClr val="tx1"/>
                </a:solidFill>
                <a:effectLst/>
                <a:latin typeface="+mn-lt"/>
                <a:ea typeface="+mn-ea"/>
                <a:cs typeface="+mn-cs"/>
              </a:rPr>
              <a:t> shares some features with grounded theory (such as an exploration of participants' behaviour) and uses similar techniques to </a:t>
            </a:r>
            <a:r>
              <a:rPr lang="en-GB" sz="1200" b="1" i="0" kern="1200" dirty="0">
                <a:solidFill>
                  <a:schemeClr val="tx1"/>
                </a:solidFill>
                <a:effectLst/>
                <a:latin typeface="+mn-lt"/>
                <a:ea typeface="+mn-ea"/>
                <a:cs typeface="+mn-cs"/>
              </a:rPr>
              <a:t>collect data</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549505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Ethnography</a:t>
            </a:r>
            <a:r>
              <a:rPr lang="en-GB" sz="1200" b="0" i="0" kern="1200" dirty="0">
                <a:solidFill>
                  <a:schemeClr val="tx1"/>
                </a:solidFill>
                <a:effectLst/>
                <a:latin typeface="+mn-lt"/>
                <a:ea typeface="+mn-ea"/>
                <a:cs typeface="+mn-cs"/>
              </a:rPr>
              <a:t> is characterised by long-term participant observation as a central method, where the researcher spends an extended period of time in a social group in order to </a:t>
            </a:r>
            <a:r>
              <a:rPr lang="en-GB" sz="1200" b="1" i="0" kern="1200" dirty="0">
                <a:solidFill>
                  <a:schemeClr val="tx1"/>
                </a:solidFill>
                <a:effectLst/>
                <a:latin typeface="+mn-lt"/>
                <a:ea typeface="+mn-ea"/>
                <a:cs typeface="+mn-cs"/>
              </a:rPr>
              <a:t>collect data</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Ethnographic research</a:t>
            </a:r>
            <a:r>
              <a:rPr lang="en-GB" sz="1200" b="0" i="0" kern="1200" dirty="0">
                <a:solidFill>
                  <a:schemeClr val="tx1"/>
                </a:solidFill>
                <a:effectLst/>
                <a:latin typeface="+mn-lt"/>
                <a:ea typeface="+mn-ea"/>
                <a:cs typeface="+mn-cs"/>
              </a:rPr>
              <a:t> is a qualitative </a:t>
            </a:r>
            <a:r>
              <a:rPr lang="en-GB" sz="1200" b="1" i="0" kern="1200" dirty="0">
                <a:solidFill>
                  <a:schemeClr val="tx1"/>
                </a:solidFill>
                <a:effectLst/>
                <a:latin typeface="+mn-lt"/>
                <a:ea typeface="+mn-ea"/>
                <a:cs typeface="+mn-cs"/>
              </a:rPr>
              <a:t>method</a:t>
            </a:r>
            <a:r>
              <a:rPr lang="en-GB" sz="1200" b="0" i="0" kern="1200" dirty="0">
                <a:solidFill>
                  <a:schemeClr val="tx1"/>
                </a:solidFill>
                <a:effectLst/>
                <a:latin typeface="+mn-lt"/>
                <a:ea typeface="+mn-ea"/>
                <a:cs typeface="+mn-cs"/>
              </a:rPr>
              <a:t> where </a:t>
            </a:r>
            <a:r>
              <a:rPr lang="en-GB" sz="1200" b="1" i="0" kern="1200" dirty="0">
                <a:solidFill>
                  <a:schemeClr val="tx1"/>
                </a:solidFill>
                <a:effectLst/>
                <a:latin typeface="+mn-lt"/>
                <a:ea typeface="+mn-ea"/>
                <a:cs typeface="+mn-cs"/>
              </a:rPr>
              <a:t>researchers</a:t>
            </a:r>
            <a:r>
              <a:rPr lang="en-GB" sz="1200" b="0" i="0" kern="1200" dirty="0">
                <a:solidFill>
                  <a:schemeClr val="tx1"/>
                </a:solidFill>
                <a:effectLst/>
                <a:latin typeface="+mn-lt"/>
                <a:ea typeface="+mn-ea"/>
                <a:cs typeface="+mn-cs"/>
              </a:rPr>
              <a:t> observe and/or interact with a study's participants in their real-life environment. </a:t>
            </a:r>
            <a:r>
              <a:rPr lang="en-GB" sz="1200" b="1" i="0" kern="1200" dirty="0">
                <a:solidFill>
                  <a:schemeClr val="tx1"/>
                </a:solidFill>
                <a:effectLst/>
                <a:latin typeface="+mn-lt"/>
                <a:ea typeface="+mn-ea"/>
                <a:cs typeface="+mn-cs"/>
              </a:rPr>
              <a:t>Ethnography</a:t>
            </a:r>
            <a:r>
              <a:rPr lang="en-GB" sz="1200" b="0" i="0" kern="1200" dirty="0">
                <a:solidFill>
                  <a:schemeClr val="tx1"/>
                </a:solidFill>
                <a:effectLst/>
                <a:latin typeface="+mn-lt"/>
                <a:ea typeface="+mn-ea"/>
                <a:cs typeface="+mn-cs"/>
              </a:rPr>
              <a:t> was popularised by anthropology, but is used across a wide range of social sciences.</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61503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Case study</a:t>
            </a:r>
            <a:r>
              <a:rPr lang="en-GB" sz="1200" b="0" i="0" kern="1200" dirty="0">
                <a:solidFill>
                  <a:schemeClr val="tx1"/>
                </a:solidFill>
                <a:effectLst/>
                <a:latin typeface="+mn-lt"/>
                <a:ea typeface="+mn-ea"/>
                <a:cs typeface="+mn-cs"/>
              </a:rPr>
              <a:t> research is used to examine contemporary real-life situations and apply the findings of the </a:t>
            </a:r>
            <a:r>
              <a:rPr lang="en-GB" sz="1200" b="1" i="0" kern="1200" dirty="0">
                <a:solidFill>
                  <a:schemeClr val="tx1"/>
                </a:solidFill>
                <a:effectLst/>
                <a:latin typeface="+mn-lt"/>
                <a:ea typeface="+mn-ea"/>
                <a:cs typeface="+mn-cs"/>
              </a:rPr>
              <a:t>case</a:t>
            </a:r>
            <a:r>
              <a:rPr lang="en-GB" sz="1200" b="0" i="0" kern="1200" dirty="0">
                <a:solidFill>
                  <a:schemeClr val="tx1"/>
                </a:solidFill>
                <a:effectLst/>
                <a:latin typeface="+mn-lt"/>
                <a:ea typeface="+mn-ea"/>
                <a:cs typeface="+mn-cs"/>
              </a:rPr>
              <a:t> to the problem under </a:t>
            </a:r>
            <a:r>
              <a:rPr lang="en-GB" sz="1200" b="1" i="0" kern="1200" dirty="0">
                <a:solidFill>
                  <a:schemeClr val="tx1"/>
                </a:solidFill>
                <a:effectLst/>
                <a:latin typeface="+mn-lt"/>
                <a:ea typeface="+mn-ea"/>
                <a:cs typeface="+mn-cs"/>
              </a:rPr>
              <a:t>study</a:t>
            </a:r>
            <a:r>
              <a:rPr lang="en-GB" sz="1200" b="0" i="0" kern="1200" dirty="0">
                <a:solidFill>
                  <a:schemeClr val="tx1"/>
                </a:solidFill>
                <a:effectLst/>
                <a:latin typeface="+mn-lt"/>
                <a:ea typeface="+mn-ea"/>
                <a:cs typeface="+mn-cs"/>
              </a:rPr>
              <a:t>. So, look at X in multiple settings, explain ‘why’ this is happening by similarities/differences across cases.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case study</a:t>
            </a:r>
            <a:r>
              <a:rPr lang="en-GB" sz="1200" b="0" i="0" kern="1200" dirty="0">
                <a:solidFill>
                  <a:schemeClr val="tx1"/>
                </a:solidFill>
                <a:effectLst/>
                <a:latin typeface="+mn-lt"/>
                <a:ea typeface="+mn-ea"/>
                <a:cs typeface="+mn-cs"/>
              </a:rPr>
              <a:t> is a </a:t>
            </a:r>
            <a:r>
              <a:rPr lang="en-GB" sz="1200" b="1" i="0" kern="1200" dirty="0">
                <a:solidFill>
                  <a:schemeClr val="tx1"/>
                </a:solidFill>
                <a:effectLst/>
                <a:latin typeface="+mn-lt"/>
                <a:ea typeface="+mn-ea"/>
                <a:cs typeface="+mn-cs"/>
              </a:rPr>
              <a:t>research approach</a:t>
            </a:r>
            <a:r>
              <a:rPr lang="en-GB" sz="1200" b="0" i="0" kern="1200" dirty="0">
                <a:solidFill>
                  <a:schemeClr val="tx1"/>
                </a:solidFill>
                <a:effectLst/>
                <a:latin typeface="+mn-lt"/>
                <a:ea typeface="+mn-ea"/>
                <a:cs typeface="+mn-cs"/>
              </a:rPr>
              <a:t> that is used to generate an in-depth, multi-faceted understanding of a complex issue in its real-life context.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an established </a:t>
            </a:r>
            <a:r>
              <a:rPr lang="en-GB" sz="1200" b="1" i="0" kern="1200" dirty="0">
                <a:solidFill>
                  <a:schemeClr val="tx1"/>
                </a:solidFill>
                <a:effectLst/>
                <a:latin typeface="+mn-lt"/>
                <a:ea typeface="+mn-ea"/>
                <a:cs typeface="+mn-cs"/>
              </a:rPr>
              <a:t>research</a:t>
            </a:r>
            <a:r>
              <a:rPr lang="en-GB" sz="1200" b="0" i="0" kern="1200" dirty="0">
                <a:solidFill>
                  <a:schemeClr val="tx1"/>
                </a:solidFill>
                <a:effectLst/>
                <a:latin typeface="+mn-lt"/>
                <a:ea typeface="+mn-ea"/>
                <a:cs typeface="+mn-cs"/>
              </a:rPr>
              <a:t> design that is used extensively in a wide variety of disciplines, particularly in the social sciences.</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185891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Ethnographic research takes a cultural lens to the study of people’s lives within their communities (Hammersley and Atkinson, 2007; Fetterman, 2010). </a:t>
            </a:r>
          </a:p>
          <a:p>
            <a:endParaRPr lang="en-GB" b="0" dirty="0"/>
          </a:p>
          <a:p>
            <a:r>
              <a:rPr lang="en-GB" b="0" dirty="0"/>
              <a:t>So, it’s </a:t>
            </a:r>
            <a:r>
              <a:rPr lang="en-GB" sz="1200" b="0" i="0" kern="1200" dirty="0">
                <a:solidFill>
                  <a:schemeClr val="tx1"/>
                </a:solidFill>
                <a:effectLst/>
                <a:latin typeface="+mn-lt"/>
                <a:ea typeface="+mn-ea"/>
                <a:cs typeface="+mn-cs"/>
              </a:rPr>
              <a:t>is a study of users in their natural environment rather than in an artificial setting. The objective of this type of research is to gain insights into how users interact with things in their natural environment, including social interaction.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then is very important to ethnographers. As an ethnographer, you are trying to understand the culture of something by seeing how participant interact with things and each other,.</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369016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So, as a researcher, you are making sense of the collective system your participants are in, based on what they say and do</a:t>
            </a:r>
          </a:p>
          <a:p>
            <a:endParaRPr lang="en-GB" b="0" dirty="0"/>
          </a:p>
          <a:p>
            <a:r>
              <a:rPr lang="en-GB" b="0" dirty="0"/>
              <a:t>“The Ethnographer has to construct the picture of a big institution, very much as the physicist constructs his theory from the experimental data, which always have been within reach of everybody, but needed a consistent interpretation” (pp.83-84)</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You will then use your own understanding (from literature) to develop a bigger picture.</a:t>
            </a:r>
          </a:p>
          <a:p>
            <a:endParaRPr lang="en-GB" b="0" dirty="0"/>
          </a:p>
          <a:p>
            <a:r>
              <a:rPr lang="en-GB" b="0" dirty="0"/>
              <a:t>Moving from micro to a macro picture in interpreting this population’s view of the world. Considering one sample’s view and how this represents the wider population. </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Culture is a huge part of ethnographic research, the cultural lens an ethnographer takes: To observe and </a:t>
            </a:r>
            <a:r>
              <a:rPr lang="en-GB" b="0" dirty="0" err="1"/>
              <a:t>analyze</a:t>
            </a:r>
            <a:r>
              <a:rPr lang="en-GB" b="0" dirty="0"/>
              <a:t> how people interact with each other and with their environment in order to understand their culture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Clear on what culture is – both socially and organisationally – intangible. We can’t see it but we know that it impacts everything, drives behaviour and social norms, both in the country and in the workplace. </a:t>
            </a:r>
          </a:p>
          <a:p>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3615999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roots of ethnography lie in anthropological studies that focused on studying social and cultural aspects of small communities in foreign countries.</a:t>
            </a:r>
          </a:p>
          <a:p>
            <a:endParaRPr lang="en-GB" dirty="0"/>
          </a:p>
          <a:p>
            <a:r>
              <a:rPr lang="en-GB" dirty="0"/>
              <a:t>The researchers lived among the inhabitants with the purpose of understanding the culture that these people shared.</a:t>
            </a:r>
          </a:p>
          <a:p>
            <a:endParaRPr lang="en-GB" dirty="0"/>
          </a:p>
          <a:p>
            <a:r>
              <a:rPr lang="en-GB" dirty="0"/>
              <a:t>Classic anthropologists were foreigners in their field sites. It often took years for them to get into the culture of the community that they were studying.</a:t>
            </a:r>
          </a:p>
          <a:p>
            <a:endParaRPr lang="en-GB" dirty="0"/>
          </a:p>
          <a:p>
            <a:r>
              <a:rPr lang="en-GB" dirty="0"/>
              <a:t>In order to do so, they had to learn the language necessary for socializing with the inhabitants and understanding their daily habits, rituals, norms and actions. </a:t>
            </a:r>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3998913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1930s, the critical sociologists of the Chicago school introduced a new stream of ethnographic studies when they started to explore their own street corners just as if they were unknown places (Deegan, 2007).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Currently, the field sites of ethnographic research can be anywhere, including familiar settings.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Ethnographic research can take place in many types of communities including formal and informal organizations such as workplaces, urban communities, fan clubs, trade fares, shopping centres, and social media. Entirely depends what you are trying to make sense of, what culture are you trying to understand? Concept of culture itself had grown, so inevitably methods/approaches that study this have evolved in their application too.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addition, the research is often now performed in the native language of the researcher.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Potential barriers to this? </a:t>
            </a:r>
            <a:r>
              <a:rPr lang="en-GB" b="0" dirty="0"/>
              <a:t>Miss nuances of data, whether this be English v French, or not understanding Jargon, colloquialisms, turns of phrase, etc. </a:t>
            </a:r>
            <a:endParaRPr lang="en-GB" b="1"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1554406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three methodological features of ethnographic research, which have differing philosophical backgrounds. ‘Naturalism’ has its roots in the realist research tradition, which seeks to discover a true or authentic description of the world. Understanding and induction, in turn, are related to the social constructionist research tradition, which suggest that there are several descriptions, or versions, of the reality, the trustworthiness of which depends on what we believe is true, and how relevant the description is. </a:t>
            </a:r>
          </a:p>
          <a:p>
            <a:endParaRPr lang="en-GB" dirty="0"/>
          </a:p>
          <a:p>
            <a:r>
              <a:rPr lang="en-GB" dirty="0"/>
              <a:t>Naturalism: According to naturalism, the aim of research is to capture the objective nature of naturally occurring human action (Lincoln and Guba, 1985; Hammersley, 1992: 43–54). The argument is that this can only be achieved through intensive, first-hand contact and not through what people do in experimental and artificial settings, or by what people say in interviews. This is why ethnographers carry out their research in natural settings, which exist independently of the researcher. They also try to explain social events and processes in terms of their relationship to the context in which they occur. According to naturalism, objective description requires you to minimize your influence on the activities of the people that are studied.</a:t>
            </a:r>
          </a:p>
          <a:p>
            <a:endParaRPr lang="en-GB" dirty="0"/>
          </a:p>
          <a:p>
            <a:r>
              <a:rPr lang="en-GB" dirty="0"/>
              <a:t>Understanding: A counter argument to naturalism entails that you can explain human action only if you have an understanding of the culture in which action takes place (Rosen, 1991). This is rather obvious if you study something that is completely alien to you, however, some ethnographers argue that it is just as important when you are studying more familiar settings. Indeed, when a setting is familiar, the danger of misunderstanding is especially great. You should not assume that you already know other people’s perspectives, because specific groups and individuals develop distinctive world views. This is especially true in large complex societies; therefore, it is necessary to learn the culture of the group that you are studying before you can give explanations for the actions of its members. This is why participant observation, conversations and open interviews are central to ethnographic research.</a:t>
            </a:r>
          </a:p>
          <a:p>
            <a:endParaRPr lang="en-GB" dirty="0"/>
          </a:p>
          <a:p>
            <a:r>
              <a:rPr lang="en-GB" dirty="0"/>
              <a:t>Induction: Ethnographers argue in favour of inductive and discovery-based research processes focusing on ‘local interpretations’ (Geertz, 1973; Fetterman, 2010). It is argued that if the researcher approaches a community with a set of predefined theoretical models, concepts or propositions, they may fail to discover the distinctive and contextual nature of it. This is why ethnographers typically start their research with just a general interest in a community, group of people, type of social action, or a practical problem. The research problem will then be refined, and sometimes even changed, as the research project proceeds. Similarly, theoretical ideas are developed over the course of the research process. These are regarded as valuable outcomes of the research, not as its starting points.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3233221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Ethnography exists in many forms and ethnographers continuously debate about what counts as ethnography, and ‘how to represent the field’ (van </a:t>
            </a:r>
            <a:r>
              <a:rPr lang="en-GB" dirty="0" err="1"/>
              <a:t>Maanen</a:t>
            </a:r>
            <a:r>
              <a:rPr lang="en-GB" dirty="0"/>
              <a:t>, 2011).</a:t>
            </a:r>
          </a:p>
          <a:p>
            <a:endParaRPr lang="en-GB" dirty="0"/>
          </a:p>
          <a:p>
            <a:r>
              <a:rPr lang="en-GB" dirty="0"/>
              <a:t>As a result, there are distinct versions of ethnographic research that have their own epistemological backgrounds and varied research practices (Atkinson et al., 2007). This is why, if you plan to do an ethnographic study, you will need to specify what kind of ethnographic research you wish to perform</a:t>
            </a:r>
          </a:p>
          <a:p>
            <a:endParaRPr lang="en-GB" dirty="0"/>
          </a:p>
          <a:p>
            <a:r>
              <a:rPr lang="en-GB" dirty="0"/>
              <a:t>Critical ethnographies (Castagno, 2012) and feminist ethnographies (Pillow and Mayo, 2011) are examples of theoretically informed approaches relying on the principles of critical theory and feminist theory.</a:t>
            </a:r>
          </a:p>
          <a:p>
            <a:endParaRPr lang="en-GB" dirty="0"/>
          </a:p>
          <a:p>
            <a:pPr lvl="1"/>
            <a:r>
              <a:rPr lang="en-GB" b="1" dirty="0"/>
              <a:t>Critical theory: </a:t>
            </a:r>
            <a:r>
              <a:rPr lang="en-GB" sz="1200" b="0" i="0" kern="1200" dirty="0">
                <a:solidFill>
                  <a:schemeClr val="tx1"/>
                </a:solidFill>
                <a:effectLst/>
                <a:latin typeface="+mn-lt"/>
                <a:ea typeface="+mn-ea"/>
                <a:cs typeface="+mn-cs"/>
              </a:rPr>
              <a:t>Reflective assessment </a:t>
            </a:r>
            <a:r>
              <a:rPr lang="en-GB" sz="1200" b="0" i="0" u="none" kern="1200" dirty="0">
                <a:solidFill>
                  <a:schemeClr val="tx1"/>
                </a:solidFill>
                <a:effectLst/>
                <a:latin typeface="+mn-lt"/>
                <a:ea typeface="+mn-ea"/>
                <a:cs typeface="+mn-cs"/>
              </a:rPr>
              <a:t>and </a:t>
            </a:r>
            <a:r>
              <a:rPr lang="en-GB" sz="1200" b="0" i="0" u="none" strike="noStrike" kern="1200" dirty="0">
                <a:solidFill>
                  <a:schemeClr val="tx1"/>
                </a:solidFill>
                <a:effectLst/>
                <a:latin typeface="+mn-lt"/>
                <a:ea typeface="+mn-ea"/>
                <a:cs typeface="+mn-cs"/>
                <a:hlinkClick r:id="rId3" tooltip="Critique">
                  <a:extLst>
                    <a:ext uri="{A12FA001-AC4F-418D-AE19-62706E023703}">
                      <ahyp:hlinkClr xmlns:ahyp="http://schemas.microsoft.com/office/drawing/2018/hyperlinkcolor" val="tx"/>
                    </a:ext>
                  </a:extLst>
                </a:hlinkClick>
              </a:rPr>
              <a:t>critique</a:t>
            </a:r>
            <a:r>
              <a:rPr lang="en-GB" sz="1200" b="0" i="0" u="none" kern="1200" dirty="0">
                <a:solidFill>
                  <a:schemeClr val="tx1"/>
                </a:solidFill>
                <a:effectLst/>
                <a:latin typeface="+mn-lt"/>
                <a:ea typeface="+mn-ea"/>
                <a:cs typeface="+mn-cs"/>
              </a:rPr>
              <a:t> of </a:t>
            </a:r>
            <a:r>
              <a:rPr lang="en-GB" sz="1200" b="0" i="0" u="none" strike="noStrike" kern="1200" dirty="0">
                <a:solidFill>
                  <a:schemeClr val="tx1"/>
                </a:solidFill>
                <a:effectLst/>
                <a:latin typeface="+mn-lt"/>
                <a:ea typeface="+mn-ea"/>
                <a:cs typeface="+mn-cs"/>
                <a:hlinkClick r:id="rId4" tooltip="Society">
                  <a:extLst>
                    <a:ext uri="{A12FA001-AC4F-418D-AE19-62706E023703}">
                      <ahyp:hlinkClr xmlns:ahyp="http://schemas.microsoft.com/office/drawing/2018/hyperlinkcolor" val="tx"/>
                    </a:ext>
                  </a:extLst>
                </a:hlinkClick>
              </a:rPr>
              <a:t>society</a:t>
            </a:r>
            <a:r>
              <a:rPr lang="en-GB" sz="1200" b="0" i="0" u="none"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5" tooltip="Culture">
                  <a:extLst>
                    <a:ext uri="{A12FA001-AC4F-418D-AE19-62706E023703}">
                      <ahyp:hlinkClr xmlns:ahyp="http://schemas.microsoft.com/office/drawing/2018/hyperlinkcolor" val="tx"/>
                    </a:ext>
                  </a:extLst>
                </a:hlinkClick>
              </a:rPr>
              <a:t>culture</a:t>
            </a:r>
            <a:r>
              <a:rPr lang="en-GB" sz="1200" b="0" i="0" u="none" kern="1200" dirty="0">
                <a:solidFill>
                  <a:schemeClr val="tx1"/>
                </a:solidFill>
                <a:effectLst/>
                <a:latin typeface="+mn-lt"/>
                <a:ea typeface="+mn-ea"/>
                <a:cs typeface="+mn-cs"/>
              </a:rPr>
              <a:t> by applying knowledge from the </a:t>
            </a:r>
            <a:r>
              <a:rPr lang="en-GB" sz="1200" b="0" i="0" u="none" strike="noStrike" kern="1200" dirty="0">
                <a:solidFill>
                  <a:schemeClr val="tx1"/>
                </a:solidFill>
                <a:effectLst/>
                <a:latin typeface="+mn-lt"/>
                <a:ea typeface="+mn-ea"/>
                <a:cs typeface="+mn-cs"/>
                <a:hlinkClick r:id="rId6" tooltip="Social sciences">
                  <a:extLst>
                    <a:ext uri="{A12FA001-AC4F-418D-AE19-62706E023703}">
                      <ahyp:hlinkClr xmlns:ahyp="http://schemas.microsoft.com/office/drawing/2018/hyperlinkcolor" val="tx"/>
                    </a:ext>
                  </a:extLst>
                </a:hlinkClick>
              </a:rPr>
              <a:t>social sciences</a:t>
            </a:r>
            <a:r>
              <a:rPr lang="en-GB" sz="1200" b="0" i="0" u="none" kern="1200" dirty="0">
                <a:solidFill>
                  <a:schemeClr val="tx1"/>
                </a:solidFill>
                <a:effectLst/>
                <a:latin typeface="+mn-lt"/>
                <a:ea typeface="+mn-ea"/>
                <a:cs typeface="+mn-cs"/>
              </a:rPr>
              <a:t> and the </a:t>
            </a:r>
            <a:r>
              <a:rPr lang="en-GB" sz="1200" b="0" i="0" u="none" strike="noStrike" kern="1200" dirty="0">
                <a:solidFill>
                  <a:schemeClr val="tx1"/>
                </a:solidFill>
                <a:effectLst/>
                <a:latin typeface="+mn-lt"/>
                <a:ea typeface="+mn-ea"/>
                <a:cs typeface="+mn-cs"/>
                <a:hlinkClick r:id="rId7" tooltip="Humanities">
                  <a:extLst>
                    <a:ext uri="{A12FA001-AC4F-418D-AE19-62706E023703}">
                      <ahyp:hlinkClr xmlns:ahyp="http://schemas.microsoft.com/office/drawing/2018/hyperlinkcolor" val="tx"/>
                    </a:ext>
                  </a:extLst>
                </a:hlinkClick>
              </a:rPr>
              <a:t>humanities</a:t>
            </a:r>
            <a:r>
              <a:rPr lang="en-GB" sz="1200" b="0" i="0" u="none" kern="1200" dirty="0">
                <a:solidFill>
                  <a:schemeClr val="tx1"/>
                </a:solidFill>
                <a:effectLst/>
                <a:latin typeface="+mn-lt"/>
                <a:ea typeface="+mn-ea"/>
                <a:cs typeface="+mn-cs"/>
              </a:rPr>
              <a:t> to reveal and challenge </a:t>
            </a:r>
            <a:r>
              <a:rPr lang="en-GB" sz="1200" b="0" i="0" u="none" strike="noStrike" kern="1200" dirty="0">
                <a:solidFill>
                  <a:schemeClr val="tx1"/>
                </a:solidFill>
                <a:effectLst/>
                <a:latin typeface="+mn-lt"/>
                <a:ea typeface="+mn-ea"/>
                <a:cs typeface="+mn-cs"/>
                <a:hlinkClick r:id="rId8" tooltip="Power structure">
                  <a:extLst>
                    <a:ext uri="{A12FA001-AC4F-418D-AE19-62706E023703}">
                      <ahyp:hlinkClr xmlns:ahyp="http://schemas.microsoft.com/office/drawing/2018/hyperlinkcolor" val="tx"/>
                    </a:ext>
                  </a:extLst>
                </a:hlinkClick>
              </a:rPr>
              <a:t>power structures</a:t>
            </a:r>
            <a:r>
              <a:rPr lang="en-GB" sz="1200" b="0" i="0" u="none" kern="1200" dirty="0">
                <a:solidFill>
                  <a:schemeClr val="tx1"/>
                </a:solidFill>
                <a:effectLst/>
                <a:latin typeface="+mn-lt"/>
                <a:ea typeface="+mn-ea"/>
                <a:cs typeface="+mn-cs"/>
              </a:rPr>
              <a:t>. It argues that social problems are influenced and created more by societal structures and cultural assumptions than by individual and psychological factors. Maintain primary goal of philosophy is to understand and to help overcome the social structures through which people are dominated and oppressed. Believing that science, like other forms of knowledge, has been used as an instrument of oppression, they caution against a blind faith in scientific progress, arguing that scientific knowledge must not be pursued as an end in itself without reference to the goal of human emancipation. Since the 1970s, critical theory has been immensely influential in the study of </a:t>
            </a:r>
            <a:r>
              <a:rPr lang="en-GB" sz="1200" b="0" i="0" u="none" strike="noStrik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history</a:t>
            </a:r>
            <a:r>
              <a:rPr lang="en-GB" sz="1200" b="0" i="0" u="none" kern="1200" dirty="0">
                <a:solidFill>
                  <a:schemeClr val="tx1"/>
                </a:solidFill>
                <a:effectLst/>
                <a:latin typeface="+mn-lt"/>
                <a:ea typeface="+mn-ea"/>
                <a:cs typeface="+mn-cs"/>
              </a:rPr>
              <a:t>, law, </a:t>
            </a:r>
            <a:r>
              <a:rPr lang="en-GB" sz="1200" b="0" i="0" u="none" strike="noStrike"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literature</a:t>
            </a:r>
            <a:r>
              <a:rPr lang="en-GB" sz="1200" b="0" i="0" u="none" kern="1200" dirty="0">
                <a:solidFill>
                  <a:schemeClr val="tx1"/>
                </a:solidFill>
                <a:effectLst/>
                <a:latin typeface="+mn-lt"/>
                <a:ea typeface="+mn-ea"/>
                <a:cs typeface="+mn-cs"/>
              </a:rPr>
              <a:t>, and the </a:t>
            </a:r>
            <a:r>
              <a:rPr lang="en-GB" sz="1200" b="0" i="0" kern="1200" dirty="0">
                <a:solidFill>
                  <a:schemeClr val="tx1"/>
                </a:solidFill>
                <a:effectLst/>
                <a:latin typeface="+mn-lt"/>
                <a:ea typeface="+mn-ea"/>
                <a:cs typeface="+mn-cs"/>
              </a:rPr>
              <a:t>social sciences.</a:t>
            </a:r>
          </a:p>
          <a:p>
            <a:pPr lvl="1"/>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Feminist theory</a:t>
            </a:r>
            <a:r>
              <a:rPr lang="en-GB" sz="1200" b="0" i="0" kern="1200" dirty="0">
                <a:solidFill>
                  <a:schemeClr val="tx1"/>
                </a:solidFill>
                <a:effectLst/>
                <a:latin typeface="+mn-lt"/>
                <a:ea typeface="+mn-ea"/>
                <a:cs typeface="+mn-cs"/>
              </a:rPr>
              <a:t> focuses on analysing gender inequality. Themes explored in feminism include discrimination, objectification (especially sexual objectification), oppression, patriarchy, stereotyping, art history and contemporary art, and aesthetics.</a:t>
            </a:r>
            <a:endParaRPr lang="en-GB" b="1" dirty="0"/>
          </a:p>
          <a:p>
            <a:endParaRPr lang="en-GB" dirty="0"/>
          </a:p>
          <a:p>
            <a:r>
              <a:rPr lang="en-GB" dirty="0"/>
              <a:t>Autoethnography (Adams, Jones and Ellis, 2014) refers to an approach where the researcher’s personal and reflective perspective is part of the </a:t>
            </a:r>
            <a:r>
              <a:rPr lang="en-GB" b="0" dirty="0"/>
              <a:t>analysis.</a:t>
            </a:r>
            <a:r>
              <a:rPr lang="en-GB" sz="1200" b="0" i="0" kern="1200" dirty="0">
                <a:solidFill>
                  <a:schemeClr val="tx1"/>
                </a:solidFill>
                <a:effectLst/>
                <a:latin typeface="+mn-lt"/>
                <a:ea typeface="+mn-ea"/>
                <a:cs typeface="+mn-cs"/>
              </a:rPr>
              <a:t> The author uses self-reflection and writing to explore anecdotal and personal experience and connect this autobiographical story to wider cultural, political, and social meanings and understandings.</a:t>
            </a:r>
            <a:endParaRPr lang="en-GB" dirty="0"/>
          </a:p>
          <a:p>
            <a:endParaRPr lang="en-GB" dirty="0"/>
          </a:p>
          <a:p>
            <a:r>
              <a:rPr lang="en-GB" dirty="0"/>
              <a:t>The expansion of the Internet and social media has boosted researchers to perform virtual ethnography or </a:t>
            </a:r>
            <a:r>
              <a:rPr lang="en-GB" dirty="0" err="1"/>
              <a:t>netnography</a:t>
            </a:r>
            <a:r>
              <a:rPr lang="en-GB" dirty="0"/>
              <a:t> (Hine, 2010). Virtual ethnography rests on the argument that the ethnographer should experience the social life of the research subjects regardless of how those experiences are mediated.</a:t>
            </a:r>
            <a:r>
              <a:rPr lang="en-GB" sz="1200" b="0" i="0" kern="1200" dirty="0">
                <a:solidFill>
                  <a:schemeClr val="tx1"/>
                </a:solidFill>
                <a:effectLst/>
                <a:latin typeface="+mn-lt"/>
                <a:ea typeface="+mn-ea"/>
                <a:cs typeface="+mn-cs"/>
              </a:rPr>
              <a:t> Somewhat runs counter to the current trend to</a:t>
            </a:r>
            <a:r>
              <a:rPr lang="en-GB" sz="1200" b="0" i="1" kern="1200" dirty="0">
                <a:solidFill>
                  <a:schemeClr val="tx1"/>
                </a:solidFill>
                <a:effectLst/>
                <a:latin typeface="+mn-lt"/>
                <a:ea typeface="+mn-ea"/>
                <a:cs typeface="+mn-cs"/>
              </a:rPr>
              <a:t> quantify </a:t>
            </a:r>
            <a:r>
              <a:rPr lang="en-GB" sz="1200" b="0" i="0" kern="1200" dirty="0">
                <a:solidFill>
                  <a:schemeClr val="tx1"/>
                </a:solidFill>
                <a:effectLst/>
                <a:latin typeface="+mn-lt"/>
                <a:ea typeface="+mn-ea"/>
                <a:cs typeface="+mn-cs"/>
              </a:rPr>
              <a:t>social media, producing charts and graphs based on the many ways social media networking is monitored and analysed.  The word </a:t>
            </a:r>
            <a:r>
              <a:rPr lang="en-GB" sz="1200" b="0" i="0" kern="1200" dirty="0" err="1">
                <a:solidFill>
                  <a:schemeClr val="tx1"/>
                </a:solidFill>
                <a:effectLst/>
                <a:latin typeface="+mn-lt"/>
                <a:ea typeface="+mn-ea"/>
                <a:cs typeface="+mn-cs"/>
              </a:rPr>
              <a:t>netnography</a:t>
            </a:r>
            <a:r>
              <a:rPr lang="en-GB" sz="1200" b="0" i="0" kern="1200" dirty="0">
                <a:solidFill>
                  <a:schemeClr val="tx1"/>
                </a:solidFill>
                <a:effectLst/>
                <a:latin typeface="+mn-lt"/>
                <a:ea typeface="+mn-ea"/>
                <a:cs typeface="+mn-cs"/>
              </a:rPr>
              <a:t> describes the nexus between traditional ethnographic research and the free behaviour of people on the Internet,</a:t>
            </a:r>
            <a:r>
              <a:rPr lang="en-GB" dirty="0"/>
              <a:t> Related to this, ethnography can be global, multi-sited and mobile in the sense that researchers follow people around physical and virtual places (Epstein, Fahey and Kenway, 2013).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222400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Workplace, industrial and organizational ethnographies (Eberle and </a:t>
            </a:r>
            <a:r>
              <a:rPr lang="en-GB" dirty="0" err="1"/>
              <a:t>Maeder</a:t>
            </a:r>
            <a:r>
              <a:rPr lang="en-GB" dirty="0"/>
              <a:t>, 2011; </a:t>
            </a:r>
            <a:r>
              <a:rPr lang="en-GB" dirty="0" err="1"/>
              <a:t>Yanow</a:t>
            </a:r>
            <a:r>
              <a:rPr lang="en-GB" dirty="0"/>
              <a:t>, </a:t>
            </a:r>
            <a:r>
              <a:rPr lang="en-GB" dirty="0" err="1"/>
              <a:t>Ybema</a:t>
            </a:r>
            <a:r>
              <a:rPr lang="en-GB" dirty="0"/>
              <a:t> and van Hulst, 2012) provide in-depth descriptions on a wide range of topics within the field of management and organizations, such as managerial action, organizational cultures, interaction of professional groups, work behaviour and co-worker relations, emotional labour, and sexual harassment.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exemplary empirical studies: see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Ethnography is also use in marketing: </a:t>
            </a:r>
            <a:r>
              <a:rPr lang="en-GB" dirty="0" err="1"/>
              <a:t>Arnould</a:t>
            </a:r>
            <a:r>
              <a:rPr lang="en-GB" dirty="0"/>
              <a:t> and </a:t>
            </a:r>
            <a:r>
              <a:rPr lang="en-GB" dirty="0" err="1"/>
              <a:t>Wallendorf</a:t>
            </a:r>
            <a:r>
              <a:rPr lang="en-GB" dirty="0"/>
              <a:t> (1994) have encouraged researchers to understand the marketing professionals’ point of view of the market (for an example, see </a:t>
            </a:r>
            <a:r>
              <a:rPr lang="en-GB" dirty="0" err="1"/>
              <a:t>Schweingruber</a:t>
            </a:r>
            <a:r>
              <a:rPr lang="en-GB" dirty="0"/>
              <a:t> and </a:t>
            </a:r>
            <a:r>
              <a:rPr lang="en-GB" dirty="0" err="1"/>
              <a:t>Berns</a:t>
            </a:r>
            <a:r>
              <a:rPr lang="en-GB" dirty="0"/>
              <a:t>, 2005) and to explore the cultural meanings of marketing outputs such as a brand or service quality from the consumer’s perspective (for an example, see Bradford and Sherry, 2013). </a:t>
            </a:r>
            <a:r>
              <a:rPr lang="en-GB" dirty="0" err="1"/>
              <a:t>Mariampolski</a:t>
            </a:r>
            <a:r>
              <a:rPr lang="en-GB" dirty="0"/>
              <a:t> (2006) provides wider insight into the extensive use of ethnographic approaches in marketing research. With these developments, business companies have noticed that they can benefit from ethnographic research through which culture-based business problems can be addressed (Abrams, 2000; Sweet, 2001; Elliott and </a:t>
            </a:r>
            <a:r>
              <a:rPr lang="en-GB" dirty="0" err="1"/>
              <a:t>Jankel</a:t>
            </a:r>
            <a:r>
              <a:rPr lang="en-GB" dirty="0"/>
              <a:t>-Elliot, 2003). </a:t>
            </a:r>
            <a:r>
              <a:rPr lang="en-GB" dirty="0" err="1"/>
              <a:t>Syncronicity</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Corporate anthropology (van </a:t>
            </a:r>
            <a:r>
              <a:rPr lang="en-GB" dirty="0" err="1"/>
              <a:t>Marrewijk</a:t>
            </a:r>
            <a:r>
              <a:rPr lang="en-GB" dirty="0"/>
              <a:t>, 2014) has also been pursued for several decades, and the interest in it is increasing. Issues that have been studied relate to all fields of business research. Thus, examples can be found in accounting (e.g. </a:t>
            </a:r>
            <a:r>
              <a:rPr lang="en-GB" dirty="0" err="1"/>
              <a:t>Kornberger</a:t>
            </a:r>
            <a:r>
              <a:rPr lang="en-GB" dirty="0"/>
              <a:t>, </a:t>
            </a:r>
            <a:r>
              <a:rPr lang="en-GB" dirty="0" err="1"/>
              <a:t>Justesen</a:t>
            </a:r>
            <a:r>
              <a:rPr lang="en-GB" dirty="0"/>
              <a:t> and </a:t>
            </a:r>
            <a:r>
              <a:rPr lang="en-GB" dirty="0" err="1"/>
              <a:t>Mouritsen</a:t>
            </a:r>
            <a:r>
              <a:rPr lang="en-GB" dirty="0"/>
              <a:t>, 2011), international business (e.g. Moore, 2011) and small-business research (e.g. </a:t>
            </a:r>
            <a:r>
              <a:rPr lang="en-GB" dirty="0" err="1"/>
              <a:t>Wapshott</a:t>
            </a:r>
            <a:r>
              <a:rPr lang="en-GB" dirty="0"/>
              <a:t> and Mallett, 2013). But is the research done by business researchers really ethnography?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would say it is not. It is not long-term fieldwork in a community context. It is much more likely to be short term and multi-sited with multi-researchers (for an example, see Eriksson, </a:t>
            </a:r>
            <a:r>
              <a:rPr lang="en-GB" dirty="0" err="1"/>
              <a:t>Henttonen</a:t>
            </a:r>
            <a:r>
              <a:rPr lang="en-GB" dirty="0"/>
              <a:t> and </a:t>
            </a:r>
            <a:r>
              <a:rPr lang="en-GB" dirty="0" err="1"/>
              <a:t>Meriläinen</a:t>
            </a:r>
            <a:r>
              <a:rPr lang="en-GB" dirty="0"/>
              <a:t>, 2008). Ethnography that deals with business issues often involves shorter periods of participant observation than the classic ethnographies. Despite this, ethnographic business research can still be informed by a theory of cultural interpretation.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3144608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2. When conducting other types of studies, which are not based on in-situ observation or interaction, it can very easy to miss unexpected issues. This can happen either because questions are not asked, or respondents neglect to mention something. An ethnographic researcher’s in-situ presence helps mitigate this risk because the issues will (hopefully) become directly apparent to the researcher.</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Ethnography’s main benefit is generally considered to be its ability to deliver a detailed and faithful representation of users’ behaviours and attitudes. Because of its subjective nature, an ethnographic study (with a skilled researcher) can be very useful in</a:t>
            </a:r>
            <a:r>
              <a:rPr lang="en-GB" sz="1200" b="1" i="0" kern="1200" dirty="0">
                <a:solidFill>
                  <a:schemeClr val="tx1"/>
                </a:solidFill>
                <a:effectLst/>
                <a:latin typeface="+mn-lt"/>
                <a:ea typeface="+mn-ea"/>
                <a:cs typeface="+mn-cs"/>
              </a:rPr>
              <a:t> uncovering and analysing relevant user attitudes and emotions.</a:t>
            </a:r>
          </a:p>
          <a:p>
            <a:pPr fontAlgn="base"/>
            <a:endParaRPr lang="en-GB" sz="1200" b="1"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3268257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Anthropological ethnographers often live amongst a group/society for a year or more, in order to learn about them. This fully immersive, long-term ‘live and work’ approach to ethnography has not proven popular within the field of usability.  Anthropologists use ethnography in an attempt to fully understand as much as possible about an entire society, but this takes a very big commitment, so this is one of the main criticisms levelled at ethnographic studies, but the rich output is often worth it. Longer studies normally counter-act any participant awareness of the researcher or acting unnaturally because the subjects grow to trust the researcher and/or get tired of any pretence.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For example: During the first week of an ethnographic study into an insurance claim processing system, all the subjects were observed to be following the strictest interpretation of the correct procedures. As time progressed, however, it became increasingly apparent that almost all employees had ‘work-arounds’ and ‘short cuts’ which were liberally used in order to speed things up. These behaviours were very instructive in helping to re-design the process flow. Had the researcher not stayed in-situ long enough to observe these, they may have gone unrecorded.</a:t>
            </a:r>
          </a:p>
          <a:p>
            <a:pPr fontAlgn="base"/>
            <a:endParaRPr lang="en-GB" sz="1200" b="1"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Researcher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Ethnographic researchers need to be very highly-skilled to avoid all the potential pitfalls of an ethnographic study. Some of these include the detail &amp; completeness of observations, as well as potential bias (and mistakes) in data collection or analysis.</a:t>
            </a:r>
          </a:p>
          <a:p>
            <a:pPr fontAlgn="base"/>
            <a:r>
              <a:rPr lang="en-GB" sz="1200" b="1" i="0" kern="1200" dirty="0">
                <a:solidFill>
                  <a:schemeClr val="tx1"/>
                </a:solidFill>
                <a:effectLst/>
                <a:latin typeface="+mn-lt"/>
                <a:ea typeface="+mn-ea"/>
                <a:cs typeface="+mn-cs"/>
              </a:rPr>
              <a:t>Subjects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essential that any studies’ subjects are as true a representation of the larger user audience as possible (assuming that the study has been designed this way). It is also vital that the subjects are open and honest with the researcher. Of course, both of these issues are related to the quality of the researcher themselves and their role in the study’s design.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8332183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Holistic and Contextual - Human behaviour can only be understood in context - During the process of analysis and abstraction, we cannot separate behaviour from relevant contexts of meaning and purpose - The ethnographer must understand why the behaviour takes place and under what circumstances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Reflexivity - ethnography has a reflexive character - researcher is part of the world that he/she studies and in affected by it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Prolonged engagement essential condition for good field work - Spends sufficient time -Though no acceptable definition - one year is appropriate - Allows close contact and frequent interactions with the people  explanations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Anthropological ethnographers often live amongst a group/society for a year or more, in order to learn about them. This fully immersive, long-term ‘live and work’ approach to ethnography has not proven popular within the field of usability.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760183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research is supposed to protect the people who participate in the study. This includes letting them know the risks of the research, protecting their identities and, more generally, paying extra attention to the decisions that you make during the research process (</a:t>
            </a:r>
            <a:r>
              <a:rPr lang="en-GB" dirty="0" err="1"/>
              <a:t>Vanderstaay</a:t>
            </a:r>
            <a:r>
              <a:rPr lang="en-GB" dirty="0"/>
              <a:t>,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You need to make your research goals and objectives clear to the members of the community under study and gain the informed consent of these people prior to starting your research project. Tell them explicitly what their data will be used for.  This includes ensuring the study participants are given the opportunity to decide whether you can use their real names or pseudonyms in your research. You also need to discuss whether participants would want to read and comment on the drafts of the research report.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One of the strengths of ethnographic research, but also one of its challenges, is the reflection on the relationships that the researchers build with the participants in their studies. Carrying out ethnographic business research differs from many other qualitative research approaches. Doing ethnographic research means getting to know people (e.g. managers, employees, customers, consumers), gaining their trust, and perhaps committing oneself to long-term friendship relations. Or, as van </a:t>
            </a:r>
            <a:r>
              <a:rPr lang="en-GB" dirty="0" err="1"/>
              <a:t>Maanen</a:t>
            </a:r>
            <a:r>
              <a:rPr lang="en-GB" dirty="0"/>
              <a:t> (2011) puts it, in your research project you are ‘part spy, part voyeur, part fan, part member’. Participants may reveal things unintendedly or to you as a ‘friend’, not a researcher, hard to maintain that balance – may be great data – but would hurt them. So what do you do? Ethics is about not harming participants, but where is the 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Task: Ethical issues that may arise: Issues of confidentiality and privacy; your unintentional revelation of identities; deception and misrepresentation of yourself; identification of your biases; your involvement with illegal behaviour or activity; violation of your own basic personal moral standards in order to conform; your identification with those lacking power in society; your negotiations with the elite in power or authority; and your publishing field reports that may be truthful but unflattering (</a:t>
            </a:r>
            <a:r>
              <a:rPr lang="en-GB" dirty="0" err="1"/>
              <a:t>Angrosino</a:t>
            </a:r>
            <a:r>
              <a:rPr lang="en-GB" dirty="0"/>
              <a:t>, 2007; Neuman, 2003). Linked for ethnographies with increased likelihood of these things happening given the time spent researching/at the site/with participants.</a:t>
            </a:r>
          </a:p>
        </p:txBody>
      </p:sp>
      <p:sp>
        <p:nvSpPr>
          <p:cNvPr id="4" name="Slide Number Placeholder 3"/>
          <p:cNvSpPr>
            <a:spLocks noGrp="1"/>
          </p:cNvSpPr>
          <p:nvPr>
            <p:ph type="sldNum" sz="quarter" idx="5"/>
          </p:nvPr>
        </p:nvSpPr>
        <p:spPr/>
        <p:txBody>
          <a:bodyPr/>
          <a:lstStyle/>
          <a:p>
            <a:fld id="{66D29648-A2F4-46D5-9F39-7BC40FB1BBCF}" type="slidenum">
              <a:rPr lang="en-GB" smtClean="0"/>
              <a:t>22</a:t>
            </a:fld>
            <a:endParaRPr lang="en-GB"/>
          </a:p>
        </p:txBody>
      </p:sp>
    </p:spTree>
    <p:extLst>
      <p:ext uri="{BB962C8B-B14F-4D97-AF65-F5344CB8AC3E}">
        <p14:creationId xmlns:p14="http://schemas.microsoft.com/office/powerpoint/2010/main" val="7856692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Ethnographers seek to gain an emic perspective, the ‘native’s point of view’ of a specific culture (Hammersley and Atkinson, 2007). This means that they try to look at the culture under study from the inside; through the meanings that the members of that culture live with. Therefore, ethnographers avoid imposing conceptual and theoretical frameworks on empirical data at the beginning of the research process. </a:t>
            </a:r>
            <a:endParaRPr lang="en-GB" b="1" dirty="0"/>
          </a:p>
          <a:p>
            <a:endParaRPr lang="en-GB" dirty="0"/>
          </a:p>
          <a:p>
            <a:r>
              <a:rPr lang="en-GB" dirty="0"/>
              <a:t>Understanding the emic perspective is difficult for a novice business researcher who is more familiar with what is called the etic perspective. </a:t>
            </a:r>
          </a:p>
          <a:p>
            <a:endParaRPr lang="en-GB" dirty="0"/>
          </a:p>
          <a:p>
            <a:r>
              <a:rPr lang="en-GB" dirty="0"/>
              <a:t>Etic perspective means that the researcher looks at the culture mostly with theoretical conceptions. Although researchers tend to combine emic and etic perspectives at some point of their research, you can still emphasize them in different ways throughout an ethnography</a:t>
            </a:r>
          </a:p>
          <a:p>
            <a:endParaRPr lang="en-GB" dirty="0"/>
          </a:p>
          <a:p>
            <a:r>
              <a:rPr lang="en-GB" dirty="0"/>
              <a:t>While ethnographers are interested in the emic perspective, that is, how members of a culture give meaning to the world, they are also interested in language practices. This is also true in business-related ethnographic studies; for good examples, see </a:t>
            </a:r>
            <a:r>
              <a:rPr lang="en-GB" dirty="0" err="1"/>
              <a:t>Kärreman</a:t>
            </a:r>
            <a:r>
              <a:rPr lang="en-GB" dirty="0"/>
              <a:t> and Alvesson (2001) and Samra-Fredericks (2003). In ethnographic research, language is conceptualized as a social practice: </a:t>
            </a:r>
          </a:p>
          <a:p>
            <a:pPr marL="228600" indent="-228600">
              <a:buFont typeface="+mj-lt"/>
              <a:buAutoNum type="arabicPeriod"/>
            </a:pPr>
            <a:r>
              <a:rPr lang="en-GB" dirty="0"/>
              <a:t>Language spoken: Acceptable to do in native language of researcher now, but what does that do to our study? What do you miss? What impression does that give to subjects?</a:t>
            </a:r>
          </a:p>
          <a:p>
            <a:pPr marL="228600" indent="-228600">
              <a:buFont typeface="+mj-lt"/>
              <a:buAutoNum type="arabicPeriod"/>
            </a:pPr>
            <a:r>
              <a:rPr lang="en-GB" dirty="0"/>
              <a:t>Not just language, but what people say and what they keep silent about produces meaning and value in social life. How do you know what people aren’t saying? Well, you don’t – so how do you account for that?</a:t>
            </a:r>
          </a:p>
          <a:p>
            <a:pPr marL="228600" indent="-228600">
              <a:buFont typeface="+mj-lt"/>
              <a:buAutoNum type="arabicPeriod"/>
            </a:pPr>
            <a:r>
              <a:rPr lang="en-GB" dirty="0"/>
              <a:t>Language practices are socially constructed because they are shaped by social and historical forces, which are beyond the control of any one individual. Language practices also constitute people’s lives together by specifying, creating, maintaining and changing the frames of their action. Language is also time specific – think of words used today that didn’t exist 5-10-50 years ago. How will you pick up on the nuances of this? This is the benefit of time spent in ethnography.</a:t>
            </a:r>
          </a:p>
        </p:txBody>
      </p:sp>
      <p:sp>
        <p:nvSpPr>
          <p:cNvPr id="4" name="Slide Number Placeholder 3"/>
          <p:cNvSpPr>
            <a:spLocks noGrp="1"/>
          </p:cNvSpPr>
          <p:nvPr>
            <p:ph type="sldNum" sz="quarter" idx="5"/>
          </p:nvPr>
        </p:nvSpPr>
        <p:spPr/>
        <p:txBody>
          <a:bodyPr/>
          <a:lstStyle/>
          <a:p>
            <a:fld id="{66D29648-A2F4-46D5-9F39-7BC40FB1BBCF}" type="slidenum">
              <a:rPr lang="en-GB" smtClean="0"/>
              <a:t>23</a:t>
            </a:fld>
            <a:endParaRPr lang="en-GB"/>
          </a:p>
        </p:txBody>
      </p:sp>
    </p:spTree>
    <p:extLst>
      <p:ext uri="{BB962C8B-B14F-4D97-AF65-F5344CB8AC3E}">
        <p14:creationId xmlns:p14="http://schemas.microsoft.com/office/powerpoint/2010/main" val="4034384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Ethnographies are hard. They take commitment, resources, skill… but can be so worth it!!</a:t>
            </a:r>
          </a:p>
        </p:txBody>
      </p:sp>
      <p:sp>
        <p:nvSpPr>
          <p:cNvPr id="4" name="Slide Number Placeholder 3"/>
          <p:cNvSpPr>
            <a:spLocks noGrp="1"/>
          </p:cNvSpPr>
          <p:nvPr>
            <p:ph type="sldNum" sz="quarter" idx="5"/>
          </p:nvPr>
        </p:nvSpPr>
        <p:spPr/>
        <p:txBody>
          <a:bodyPr/>
          <a:lstStyle/>
          <a:p>
            <a:fld id="{66D29648-A2F4-46D5-9F39-7BC40FB1BBCF}" type="slidenum">
              <a:rPr lang="en-GB" smtClean="0"/>
              <a:t>24</a:t>
            </a:fld>
            <a:endParaRPr lang="en-GB"/>
          </a:p>
        </p:txBody>
      </p:sp>
    </p:spTree>
    <p:extLst>
      <p:ext uri="{BB962C8B-B14F-4D97-AF65-F5344CB8AC3E}">
        <p14:creationId xmlns:p14="http://schemas.microsoft.com/office/powerpoint/2010/main" val="34345693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you need to identify your research question. Talking to others about your research project and consulting different sources for ideas can be helpful.</a:t>
            </a:r>
          </a:p>
          <a:p>
            <a:endParaRPr lang="en-GB" dirty="0"/>
          </a:p>
          <a:p>
            <a:r>
              <a:rPr lang="en-GB" dirty="0"/>
              <a:t>Second, you need to assess how much you know about the subject area.</a:t>
            </a:r>
          </a:p>
          <a:p>
            <a:endParaRPr lang="en-GB" dirty="0"/>
          </a:p>
          <a:p>
            <a:r>
              <a:rPr lang="en-GB" dirty="0"/>
              <a:t>Lastly, you need to assess your time and resources. Do you have the time to conduct the study? What about your other obligations and commitments? What types of resources do you have? What types of equipment will you need? Who will fund the study? These are important questions to ask and find answers before beginning your study. </a:t>
            </a:r>
          </a:p>
        </p:txBody>
      </p:sp>
      <p:sp>
        <p:nvSpPr>
          <p:cNvPr id="4" name="Slide Number Placeholder 3"/>
          <p:cNvSpPr>
            <a:spLocks noGrp="1"/>
          </p:cNvSpPr>
          <p:nvPr>
            <p:ph type="sldNum" sz="quarter" idx="5"/>
          </p:nvPr>
        </p:nvSpPr>
        <p:spPr/>
        <p:txBody>
          <a:bodyPr/>
          <a:lstStyle/>
          <a:p>
            <a:fld id="{66D29648-A2F4-46D5-9F39-7BC40FB1BBCF}" type="slidenum">
              <a:rPr lang="en-GB" smtClean="0"/>
              <a:t>25</a:t>
            </a:fld>
            <a:endParaRPr lang="en-GB"/>
          </a:p>
        </p:txBody>
      </p:sp>
    </p:spTree>
    <p:extLst>
      <p:ext uri="{BB962C8B-B14F-4D97-AF65-F5344CB8AC3E}">
        <p14:creationId xmlns:p14="http://schemas.microsoft.com/office/powerpoint/2010/main" val="11356833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Singleton and Straits (2005) identified the following stages in field research: </a:t>
            </a:r>
          </a:p>
          <a:p>
            <a:endParaRPr lang="en-GB" dirty="0"/>
          </a:p>
          <a:p>
            <a:pPr marL="228600" indent="-228600">
              <a:buFont typeface="+mj-lt"/>
              <a:buAutoNum type="arabicPeriod"/>
            </a:pPr>
            <a:r>
              <a:rPr lang="en-GB" dirty="0"/>
              <a:t>Problem formulation: Defining the main focus of the study by formulating the problem about which you wish to learn more. </a:t>
            </a:r>
          </a:p>
          <a:p>
            <a:pPr marL="228600" indent="-228600">
              <a:buFont typeface="+mj-lt"/>
              <a:buAutoNum type="arabicPeriod"/>
            </a:pPr>
            <a:r>
              <a:rPr lang="en-GB" dirty="0"/>
              <a:t>Selecting a research setting: The first question is knowing and deciding where to begin. The setting should permit clear observation. It is also helpful to select a setting that you can readily fit in but this does not mean that you are intimately familiar with it. </a:t>
            </a:r>
          </a:p>
          <a:p>
            <a:pPr marL="228600" indent="-228600">
              <a:buFont typeface="+mj-lt"/>
              <a:buAutoNum type="arabicPeriod"/>
            </a:pPr>
            <a:r>
              <a:rPr lang="en-GB" dirty="0"/>
              <a:t>Gaining access: How do you get into a group that you wish to study?. </a:t>
            </a:r>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10082192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may already have your ‘problem’ formed or area chosen before selecting an ethnographic study, and you’re doing an ethnography because it will generate best answer to problem, but you may want to undertake an ethnography and find a problem to fit it. More likely to be first. So, be clear on your research area but allow for developments as ethnography progresses. Either way, setting up a research project can work as long as the site and the question are relevant to one another. Be mindful that your research questions touch upon something important about social and cultural life </a:t>
            </a:r>
            <a:r>
              <a:rPr lang="en-GB" u="sng" dirty="0"/>
              <a:t>in the field site.</a:t>
            </a:r>
            <a:r>
              <a:rPr lang="en-GB" u="none" dirty="0"/>
              <a:t> So, you need to be clear that that link is there. Don’t want to get into study, having committed resources, to find you can’t find out what you need to. </a:t>
            </a:r>
            <a:endParaRPr lang="en-GB" u="sng" dirty="0"/>
          </a:p>
          <a:p>
            <a:endParaRPr lang="en-GB" u="sng" dirty="0"/>
          </a:p>
          <a:p>
            <a:r>
              <a:rPr lang="en-GB" dirty="0"/>
              <a:t>Once a potential field site has been selected, you need to negotiate access. This involves getting permission from the people on the site to visit the site for research purposes during a certain period of time – be upfront about level of commitment. Getting permission often means that you need to convince a gatekeeper (e.g. the CEO of the company) about the relevance of your study. You can also get your foot in the door if you first participate in the group as a volunteer and not as a researcher. When doing an ethnographic study in a business company, it is often crucial that the researcher can offer to the company involved in the study, some concrete benefit in exchange (for example, see e.g. Ram, 1994; Fletcher, 2002). This might include working for the company, providing consultation services or business training, or some other exchangeable services – but academic research shouldn’t be swayed by this and the researcher may not have the capacity to offer this. I wrote report for my sites. </a:t>
            </a:r>
          </a:p>
          <a:p>
            <a:endParaRPr lang="en-GB" dirty="0"/>
          </a:p>
          <a:p>
            <a:r>
              <a:rPr lang="en-GB" dirty="0"/>
              <a:t>Re. level of access: Will this be guaranteed for the whole period of time? Don’t want study interrupted!</a:t>
            </a:r>
          </a:p>
          <a:p>
            <a:endParaRPr lang="en-GB" dirty="0"/>
          </a:p>
          <a:p>
            <a:r>
              <a:rPr lang="en-GB" dirty="0"/>
              <a:t>Also, you need to find some key participants, that is, people who you think are central in terms of the research question that you have in mind</a:t>
            </a: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27</a:t>
            </a:fld>
            <a:endParaRPr lang="en-GB"/>
          </a:p>
        </p:txBody>
      </p:sp>
    </p:spTree>
    <p:extLst>
      <p:ext uri="{BB962C8B-B14F-4D97-AF65-F5344CB8AC3E}">
        <p14:creationId xmlns:p14="http://schemas.microsoft.com/office/powerpoint/2010/main" val="17398990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Who give best data?</a:t>
            </a:r>
          </a:p>
          <a:p>
            <a:pPr marL="228600" indent="-228600">
              <a:buAutoNum type="arabicPeriod"/>
            </a:pPr>
            <a:r>
              <a:rPr lang="en-GB" dirty="0"/>
              <a:t>How many to get accurate impression of wider population? Should be goal of all samples – to be representative of wider population under investigation </a:t>
            </a:r>
          </a:p>
        </p:txBody>
      </p:sp>
      <p:sp>
        <p:nvSpPr>
          <p:cNvPr id="4" name="Slide Number Placeholder 3"/>
          <p:cNvSpPr>
            <a:spLocks noGrp="1"/>
          </p:cNvSpPr>
          <p:nvPr>
            <p:ph type="sldNum" sz="quarter" idx="5"/>
          </p:nvPr>
        </p:nvSpPr>
        <p:spPr/>
        <p:txBody>
          <a:bodyPr/>
          <a:lstStyle/>
          <a:p>
            <a:fld id="{66D29648-A2F4-46D5-9F39-7BC40FB1BBCF}" type="slidenum">
              <a:rPr lang="en-GB" smtClean="0"/>
              <a:t>28</a:t>
            </a:fld>
            <a:endParaRPr lang="en-GB"/>
          </a:p>
        </p:txBody>
      </p:sp>
    </p:spTree>
    <p:extLst>
      <p:ext uri="{BB962C8B-B14F-4D97-AF65-F5344CB8AC3E}">
        <p14:creationId xmlns:p14="http://schemas.microsoft.com/office/powerpoint/2010/main" val="2941068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29</a:t>
            </a:fld>
            <a:endParaRPr lang="en-GB"/>
          </a:p>
        </p:txBody>
      </p:sp>
    </p:spTree>
    <p:extLst>
      <p:ext uri="{BB962C8B-B14F-4D97-AF65-F5344CB8AC3E}">
        <p14:creationId xmlns:p14="http://schemas.microsoft.com/office/powerpoint/2010/main" val="42237636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30</a:t>
            </a:fld>
            <a:endParaRPr lang="en-GB"/>
          </a:p>
        </p:txBody>
      </p:sp>
    </p:spTree>
    <p:extLst>
      <p:ext uri="{BB962C8B-B14F-4D97-AF65-F5344CB8AC3E}">
        <p14:creationId xmlns:p14="http://schemas.microsoft.com/office/powerpoint/2010/main" val="17453575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4. Presenting oneself: You need to decide how you will present yourself to those in the field. Will you be conducting covert research? What roles will you need to adopt and how will you relate to others? How active will you be participating in other people’s lives? If you present yourself as a researcher, will others be able to accept you in their daily lives?</a:t>
            </a:r>
          </a:p>
          <a:p>
            <a:pPr marL="0" indent="0">
              <a:buFont typeface="+mj-lt"/>
              <a:buNone/>
            </a:pPr>
            <a:r>
              <a:rPr lang="en-GB" dirty="0"/>
              <a:t>5. Gathering and recording information: Sometimes it can be difficult to observe and record at the same time. What are the types of information that should be taken as field notes? If you cannot fully record your observations while you are in the field, what should you do? Always carry a notepad for brief jottings. Sometimes there is no alternative but to wait and record observation after you leave the setting. You should record the observations as soon as possible to minimize recall problems. You may also rely on equipment such as audio-recorders, video cameras, etc.</a:t>
            </a:r>
          </a:p>
        </p:txBody>
      </p:sp>
      <p:sp>
        <p:nvSpPr>
          <p:cNvPr id="4" name="Slide Number Placeholder 3"/>
          <p:cNvSpPr>
            <a:spLocks noGrp="1"/>
          </p:cNvSpPr>
          <p:nvPr>
            <p:ph type="sldNum" sz="quarter" idx="5"/>
          </p:nvPr>
        </p:nvSpPr>
        <p:spPr/>
        <p:txBody>
          <a:bodyPr/>
          <a:lstStyle/>
          <a:p>
            <a:fld id="{66D29648-A2F4-46D5-9F39-7BC40FB1BBCF}" type="slidenum">
              <a:rPr lang="en-GB" smtClean="0"/>
              <a:t>31</a:t>
            </a:fld>
            <a:endParaRPr lang="en-GB"/>
          </a:p>
        </p:txBody>
      </p:sp>
    </p:spTree>
    <p:extLst>
      <p:ext uri="{BB962C8B-B14F-4D97-AF65-F5344CB8AC3E}">
        <p14:creationId xmlns:p14="http://schemas.microsoft.com/office/powerpoint/2010/main" val="36202584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Fieldwork includes all activities that you need to carry out in order to collect your data (e.g. observations, interviews and site documents). Overall, fieldwork is a personal experience because all researchers are different and have varying interests and skills.</a:t>
            </a:r>
          </a:p>
          <a:p>
            <a:endParaRPr lang="en-GB" dirty="0"/>
          </a:p>
          <a:p>
            <a:r>
              <a:rPr lang="en-GB" dirty="0"/>
              <a:t>Ethnographic research uses:</a:t>
            </a:r>
          </a:p>
        </p:txBody>
      </p:sp>
      <p:sp>
        <p:nvSpPr>
          <p:cNvPr id="4" name="Slide Number Placeholder 3"/>
          <p:cNvSpPr>
            <a:spLocks noGrp="1"/>
          </p:cNvSpPr>
          <p:nvPr>
            <p:ph type="sldNum" sz="quarter" idx="5"/>
          </p:nvPr>
        </p:nvSpPr>
        <p:spPr/>
        <p:txBody>
          <a:bodyPr/>
          <a:lstStyle/>
          <a:p>
            <a:fld id="{66D29648-A2F4-46D5-9F39-7BC40FB1BBCF}" type="slidenum">
              <a:rPr lang="en-GB" smtClean="0"/>
              <a:t>32</a:t>
            </a:fld>
            <a:endParaRPr lang="en-GB"/>
          </a:p>
        </p:txBody>
      </p:sp>
    </p:spTree>
    <p:extLst>
      <p:ext uri="{BB962C8B-B14F-4D97-AF65-F5344CB8AC3E}">
        <p14:creationId xmlns:p14="http://schemas.microsoft.com/office/powerpoint/2010/main" val="24634575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Complete participant: </a:t>
            </a:r>
            <a:r>
              <a:rPr lang="en-US" sz="1200" b="0" dirty="0"/>
              <a:t>The researcher is fully engaged with the people he or she is observing. This may help him or her establish greater rapport with the people being observed (</a:t>
            </a:r>
            <a:r>
              <a:rPr lang="en-US" sz="1200" b="0" dirty="0" err="1"/>
              <a:t>Angrosino</a:t>
            </a:r>
            <a:r>
              <a:rPr lang="en-US" sz="1200" b="0" dirty="0"/>
              <a:t>, 2007)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dirty="0"/>
              <a:t>Participant as observer: The researcher is participating in the activity at the site. The participant role is more salient than the researcher role. This may help the researcher gain insider views and subjective data. However, it may be distracting for the researcher to record data when he or she is integrated into the activity (</a:t>
            </a:r>
            <a:r>
              <a:rPr lang="en-US" sz="1600" b="0" dirty="0" err="1"/>
              <a:t>Bogdewic</a:t>
            </a:r>
            <a:r>
              <a:rPr lang="en-US" sz="1600" b="0" dirty="0"/>
              <a:t>, 1999)</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600" b="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dirty="0"/>
              <a:t>Nonparticipant or observer  as participant: The researcher is an outsider of the group under study, watching and taking field notes from a distance. He or she can record data without direct involvement with activity or people (Bernard, 2011).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600" b="0" dirty="0"/>
          </a:p>
          <a:p>
            <a:pPr marL="285750" indent="-285750">
              <a:buFont typeface="Arial" panose="020B0604020202020204" pitchFamily="34" charset="0"/>
              <a:buChar char="•"/>
            </a:pPr>
            <a:r>
              <a:rPr lang="en-US" sz="1600" b="0" dirty="0"/>
              <a:t>Complete observer: The researcher is neither seen nor noticed by the people under study</a:t>
            </a:r>
            <a:endParaRPr lang="en-GB" sz="16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Participant observation is a central data collection method in ethnographic research. In business research, the extent of participation can vary in between research projects. At the one end, the researcher makes shorter visits to the site (see Bruni et al., 2004; Eriksson et al., 2008). At the other end, the researcher shares the everyday life and activities of the people in the chosen setting. In business research, this could mean working in the organization studied, for instance. This would help in developing an ‘insider’s view’, which means that you would experience and feel what it is like to be part of the group studied. Experiencing a site from the inside is what necessitates the participant part of observation. Simultaneously, however, there is always an observer side to this process. The challenge is to combine participation and observation in a way that enables understanding of the site as an insider while describing it to the outsiders (Wolcott,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extent to which it is possible for a researcher to become a full participant in the culture they are studying will depend on the nature of the setting being observed. For example, Ram (1999) used his own ethnic background as one basis for choosing field sites (small companies) where he could become a full member of the group studied. Business researchers have also offered to work for the company that they have studied in order to gain an ‘insider view’ (see Watson, 1994). Being a participating member of the group studied develops a ‘working knowledge’ that enables a good understanding of the culture studied (Rosen, 1991: 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Whereas it would not be possible for a young business student to become the manager of a company and experience the site from this position, it may be possible for the researcher to work there as an assistant for a manager. In this way, they could then develop a partial insider perspective into managerial work.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ethnographers do not believe that understanding a culture necessarily requires becoming a full and active member of the group being studied. They claim that the ethnographer should try to be both an outsider and an insider, staying on in the margins of the group both socially and intellectually. Therefore, combining the outside and inside views is fruitful.</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33</a:t>
            </a:fld>
            <a:endParaRPr lang="en-GB"/>
          </a:p>
        </p:txBody>
      </p:sp>
    </p:spTree>
    <p:extLst>
      <p:ext uri="{BB962C8B-B14F-4D97-AF65-F5344CB8AC3E}">
        <p14:creationId xmlns:p14="http://schemas.microsoft.com/office/powerpoint/2010/main" val="18233893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Keeping field notes is a key activity performed by the ethnographer.</a:t>
            </a:r>
          </a:p>
          <a:p>
            <a:endParaRPr lang="en-GB" dirty="0"/>
          </a:p>
          <a:p>
            <a:r>
              <a:rPr lang="en-GB" dirty="0"/>
              <a:t>Everyday events are recorded along with the participants’ viewpoints and interpretations.</a:t>
            </a:r>
          </a:p>
          <a:p>
            <a:endParaRPr lang="en-GB" dirty="0"/>
          </a:p>
          <a:p>
            <a:r>
              <a:rPr lang="en-GB" dirty="0"/>
              <a:t>Initial observations recorded in field notes focus on the general, open-ended collection of materials derived from learning the basic cultural rules and language used at the site. This initial orientation process is important for providing a background for a more focused investigation. It also helps the researcher to gain a rapport with the participants and test out whether the original research objectives are appropriate in the local situation.</a:t>
            </a:r>
          </a:p>
          <a:p>
            <a:endParaRPr lang="en-GB" dirty="0"/>
          </a:p>
          <a:p>
            <a:r>
              <a:rPr lang="en-GB" dirty="0"/>
              <a:t>Ethnographers engage in participant observation in order to gain insight into the culture in which they are interested. These insights develop both over time and in relation to the social relationships in the field, as well as through repeated analysis of many aspects of our field sites. To facilitate this process, ethnographers must learn how to interact with the people in the field and how to take useful and reliable notes regarding the details of what happens in their research contexts when they act in the way they do – did a certain interaction (as the researcher has use previous field notes to solidify their language and cultural understanding) lead to fruitful data or the opposite? Record this and do again/don’t do again.</a:t>
            </a:r>
          </a:p>
          <a:p>
            <a:endParaRPr lang="en-GB" dirty="0"/>
          </a:p>
          <a:p>
            <a:r>
              <a:rPr lang="en-GB" dirty="0"/>
              <a:t>The field notes constitute a major part of the empirical data on which the conclusions of the research will be based.</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34</a:t>
            </a:fld>
            <a:endParaRPr lang="en-GB"/>
          </a:p>
        </p:txBody>
      </p:sp>
    </p:spTree>
    <p:extLst>
      <p:ext uri="{BB962C8B-B14F-4D97-AF65-F5344CB8AC3E}">
        <p14:creationId xmlns:p14="http://schemas.microsoft.com/office/powerpoint/2010/main" val="2564406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 SS – St – individual perspective</a:t>
            </a:r>
          </a:p>
          <a:p>
            <a:endParaRPr lang="en-GB" dirty="0"/>
          </a:p>
          <a:p>
            <a:r>
              <a:rPr lang="en-GB" dirty="0"/>
              <a:t>FG</a:t>
            </a:r>
          </a:p>
          <a:p>
            <a:endParaRPr lang="en-GB" dirty="0"/>
          </a:p>
          <a:p>
            <a:r>
              <a:rPr lang="en-GB" dirty="0"/>
              <a:t>Caroline</a:t>
            </a:r>
          </a:p>
        </p:txBody>
      </p:sp>
      <p:sp>
        <p:nvSpPr>
          <p:cNvPr id="4" name="Slide Number Placeholder 3"/>
          <p:cNvSpPr>
            <a:spLocks noGrp="1"/>
          </p:cNvSpPr>
          <p:nvPr>
            <p:ph type="sldNum" sz="quarter" idx="5"/>
          </p:nvPr>
        </p:nvSpPr>
        <p:spPr/>
        <p:txBody>
          <a:bodyPr/>
          <a:lstStyle/>
          <a:p>
            <a:fld id="{66D29648-A2F4-46D5-9F39-7BC40FB1BBCF}" type="slidenum">
              <a:rPr lang="en-GB" smtClean="0"/>
              <a:t>35</a:t>
            </a:fld>
            <a:endParaRPr lang="en-GB"/>
          </a:p>
        </p:txBody>
      </p:sp>
    </p:spTree>
    <p:extLst>
      <p:ext uri="{BB962C8B-B14F-4D97-AF65-F5344CB8AC3E}">
        <p14:creationId xmlns:p14="http://schemas.microsoft.com/office/powerpoint/2010/main" val="13853975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variety of site documents can be relevant to ethnographic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include: advertisements, work descriptions, annual reports, memos, correspondence, brochures, newsletters, websites, minutes of meetings, menus, and many other kinds of written items.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 use site documents to learn about general issues which might affect the field site, or they can tell you how the participants of your study present themselves to other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Site documents are helpful in placing the participants of your study in a wider context. You can also learn about what kinds of demands are placed upon the people in your site, or what kind of privileges they have. Site documents also provide demographic information and documentation of historical events. When considering whether a site document is relevant to your study, you can ask:</a:t>
            </a:r>
          </a:p>
          <a:p>
            <a:pPr marL="1085850" marR="0" lvl="2"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is written in this document and how?</a:t>
            </a:r>
          </a:p>
          <a:p>
            <a:pPr marL="1085850" marR="0" lvl="2"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Why was this document produced?</a:t>
            </a:r>
          </a:p>
          <a:p>
            <a:pPr marL="1085850" marR="0" lvl="2"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Who will read or use it, and how?</a:t>
            </a:r>
          </a:p>
          <a:p>
            <a:pPr marL="1085850" marR="0" lvl="2"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is not included in it, but could be?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Privacy or copyright issues may apply to business-related site documents in particular; therefore, it is important to ask about this before they are included in your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business research, you should not use any documents that you do not have permission to use. If you are given permission to include information from the documents in your research report, you will need to cite the documents appropriately.</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36</a:t>
            </a:fld>
            <a:endParaRPr lang="en-GB"/>
          </a:p>
        </p:txBody>
      </p:sp>
    </p:spTree>
    <p:extLst>
      <p:ext uri="{BB962C8B-B14F-4D97-AF65-F5344CB8AC3E}">
        <p14:creationId xmlns:p14="http://schemas.microsoft.com/office/powerpoint/2010/main" val="21946147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equipment to help record situation/events/interactions, etc.</a:t>
            </a:r>
          </a:p>
          <a:p>
            <a:endParaRPr lang="en-GB" dirty="0"/>
          </a:p>
          <a:p>
            <a:r>
              <a:rPr lang="en-GB" dirty="0"/>
              <a:t>Documents and AV Mat support </a:t>
            </a:r>
            <a:r>
              <a:rPr lang="en-GB" dirty="0" err="1"/>
              <a:t>Obs</a:t>
            </a:r>
            <a:r>
              <a:rPr lang="en-GB" dirty="0"/>
              <a:t> and Int – as doing </a:t>
            </a:r>
            <a:r>
              <a:rPr lang="en-GB" dirty="0" err="1"/>
              <a:t>ints</a:t>
            </a:r>
            <a:r>
              <a:rPr lang="en-GB" dirty="0"/>
              <a:t> wit Caroline tomorrow, we’ll focus on observations and field notes.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37</a:t>
            </a:fld>
            <a:endParaRPr lang="en-GB"/>
          </a:p>
        </p:txBody>
      </p:sp>
    </p:spTree>
    <p:extLst>
      <p:ext uri="{BB962C8B-B14F-4D97-AF65-F5344CB8AC3E}">
        <p14:creationId xmlns:p14="http://schemas.microsoft.com/office/powerpoint/2010/main" val="3974695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 this point, ready to go. Issues to remember to consider:</a:t>
            </a:r>
          </a:p>
          <a:p>
            <a:endParaRPr lang="en-US" b="1" dirty="0"/>
          </a:p>
          <a:p>
            <a:r>
              <a:rPr lang="en-US" b="1" dirty="0"/>
              <a:t>Entry and organizational access</a:t>
            </a:r>
          </a:p>
          <a:p>
            <a:pPr lvl="1"/>
            <a:r>
              <a:rPr lang="en-US" dirty="0"/>
              <a:t>Convincing individuals to participate</a:t>
            </a:r>
          </a:p>
          <a:p>
            <a:pPr lvl="1"/>
            <a:r>
              <a:rPr lang="en-US" dirty="0"/>
              <a:t>Building trust &amp; credibility</a:t>
            </a:r>
          </a:p>
          <a:p>
            <a:pPr lvl="1"/>
            <a:r>
              <a:rPr lang="en-US" dirty="0"/>
              <a:t>Researcher’s ‘stance’</a:t>
            </a:r>
          </a:p>
          <a:p>
            <a:r>
              <a:rPr lang="en-US" b="1" dirty="0"/>
              <a:t>Procedures for observations</a:t>
            </a:r>
          </a:p>
          <a:p>
            <a:pPr lvl="1"/>
            <a:r>
              <a:rPr lang="en-US" dirty="0"/>
              <a:t>Role of inquirer &amp; when to switch</a:t>
            </a:r>
          </a:p>
          <a:p>
            <a:pPr lvl="1"/>
            <a:r>
              <a:rPr lang="en-US" dirty="0"/>
              <a:t>Taking field notes, recording quotes</a:t>
            </a:r>
          </a:p>
          <a:p>
            <a:pPr lvl="1"/>
            <a:r>
              <a:rPr lang="en-US" dirty="0"/>
              <a:t>Funneling broad to narrow picture</a:t>
            </a:r>
          </a:p>
          <a:p>
            <a:r>
              <a:rPr lang="en-US" b="1" dirty="0"/>
              <a:t>Dynamics between interviewer and interviewee</a:t>
            </a:r>
          </a:p>
          <a:p>
            <a:pPr lvl="1"/>
            <a:r>
              <a:rPr lang="en-US" dirty="0"/>
              <a:t>Phrasing of questions</a:t>
            </a:r>
          </a:p>
          <a:p>
            <a:pPr lvl="1"/>
            <a:r>
              <a:rPr lang="en-US" dirty="0"/>
              <a:t>Equipment; transcribing</a:t>
            </a:r>
          </a:p>
          <a:p>
            <a:pPr lvl="1"/>
            <a:r>
              <a:rPr lang="en-US" dirty="0"/>
              <a:t>Interviewer-interviewee relationship</a:t>
            </a:r>
          </a:p>
          <a:p>
            <a:pPr lvl="2"/>
            <a:r>
              <a:rPr lang="en-US" dirty="0"/>
              <a:t>Power dynamics</a:t>
            </a:r>
          </a:p>
          <a:p>
            <a:pPr lvl="2"/>
            <a:r>
              <a:rPr lang="en-US" dirty="0"/>
              <a:t>Interviewees’ ability to articulate</a:t>
            </a:r>
          </a:p>
          <a:p>
            <a:r>
              <a:rPr lang="en-US" b="1" dirty="0"/>
              <a:t>Documents and audiovisual materials</a:t>
            </a:r>
          </a:p>
          <a:p>
            <a:pPr lvl="1"/>
            <a:r>
              <a:rPr lang="en-US" dirty="0"/>
              <a:t>Locating materials &amp; obtaining permission</a:t>
            </a:r>
          </a:p>
          <a:p>
            <a:pPr lvl="1"/>
            <a:r>
              <a:rPr lang="en-US" dirty="0"/>
              <a:t>Journaling</a:t>
            </a:r>
          </a:p>
          <a:p>
            <a:pPr lvl="2"/>
            <a:r>
              <a:rPr lang="en-US" dirty="0"/>
              <a:t>What instructions</a:t>
            </a:r>
          </a:p>
          <a:p>
            <a:pPr lvl="2"/>
            <a:r>
              <a:rPr lang="en-US" dirty="0"/>
              <a:t>Appropriateness re writing skills</a:t>
            </a:r>
          </a:p>
          <a:p>
            <a:pPr lvl="2"/>
            <a:r>
              <a:rPr lang="en-US" dirty="0"/>
              <a:t>Reading handwriting</a:t>
            </a:r>
          </a:p>
          <a:p>
            <a:pPr lvl="1"/>
            <a:r>
              <a:rPr lang="en-US" dirty="0"/>
              <a:t>Recording: room sounds, camera location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38</a:t>
            </a:fld>
            <a:endParaRPr lang="en-GB"/>
          </a:p>
        </p:txBody>
      </p:sp>
    </p:spTree>
    <p:extLst>
      <p:ext uri="{BB962C8B-B14F-4D97-AF65-F5344CB8AC3E}">
        <p14:creationId xmlns:p14="http://schemas.microsoft.com/office/powerpoint/2010/main" val="20921403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Ok, so, we know what we’re researching, where we’re doing it, who we are observing, how we are introducing ourselves to them and how we are gathering and recording information – i.e. observations and field notes, and some of the issues to be aware of during data collection – field issues.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So, then, during observations, what should we be looking for</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Includes the various attributes of the scene which is being observed or studied. - Example if the setting is a building (e.g., a church), one may want to record - size, - physical features, - the internal organization of the church (i.e., where various rooms are situated), and - the location of the room in which the particular scene being observed takes place.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the setting is an outside venue (e.g., a street corner, a park, a playground, etc), the ethnographer may want to record - how the area looks, - what is inside the setting, and - what surrounds it, or is found in the immediate vicinity or proximity (e.g., </a:t>
            </a:r>
            <a:r>
              <a:rPr lang="en-GB" dirty="0" err="1"/>
              <a:t>neighborhood</a:t>
            </a:r>
            <a:r>
              <a:rPr lang="en-GB" dirty="0"/>
              <a:t>)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39</a:t>
            </a:fld>
            <a:endParaRPr lang="en-GB"/>
          </a:p>
        </p:txBody>
      </p:sp>
    </p:spTree>
    <p:extLst>
      <p:ext uri="{BB962C8B-B14F-4D97-AF65-F5344CB8AC3E}">
        <p14:creationId xmlns:p14="http://schemas.microsoft.com/office/powerpoint/2010/main" val="1461508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are returning to the inside of the setting being observed, and observing the layout of the space in which the act, activity, or event that is being observed, including specific objects.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ethnographer may also want to assess whether the objects might have any specific meaning. For example, within a religious setting, there may be numerous objects that have powerful symbolic meanings. But meanings may be also be found in the way the room in the church in which the act, activity, or event being observed is situated, such as the elevation of the pulpit, where the choir sits, etc.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40</a:t>
            </a:fld>
            <a:endParaRPr lang="en-GB"/>
          </a:p>
        </p:txBody>
      </p:sp>
    </p:spTree>
    <p:extLst>
      <p:ext uri="{BB962C8B-B14F-4D97-AF65-F5344CB8AC3E}">
        <p14:creationId xmlns:p14="http://schemas.microsoft.com/office/powerpoint/2010/main" val="12216901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Record number (approximate) of people in the setting.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Are you sure who any/all of them are? Be that generically customer/staff, or till employee/middle </a:t>
            </a:r>
            <a:r>
              <a:rPr lang="en-GB" dirty="0" err="1"/>
              <a:t>mgt</a:t>
            </a:r>
            <a:r>
              <a:rPr lang="en-GB" dirty="0"/>
              <a:t>/snr </a:t>
            </a:r>
            <a:r>
              <a:rPr lang="en-GB" dirty="0" err="1"/>
              <a:t>mgt</a:t>
            </a:r>
            <a:r>
              <a:rPr lang="en-GB" dirty="0"/>
              <a:t> in a shop setting, for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describe them in terms of such characteristics as: - gender, - age, - ethnicity, - height, weight, skin </a:t>
            </a:r>
            <a:r>
              <a:rPr lang="en-GB" dirty="0" err="1"/>
              <a:t>color</a:t>
            </a:r>
            <a:r>
              <a:rPr lang="en-GB" dirty="0"/>
              <a:t>  and other general features that might have some significance in understanding </a:t>
            </a:r>
            <a:r>
              <a:rPr lang="en-GB" dirty="0" err="1"/>
              <a:t>behavioral</a:t>
            </a:r>
            <a:r>
              <a:rPr lang="en-GB" dirty="0"/>
              <a:t> interactions. You should give each actor an ID number (even if you know names)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41</a:t>
            </a:fld>
            <a:endParaRPr lang="en-GB"/>
          </a:p>
        </p:txBody>
      </p:sp>
    </p:spTree>
    <p:extLst>
      <p:ext uri="{BB962C8B-B14F-4D97-AF65-F5344CB8AC3E}">
        <p14:creationId xmlns:p14="http://schemas.microsoft.com/office/powerpoint/2010/main" val="2308194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Example actors: customers, employees, supervisors, general public, owner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Service encounters – note and describe nonverbal cues: • body orientation (e.g. relaxed, open posture), • eye contact, • nodding, hand shaking, and smiling • personal warmth, • knowledge, • empathy etc.,</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Observe and record specific </a:t>
            </a:r>
            <a:r>
              <a:rPr lang="en-GB" dirty="0" err="1"/>
              <a:t>behavioral</a:t>
            </a:r>
            <a:r>
              <a:rPr lang="en-GB" dirty="0"/>
              <a:t> acts that are taking place at the event. • If possible include characteristics of </a:t>
            </a:r>
            <a:r>
              <a:rPr lang="en-GB" dirty="0" err="1"/>
              <a:t>behavior</a:t>
            </a:r>
            <a:r>
              <a:rPr lang="en-GB" dirty="0"/>
              <a:t> that might have meaning. • For example, did the </a:t>
            </a:r>
            <a:r>
              <a:rPr lang="en-GB" dirty="0" err="1"/>
              <a:t>behavior</a:t>
            </a:r>
            <a:r>
              <a:rPr lang="en-GB" dirty="0"/>
              <a:t> appear animated, tense, stiff, lackadaisical, etc.?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42</a:t>
            </a:fld>
            <a:endParaRPr lang="en-GB"/>
          </a:p>
        </p:txBody>
      </p:sp>
    </p:spTree>
    <p:extLst>
      <p:ext uri="{BB962C8B-B14F-4D97-AF65-F5344CB8AC3E}">
        <p14:creationId xmlns:p14="http://schemas.microsoft.com/office/powerpoint/2010/main" val="24717339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Record whether there are groups of </a:t>
            </a:r>
            <a:r>
              <a:rPr lang="en-GB" dirty="0" err="1"/>
              <a:t>behavioral</a:t>
            </a:r>
            <a:r>
              <a:rPr lang="en-GB" dirty="0"/>
              <a:t> acts that seem to be related.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the various activities of an event may be recorded, and then broken down into specific acts, or the reverse may be done, in which acts are noted, and then patterns are looked for in terms of the relationships between acts.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43</a:t>
            </a:fld>
            <a:endParaRPr lang="en-GB"/>
          </a:p>
        </p:txBody>
      </p:sp>
    </p:spTree>
    <p:extLst>
      <p:ext uri="{BB962C8B-B14F-4D97-AF65-F5344CB8AC3E}">
        <p14:creationId xmlns:p14="http://schemas.microsoft.com/office/powerpoint/2010/main" val="37243222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Interactive Patterns between the actors in the setting, including patterns of dominant and subordinate personality, i.e., do certain actors seem to defer to or be controlled by other actors? • Or are there compatible </a:t>
            </a:r>
            <a:r>
              <a:rPr lang="en-GB" dirty="0" err="1"/>
              <a:t>behaviors</a:t>
            </a:r>
            <a:r>
              <a:rPr lang="en-GB" dirty="0"/>
              <a:t> or opposing </a:t>
            </a:r>
            <a:r>
              <a:rPr lang="en-GB" dirty="0" err="1"/>
              <a:t>behaviors</a:t>
            </a:r>
            <a:r>
              <a:rPr lang="en-GB" dirty="0"/>
              <a:t> between one or more set of actors? • Are there actors who seem to facilitate or instigate a particular type of </a:t>
            </a:r>
            <a:r>
              <a:rPr lang="en-GB" dirty="0" err="1"/>
              <a:t>behavior</a:t>
            </a:r>
            <a:r>
              <a:rPr lang="en-GB" dirty="0"/>
              <a:t> between the set of actors? .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44</a:t>
            </a:fld>
            <a:endParaRPr lang="en-GB"/>
          </a:p>
        </p:txBody>
      </p:sp>
    </p:spTree>
    <p:extLst>
      <p:ext uri="{BB962C8B-B14F-4D97-AF65-F5344CB8AC3E}">
        <p14:creationId xmlns:p14="http://schemas.microsoft.com/office/powerpoint/2010/main" val="11003075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other forms of expressive culture found in the social setting beyond general language (e.g., music, song, dance, art, etc.). </a:t>
            </a:r>
          </a:p>
          <a:p>
            <a:endParaRPr lang="en-GB" dirty="0"/>
          </a:p>
          <a:p>
            <a:r>
              <a:rPr lang="en-GB" dirty="0"/>
              <a:t>If there are, note and later discuss whether you think they have any meaning to the interactive patterns in the setting. </a:t>
            </a:r>
          </a:p>
        </p:txBody>
      </p:sp>
      <p:sp>
        <p:nvSpPr>
          <p:cNvPr id="4" name="Slide Number Placeholder 3"/>
          <p:cNvSpPr>
            <a:spLocks noGrp="1"/>
          </p:cNvSpPr>
          <p:nvPr>
            <p:ph type="sldNum" sz="quarter" idx="5"/>
          </p:nvPr>
        </p:nvSpPr>
        <p:spPr/>
        <p:txBody>
          <a:bodyPr/>
          <a:lstStyle/>
          <a:p>
            <a:fld id="{66D29648-A2F4-46D5-9F39-7BC40FB1BBCF}" type="slidenum">
              <a:rPr lang="en-GB" smtClean="0"/>
              <a:t>45</a:t>
            </a:fld>
            <a:endParaRPr lang="en-GB"/>
          </a:p>
        </p:txBody>
      </p:sp>
    </p:spTree>
    <p:extLst>
      <p:ext uri="{BB962C8B-B14F-4D97-AF65-F5344CB8AC3E}">
        <p14:creationId xmlns:p14="http://schemas.microsoft.com/office/powerpoint/2010/main" val="27047845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 you think that the contents of any of the other domains (</a:t>
            </a:r>
            <a:r>
              <a:rPr lang="en-GB" dirty="0" err="1"/>
              <a:t>behaviors</a:t>
            </a:r>
            <a:r>
              <a:rPr lang="en-GB" dirty="0"/>
              <a:t>, characteristics of actors, space, objects, interactive patterns, expressive culture, etc.) reflect beliefs, attitudes, value?</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46</a:t>
            </a:fld>
            <a:endParaRPr lang="en-GB"/>
          </a:p>
        </p:txBody>
      </p:sp>
    </p:spTree>
    <p:extLst>
      <p:ext uri="{BB962C8B-B14F-4D97-AF65-F5344CB8AC3E}">
        <p14:creationId xmlns:p14="http://schemas.microsoft.com/office/powerpoint/2010/main" val="11509876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Note whether you think various individual actors or groups of actors seem to have specific goals, motivations, or agendas with regards to the event or activity being observe.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47</a:t>
            </a:fld>
            <a:endParaRPr lang="en-GB"/>
          </a:p>
        </p:txBody>
      </p:sp>
    </p:spTree>
    <p:extLst>
      <p:ext uri="{BB962C8B-B14F-4D97-AF65-F5344CB8AC3E}">
        <p14:creationId xmlns:p14="http://schemas.microsoft.com/office/powerpoint/2010/main" val="39807104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1. Controlling quality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three issues that need to be considered when you control for quality in ethnographic and field research: reactivity, reliability and validity.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Reactivity</a:t>
            </a:r>
            <a:r>
              <a:rPr lang="en-GB" dirty="0"/>
              <a:t> is the degree to which your presence as the researcher influences the behaviours of others – does knowing they are in a study cause those under study to act differently? (Neuman, 2003). You being unobtrusive or disruptive, and familiarizing yourself with the lives of others may reduce the effect of reactivity.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Reliability</a:t>
            </a:r>
            <a:r>
              <a:rPr lang="en-GB" dirty="0"/>
              <a:t> in field research addresses the question of whether you are able to collect data that are internally and externally consistent and credible (Neuman, 2003). Data are internally consistent when the researcher records behaviours that are consistent over time and in different social contexts. External consistency can be achieved by verifying or cross-checking data with other sources. Ethnographic researchers also depend on what others tell them; therefore, credibility of the source of information needs to be assessed. The information shared could be in the forms of misinformation, evasions, lies and omissions (Neuman, 2003</a:t>
            </a:r>
            <a:r>
              <a:rPr lang="en-GB" b="0" dirty="0"/>
              <a:t>). Reliability in </a:t>
            </a:r>
            <a:r>
              <a:rPr lang="en-GB" dirty="0"/>
              <a:t>field research will depend on your insight, awareness, questions and looking at behaviours and events from different angles and perspectives (Neuman, 2003)</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Validity</a:t>
            </a:r>
            <a:r>
              <a:rPr lang="en-GB" dirty="0"/>
              <a:t> in field research is the confidence placed in your ability to collect and analyse data accurately, representing the lives or culture under study (Neuman, 2003). Validity can be checked in the following ways.</a:t>
            </a:r>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dirty="0"/>
              <a:t>Ecological validity is the degree to which the data collected and described by the researcher reflects the world of those under study (Neuman,2003).</a:t>
            </a:r>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dirty="0"/>
              <a:t>Natural history is a full description and disclosure of the researcher’s actions, assumptions, and procedures for others to evaluate. If the study is accepted by or credible to others inside and outside the field site, it is valid in terms of natural history (Neuman, 2003).</a:t>
            </a:r>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dirty="0"/>
              <a:t>Member validity - taking the field results back to those under study to judge for adequacy and accuracy from their perspectives (Neuman, 2003). </a:t>
            </a:r>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dirty="0"/>
              <a:t>Pragmatic validity and transferability - the degree to which the study results and conclusions have relevance beyond the study itself (</a:t>
            </a:r>
            <a:r>
              <a:rPr lang="en-GB" dirty="0" err="1"/>
              <a:t>Angrosino</a:t>
            </a:r>
            <a:r>
              <a:rPr lang="en-GB" dirty="0"/>
              <a:t>, 2007).</a:t>
            </a:r>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r>
              <a:rPr lang="en-GB" dirty="0"/>
              <a:t>Balancing the requirements of both participating and observing can be very difficult (Singleton &amp; Straits, 2005). As you become more familiar with the setting and develops attachment and empathy for, and trust and rapport with, those under study, you may be drawn into the lives of those people more as a participant than as an observer. When you become fully immersed in a culture or situation, you risk changing the events in which you observe and participate, perhaps even losing sight of your role as a researcher, thereby “going native” and over-identifying yourself with the group under study (Singleton &amp; Straits, 2005).</a:t>
            </a:r>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r>
              <a:rPr lang="en-GB" dirty="0"/>
              <a:t>Field work lacks the level of structure and control found in laboratory settings that may help ensure objectivity. Though ethnographers argue that the natural setting needed to establish a ‘true’ picture of a phenomena outweighs this need for laboratory-level objectivity. </a:t>
            </a:r>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Courier New" panose="02070309020205020404" pitchFamily="49" charset="0"/>
              <a:buNone/>
              <a:tabLst/>
              <a:defRPr/>
            </a:pPr>
            <a:r>
              <a:rPr lang="en-GB" dirty="0"/>
              <a:t>We’ve covered ethics and ethnographies already, but this cannot be underestimated, especially given the amount of time invested into the study and the level of relationship likely to be built between researchers and participants.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48</a:t>
            </a:fld>
            <a:endParaRPr lang="en-GB"/>
          </a:p>
        </p:txBody>
      </p:sp>
    </p:spTree>
    <p:extLst>
      <p:ext uri="{BB962C8B-B14F-4D97-AF65-F5344CB8AC3E}">
        <p14:creationId xmlns:p14="http://schemas.microsoft.com/office/powerpoint/2010/main" val="25362248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what you should consider before getting started:</a:t>
            </a:r>
          </a:p>
          <a:p>
            <a:endParaRPr lang="en-GB" dirty="0"/>
          </a:p>
          <a:p>
            <a:pPr marL="171450" indent="-171450">
              <a:buFont typeface="Arial" panose="020B0604020202020204" pitchFamily="34" charset="0"/>
              <a:buChar char="•"/>
            </a:pPr>
            <a:r>
              <a:rPr lang="en-GB" dirty="0"/>
              <a:t>Identify research area/question</a:t>
            </a:r>
          </a:p>
          <a:p>
            <a:pPr marL="171450" indent="-171450">
              <a:buFont typeface="Arial" panose="020B0604020202020204" pitchFamily="34" charset="0"/>
              <a:buChar char="•"/>
            </a:pPr>
            <a:r>
              <a:rPr lang="en-GB" dirty="0"/>
              <a:t>How much do you already know?</a:t>
            </a:r>
          </a:p>
          <a:p>
            <a:pPr marL="628650" lvl="1" indent="-171450">
              <a:buFont typeface="Arial" panose="020B0604020202020204" pitchFamily="34" charset="0"/>
              <a:buChar char="•"/>
            </a:pPr>
            <a:r>
              <a:rPr lang="en-GB" dirty="0"/>
              <a:t>Can you avoid any pre-conceptions associated with this?</a:t>
            </a:r>
          </a:p>
          <a:p>
            <a:pPr marL="171450" indent="-171450">
              <a:buFont typeface="Arial" panose="020B0604020202020204" pitchFamily="34" charset="0"/>
              <a:buChar char="•"/>
            </a:pPr>
            <a:r>
              <a:rPr lang="en-GB" dirty="0"/>
              <a:t>Assess time and resources</a:t>
            </a:r>
          </a:p>
          <a:p>
            <a:endParaRPr lang="en-GB" b="1" dirty="0"/>
          </a:p>
          <a:p>
            <a:endParaRPr lang="en-GB" b="1" dirty="0"/>
          </a:p>
          <a:p>
            <a:r>
              <a:rPr lang="en-GB" b="1" dirty="0"/>
              <a:t>Achieving goal of ethnographic research</a:t>
            </a:r>
          </a:p>
          <a:p>
            <a:endParaRPr lang="en-GB" b="1" dirty="0"/>
          </a:p>
          <a:p>
            <a:r>
              <a:rPr lang="en-GB" b="1" dirty="0"/>
              <a:t>Ethical considerations</a:t>
            </a:r>
          </a:p>
          <a:p>
            <a:endParaRPr lang="en-GB" b="1" dirty="0"/>
          </a:p>
          <a:p>
            <a:r>
              <a:rPr lang="en-GB" b="1" dirty="0"/>
              <a:t>What area would best be studied by ethnography?</a:t>
            </a:r>
          </a:p>
          <a:p>
            <a:endParaRPr lang="en-GB" b="1" dirty="0"/>
          </a:p>
          <a:p>
            <a:r>
              <a:rPr lang="en-GB" b="1" dirty="0"/>
              <a:t>What should you be observing?</a:t>
            </a:r>
          </a:p>
        </p:txBody>
      </p:sp>
      <p:sp>
        <p:nvSpPr>
          <p:cNvPr id="4" name="Slide Number Placeholder 3"/>
          <p:cNvSpPr>
            <a:spLocks noGrp="1"/>
          </p:cNvSpPr>
          <p:nvPr>
            <p:ph type="sldNum" sz="quarter" idx="5"/>
          </p:nvPr>
        </p:nvSpPr>
        <p:spPr/>
        <p:txBody>
          <a:bodyPr/>
          <a:lstStyle/>
          <a:p>
            <a:fld id="{66D29648-A2F4-46D5-9F39-7BC40FB1BBCF}" type="slidenum">
              <a:rPr lang="en-GB" smtClean="0"/>
              <a:t>49</a:t>
            </a:fld>
            <a:endParaRPr lang="en-GB"/>
          </a:p>
        </p:txBody>
      </p:sp>
    </p:spTree>
    <p:extLst>
      <p:ext uri="{BB962C8B-B14F-4D97-AF65-F5344CB8AC3E}">
        <p14:creationId xmlns:p14="http://schemas.microsoft.com/office/powerpoint/2010/main" val="38506996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Remember, field notes are notes created by the researcher during field study to remember and record the behaviours, activities, events, and other features of an observation.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Field notes are intended to be read by the researcher as evidence to produce meaning and an understanding of the culture, social situation, or phenomenon being studied, so be clear and precise in that you mean = make sure you remember this one year 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notes may constitute the whole data collected for a research study [e.g., an observational project] or contribute to it, such as when field notes supplement conventional interview data or other techniques of data gathering.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to Approach Writing Field Notes</a:t>
            </a:r>
          </a:p>
          <a:p>
            <a:r>
              <a:rPr lang="en-GB" sz="1200" b="0" i="0" kern="1200" dirty="0">
                <a:solidFill>
                  <a:schemeClr val="tx1"/>
                </a:solidFill>
                <a:effectLst/>
                <a:latin typeface="+mn-lt"/>
                <a:ea typeface="+mn-ea"/>
                <a:cs typeface="+mn-cs"/>
              </a:rPr>
              <a:t>The ways in which you take notes during an observational study is very much a personal decision developed over time as you become more experienced in fieldwork. However, all field notes generally consist of two parts:</a:t>
            </a:r>
          </a:p>
          <a:p>
            <a:pPr marL="228600" indent="-228600">
              <a:buFont typeface="+mj-lt"/>
              <a:buAutoNum type="arabicPeriod"/>
            </a:pPr>
            <a:r>
              <a:rPr lang="en-GB" sz="1200" b="1" i="0" kern="1200" dirty="0">
                <a:solidFill>
                  <a:schemeClr val="tx1"/>
                </a:solidFill>
                <a:effectLst/>
                <a:latin typeface="+mn-lt"/>
                <a:ea typeface="+mn-ea"/>
                <a:cs typeface="+mn-cs"/>
              </a:rPr>
              <a:t>Descriptive information</a:t>
            </a:r>
            <a:r>
              <a:rPr lang="en-GB" sz="1200" b="0" i="0" kern="1200" dirty="0">
                <a:solidFill>
                  <a:schemeClr val="tx1"/>
                </a:solidFill>
                <a:effectLst/>
                <a:latin typeface="+mn-lt"/>
                <a:ea typeface="+mn-ea"/>
                <a:cs typeface="+mn-cs"/>
              </a:rPr>
              <a:t>, in which you attempt to accurately document factual data [e.g., date and time] along with the settings, actions, behaviours, and conversations that you observe</a:t>
            </a:r>
          </a:p>
          <a:p>
            <a:r>
              <a:rPr lang="en-GB" sz="1200" b="1" i="0" kern="1200" dirty="0">
                <a:solidFill>
                  <a:schemeClr val="tx1"/>
                </a:solidFill>
                <a:effectLst/>
                <a:latin typeface="+mn-lt"/>
                <a:ea typeface="+mn-ea"/>
                <a:cs typeface="+mn-cs"/>
              </a:rPr>
              <a:t>General Guidelines for the Descriptive Content</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descriptive content of your notes can vary in detail depending upon what needs to be emphasized in order to address the research problem. However, in most observations, your notes should include at least some of the following elements:</a:t>
            </a:r>
          </a:p>
          <a:p>
            <a:r>
              <a:rPr lang="en-GB" sz="1200" b="0" i="0" kern="1200" dirty="0">
                <a:solidFill>
                  <a:schemeClr val="tx1"/>
                </a:solidFill>
                <a:effectLst/>
                <a:latin typeface="+mn-lt"/>
                <a:ea typeface="+mn-ea"/>
                <a:cs typeface="+mn-cs"/>
              </a:rPr>
              <a:t>Describe the physical setting.</a:t>
            </a:r>
          </a:p>
          <a:p>
            <a:r>
              <a:rPr lang="en-GB" sz="1200" b="0" i="0" kern="1200" dirty="0">
                <a:solidFill>
                  <a:schemeClr val="tx1"/>
                </a:solidFill>
                <a:effectLst/>
                <a:latin typeface="+mn-lt"/>
                <a:ea typeface="+mn-ea"/>
                <a:cs typeface="+mn-cs"/>
              </a:rPr>
              <a:t>Describe the social environment and the way in which participants interacted within the setting. This may include patterns of interactions, frequency of interactions, direction of communication patterns [including non-verbal communication], and patterns of specific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events, such as, conflicts, decision-making, or collaboration.</a:t>
            </a:r>
          </a:p>
          <a:p>
            <a:r>
              <a:rPr lang="en-GB" sz="1200" b="0" i="0" kern="1200" dirty="0">
                <a:solidFill>
                  <a:schemeClr val="tx1"/>
                </a:solidFill>
                <a:effectLst/>
                <a:latin typeface="+mn-lt"/>
                <a:ea typeface="+mn-ea"/>
                <a:cs typeface="+mn-cs"/>
              </a:rPr>
              <a:t>Describe the participants and their roles in the setting.</a:t>
            </a:r>
          </a:p>
          <a:p>
            <a:r>
              <a:rPr lang="en-GB" sz="1200" b="0" i="0" kern="1200" dirty="0">
                <a:solidFill>
                  <a:schemeClr val="tx1"/>
                </a:solidFill>
                <a:effectLst/>
                <a:latin typeface="+mn-lt"/>
                <a:ea typeface="+mn-ea"/>
                <a:cs typeface="+mn-cs"/>
              </a:rPr>
              <a:t>Record exact quotes or close approximations of comments that relate directly to the purpose of the study.</a:t>
            </a:r>
          </a:p>
          <a:p>
            <a:r>
              <a:rPr lang="en-GB" sz="1200" b="0" i="0" kern="1200" dirty="0">
                <a:solidFill>
                  <a:schemeClr val="tx1"/>
                </a:solidFill>
                <a:effectLst/>
                <a:latin typeface="+mn-lt"/>
                <a:ea typeface="+mn-ea"/>
                <a:cs typeface="+mn-cs"/>
              </a:rPr>
              <a:t>Describe any impact you might have had on the situation you observed [important!].</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2. Reflective information</a:t>
            </a:r>
            <a:r>
              <a:rPr lang="en-GB" sz="1200" b="0" i="0" kern="1200" dirty="0">
                <a:solidFill>
                  <a:schemeClr val="tx1"/>
                </a:solidFill>
                <a:effectLst/>
                <a:latin typeface="+mn-lt"/>
                <a:ea typeface="+mn-ea"/>
                <a:cs typeface="+mn-cs"/>
              </a:rPr>
              <a:t>, in which you record your thoughts, ideas, questions, and concerns during the observation.</a:t>
            </a:r>
          </a:p>
          <a:p>
            <a:r>
              <a:rPr lang="en-GB" sz="1200" b="1" i="0" kern="1200" dirty="0">
                <a:solidFill>
                  <a:schemeClr val="tx1"/>
                </a:solidFill>
                <a:effectLst/>
                <a:latin typeface="+mn-lt"/>
                <a:ea typeface="+mn-ea"/>
                <a:cs typeface="+mn-cs"/>
              </a:rPr>
              <a:t>General Guidelines for the Reflective Content</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 are the instrument of data gathering and interpretation. Therefore, reflective content can include any elements intended to contextualize what you have observed based on your perspective and your own personal, cultural, and situational experiences.</a:t>
            </a:r>
          </a:p>
          <a:p>
            <a:r>
              <a:rPr lang="en-GB" sz="1200" b="0" i="0" kern="1200" dirty="0">
                <a:solidFill>
                  <a:schemeClr val="tx1"/>
                </a:solidFill>
                <a:effectLst/>
                <a:latin typeface="+mn-lt"/>
                <a:ea typeface="+mn-ea"/>
                <a:cs typeface="+mn-cs"/>
              </a:rPr>
              <a:t>Note ideas, impressions, thoughts, and/or any criticisms you have about what you observed.</a:t>
            </a:r>
          </a:p>
          <a:p>
            <a:r>
              <a:rPr lang="en-GB" sz="1200" b="0" i="0" kern="1200" dirty="0">
                <a:solidFill>
                  <a:schemeClr val="tx1"/>
                </a:solidFill>
                <a:effectLst/>
                <a:latin typeface="+mn-lt"/>
                <a:ea typeface="+mn-ea"/>
                <a:cs typeface="+mn-cs"/>
              </a:rPr>
              <a:t>Include any unanswered questions or concerns that have arisen from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observation data.</a:t>
            </a:r>
          </a:p>
          <a:p>
            <a:r>
              <a:rPr lang="en-GB" sz="1200" b="0" i="0" kern="1200" dirty="0">
                <a:solidFill>
                  <a:schemeClr val="tx1"/>
                </a:solidFill>
                <a:effectLst/>
                <a:latin typeface="+mn-lt"/>
                <a:ea typeface="+mn-ea"/>
                <a:cs typeface="+mn-cs"/>
              </a:rPr>
              <a:t>Clarify points and/or correct mistakes and misunderstandings in other parts of field notes.</a:t>
            </a:r>
          </a:p>
          <a:p>
            <a:r>
              <a:rPr lang="en-GB" sz="1200" b="0" i="0" kern="1200" dirty="0">
                <a:solidFill>
                  <a:schemeClr val="tx1"/>
                </a:solidFill>
                <a:effectLst/>
                <a:latin typeface="+mn-lt"/>
                <a:ea typeface="+mn-ea"/>
                <a:cs typeface="+mn-cs"/>
              </a:rPr>
              <a:t>Include insights about what you have observed and speculate as to why you believe specific phenomenon occurred.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NOTE</a:t>
            </a:r>
            <a:r>
              <a:rPr lang="en-GB" sz="1200" b="0" i="0" kern="1200" dirty="0">
                <a:solidFill>
                  <a:schemeClr val="tx1"/>
                </a:solidFill>
                <a:effectLst/>
                <a:latin typeface="+mn-lt"/>
                <a:ea typeface="+mn-ea"/>
                <a:cs typeface="+mn-cs"/>
              </a:rPr>
              <a:t>:  Analysis of your field notes should occur as they are being written and while you are conducting your observations. This is important for at least two reasons. First, preliminary analysis fosters self-reflection and self-reflection is crucial for facilitating deep understanding and meaning-making in any research study. Second, preliminary analysis reveals emergent themes. Identifying emergent themes while observing allows you to shift your attention in ways that can foster a more developed investigation.</a:t>
            </a:r>
          </a:p>
          <a:p>
            <a:pPr marL="0" indent="0">
              <a:buFont typeface="+mj-lt"/>
              <a:buNone/>
            </a:pP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Characteristics of Field Notes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 accurate</a:t>
            </a:r>
            <a:r>
              <a:rPr lang="en-GB" sz="1200" b="0" i="0" kern="1200" dirty="0">
                <a:solidFill>
                  <a:schemeClr val="tx1"/>
                </a:solidFill>
                <a:effectLst/>
                <a:latin typeface="+mn-lt"/>
                <a:ea typeface="+mn-ea"/>
                <a:cs typeface="+mn-cs"/>
              </a:rPr>
              <a:t>. You only get one chance to observe a particular moment in time so, before you conduct your observations, practice taking notes in a setting that is similar to your observation site in regards to number of people, the environment, and social dynamics. This will help you develop your own style of transcribing observations quickly and accurately.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 organized</a:t>
            </a:r>
            <a:r>
              <a:rPr lang="en-GB" sz="1200" b="0" i="0" kern="1200" dirty="0">
                <a:solidFill>
                  <a:schemeClr val="tx1"/>
                </a:solidFill>
                <a:effectLst/>
                <a:latin typeface="+mn-lt"/>
                <a:ea typeface="+mn-ea"/>
                <a:cs typeface="+mn-cs"/>
              </a:rPr>
              <a:t>. Taking accurate notes while you are actively observing can be difficult. Therefore, it is important that you plan ahead how you will document your observation study [e.g., strictly chronologically or according to specific prompts]. Notes that are disorganized will make it more difficult for you to interpret the data.</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 specific </a:t>
            </a:r>
            <a:r>
              <a:rPr lang="en-GB" sz="1200" b="0" i="0" kern="1200" dirty="0">
                <a:solidFill>
                  <a:schemeClr val="tx1"/>
                </a:solidFill>
                <a:effectLst/>
                <a:latin typeface="+mn-lt"/>
                <a:ea typeface="+mn-ea"/>
                <a:cs typeface="+mn-cs"/>
              </a:rPr>
              <a:t>Use descriptive words to document what you observe. For example, instead of noting that a classroom appears "comfortable," state that the classroom includes soft lighting and cushioned chairs that can be moved around by the students. Being descriptive means supplying yourself with enough factual evidence that you don't end up making assumptions about what you meant when you write the final report.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Focus on the research problem</a:t>
            </a:r>
            <a:r>
              <a:rPr lang="en-GB" sz="1200" b="0" i="0" kern="1200" dirty="0">
                <a:solidFill>
                  <a:schemeClr val="tx1"/>
                </a:solidFill>
                <a:effectLst/>
                <a:latin typeface="+mn-lt"/>
                <a:ea typeface="+mn-ea"/>
                <a:cs typeface="+mn-cs"/>
              </a:rPr>
              <a:t>. Since it's impossible to document everything you observe, focus on collecting the greatest detail that relates to the research problem and the theoretical constructs underpinning your research; avoid cluttering your notes with irrelevant information.</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50</a:t>
            </a:fld>
            <a:endParaRPr lang="en-GB"/>
          </a:p>
        </p:txBody>
      </p:sp>
    </p:spTree>
    <p:extLst>
      <p:ext uri="{BB962C8B-B14F-4D97-AF65-F5344CB8AC3E}">
        <p14:creationId xmlns:p14="http://schemas.microsoft.com/office/powerpoint/2010/main" val="30250503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According to Singleton and Straits (2005), your field notes or detailed descriptive accounts of any observation made during a given period should include the following elements:</a:t>
            </a:r>
          </a:p>
          <a:p>
            <a:pPr marL="628650" lvl="1" indent="-171450">
              <a:buFont typeface="Courier New" panose="02070309020205020404" pitchFamily="49" charset="0"/>
              <a:buChar char="o"/>
            </a:pPr>
            <a:r>
              <a:rPr lang="en-GB" dirty="0"/>
              <a:t>Running description: This is the record of the day’s observations. The objective is to record accurately what you observe. You should also avoid analysing persons or events while in the field because there is no time and it will interfere with your observation of what is going on. What are things to watch for? The setting, the people, individual actions and activities, group behaviours, and perspectives. </a:t>
            </a:r>
          </a:p>
          <a:p>
            <a:pPr marL="628650" lvl="1" indent="-171450">
              <a:buFont typeface="Courier New" panose="02070309020205020404" pitchFamily="49" charset="0"/>
              <a:buChar char="o"/>
            </a:pPr>
            <a:r>
              <a:rPr lang="en-GB" dirty="0"/>
              <a:t>Forgotten episodes: These are accounts of previous episodes that you have forgotten but are remembering again while you are in the field.</a:t>
            </a:r>
          </a:p>
          <a:p>
            <a:pPr marL="628650" lvl="1" indent="-171450">
              <a:buFont typeface="Courier New" panose="02070309020205020404" pitchFamily="49" charset="0"/>
              <a:buChar char="o"/>
            </a:pPr>
            <a:r>
              <a:rPr lang="en-GB" dirty="0"/>
              <a:t>Ideas and notes for further information use: These refer to spur-of-the moment ideas related to data analysis, data collection, speculations about relationships, etc. These are notes that you write to and for yourself, for example, plans for future observations, specific things or people to look for.</a:t>
            </a:r>
          </a:p>
          <a:p>
            <a:pPr marL="628650" lvl="1" indent="-171450">
              <a:buFont typeface="Courier New" panose="02070309020205020404" pitchFamily="49" charset="0"/>
              <a:buChar char="o"/>
            </a:pPr>
            <a:r>
              <a:rPr lang="en-GB" dirty="0"/>
              <a:t>Personal impressions and feelings: These refer to recordings regarding the subjective reactions you had while working the field. They may provide clues to biases which might be clouding your observations.</a:t>
            </a:r>
          </a:p>
          <a:p>
            <a:pPr marL="628650" lvl="1" indent="-171450">
              <a:buFont typeface="Courier New" panose="02070309020205020404" pitchFamily="49" charset="0"/>
              <a:buChar char="o"/>
            </a:pPr>
            <a:r>
              <a:rPr lang="en-GB" dirty="0"/>
              <a:t>Methodological notes: This refers to any ideas related to the techniques you used to conduct research, for example, any difficulties you have in collecting data, any biases that might be introduced by the data collection techniques or any changes in how you can make and record observations.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Field notes should be written either during the stay in the field or as soon as possible after leaving the field site. Even though you may not think so when observing, you are most likely to forget relevant details unless writing them down immediately. Writing down your field notes takes time. This is why you should make a plan about how to do this. For example, reserve enough time for writing down your notes every time you will leave the research site.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51</a:t>
            </a:fld>
            <a:endParaRPr lang="en-GB"/>
          </a:p>
        </p:txBody>
      </p:sp>
    </p:spTree>
    <p:extLst>
      <p:ext uri="{BB962C8B-B14F-4D97-AF65-F5344CB8AC3E}">
        <p14:creationId xmlns:p14="http://schemas.microsoft.com/office/powerpoint/2010/main" val="4453744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Distinguish between four main parts of field notes, which should be kept distinct from one another (Emerson et al., 2011):</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First, jottings are brief words or phrases written down at the field site. Usually recorded in a small notebook, jottings are intended to help you to remember things that you want to include when you write the more complete notes. While not all research situations are appropriate for writing jottings (e.g. having a conversation over coffee with the CEO), they do help when sitting down to write more complete notes afterwards.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Second, description means writing down everything you can remember about a specific event, for example, a board meeting, a training session, a one-to-one conversation at lunch. While it is useful to focus primarily on things which relate to your research question that you did or observed, some amount of more general description is also helpful. This might help with writing about the site later, but it may also help link related phenomena to one another.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Third, analysis is about what you learned in the setting about your research question and other related points. Are there any themes or patterns that you have identified along the way that would warrant further detailed analysis as they may help in answering your research question? Can you draw any preliminary connections or potential conclusions based on what you learned?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Fourth, reflection is about what you have thought, felt and learned when making observations. What was it like to conduct your research? Did you feel comfortable being at the site? Did you have any negative emotions during your fieldwork? In what ways did you connect with the participants, and in what ways did you not?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Finally, methods of writing the field notes are rather personal. Therefore, you can develop your own system of writing different types of notes. Whatever you do, remember to separate description from interpretation and judgement.</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52</a:t>
            </a:fld>
            <a:endParaRPr lang="en-GB"/>
          </a:p>
        </p:txBody>
      </p:sp>
    </p:spTree>
    <p:extLst>
      <p:ext uri="{BB962C8B-B14F-4D97-AF65-F5344CB8AC3E}">
        <p14:creationId xmlns:p14="http://schemas.microsoft.com/office/powerpoint/2010/main" val="36301163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Session 10, with Caroline, will focus on data analysis and coding in much more detail than we can cover today. </a:t>
            </a:r>
          </a:p>
          <a:p>
            <a:endParaRPr lang="en-GB" dirty="0"/>
          </a:p>
          <a:p>
            <a:r>
              <a:rPr lang="en-GB" dirty="0"/>
              <a:t>Ethnographers can collect great quantities of material to describe what people believe and how they behave in everyday situations; therefore, data analysis and interpretation can be challenging (Roper &amp; Shapira, 2000).</a:t>
            </a:r>
          </a:p>
          <a:p>
            <a:endParaRPr lang="en-GB" dirty="0"/>
          </a:p>
          <a:p>
            <a:r>
              <a:rPr lang="en-GB" dirty="0"/>
              <a:t>As we’ve already discussed, data analysis should begin while the data are being collected, so the researcher can identify emergent themes, as well as having any pre-established themes in mind (be careful of this in ethnographic research though), and decide whether to follow those leads for more intense investigation.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we’ve already discussed, in ethnographic research, analysis takes place throughout the research project, so the researcher can identify emergent themes, as well as having any pre-established themes in mind (be careful of this in ethnographic research though), and decide whether to follow those leads for more intense investigation. This means that, during your research process, you will continuously analyse, interpret and learn from your empirical data. Analysis of ethnographic data is also tightly connected with interpretation. In this respect, analysis involves both creative insight and careful attention to the purpose of your study. At some stage of your research process you stop collecting data and turn your attention more fully and systematically to the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that point, you will start asking generic questions like:</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What do my field data tell me?</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What have I learned in the field?</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What interesting and unique things can I say in order to answer my research question?</a:t>
            </a:r>
          </a:p>
          <a:p>
            <a:endParaRPr lang="en-GB" dirty="0"/>
          </a:p>
          <a:p>
            <a:endParaRPr lang="en-GB" dirty="0"/>
          </a:p>
          <a:p>
            <a:r>
              <a:rPr lang="en-GB" dirty="0"/>
              <a:t>Start with reading through your field notes and other data. Do this several times. The first reading you can do quickly to get an overall picture of the data. Becoming familiar with the empirical data helps you to understand them. </a:t>
            </a:r>
          </a:p>
          <a:p>
            <a:endParaRPr lang="en-GB" dirty="0"/>
          </a:p>
          <a:p>
            <a:r>
              <a:rPr lang="en-GB" dirty="0"/>
              <a:t>While there is no single way to approach the analysis of ethnographic data, Roper and Shapira have suggested the following strategies for ethnographic analysis: </a:t>
            </a:r>
          </a:p>
          <a:p>
            <a:pPr marL="171450" indent="-171450">
              <a:buFont typeface="Arial" panose="020B0604020202020204" pitchFamily="34" charset="0"/>
              <a:buChar char="•"/>
            </a:pPr>
            <a:r>
              <a:rPr lang="en-GB" b="1" dirty="0"/>
              <a:t>Coding for descriptive labels: </a:t>
            </a:r>
            <a:r>
              <a:rPr lang="en-GB" dirty="0"/>
              <a:t>Since the materials collected are in the form of written words, those words must first be grouped into meaningful categories or descriptive labels, then organised to compare, contrast and identify patterns. </a:t>
            </a:r>
          </a:p>
          <a:p>
            <a:pPr marL="628650" lvl="1" indent="-171450">
              <a:buFont typeface="Courier New" panose="02070309020205020404" pitchFamily="49" charset="0"/>
              <a:buChar char="o"/>
            </a:pPr>
            <a:r>
              <a:rPr lang="en-GB" dirty="0"/>
              <a:t>First level coding is done to reduce the data to a manageable size. In ethnographic business research, you may have vast amounts of other data besides your field notes (e.g. hundreds of pages of documents). In this case you can, for instance, decide to use only certain parts of the documents (those that are closely connected to your research question), or to make summaries of them to make easier their use. Before beginning the coding process, it may be helpful to formulate basic domains that can categorise a broad range of phenomena, for example, setting, types of activities, events, relationships and social structure, general perspectives, strategies, process, meanings and repeated phrases.</a:t>
            </a:r>
          </a:p>
          <a:p>
            <a:pPr marL="171450" indent="-171450">
              <a:buFont typeface="Arial" panose="020B0604020202020204" pitchFamily="34" charset="0"/>
              <a:buChar char="•"/>
            </a:pPr>
            <a:r>
              <a:rPr lang="en-GB" b="1" dirty="0"/>
              <a:t>Sorting for patterns: </a:t>
            </a:r>
            <a:r>
              <a:rPr lang="en-GB" dirty="0"/>
              <a:t>The next step is to sort or group the descriptive labels into smaller sets.  One begins to develop themes from those groupings and a sense of possible connections between the information. In searching for patterns, you can formalise the analysis further through coding, or by using a computer-assisted data analysis program like NVivo or </a:t>
            </a:r>
            <a:r>
              <a:rPr lang="en-GB" dirty="0" err="1"/>
              <a:t>Ethnograph</a:t>
            </a:r>
            <a:r>
              <a:rPr lang="en-GB" dirty="0"/>
              <a:t>. Coding is not a requirement, nor is the use of computer programs. Whether you use coding or not, look for specific and local meanings in your data. Ask questions, such as:</a:t>
            </a:r>
          </a:p>
          <a:p>
            <a:pPr marL="628650" lvl="1" indent="-171450">
              <a:buFont typeface="Courier New" panose="02070309020205020404" pitchFamily="49" charset="0"/>
              <a:buChar char="o"/>
            </a:pPr>
            <a:r>
              <a:rPr lang="en-GB" dirty="0"/>
              <a:t>What terms, words and concepts do the participants use for various things?</a:t>
            </a:r>
          </a:p>
          <a:p>
            <a:pPr marL="628650" lvl="1" indent="-171450">
              <a:buFont typeface="Courier New" panose="02070309020205020404" pitchFamily="49" charset="0"/>
              <a:buChar char="o"/>
            </a:pPr>
            <a:r>
              <a:rPr lang="en-GB" dirty="0"/>
              <a:t>What can you, as a researcher, identify as patterns or themes, even if the participants do not?</a:t>
            </a:r>
          </a:p>
          <a:p>
            <a:pPr marL="628650" lvl="1" indent="-171450">
              <a:buFont typeface="Courier New" panose="02070309020205020404" pitchFamily="49" charset="0"/>
              <a:buChar char="o"/>
            </a:pPr>
            <a:r>
              <a:rPr lang="en-GB" dirty="0"/>
              <a:t>Are there alternative understandings for what you have found in your analysis?</a:t>
            </a:r>
          </a:p>
          <a:p>
            <a:pPr marL="171450" indent="-171450">
              <a:buFont typeface="Arial" panose="020B0604020202020204" pitchFamily="34" charset="0"/>
              <a:buChar char="•"/>
            </a:pPr>
            <a:r>
              <a:rPr lang="en-GB" b="1" dirty="0"/>
              <a:t>Identifying outliers: </a:t>
            </a:r>
            <a:r>
              <a:rPr lang="en-GB" dirty="0"/>
              <a:t>Cases, situations, events or settings that do not “fit” with the rest of the findings may be identified. These cases shouldn’t be completely disregarded, but kept in mind as the different steps in the research process are developed. This leads to questions for future research, for example, should we collect more information about those cases?</a:t>
            </a:r>
          </a:p>
          <a:p>
            <a:pPr marL="171450" indent="-171450">
              <a:buFont typeface="Arial" panose="020B0604020202020204" pitchFamily="34" charset="0"/>
              <a:buChar char="•"/>
            </a:pPr>
            <a:r>
              <a:rPr lang="en-GB" b="1" dirty="0"/>
              <a:t>Generalizing constructs and theories: </a:t>
            </a:r>
            <a:r>
              <a:rPr lang="en-GB" dirty="0"/>
              <a:t>The patterns or connected findings are related to theories in order to make sense of the rich and complex data collected. Existing literature is also reviewed. When using respondent validation, you will explain your preliminary conclusions to your participants. Business people in particular are in a good position to share with you additional things, which can help to confirm or to problematize what you have found. Once you have findings and conclusions in mind, you may need to elaborate the preliminary research question of your study. Can you answer this particular question with what you have found? Would another research question be more appropriate and interesting? Working back and forth between the findings, conclusions, research questions and theoretical ideas is useful.</a:t>
            </a:r>
          </a:p>
          <a:p>
            <a:pPr marL="171450" indent="-171450">
              <a:buFont typeface="Arial" panose="020B0604020202020204" pitchFamily="34" charset="0"/>
              <a:buChar char="•"/>
            </a:pPr>
            <a:r>
              <a:rPr lang="en-GB" b="1" dirty="0" err="1"/>
              <a:t>Memoing</a:t>
            </a:r>
            <a:r>
              <a:rPr lang="en-GB" b="1" dirty="0"/>
              <a:t> with reflective remarks: </a:t>
            </a:r>
            <a:r>
              <a:rPr lang="en-GB" dirty="0"/>
              <a:t>Memos are insights or ideas that one has about the data. They are written so that the researcher can know if anything needs further clarification or testing. It also helps the researcher to keep track of their assumptions, biases and opinions throughout the whole research process. </a:t>
            </a: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53</a:t>
            </a:fld>
            <a:endParaRPr lang="en-GB"/>
          </a:p>
        </p:txBody>
      </p:sp>
    </p:spTree>
    <p:extLst>
      <p:ext uri="{BB962C8B-B14F-4D97-AF65-F5344CB8AC3E}">
        <p14:creationId xmlns:p14="http://schemas.microsoft.com/office/powerpoint/2010/main" val="180250235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The word ethnography literally means ‘a portrait of a people’, which reminds us of the importance of representing your sample, and wider population, accurately (van </a:t>
            </a:r>
            <a:r>
              <a:rPr lang="en-GB" dirty="0" err="1"/>
              <a:t>Maanen</a:t>
            </a:r>
            <a:r>
              <a:rPr lang="en-GB" dirty="0"/>
              <a:t>, 1995).</a:t>
            </a:r>
          </a:p>
          <a:p>
            <a:pPr marL="228600" indent="-228600">
              <a:buFont typeface="+mj-lt"/>
              <a:buAutoNum type="arabicPeriod"/>
            </a:pPr>
            <a:endParaRPr lang="en-GB" dirty="0"/>
          </a:p>
          <a:p>
            <a:pPr marL="228600" indent="-228600">
              <a:buFont typeface="+mj-lt"/>
              <a:buAutoNum type="arabicPeriod"/>
            </a:pPr>
            <a:r>
              <a:rPr lang="en-GB" dirty="0"/>
              <a:t>Business-related ethnographic research often starts with presenting a problem or an issue in the guiding question. The researchers then proceed to explore this question or problem and analyse it in light of the fieldwork. Therefore, it is useful to clarify early on in the research report why the selected issue or problem is important and why it is worthy of investigation.</a:t>
            </a:r>
          </a:p>
          <a:p>
            <a:pPr marL="228600" indent="-228600">
              <a:buFont typeface="+mj-lt"/>
              <a:buAutoNum type="arabicPeriod"/>
            </a:pPr>
            <a:endParaRPr lang="en-GB" dirty="0"/>
          </a:p>
          <a:p>
            <a:pPr marL="228600" indent="-228600">
              <a:buFont typeface="+mj-lt"/>
              <a:buAutoNum type="arabicPeriod"/>
            </a:pPr>
            <a:r>
              <a:rPr lang="en-GB" dirty="0"/>
              <a:t>Business-related ethnographic writing also puts a lot of emphasis on </a:t>
            </a:r>
            <a:r>
              <a:rPr lang="en-GB" u="sng" dirty="0"/>
              <a:t>the implications </a:t>
            </a:r>
            <a:r>
              <a:rPr lang="en-GB" dirty="0"/>
              <a:t>of what you learned at the field site, which is useful for adding new insights into existing theory (Rosen, 1991).</a:t>
            </a:r>
          </a:p>
          <a:p>
            <a:pPr marL="228600" indent="-228600">
              <a:buFont typeface="+mj-lt"/>
              <a:buAutoNum type="arabicPeriod"/>
            </a:pPr>
            <a:endParaRPr lang="en-GB" dirty="0"/>
          </a:p>
          <a:p>
            <a:pPr marL="228600" indent="-228600">
              <a:buFont typeface="+mj-lt"/>
              <a:buAutoNum type="arabicPeriod"/>
            </a:pPr>
            <a:r>
              <a:rPr lang="en-GB" dirty="0"/>
              <a:t>The purpose of description is to let the reader know what happened in the field, what it was like from the participants’ point of view to be there, and what particular events or activities were interesting and worth exploring further. </a:t>
            </a:r>
            <a:r>
              <a:rPr lang="en-GB" i="1" dirty="0"/>
              <a:t>A detailed description and quotations are essential qualities of ethnographic accounts to capture the richness of the data and demonstrate this accurately. </a:t>
            </a:r>
            <a:r>
              <a:rPr lang="en-GB" dirty="0"/>
              <a:t>What is included by way of description will depend on what kind of research questions the researcher is trying to answer. Often, an entire activity or event will be reported in detail because it represents a typical or unique experience, or because it allows a very detailed micro-analysis (</a:t>
            </a:r>
            <a:r>
              <a:rPr lang="en-GB" dirty="0" err="1"/>
              <a:t>Kärreman</a:t>
            </a:r>
            <a:r>
              <a:rPr lang="en-GB" dirty="0"/>
              <a:t> and Alvesson, 2001).</a:t>
            </a:r>
          </a:p>
          <a:p>
            <a:pPr marL="228600" indent="-228600">
              <a:buFont typeface="+mj-lt"/>
              <a:buAutoNum type="arabicPeriod"/>
            </a:pPr>
            <a:endParaRPr lang="en-GB" dirty="0"/>
          </a:p>
          <a:p>
            <a:pPr marL="228600" indent="-228600">
              <a:buFont typeface="+mj-lt"/>
              <a:buAutoNum type="arabicPeriod"/>
            </a:pPr>
            <a:r>
              <a:rPr lang="en-GB" dirty="0"/>
              <a:t>Even a comprehensive research report will have to leave aside much of the empirical data available – be selective and choose the data that fits your research questions best. It’s really hard to leave interesting data unused, but it’s part of the research process.</a:t>
            </a:r>
          </a:p>
          <a:p>
            <a:pPr marL="228600" indent="-228600">
              <a:buFont typeface="+mj-lt"/>
              <a:buAutoNum type="arabicPeriod"/>
            </a:pPr>
            <a:endParaRPr lang="en-GB" dirty="0"/>
          </a:p>
          <a:p>
            <a:pPr marL="228600" indent="-228600">
              <a:buFont typeface="+mj-lt"/>
              <a:buAutoNum type="arabicPeriod"/>
            </a:pPr>
            <a:r>
              <a:rPr lang="en-GB" dirty="0"/>
              <a:t>Keep the focus of your research in mind during the entire writing process. Extensive description needs to be balanced by analysis and interpretation. An interesting and readable ethnographic research report provides sufficient description to allow the reader to understand the analysis, and sufficient analysis to allow the reader to understand the interpretation and explanation presented. Be sure that the points you present as evidence are based upon your data. In order to understand your research, the reader needs to see the path from description, analysis and interpretation, to results and conclusions in the research report. </a:t>
            </a:r>
          </a:p>
        </p:txBody>
      </p:sp>
      <p:sp>
        <p:nvSpPr>
          <p:cNvPr id="4" name="Slide Number Placeholder 3"/>
          <p:cNvSpPr>
            <a:spLocks noGrp="1"/>
          </p:cNvSpPr>
          <p:nvPr>
            <p:ph type="sldNum" sz="quarter" idx="5"/>
          </p:nvPr>
        </p:nvSpPr>
        <p:spPr/>
        <p:txBody>
          <a:bodyPr/>
          <a:lstStyle/>
          <a:p>
            <a:fld id="{66D29648-A2F4-46D5-9F39-7BC40FB1BBCF}" type="slidenum">
              <a:rPr lang="en-GB" smtClean="0"/>
              <a:t>54</a:t>
            </a:fld>
            <a:endParaRPr lang="en-GB"/>
          </a:p>
        </p:txBody>
      </p:sp>
    </p:spTree>
    <p:extLst>
      <p:ext uri="{BB962C8B-B14F-4D97-AF65-F5344CB8AC3E}">
        <p14:creationId xmlns:p14="http://schemas.microsoft.com/office/powerpoint/2010/main" val="234237287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with being clear on approaches</a:t>
            </a:r>
          </a:p>
        </p:txBody>
      </p:sp>
      <p:sp>
        <p:nvSpPr>
          <p:cNvPr id="4" name="Slide Number Placeholder 3"/>
          <p:cNvSpPr>
            <a:spLocks noGrp="1"/>
          </p:cNvSpPr>
          <p:nvPr>
            <p:ph type="sldNum" sz="quarter" idx="5"/>
          </p:nvPr>
        </p:nvSpPr>
        <p:spPr/>
        <p:txBody>
          <a:bodyPr/>
          <a:lstStyle/>
          <a:p>
            <a:fld id="{66D29648-A2F4-46D5-9F39-7BC40FB1BBCF}" type="slidenum">
              <a:rPr lang="en-GB" smtClean="0"/>
              <a:t>55</a:t>
            </a:fld>
            <a:endParaRPr lang="en-GB"/>
          </a:p>
        </p:txBody>
      </p:sp>
    </p:spTree>
    <p:extLst>
      <p:ext uri="{BB962C8B-B14F-4D97-AF65-F5344CB8AC3E}">
        <p14:creationId xmlns:p14="http://schemas.microsoft.com/office/powerpoint/2010/main" val="185571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12/05/2020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12/05/2020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12/05/2020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12/05/2020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12/05/2020</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12/05/2020</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12/05/2020</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12/05/2020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12/05/2020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12/05/2020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12/05/2020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12/05/2020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rachel.cook@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4714" y="1645920"/>
            <a:ext cx="7734627" cy="1560195"/>
          </a:xfrm>
        </p:spPr>
        <p:txBody>
          <a:bodyPr>
            <a:normAutofit fontScale="90000"/>
          </a:bodyPr>
          <a:lstStyle/>
          <a:p>
            <a:br>
              <a:rPr lang="en-GB" b="1"/>
            </a:br>
            <a:br>
              <a:rPr lang="en-GB" dirty="0"/>
            </a:br>
            <a:endParaRPr lang="en-GB" dirty="0"/>
          </a:p>
        </p:txBody>
      </p:sp>
      <p:sp>
        <p:nvSpPr>
          <p:cNvPr id="3" name="Subtitle 2"/>
          <p:cNvSpPr>
            <a:spLocks noGrp="1"/>
          </p:cNvSpPr>
          <p:nvPr>
            <p:ph type="subTitle" idx="1"/>
          </p:nvPr>
        </p:nvSpPr>
        <p:spPr>
          <a:xfrm>
            <a:off x="286508" y="397803"/>
            <a:ext cx="8677979" cy="5191437"/>
          </a:xfrm>
        </p:spPr>
        <p:txBody>
          <a:bodyPr>
            <a:noAutofit/>
          </a:bodyPr>
          <a:lstStyle/>
          <a:p>
            <a:endParaRPr lang="en-GB" sz="4400" b="1" dirty="0">
              <a:solidFill>
                <a:schemeClr val="tx1"/>
              </a:solidFill>
            </a:endParaRPr>
          </a:p>
          <a:p>
            <a:r>
              <a:rPr lang="en-GB" sz="4000" b="1" dirty="0">
                <a:solidFill>
                  <a:schemeClr val="bg1"/>
                </a:solidFill>
              </a:rPr>
              <a:t>BMDB7002: Applied Qualitative Business Research</a:t>
            </a:r>
          </a:p>
          <a:p>
            <a:endParaRPr lang="en-GB" b="1" dirty="0">
              <a:solidFill>
                <a:schemeClr val="bg1"/>
              </a:solidFill>
            </a:endParaRPr>
          </a:p>
          <a:p>
            <a:r>
              <a:rPr lang="en-GB" b="1" dirty="0">
                <a:solidFill>
                  <a:schemeClr val="bg1"/>
                </a:solidFill>
              </a:rPr>
              <a:t> Session 5: Ethnographic Research and the Use of Field Notes</a:t>
            </a:r>
          </a:p>
          <a:p>
            <a:endParaRPr lang="en-GB" b="1" dirty="0">
              <a:solidFill>
                <a:schemeClr val="bg1"/>
              </a:solidFill>
            </a:endParaRPr>
          </a:p>
          <a:p>
            <a:r>
              <a:rPr lang="en-GB" b="1" dirty="0">
                <a:solidFill>
                  <a:schemeClr val="bg1"/>
                </a:solidFill>
              </a:rPr>
              <a:t>Tuesday 12</a:t>
            </a:r>
            <a:r>
              <a:rPr lang="en-GB" b="1" baseline="30000" dirty="0">
                <a:solidFill>
                  <a:schemeClr val="bg1"/>
                </a:solidFill>
              </a:rPr>
              <a:t>th</a:t>
            </a:r>
            <a:r>
              <a:rPr lang="en-GB" b="1" dirty="0">
                <a:solidFill>
                  <a:schemeClr val="bg1"/>
                </a:solidFill>
              </a:rPr>
              <a:t> May 2020</a:t>
            </a:r>
          </a:p>
          <a:p>
            <a:r>
              <a:rPr lang="en-GB" b="1" dirty="0">
                <a:solidFill>
                  <a:schemeClr val="bg1"/>
                </a:solidFill>
              </a:rPr>
              <a:t>Rachel Cook</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CCBE3-7ADA-4B7A-B236-7A0437FA3E72}"/>
              </a:ext>
            </a:extLst>
          </p:cNvPr>
          <p:cNvSpPr>
            <a:spLocks noGrp="1"/>
          </p:cNvSpPr>
          <p:nvPr>
            <p:ph type="title"/>
          </p:nvPr>
        </p:nvSpPr>
        <p:spPr/>
        <p:txBody>
          <a:bodyPr>
            <a:normAutofit/>
          </a:bodyPr>
          <a:lstStyle/>
          <a:p>
            <a:r>
              <a:rPr lang="en-GB" sz="4800" b="1" dirty="0">
                <a:solidFill>
                  <a:schemeClr val="accent1">
                    <a:lumMod val="50000"/>
                  </a:schemeClr>
                </a:solidFill>
              </a:rPr>
              <a:t>Contact details reminder</a:t>
            </a:r>
          </a:p>
        </p:txBody>
      </p:sp>
      <p:sp>
        <p:nvSpPr>
          <p:cNvPr id="3" name="Content Placeholder 2">
            <a:extLst>
              <a:ext uri="{FF2B5EF4-FFF2-40B4-BE49-F238E27FC236}">
                <a16:creationId xmlns:a16="http://schemas.microsoft.com/office/drawing/2014/main" id="{0BB4EE64-9994-4370-8381-568519D3D31D}"/>
              </a:ext>
            </a:extLst>
          </p:cNvPr>
          <p:cNvSpPr>
            <a:spLocks noGrp="1"/>
          </p:cNvSpPr>
          <p:nvPr>
            <p:ph idx="1"/>
          </p:nvPr>
        </p:nvSpPr>
        <p:spPr/>
        <p:txBody>
          <a:bodyPr/>
          <a:lstStyle/>
          <a:p>
            <a:r>
              <a:rPr lang="en-GB" sz="4400" dirty="0">
                <a:hlinkClick r:id="rId2"/>
              </a:rPr>
              <a:t>rachel.cook@uwtsd.ac.uk</a:t>
            </a:r>
            <a:endParaRPr lang="en-GB" sz="4400" dirty="0"/>
          </a:p>
          <a:p>
            <a:r>
              <a:rPr lang="en-GB" sz="4400" dirty="0"/>
              <a:t>Teams – remember to @ me</a:t>
            </a:r>
          </a:p>
          <a:p>
            <a:endParaRPr lang="en-GB" dirty="0"/>
          </a:p>
        </p:txBody>
      </p:sp>
    </p:spTree>
    <p:extLst>
      <p:ext uri="{BB962C8B-B14F-4D97-AF65-F5344CB8AC3E}">
        <p14:creationId xmlns:p14="http://schemas.microsoft.com/office/powerpoint/2010/main" val="206223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E1C59-AE55-4930-BDB5-0074B09948D0}"/>
              </a:ext>
            </a:extLst>
          </p:cNvPr>
          <p:cNvSpPr>
            <a:spLocks noGrp="1"/>
          </p:cNvSpPr>
          <p:nvPr>
            <p:ph type="title"/>
          </p:nvPr>
        </p:nvSpPr>
        <p:spPr>
          <a:xfrm>
            <a:off x="1485900" y="326987"/>
            <a:ext cx="6172200" cy="857250"/>
          </a:xfrm>
        </p:spPr>
        <p:txBody>
          <a:bodyPr/>
          <a:lstStyle/>
          <a:p>
            <a:r>
              <a:rPr lang="en-GB" b="1" dirty="0">
                <a:solidFill>
                  <a:schemeClr val="accent1">
                    <a:lumMod val="50000"/>
                  </a:schemeClr>
                </a:solidFill>
              </a:rPr>
              <a:t>Structure of Session 5</a:t>
            </a:r>
          </a:p>
        </p:txBody>
      </p:sp>
      <p:sp>
        <p:nvSpPr>
          <p:cNvPr id="3" name="Content Placeholder 2">
            <a:extLst>
              <a:ext uri="{FF2B5EF4-FFF2-40B4-BE49-F238E27FC236}">
                <a16:creationId xmlns:a16="http://schemas.microsoft.com/office/drawing/2014/main" id="{A05DB06C-50BA-48BF-ABCC-DFB2EFA12262}"/>
              </a:ext>
            </a:extLst>
          </p:cNvPr>
          <p:cNvSpPr>
            <a:spLocks noGrp="1"/>
          </p:cNvSpPr>
          <p:nvPr>
            <p:ph idx="1"/>
          </p:nvPr>
        </p:nvSpPr>
        <p:spPr>
          <a:xfrm>
            <a:off x="454056" y="1217029"/>
            <a:ext cx="8438424" cy="4545596"/>
          </a:xfrm>
        </p:spPr>
        <p:txBody>
          <a:bodyPr numCol="1">
            <a:normAutofit/>
          </a:bodyPr>
          <a:lstStyle/>
          <a:p>
            <a:pPr marL="514350" indent="-514350">
              <a:buFont typeface="+mj-lt"/>
              <a:buAutoNum type="arabicPeriod"/>
            </a:pPr>
            <a:r>
              <a:rPr lang="en-GB" dirty="0"/>
              <a:t>Approaches to data collection</a:t>
            </a:r>
          </a:p>
          <a:p>
            <a:pPr marL="514350" indent="-514350">
              <a:buFont typeface="+mj-lt"/>
              <a:buAutoNum type="arabicPeriod"/>
            </a:pPr>
            <a:r>
              <a:rPr lang="en-GB" dirty="0"/>
              <a:t>Ethnographic research</a:t>
            </a:r>
          </a:p>
          <a:p>
            <a:pPr marL="514350" indent="-514350">
              <a:buFont typeface="+mj-lt"/>
              <a:buAutoNum type="arabicPeriod"/>
            </a:pPr>
            <a:r>
              <a:rPr lang="en-GB" dirty="0"/>
              <a:t>Preparing for, and conducting, an immersive fieldwork study</a:t>
            </a:r>
          </a:p>
          <a:p>
            <a:pPr marL="514350" indent="-514350">
              <a:buFont typeface="+mj-lt"/>
              <a:buAutoNum type="arabicPeriod"/>
            </a:pPr>
            <a:r>
              <a:rPr lang="en-GB" dirty="0"/>
              <a:t>How to use field notes as a data source</a:t>
            </a:r>
          </a:p>
          <a:p>
            <a:pPr marL="514350" indent="-514350">
              <a:buFont typeface="+mj-lt"/>
              <a:buAutoNum type="arabicPeriod"/>
            </a:pPr>
            <a:r>
              <a:rPr lang="en-GB" dirty="0"/>
              <a:t>Analysing ethnographic data</a:t>
            </a:r>
          </a:p>
          <a:p>
            <a:pPr marL="514350" indent="-514350">
              <a:buFont typeface="+mj-lt"/>
              <a:buAutoNum type="arabicPeriod"/>
            </a:pPr>
            <a:r>
              <a:rPr lang="en-GB" dirty="0"/>
              <a:t>Writing up and evaluation ethnographic data</a:t>
            </a:r>
          </a:p>
          <a:p>
            <a:pPr marL="514350" indent="-514350">
              <a:buFont typeface="+mj-lt"/>
              <a:buAutoNum type="arabicPeriod"/>
            </a:pPr>
            <a:endParaRPr lang="en-GB" dirty="0"/>
          </a:p>
        </p:txBody>
      </p:sp>
    </p:spTree>
    <p:extLst>
      <p:ext uri="{BB962C8B-B14F-4D97-AF65-F5344CB8AC3E}">
        <p14:creationId xmlns:p14="http://schemas.microsoft.com/office/powerpoint/2010/main" val="3499715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EC8A0-A006-4AB4-8F85-9E9FEE30780C}"/>
              </a:ext>
            </a:extLst>
          </p:cNvPr>
          <p:cNvSpPr>
            <a:spLocks noGrp="1"/>
          </p:cNvSpPr>
          <p:nvPr>
            <p:ph type="title"/>
          </p:nvPr>
        </p:nvSpPr>
        <p:spPr/>
        <p:txBody>
          <a:bodyPr>
            <a:normAutofit fontScale="90000"/>
          </a:bodyPr>
          <a:lstStyle/>
          <a:p>
            <a:r>
              <a:rPr lang="en-GB" b="1" dirty="0">
                <a:solidFill>
                  <a:schemeClr val="accent1">
                    <a:lumMod val="50000"/>
                  </a:schemeClr>
                </a:solidFill>
              </a:rPr>
              <a:t>1. Approaches to data collection</a:t>
            </a:r>
          </a:p>
        </p:txBody>
      </p:sp>
      <p:sp>
        <p:nvSpPr>
          <p:cNvPr id="3" name="Content Placeholder 2">
            <a:extLst>
              <a:ext uri="{FF2B5EF4-FFF2-40B4-BE49-F238E27FC236}">
                <a16:creationId xmlns:a16="http://schemas.microsoft.com/office/drawing/2014/main" id="{D8C35AD1-9780-4908-9E63-32693F5F98FF}"/>
              </a:ext>
            </a:extLst>
          </p:cNvPr>
          <p:cNvSpPr>
            <a:spLocks noGrp="1"/>
          </p:cNvSpPr>
          <p:nvPr>
            <p:ph idx="1"/>
          </p:nvPr>
        </p:nvSpPr>
        <p:spPr>
          <a:xfrm>
            <a:off x="683568" y="1417638"/>
            <a:ext cx="8229600" cy="3917032"/>
          </a:xfrm>
        </p:spPr>
        <p:txBody>
          <a:bodyPr>
            <a:normAutofit/>
          </a:bodyPr>
          <a:lstStyle/>
          <a:p>
            <a:r>
              <a:rPr lang="en-GB" sz="3600" dirty="0"/>
              <a:t>Narrative</a:t>
            </a:r>
          </a:p>
          <a:p>
            <a:r>
              <a:rPr lang="en-GB" sz="3600" dirty="0"/>
              <a:t>Phenomenology</a:t>
            </a:r>
          </a:p>
          <a:p>
            <a:r>
              <a:rPr lang="en-GB" sz="3600" dirty="0"/>
              <a:t>Grounded theory</a:t>
            </a:r>
          </a:p>
          <a:p>
            <a:r>
              <a:rPr lang="en-GB" sz="3600" dirty="0"/>
              <a:t>Ethnography</a:t>
            </a:r>
          </a:p>
          <a:p>
            <a:r>
              <a:rPr lang="en-GB" sz="3600" dirty="0"/>
              <a:t>Case study</a:t>
            </a:r>
          </a:p>
        </p:txBody>
      </p:sp>
    </p:spTree>
    <p:extLst>
      <p:ext uri="{BB962C8B-B14F-4D97-AF65-F5344CB8AC3E}">
        <p14:creationId xmlns:p14="http://schemas.microsoft.com/office/powerpoint/2010/main" val="293951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263A-1275-4D64-877D-E3D175CB49B3}"/>
              </a:ext>
            </a:extLst>
          </p:cNvPr>
          <p:cNvSpPr>
            <a:spLocks noGrp="1"/>
          </p:cNvSpPr>
          <p:nvPr>
            <p:ph type="title"/>
          </p:nvPr>
        </p:nvSpPr>
        <p:spPr/>
        <p:txBody>
          <a:bodyPr/>
          <a:lstStyle/>
          <a:p>
            <a:r>
              <a:rPr lang="en-GB" dirty="0"/>
              <a:t>1. Approaches to data collection</a:t>
            </a:r>
          </a:p>
        </p:txBody>
      </p:sp>
      <p:sp>
        <p:nvSpPr>
          <p:cNvPr id="3" name="Vertical Text Placeholder 2">
            <a:extLst>
              <a:ext uri="{FF2B5EF4-FFF2-40B4-BE49-F238E27FC236}">
                <a16:creationId xmlns:a16="http://schemas.microsoft.com/office/drawing/2014/main" id="{0CB511B0-743A-4641-A9EA-0D25CD296D38}"/>
              </a:ext>
            </a:extLst>
          </p:cNvPr>
          <p:cNvSpPr>
            <a:spLocks noGrp="1"/>
          </p:cNvSpPr>
          <p:nvPr>
            <p:ph type="body" orient="vert" idx="1"/>
          </p:nvPr>
        </p:nvSpPr>
        <p:spPr/>
        <p:txBody>
          <a:bodyPr>
            <a:normAutofit/>
          </a:bodyPr>
          <a:lstStyle/>
          <a:p>
            <a:r>
              <a:rPr lang="en-GB" sz="2800" dirty="0"/>
              <a:t>Group of approaches, relying on written or spoken words/visual representation of individuals</a:t>
            </a:r>
          </a:p>
          <a:p>
            <a:r>
              <a:rPr lang="en-GB" sz="2800" dirty="0"/>
              <a:t>Individuals tell their own stories </a:t>
            </a:r>
          </a:p>
          <a:p>
            <a:r>
              <a:rPr lang="en-GB" sz="2800" dirty="0"/>
              <a:t>Sites/sample – several strategies </a:t>
            </a:r>
          </a:p>
          <a:p>
            <a:r>
              <a:rPr lang="en-GB" sz="2800" dirty="0"/>
              <a:t>Type of info collected: Documents/interviews…</a:t>
            </a:r>
          </a:p>
          <a:p>
            <a:r>
              <a:rPr lang="en-GB" sz="2800" dirty="0"/>
              <a:t>Access to materials can be an issue</a:t>
            </a:r>
          </a:p>
          <a:p>
            <a:endParaRPr lang="en-GB" sz="2400" dirty="0"/>
          </a:p>
        </p:txBody>
      </p:sp>
      <p:sp>
        <p:nvSpPr>
          <p:cNvPr id="4" name="Vertical Text Placeholder 3">
            <a:extLst>
              <a:ext uri="{FF2B5EF4-FFF2-40B4-BE49-F238E27FC236}">
                <a16:creationId xmlns:a16="http://schemas.microsoft.com/office/drawing/2014/main" id="{CE0591DD-7F09-4671-9FD1-B0569E8DD8A6}"/>
              </a:ext>
            </a:extLst>
          </p:cNvPr>
          <p:cNvSpPr>
            <a:spLocks noGrp="1"/>
          </p:cNvSpPr>
          <p:nvPr>
            <p:ph type="body" orient="vert" idx="13"/>
          </p:nvPr>
        </p:nvSpPr>
        <p:spPr/>
        <p:txBody>
          <a:bodyPr/>
          <a:lstStyle/>
          <a:p>
            <a:pPr marL="0" indent="0">
              <a:buNone/>
            </a:pPr>
            <a:r>
              <a:rPr lang="en-GB" dirty="0"/>
              <a:t>Narrative</a:t>
            </a:r>
          </a:p>
        </p:txBody>
      </p:sp>
    </p:spTree>
    <p:extLst>
      <p:ext uri="{BB962C8B-B14F-4D97-AF65-F5344CB8AC3E}">
        <p14:creationId xmlns:p14="http://schemas.microsoft.com/office/powerpoint/2010/main" val="73158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A9A7C-40D5-4B15-9309-C958550615D3}"/>
              </a:ext>
            </a:extLst>
          </p:cNvPr>
          <p:cNvSpPr>
            <a:spLocks noGrp="1"/>
          </p:cNvSpPr>
          <p:nvPr>
            <p:ph type="title"/>
          </p:nvPr>
        </p:nvSpPr>
        <p:spPr/>
        <p:txBody>
          <a:bodyPr/>
          <a:lstStyle/>
          <a:p>
            <a:r>
              <a:rPr lang="en-GB" dirty="0"/>
              <a:t>1. Approaches to data collection</a:t>
            </a:r>
          </a:p>
        </p:txBody>
      </p:sp>
      <p:sp>
        <p:nvSpPr>
          <p:cNvPr id="3" name="Vertical Text Placeholder 2">
            <a:extLst>
              <a:ext uri="{FF2B5EF4-FFF2-40B4-BE49-F238E27FC236}">
                <a16:creationId xmlns:a16="http://schemas.microsoft.com/office/drawing/2014/main" id="{4A598846-B214-4A68-8079-836E5D289803}"/>
              </a:ext>
            </a:extLst>
          </p:cNvPr>
          <p:cNvSpPr>
            <a:spLocks noGrp="1"/>
          </p:cNvSpPr>
          <p:nvPr>
            <p:ph type="body" orient="vert" idx="1"/>
          </p:nvPr>
        </p:nvSpPr>
        <p:spPr/>
        <p:txBody>
          <a:bodyPr/>
          <a:lstStyle/>
          <a:p>
            <a:r>
              <a:rPr lang="en-GB" dirty="0"/>
              <a:t>Aim: To describe the everyday world as we immediately experience it</a:t>
            </a:r>
          </a:p>
          <a:p>
            <a:r>
              <a:rPr lang="en-GB" dirty="0"/>
              <a:t>Multiple individuals studied</a:t>
            </a:r>
          </a:p>
          <a:p>
            <a:r>
              <a:rPr lang="en-GB" dirty="0"/>
              <a:t>Access: who has experienced it?</a:t>
            </a:r>
          </a:p>
          <a:p>
            <a:r>
              <a:rPr lang="en-GB" dirty="0"/>
              <a:t>Data collected: Interviews primarily</a:t>
            </a:r>
          </a:p>
          <a:p>
            <a:endParaRPr lang="en-GB" dirty="0"/>
          </a:p>
        </p:txBody>
      </p:sp>
      <p:sp>
        <p:nvSpPr>
          <p:cNvPr id="4" name="Vertical Text Placeholder 3">
            <a:extLst>
              <a:ext uri="{FF2B5EF4-FFF2-40B4-BE49-F238E27FC236}">
                <a16:creationId xmlns:a16="http://schemas.microsoft.com/office/drawing/2014/main" id="{77CFD73B-D31C-4AA3-AACE-D16AF42FE575}"/>
              </a:ext>
            </a:extLst>
          </p:cNvPr>
          <p:cNvSpPr>
            <a:spLocks noGrp="1"/>
          </p:cNvSpPr>
          <p:nvPr>
            <p:ph type="body" orient="vert" idx="13"/>
          </p:nvPr>
        </p:nvSpPr>
        <p:spPr/>
        <p:txBody>
          <a:bodyPr/>
          <a:lstStyle/>
          <a:p>
            <a:pPr marL="0" indent="0">
              <a:buNone/>
            </a:pPr>
            <a:r>
              <a:rPr lang="en-GB" dirty="0"/>
              <a:t>Phenomenology</a:t>
            </a:r>
          </a:p>
        </p:txBody>
      </p:sp>
    </p:spTree>
    <p:extLst>
      <p:ext uri="{BB962C8B-B14F-4D97-AF65-F5344CB8AC3E}">
        <p14:creationId xmlns:p14="http://schemas.microsoft.com/office/powerpoint/2010/main" val="42566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245B-C8AB-43D7-A2B3-FB070DB01643}"/>
              </a:ext>
            </a:extLst>
          </p:cNvPr>
          <p:cNvSpPr>
            <a:spLocks noGrp="1"/>
          </p:cNvSpPr>
          <p:nvPr>
            <p:ph type="title"/>
          </p:nvPr>
        </p:nvSpPr>
        <p:spPr/>
        <p:txBody>
          <a:bodyPr/>
          <a:lstStyle/>
          <a:p>
            <a:r>
              <a:rPr lang="en-GB" dirty="0"/>
              <a:t>1. Approaches to data collection</a:t>
            </a:r>
          </a:p>
        </p:txBody>
      </p:sp>
      <p:sp>
        <p:nvSpPr>
          <p:cNvPr id="3" name="Vertical Text Placeholder 2">
            <a:extLst>
              <a:ext uri="{FF2B5EF4-FFF2-40B4-BE49-F238E27FC236}">
                <a16:creationId xmlns:a16="http://schemas.microsoft.com/office/drawing/2014/main" id="{C948144D-2D45-4216-9D3E-40378373CB86}"/>
              </a:ext>
            </a:extLst>
          </p:cNvPr>
          <p:cNvSpPr>
            <a:spLocks noGrp="1"/>
          </p:cNvSpPr>
          <p:nvPr>
            <p:ph type="body" orient="vert" idx="1"/>
          </p:nvPr>
        </p:nvSpPr>
        <p:spPr/>
        <p:txBody>
          <a:bodyPr/>
          <a:lstStyle/>
          <a:p>
            <a:r>
              <a:rPr lang="en-GB" dirty="0"/>
              <a:t>Construction of theories </a:t>
            </a:r>
          </a:p>
          <a:p>
            <a:r>
              <a:rPr lang="en-GB" dirty="0"/>
              <a:t>Begin with question/data collection</a:t>
            </a:r>
          </a:p>
          <a:p>
            <a:r>
              <a:rPr lang="en-GB" dirty="0"/>
              <a:t>Need a homogeneous sample – a ‘theoretical’ sample</a:t>
            </a:r>
          </a:p>
          <a:p>
            <a:r>
              <a:rPr lang="en-GB" dirty="0"/>
              <a:t>Interviews common</a:t>
            </a:r>
          </a:p>
        </p:txBody>
      </p:sp>
      <p:sp>
        <p:nvSpPr>
          <p:cNvPr id="4" name="Vertical Text Placeholder 3">
            <a:extLst>
              <a:ext uri="{FF2B5EF4-FFF2-40B4-BE49-F238E27FC236}">
                <a16:creationId xmlns:a16="http://schemas.microsoft.com/office/drawing/2014/main" id="{683F5E60-5C2C-4D30-92DD-4D7E2FF26DF5}"/>
              </a:ext>
            </a:extLst>
          </p:cNvPr>
          <p:cNvSpPr>
            <a:spLocks noGrp="1"/>
          </p:cNvSpPr>
          <p:nvPr>
            <p:ph type="body" orient="vert" idx="13"/>
          </p:nvPr>
        </p:nvSpPr>
        <p:spPr/>
        <p:txBody>
          <a:bodyPr/>
          <a:lstStyle/>
          <a:p>
            <a:pPr marL="0" indent="0">
              <a:buNone/>
            </a:pPr>
            <a:r>
              <a:rPr lang="en-GB" dirty="0"/>
              <a:t>Grounded Theory</a:t>
            </a:r>
          </a:p>
        </p:txBody>
      </p:sp>
    </p:spTree>
    <p:extLst>
      <p:ext uri="{BB962C8B-B14F-4D97-AF65-F5344CB8AC3E}">
        <p14:creationId xmlns:p14="http://schemas.microsoft.com/office/powerpoint/2010/main" val="233511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A517-63F2-4346-83E5-F46B66A3ED93}"/>
              </a:ext>
            </a:extLst>
          </p:cNvPr>
          <p:cNvSpPr>
            <a:spLocks noGrp="1"/>
          </p:cNvSpPr>
          <p:nvPr>
            <p:ph type="title"/>
          </p:nvPr>
        </p:nvSpPr>
        <p:spPr/>
        <p:txBody>
          <a:bodyPr/>
          <a:lstStyle/>
          <a:p>
            <a:r>
              <a:rPr lang="en-GB" dirty="0"/>
              <a:t>1. Approaches to data collection</a:t>
            </a:r>
          </a:p>
        </p:txBody>
      </p:sp>
      <p:sp>
        <p:nvSpPr>
          <p:cNvPr id="3" name="Vertical Text Placeholder 2">
            <a:extLst>
              <a:ext uri="{FF2B5EF4-FFF2-40B4-BE49-F238E27FC236}">
                <a16:creationId xmlns:a16="http://schemas.microsoft.com/office/drawing/2014/main" id="{EDE236B1-51B9-4148-979F-01A1B110D117}"/>
              </a:ext>
            </a:extLst>
          </p:cNvPr>
          <p:cNvSpPr>
            <a:spLocks noGrp="1"/>
          </p:cNvSpPr>
          <p:nvPr>
            <p:ph type="body" orient="vert" idx="1"/>
          </p:nvPr>
        </p:nvSpPr>
        <p:spPr/>
        <p:txBody>
          <a:bodyPr/>
          <a:lstStyle/>
          <a:p>
            <a:r>
              <a:rPr lang="en-GB" dirty="0"/>
              <a:t>Long-term participation</a:t>
            </a:r>
          </a:p>
          <a:p>
            <a:r>
              <a:rPr lang="en-GB" dirty="0"/>
              <a:t>Usually at least a year</a:t>
            </a:r>
          </a:p>
          <a:p>
            <a:r>
              <a:rPr lang="en-GB" dirty="0"/>
              <a:t>Observations/Interviews/Field notes…</a:t>
            </a:r>
          </a:p>
          <a:p>
            <a:r>
              <a:rPr lang="en-GB" dirty="0"/>
              <a:t>Cultural group under investigation – researcher is a stranger to </a:t>
            </a:r>
          </a:p>
        </p:txBody>
      </p:sp>
      <p:sp>
        <p:nvSpPr>
          <p:cNvPr id="4" name="Vertical Text Placeholder 3">
            <a:extLst>
              <a:ext uri="{FF2B5EF4-FFF2-40B4-BE49-F238E27FC236}">
                <a16:creationId xmlns:a16="http://schemas.microsoft.com/office/drawing/2014/main" id="{499FF420-9BE6-474F-BED0-AE776DA727AD}"/>
              </a:ext>
            </a:extLst>
          </p:cNvPr>
          <p:cNvSpPr>
            <a:spLocks noGrp="1"/>
          </p:cNvSpPr>
          <p:nvPr>
            <p:ph type="body" orient="vert" idx="13"/>
          </p:nvPr>
        </p:nvSpPr>
        <p:spPr/>
        <p:txBody>
          <a:bodyPr/>
          <a:lstStyle/>
          <a:p>
            <a:pPr marL="0" indent="0">
              <a:buNone/>
            </a:pPr>
            <a:r>
              <a:rPr lang="en-GB" dirty="0"/>
              <a:t>Ethnography</a:t>
            </a:r>
          </a:p>
        </p:txBody>
      </p:sp>
    </p:spTree>
    <p:extLst>
      <p:ext uri="{BB962C8B-B14F-4D97-AF65-F5344CB8AC3E}">
        <p14:creationId xmlns:p14="http://schemas.microsoft.com/office/powerpoint/2010/main" val="965845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79DA4-87C1-44FA-BDC5-A21A9AA08D2A}"/>
              </a:ext>
            </a:extLst>
          </p:cNvPr>
          <p:cNvSpPr>
            <a:spLocks noGrp="1"/>
          </p:cNvSpPr>
          <p:nvPr>
            <p:ph type="title"/>
          </p:nvPr>
        </p:nvSpPr>
        <p:spPr/>
        <p:txBody>
          <a:bodyPr/>
          <a:lstStyle/>
          <a:p>
            <a:r>
              <a:rPr lang="en-GB" dirty="0"/>
              <a:t>1. Approaches to data collection</a:t>
            </a:r>
          </a:p>
        </p:txBody>
      </p:sp>
      <p:sp>
        <p:nvSpPr>
          <p:cNvPr id="3" name="Vertical Text Placeholder 2">
            <a:extLst>
              <a:ext uri="{FF2B5EF4-FFF2-40B4-BE49-F238E27FC236}">
                <a16:creationId xmlns:a16="http://schemas.microsoft.com/office/drawing/2014/main" id="{ECC9F675-32C3-46A6-A35E-938DB3AC8D0E}"/>
              </a:ext>
            </a:extLst>
          </p:cNvPr>
          <p:cNvSpPr>
            <a:spLocks noGrp="1"/>
          </p:cNvSpPr>
          <p:nvPr>
            <p:ph type="body" orient="vert" idx="1"/>
          </p:nvPr>
        </p:nvSpPr>
        <p:spPr/>
        <p:txBody>
          <a:bodyPr/>
          <a:lstStyle/>
          <a:p>
            <a:r>
              <a:rPr lang="en-GB" dirty="0"/>
              <a:t>Examine contemporary, real-life situations</a:t>
            </a:r>
          </a:p>
          <a:p>
            <a:r>
              <a:rPr lang="en-GB" dirty="0"/>
              <a:t>Apply findings of case to problem</a:t>
            </a:r>
          </a:p>
          <a:p>
            <a:r>
              <a:rPr lang="en-GB" dirty="0"/>
              <a:t>In-depth, multi-faceted understanding of a complex issue </a:t>
            </a:r>
          </a:p>
          <a:p>
            <a:r>
              <a:rPr lang="en-GB" dirty="0"/>
              <a:t>Field notes, interviews, observations</a:t>
            </a:r>
          </a:p>
        </p:txBody>
      </p:sp>
      <p:sp>
        <p:nvSpPr>
          <p:cNvPr id="4" name="Vertical Text Placeholder 3">
            <a:extLst>
              <a:ext uri="{FF2B5EF4-FFF2-40B4-BE49-F238E27FC236}">
                <a16:creationId xmlns:a16="http://schemas.microsoft.com/office/drawing/2014/main" id="{348F0B3B-8D88-4642-95EA-91A180544228}"/>
              </a:ext>
            </a:extLst>
          </p:cNvPr>
          <p:cNvSpPr>
            <a:spLocks noGrp="1"/>
          </p:cNvSpPr>
          <p:nvPr>
            <p:ph type="body" orient="vert" idx="13"/>
          </p:nvPr>
        </p:nvSpPr>
        <p:spPr/>
        <p:txBody>
          <a:bodyPr/>
          <a:lstStyle/>
          <a:p>
            <a:pPr marL="0" indent="0">
              <a:buNone/>
            </a:pPr>
            <a:r>
              <a:rPr lang="en-GB" dirty="0"/>
              <a:t>Case Study</a:t>
            </a:r>
          </a:p>
        </p:txBody>
      </p:sp>
    </p:spTree>
    <p:extLst>
      <p:ext uri="{BB962C8B-B14F-4D97-AF65-F5344CB8AC3E}">
        <p14:creationId xmlns:p14="http://schemas.microsoft.com/office/powerpoint/2010/main" val="982541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759290-367B-4AF8-8A4E-6F1189D42A97}"/>
              </a:ext>
            </a:extLst>
          </p:cNvPr>
          <p:cNvPicPr/>
          <p:nvPr/>
        </p:nvPicPr>
        <p:blipFill rotWithShape="1">
          <a:blip r:embed="rId2">
            <a:extLst>
              <a:ext uri="{28A0092B-C50C-407E-A947-70E740481C1C}">
                <a14:useLocalDpi xmlns:a14="http://schemas.microsoft.com/office/drawing/2010/main" val="0"/>
              </a:ext>
            </a:extLst>
          </a:blip>
          <a:srcRect t="9702"/>
          <a:stretch/>
        </p:blipFill>
        <p:spPr bwMode="auto">
          <a:xfrm>
            <a:off x="828926" y="144016"/>
            <a:ext cx="7486148" cy="4005064"/>
          </a:xfrm>
          <a:prstGeom prst="rect">
            <a:avLst/>
          </a:prstGeom>
          <a:noFill/>
          <a:ln>
            <a:noFill/>
          </a:ln>
          <a:extLst>
            <a:ext uri="{53640926-AAD7-44D8-BBD7-CCE9431645EC}">
              <a14:shadowObscured xmlns:a14="http://schemas.microsoft.com/office/drawing/2010/main"/>
            </a:ext>
          </a:extLst>
        </p:spPr>
      </p:pic>
      <p:pic>
        <p:nvPicPr>
          <p:cNvPr id="3" name="Picture 2">
            <a:extLst>
              <a:ext uri="{FF2B5EF4-FFF2-40B4-BE49-F238E27FC236}">
                <a16:creationId xmlns:a16="http://schemas.microsoft.com/office/drawing/2014/main" id="{CB2A5D07-7396-4AED-A85C-16192BA7490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858495" y="4140274"/>
            <a:ext cx="7529929" cy="2601094"/>
          </a:xfrm>
          <a:prstGeom prst="rect">
            <a:avLst/>
          </a:prstGeom>
          <a:noFill/>
          <a:ln>
            <a:noFill/>
          </a:ln>
        </p:spPr>
      </p:pic>
    </p:spTree>
    <p:extLst>
      <p:ext uri="{BB962C8B-B14F-4D97-AF65-F5344CB8AC3E}">
        <p14:creationId xmlns:p14="http://schemas.microsoft.com/office/powerpoint/2010/main" val="882759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fontScale="85000" lnSpcReduction="20000"/>
          </a:bodyPr>
          <a:lstStyle/>
          <a:p>
            <a:r>
              <a:rPr lang="en-GB" dirty="0"/>
              <a:t>‘An ethnography is what ethnographers do’</a:t>
            </a:r>
          </a:p>
          <a:p>
            <a:r>
              <a:rPr lang="en-GB" dirty="0"/>
              <a:t>The study and systematic recording of human cultures</a:t>
            </a:r>
          </a:p>
          <a:p>
            <a:r>
              <a:rPr lang="en-GB" dirty="0"/>
              <a:t>The scientific classification and description of living cultural groups of people</a:t>
            </a:r>
          </a:p>
          <a:p>
            <a:r>
              <a:rPr lang="en-GB" dirty="0"/>
              <a:t>A study of culture and cultural processes that uses multiple ways to research, observe, and document people, events, or artefacts</a:t>
            </a:r>
          </a:p>
          <a:p>
            <a:r>
              <a:rPr lang="en-GB" dirty="0"/>
              <a:t>The study of the origin, characteristics, and distribution of different cultural and ethnic groups</a:t>
            </a:r>
          </a:p>
          <a:p>
            <a:pPr marL="0" indent="0">
              <a:buNone/>
            </a:pPr>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What is it?</a:t>
            </a:r>
          </a:p>
        </p:txBody>
      </p:sp>
    </p:spTree>
    <p:extLst>
      <p:ext uri="{BB962C8B-B14F-4D97-AF65-F5344CB8AC3E}">
        <p14:creationId xmlns:p14="http://schemas.microsoft.com/office/powerpoint/2010/main" val="174172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dirty="0"/>
              <a:t>To grasp the native's point of view, his/her relation to life, his/her vision of his/her world </a:t>
            </a:r>
            <a:r>
              <a:rPr lang="en-GB" sz="2400" dirty="0"/>
              <a:t>(Eriksson and </a:t>
            </a:r>
            <a:r>
              <a:rPr lang="en-GB" sz="2400" dirty="0" err="1"/>
              <a:t>Kovalainen</a:t>
            </a:r>
            <a:r>
              <a:rPr lang="en-GB" sz="2400" dirty="0"/>
              <a:t>, 2008)</a:t>
            </a:r>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Goal</a:t>
            </a:r>
          </a:p>
        </p:txBody>
      </p:sp>
    </p:spTree>
    <p:extLst>
      <p:ext uri="{BB962C8B-B14F-4D97-AF65-F5344CB8AC3E}">
        <p14:creationId xmlns:p14="http://schemas.microsoft.com/office/powerpoint/2010/main" val="21242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405584" y="1586672"/>
            <a:ext cx="8229600" cy="4218592"/>
          </a:xfrm>
        </p:spPr>
        <p:txBody>
          <a:bodyPr>
            <a:normAutofit fontScale="70000" lnSpcReduction="20000"/>
          </a:bodyPr>
          <a:lstStyle/>
          <a:p>
            <a:r>
              <a:rPr lang="en-GB" sz="3600" dirty="0"/>
              <a:t>Anthropology</a:t>
            </a:r>
          </a:p>
          <a:p>
            <a:r>
              <a:rPr lang="en-GB" sz="3600" dirty="0"/>
              <a:t>Malinowski – ‘Father of Social Anthropology’</a:t>
            </a:r>
          </a:p>
          <a:p>
            <a:r>
              <a:rPr lang="en-GB" sz="3600" dirty="0"/>
              <a:t>An Austrian Pole – joined London School of Economics in 1910</a:t>
            </a:r>
          </a:p>
          <a:p>
            <a:r>
              <a:rPr lang="en-GB" sz="3600" dirty="0"/>
              <a:t>1914: Travelled to Papua (now Papua New Guinea) and conducted fieldwork in the famous Trobriand Islands</a:t>
            </a:r>
          </a:p>
          <a:p>
            <a:r>
              <a:rPr lang="en-GB" sz="3600" dirty="0"/>
              <a:t>Learned the local language and formed close friendships with the people - conducted fieldwork on Kula and produced his theories of Participant Observation</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Foundations</a:t>
            </a:r>
          </a:p>
        </p:txBody>
      </p:sp>
    </p:spTree>
    <p:extLst>
      <p:ext uri="{BB962C8B-B14F-4D97-AF65-F5344CB8AC3E}">
        <p14:creationId xmlns:p14="http://schemas.microsoft.com/office/powerpoint/2010/main" val="24767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dirty="0"/>
              <a:t>1930s, Chicago: New ethnographic studies</a:t>
            </a:r>
          </a:p>
          <a:p>
            <a:pPr lvl="1"/>
            <a:r>
              <a:rPr lang="en-GB" dirty="0"/>
              <a:t>No longer need to be ‘foreigner’</a:t>
            </a:r>
          </a:p>
          <a:p>
            <a:r>
              <a:rPr lang="en-GB" dirty="0"/>
              <a:t>Now:</a:t>
            </a:r>
          </a:p>
          <a:p>
            <a:pPr lvl="1"/>
            <a:r>
              <a:rPr lang="en-GB" dirty="0"/>
              <a:t>Formal and informal settings</a:t>
            </a:r>
          </a:p>
          <a:p>
            <a:pPr lvl="1"/>
            <a:r>
              <a:rPr lang="en-GB" dirty="0"/>
              <a:t>Native language of </a:t>
            </a:r>
            <a:r>
              <a:rPr lang="en-GB" u="sng" dirty="0"/>
              <a:t>researcher</a:t>
            </a:r>
            <a:r>
              <a:rPr lang="en-GB" dirty="0"/>
              <a:t>: time not taken to learn ‘local’ language </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Development</a:t>
            </a:r>
          </a:p>
        </p:txBody>
      </p:sp>
    </p:spTree>
    <p:extLst>
      <p:ext uri="{BB962C8B-B14F-4D97-AF65-F5344CB8AC3E}">
        <p14:creationId xmlns:p14="http://schemas.microsoft.com/office/powerpoint/2010/main" val="179924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sz="4000" dirty="0"/>
              <a:t>Naturalism</a:t>
            </a:r>
          </a:p>
          <a:p>
            <a:r>
              <a:rPr lang="en-GB" sz="4000" dirty="0"/>
              <a:t>Understanding</a:t>
            </a:r>
          </a:p>
          <a:p>
            <a:r>
              <a:rPr lang="en-GB" sz="4000" dirty="0"/>
              <a:t>Induction</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Methodological Principles</a:t>
            </a:r>
          </a:p>
        </p:txBody>
      </p:sp>
    </p:spTree>
    <p:extLst>
      <p:ext uri="{BB962C8B-B14F-4D97-AF65-F5344CB8AC3E}">
        <p14:creationId xmlns:p14="http://schemas.microsoft.com/office/powerpoint/2010/main" val="1277224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202792" y="1717398"/>
            <a:ext cx="8738416" cy="3930559"/>
          </a:xfrm>
        </p:spPr>
        <p:txBody>
          <a:bodyPr>
            <a:normAutofit/>
          </a:bodyPr>
          <a:lstStyle/>
          <a:p>
            <a:r>
              <a:rPr lang="en-GB" sz="3000" dirty="0"/>
              <a:t>Critical ethnographies (Castagno, 2012)</a:t>
            </a:r>
          </a:p>
          <a:p>
            <a:r>
              <a:rPr lang="en-GB" sz="3000" dirty="0"/>
              <a:t>Feminist ethnographies (Pillow and Mayo, 2011) </a:t>
            </a:r>
          </a:p>
          <a:p>
            <a:r>
              <a:rPr lang="en-GB" sz="3000" dirty="0"/>
              <a:t>Autoethnography (Adams, Jones and Ellis, 2014) </a:t>
            </a:r>
          </a:p>
          <a:p>
            <a:r>
              <a:rPr lang="en-GB" sz="3000" dirty="0"/>
              <a:t>Virtual ethnography or </a:t>
            </a:r>
            <a:r>
              <a:rPr lang="en-GB" sz="3000" dirty="0" err="1"/>
              <a:t>netnography</a:t>
            </a:r>
            <a:r>
              <a:rPr lang="en-GB" sz="3000" dirty="0"/>
              <a:t> (Hine, 2010)</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Versions of ethnography</a:t>
            </a:r>
          </a:p>
        </p:txBody>
      </p:sp>
    </p:spTree>
    <p:extLst>
      <p:ext uri="{BB962C8B-B14F-4D97-AF65-F5344CB8AC3E}">
        <p14:creationId xmlns:p14="http://schemas.microsoft.com/office/powerpoint/2010/main" val="4279784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0" y="1586673"/>
            <a:ext cx="9144000" cy="4061284"/>
          </a:xfrm>
        </p:spPr>
        <p:txBody>
          <a:bodyPr numCol="2">
            <a:noAutofit/>
          </a:bodyPr>
          <a:lstStyle/>
          <a:p>
            <a:r>
              <a:rPr lang="en-GB" sz="2200" dirty="0"/>
              <a:t>Workplace issues</a:t>
            </a:r>
          </a:p>
          <a:p>
            <a:pPr lvl="1"/>
            <a:r>
              <a:rPr lang="en-GB" sz="2200" dirty="0"/>
              <a:t>Watson (1994) – research on company managers</a:t>
            </a:r>
          </a:p>
          <a:p>
            <a:pPr lvl="1"/>
            <a:r>
              <a:rPr lang="en-GB" sz="2200" dirty="0"/>
              <a:t>Ram (1994) - study on working lives in small firms</a:t>
            </a:r>
          </a:p>
          <a:p>
            <a:pPr lvl="1"/>
            <a:r>
              <a:rPr lang="en-GB" sz="2200" dirty="0"/>
              <a:t>Bruni, </a:t>
            </a:r>
            <a:r>
              <a:rPr lang="en-GB" sz="2200" dirty="0" err="1"/>
              <a:t>Gherardi</a:t>
            </a:r>
            <a:r>
              <a:rPr lang="en-GB" sz="2200" dirty="0"/>
              <a:t> and </a:t>
            </a:r>
            <a:r>
              <a:rPr lang="en-GB" sz="2200" dirty="0" err="1"/>
              <a:t>Poggio</a:t>
            </a:r>
            <a:r>
              <a:rPr lang="en-GB" sz="2200" dirty="0"/>
              <a:t>(2004) - research on gender and entrepreneurship</a:t>
            </a:r>
          </a:p>
          <a:p>
            <a:pPr lvl="1"/>
            <a:r>
              <a:rPr lang="en-GB" sz="2200" dirty="0"/>
              <a:t>De </a:t>
            </a:r>
            <a:r>
              <a:rPr lang="en-GB" sz="2200" dirty="0" err="1"/>
              <a:t>Rond</a:t>
            </a:r>
            <a:r>
              <a:rPr lang="en-GB" sz="2200" dirty="0"/>
              <a:t> (2012) - research of teamwork in Cambridge university’s boat rowing team.</a:t>
            </a:r>
          </a:p>
          <a:p>
            <a:r>
              <a:rPr lang="en-GB" sz="2200" dirty="0"/>
              <a:t>Marketing: Marketer vs. customer perspective on brand/service quality</a:t>
            </a:r>
          </a:p>
          <a:p>
            <a:pPr lvl="1"/>
            <a:r>
              <a:rPr lang="en-GB" sz="2200" dirty="0" err="1"/>
              <a:t>Schweingruber</a:t>
            </a:r>
            <a:r>
              <a:rPr lang="en-GB" sz="2200" dirty="0"/>
              <a:t> and </a:t>
            </a:r>
            <a:r>
              <a:rPr lang="en-GB" sz="2200" dirty="0" err="1"/>
              <a:t>Berns</a:t>
            </a:r>
            <a:r>
              <a:rPr lang="en-GB" sz="2200" dirty="0"/>
              <a:t>, (2005)</a:t>
            </a:r>
          </a:p>
          <a:p>
            <a:pPr lvl="1"/>
            <a:r>
              <a:rPr lang="en-GB" sz="2200" dirty="0"/>
              <a:t>Bradford and Sherry (2013)</a:t>
            </a:r>
          </a:p>
          <a:p>
            <a:pPr lvl="1"/>
            <a:r>
              <a:rPr lang="en-GB" sz="2200" dirty="0" err="1"/>
              <a:t>Mariampolski</a:t>
            </a:r>
            <a:r>
              <a:rPr lang="en-GB" sz="2200" dirty="0"/>
              <a:t> (2006) </a:t>
            </a:r>
          </a:p>
          <a:p>
            <a:r>
              <a:rPr lang="en-GB" sz="2200" dirty="0"/>
              <a:t>Increasing use of ethnographic research in business</a:t>
            </a:r>
          </a:p>
          <a:p>
            <a:pPr lvl="1"/>
            <a:r>
              <a:rPr lang="en-GB" sz="2200" dirty="0"/>
              <a:t>But </a:t>
            </a:r>
            <a:r>
              <a:rPr lang="en-GB" sz="2200" i="1" dirty="0"/>
              <a:t>is it</a:t>
            </a:r>
            <a:r>
              <a:rPr lang="en-GB" sz="2200" dirty="0"/>
              <a:t> an </a:t>
            </a:r>
            <a:r>
              <a:rPr lang="en-GB" sz="2200" i="1" dirty="0"/>
              <a:t>really </a:t>
            </a:r>
            <a:r>
              <a:rPr lang="en-GB" sz="2200" dirty="0"/>
              <a:t>ethnography?</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Business-related ER</a:t>
            </a:r>
          </a:p>
        </p:txBody>
      </p:sp>
    </p:spTree>
    <p:extLst>
      <p:ext uri="{BB962C8B-B14F-4D97-AF65-F5344CB8AC3E}">
        <p14:creationId xmlns:p14="http://schemas.microsoft.com/office/powerpoint/2010/main" val="831809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61D16-C08F-44BB-9616-88B63E076076}"/>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873B02F-D7BE-4BD7-9A66-0D23C396120A}"/>
              </a:ext>
            </a:extLst>
          </p:cNvPr>
          <p:cNvSpPr>
            <a:spLocks noGrp="1"/>
          </p:cNvSpPr>
          <p:nvPr>
            <p:ph type="body" orient="vert" idx="1"/>
          </p:nvPr>
        </p:nvSpPr>
        <p:spPr/>
        <p:txBody>
          <a:bodyPr/>
          <a:lstStyle/>
          <a:p>
            <a:r>
              <a:rPr lang="en-GB" dirty="0"/>
              <a:t>Research the advantages and disadvantages of ethnographic research</a:t>
            </a:r>
          </a:p>
        </p:txBody>
      </p:sp>
      <p:sp>
        <p:nvSpPr>
          <p:cNvPr id="4" name="Vertical Text Placeholder 3">
            <a:extLst>
              <a:ext uri="{FF2B5EF4-FFF2-40B4-BE49-F238E27FC236}">
                <a16:creationId xmlns:a16="http://schemas.microsoft.com/office/drawing/2014/main" id="{A2AB57E6-B2BC-4F47-A732-D815FA6A46ED}"/>
              </a:ext>
            </a:extLst>
          </p:cNvPr>
          <p:cNvSpPr>
            <a:spLocks noGrp="1"/>
          </p:cNvSpPr>
          <p:nvPr>
            <p:ph type="body" orient="vert" idx="13"/>
          </p:nvPr>
        </p:nvSpPr>
        <p:spPr/>
        <p:txBody>
          <a:bodyPr/>
          <a:lstStyle/>
          <a:p>
            <a:pPr marL="0" indent="0">
              <a:buNone/>
            </a:pPr>
            <a:r>
              <a:rPr lang="en-GB" dirty="0"/>
              <a:t>Exercise</a:t>
            </a:r>
          </a:p>
        </p:txBody>
      </p:sp>
    </p:spTree>
    <p:extLst>
      <p:ext uri="{BB962C8B-B14F-4D97-AF65-F5344CB8AC3E}">
        <p14:creationId xmlns:p14="http://schemas.microsoft.com/office/powerpoint/2010/main" val="267785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405584" y="1586673"/>
            <a:ext cx="8318832" cy="4362607"/>
          </a:xfrm>
        </p:spPr>
        <p:txBody>
          <a:bodyPr>
            <a:normAutofit fontScale="92500" lnSpcReduction="10000"/>
          </a:bodyPr>
          <a:lstStyle/>
          <a:p>
            <a:r>
              <a:rPr lang="en-GB" dirty="0"/>
              <a:t>Ability to see first-hand how users interact with each other/objects/technology in their natural environment</a:t>
            </a:r>
          </a:p>
          <a:p>
            <a:r>
              <a:rPr lang="en-GB" dirty="0"/>
              <a:t>Identify unexpected issues that you might not have awareness of – particularly time-specific issues</a:t>
            </a:r>
          </a:p>
          <a:p>
            <a:r>
              <a:rPr lang="en-GB" dirty="0"/>
              <a:t>Opportunity to test new product ideas before they are released to the market to see what demand is like</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Advantages</a:t>
            </a:r>
          </a:p>
        </p:txBody>
      </p:sp>
    </p:spTree>
    <p:extLst>
      <p:ext uri="{BB962C8B-B14F-4D97-AF65-F5344CB8AC3E}">
        <p14:creationId xmlns:p14="http://schemas.microsoft.com/office/powerpoint/2010/main" val="2951377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dirty="0"/>
              <a:t>The cost/commitment of conducting ethnographic studies is typically much higher than other approaches</a:t>
            </a:r>
          </a:p>
          <a:p>
            <a:r>
              <a:rPr lang="en-GB" dirty="0"/>
              <a:t>Heavily reliant on skill of the researcher </a:t>
            </a:r>
          </a:p>
          <a:p>
            <a:pPr lvl="1"/>
            <a:r>
              <a:rPr lang="en-GB" dirty="0"/>
              <a:t>Though same could be said of most qual methods – methods in general?</a:t>
            </a:r>
          </a:p>
          <a:p>
            <a:r>
              <a:rPr lang="en-GB" dirty="0"/>
              <a:t>Subjects – more of a risk than disadvantage</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Disadvantages</a:t>
            </a:r>
          </a:p>
        </p:txBody>
      </p:sp>
    </p:spTree>
    <p:extLst>
      <p:ext uri="{BB962C8B-B14F-4D97-AF65-F5344CB8AC3E}">
        <p14:creationId xmlns:p14="http://schemas.microsoft.com/office/powerpoint/2010/main" val="1897493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sz="3600" dirty="0"/>
              <a:t>Holistic and contextual</a:t>
            </a:r>
          </a:p>
          <a:p>
            <a:r>
              <a:rPr lang="en-GB" sz="3600" dirty="0"/>
              <a:t>Reflexivity</a:t>
            </a:r>
          </a:p>
          <a:p>
            <a:r>
              <a:rPr lang="en-GB" sz="3600" dirty="0"/>
              <a:t>Prolonged engagement</a:t>
            </a:r>
          </a:p>
          <a:p>
            <a:r>
              <a:rPr lang="en-GB" sz="3600" dirty="0"/>
              <a:t>Less popular usability than other approaches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Characteristics</a:t>
            </a:r>
          </a:p>
        </p:txBody>
      </p:sp>
    </p:spTree>
    <p:extLst>
      <p:ext uri="{BB962C8B-B14F-4D97-AF65-F5344CB8AC3E}">
        <p14:creationId xmlns:p14="http://schemas.microsoft.com/office/powerpoint/2010/main" val="65137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Clear research goal and objectives – what will data be used for?</a:t>
            </a:r>
          </a:p>
          <a:p>
            <a:r>
              <a:rPr lang="en-GB" dirty="0"/>
              <a:t>Consider how familiar subjects become with you as the researcher</a:t>
            </a:r>
          </a:p>
          <a:p>
            <a:endParaRPr lang="en-GB" dirty="0"/>
          </a:p>
          <a:p>
            <a:pPr marL="0" indent="0" algn="ctr">
              <a:buNone/>
            </a:pPr>
            <a:r>
              <a:rPr lang="en-GB" b="1" dirty="0"/>
              <a:t>Task: Any ethical considerations specific to ethnographical research?</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Ethics in Ethnographic Research</a:t>
            </a:r>
          </a:p>
        </p:txBody>
      </p:sp>
    </p:spTree>
    <p:extLst>
      <p:ext uri="{BB962C8B-B14F-4D97-AF65-F5344CB8AC3E}">
        <p14:creationId xmlns:p14="http://schemas.microsoft.com/office/powerpoint/2010/main" val="2864806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p:txBody>
          <a:bodyPr/>
          <a:lstStyle/>
          <a:p>
            <a:r>
              <a:rPr lang="en-GB" dirty="0"/>
              <a:t>2. Ethnographic Research</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sz="3600" dirty="0"/>
              <a:t>Emic vs etic perspective</a:t>
            </a:r>
          </a:p>
          <a:p>
            <a:pPr lvl="1"/>
            <a:r>
              <a:rPr lang="en-GB" sz="3200" dirty="0"/>
              <a:t>Skill of the researcher: ethnography not likely to be suitable for first piece of research </a:t>
            </a:r>
          </a:p>
          <a:p>
            <a:r>
              <a:rPr lang="en-GB" sz="3600" dirty="0"/>
              <a:t>Language considerations</a:t>
            </a:r>
          </a:p>
          <a:p>
            <a:r>
              <a:rPr lang="en-GB" sz="3600" dirty="0"/>
              <a:t>Time/resources</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Research Implications</a:t>
            </a:r>
          </a:p>
        </p:txBody>
      </p:sp>
    </p:spTree>
    <p:extLst>
      <p:ext uri="{BB962C8B-B14F-4D97-AF65-F5344CB8AC3E}">
        <p14:creationId xmlns:p14="http://schemas.microsoft.com/office/powerpoint/2010/main" val="4163223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BA4A3-0250-4D99-BAD3-D27238A45EAE}"/>
              </a:ext>
            </a:extLst>
          </p:cNvPr>
          <p:cNvSpPr>
            <a:spLocks noGrp="1"/>
          </p:cNvSpPr>
          <p:nvPr>
            <p:ph type="title"/>
          </p:nvPr>
        </p:nvSpPr>
        <p:spPr/>
        <p:txBody>
          <a:bodyPr/>
          <a:lstStyle/>
          <a:p>
            <a:r>
              <a:rPr lang="en-GB" dirty="0"/>
              <a:t>2. Ethnographic Research</a:t>
            </a:r>
          </a:p>
        </p:txBody>
      </p:sp>
      <p:sp>
        <p:nvSpPr>
          <p:cNvPr id="4" name="Vertical Text Placeholder 3">
            <a:extLst>
              <a:ext uri="{FF2B5EF4-FFF2-40B4-BE49-F238E27FC236}">
                <a16:creationId xmlns:a16="http://schemas.microsoft.com/office/drawing/2014/main" id="{FDB47072-4ABA-4086-AFB2-8F4577A7CCB2}"/>
              </a:ext>
            </a:extLst>
          </p:cNvPr>
          <p:cNvSpPr>
            <a:spLocks noGrp="1"/>
          </p:cNvSpPr>
          <p:nvPr>
            <p:ph type="body" orient="vert" idx="13"/>
          </p:nvPr>
        </p:nvSpPr>
        <p:spPr/>
        <p:txBody>
          <a:bodyPr/>
          <a:lstStyle/>
          <a:p>
            <a:pPr marL="0" indent="0">
              <a:buNone/>
            </a:pPr>
            <a:r>
              <a:rPr lang="en-GB" dirty="0"/>
              <a:t>Questions?</a:t>
            </a:r>
          </a:p>
        </p:txBody>
      </p:sp>
      <p:pic>
        <p:nvPicPr>
          <p:cNvPr id="1028" name="Picture 4" descr="FrailSafe - Q&amp;A">
            <a:extLst>
              <a:ext uri="{FF2B5EF4-FFF2-40B4-BE49-F238E27FC236}">
                <a16:creationId xmlns:a16="http://schemas.microsoft.com/office/drawing/2014/main" id="{2D782E75-DB35-496D-9D83-60012E80CF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9021" y="1755744"/>
            <a:ext cx="3877822" cy="387782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anchise Q &amp; A - workingmums.co.uk">
            <a:extLst>
              <a:ext uri="{FF2B5EF4-FFF2-40B4-BE49-F238E27FC236}">
                <a16:creationId xmlns:a16="http://schemas.microsoft.com/office/drawing/2014/main" id="{DF5526AE-E4FE-4E38-9080-D291AE21A1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6366" y="1832173"/>
            <a:ext cx="4552655" cy="3193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356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4C34-A91D-4850-9371-28EFBDB5065A}"/>
              </a:ext>
            </a:extLst>
          </p:cNvPr>
          <p:cNvSpPr>
            <a:spLocks noGrp="1"/>
          </p:cNvSpPr>
          <p:nvPr>
            <p:ph type="title"/>
          </p:nvPr>
        </p:nvSpPr>
        <p:spPr>
          <a:xfrm>
            <a:off x="493776" y="191716"/>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50D438E3-D1AE-4267-B721-D744EEE82B5E}"/>
              </a:ext>
            </a:extLst>
          </p:cNvPr>
          <p:cNvSpPr>
            <a:spLocks noGrp="1"/>
          </p:cNvSpPr>
          <p:nvPr>
            <p:ph type="body" orient="vert" idx="1"/>
          </p:nvPr>
        </p:nvSpPr>
        <p:spPr>
          <a:xfrm>
            <a:off x="405584" y="1802697"/>
            <a:ext cx="8318832" cy="3930559"/>
          </a:xfrm>
        </p:spPr>
        <p:txBody>
          <a:bodyPr/>
          <a:lstStyle/>
          <a:p>
            <a:r>
              <a:rPr lang="en-GB" dirty="0"/>
              <a:t>Identify research area/question</a:t>
            </a:r>
          </a:p>
          <a:p>
            <a:r>
              <a:rPr lang="en-GB" dirty="0"/>
              <a:t>How much do you already know?</a:t>
            </a:r>
          </a:p>
          <a:p>
            <a:pPr lvl="1"/>
            <a:r>
              <a:rPr lang="en-GB" dirty="0"/>
              <a:t>Can you avoid any pre-conceptions associated with this?</a:t>
            </a:r>
          </a:p>
          <a:p>
            <a:r>
              <a:rPr lang="en-GB" dirty="0"/>
              <a:t>Assess time and resources</a:t>
            </a:r>
          </a:p>
          <a:p>
            <a:endParaRPr lang="en-GB" dirty="0"/>
          </a:p>
        </p:txBody>
      </p:sp>
      <p:sp>
        <p:nvSpPr>
          <p:cNvPr id="4" name="Vertical Text Placeholder 3">
            <a:extLst>
              <a:ext uri="{FF2B5EF4-FFF2-40B4-BE49-F238E27FC236}">
                <a16:creationId xmlns:a16="http://schemas.microsoft.com/office/drawing/2014/main" id="{B747729D-6021-462E-9E8A-1BF7569BCC1A}"/>
              </a:ext>
            </a:extLst>
          </p:cNvPr>
          <p:cNvSpPr>
            <a:spLocks noGrp="1"/>
          </p:cNvSpPr>
          <p:nvPr>
            <p:ph type="body" orient="vert" idx="13"/>
          </p:nvPr>
        </p:nvSpPr>
        <p:spPr>
          <a:xfrm>
            <a:off x="406146" y="1331067"/>
            <a:ext cx="8317230" cy="369741"/>
          </a:xfrm>
        </p:spPr>
        <p:txBody>
          <a:bodyPr/>
          <a:lstStyle/>
          <a:p>
            <a:pPr marL="0" indent="0">
              <a:buNone/>
            </a:pPr>
            <a:r>
              <a:rPr lang="en-GB" dirty="0"/>
              <a:t>What to do before getting started</a:t>
            </a:r>
          </a:p>
        </p:txBody>
      </p:sp>
    </p:spTree>
    <p:extLst>
      <p:ext uri="{BB962C8B-B14F-4D97-AF65-F5344CB8AC3E}">
        <p14:creationId xmlns:p14="http://schemas.microsoft.com/office/powerpoint/2010/main" val="340059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4C34-A91D-4850-9371-28EFBDB5065A}"/>
              </a:ext>
            </a:extLst>
          </p:cNvPr>
          <p:cNvSpPr>
            <a:spLocks noGrp="1"/>
          </p:cNvSpPr>
          <p:nvPr>
            <p:ph type="title"/>
          </p:nvPr>
        </p:nvSpPr>
        <p:spPr>
          <a:xfrm>
            <a:off x="514736" y="5375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50D438E3-D1AE-4267-B721-D744EEE82B5E}"/>
              </a:ext>
            </a:extLst>
          </p:cNvPr>
          <p:cNvSpPr>
            <a:spLocks noGrp="1"/>
          </p:cNvSpPr>
          <p:nvPr>
            <p:ph type="body" orient="vert" idx="1"/>
          </p:nvPr>
        </p:nvSpPr>
        <p:spPr/>
        <p:txBody>
          <a:bodyPr/>
          <a:lstStyle/>
          <a:p>
            <a:pPr marL="514350" indent="-514350">
              <a:buFont typeface="+mj-lt"/>
              <a:buAutoNum type="arabicPeriod"/>
            </a:pPr>
            <a:r>
              <a:rPr lang="en-GB" dirty="0"/>
              <a:t>Problem formulation</a:t>
            </a:r>
          </a:p>
          <a:p>
            <a:pPr marL="514350" indent="-514350">
              <a:buFont typeface="+mj-lt"/>
              <a:buAutoNum type="arabicPeriod"/>
            </a:pPr>
            <a:r>
              <a:rPr lang="en-GB" dirty="0"/>
              <a:t>Select research setting</a:t>
            </a:r>
          </a:p>
          <a:p>
            <a:pPr marL="514350" indent="-514350">
              <a:buFont typeface="+mj-lt"/>
              <a:buAutoNum type="arabicPeriod"/>
            </a:pPr>
            <a:r>
              <a:rPr lang="en-GB" dirty="0"/>
              <a:t>Gain research access</a:t>
            </a:r>
          </a:p>
        </p:txBody>
      </p:sp>
      <p:sp>
        <p:nvSpPr>
          <p:cNvPr id="4" name="Vertical Text Placeholder 3">
            <a:extLst>
              <a:ext uri="{FF2B5EF4-FFF2-40B4-BE49-F238E27FC236}">
                <a16:creationId xmlns:a16="http://schemas.microsoft.com/office/drawing/2014/main" id="{B747729D-6021-462E-9E8A-1BF7569BCC1A}"/>
              </a:ext>
            </a:extLst>
          </p:cNvPr>
          <p:cNvSpPr>
            <a:spLocks noGrp="1"/>
          </p:cNvSpPr>
          <p:nvPr>
            <p:ph type="body" orient="vert" idx="13"/>
          </p:nvPr>
        </p:nvSpPr>
        <p:spPr/>
        <p:txBody>
          <a:bodyPr/>
          <a:lstStyle/>
          <a:p>
            <a:pPr marL="0" indent="0">
              <a:buNone/>
            </a:pPr>
            <a:r>
              <a:rPr lang="en-GB" dirty="0"/>
              <a:t>Stages in ethnography </a:t>
            </a:r>
          </a:p>
        </p:txBody>
      </p:sp>
    </p:spTree>
    <p:extLst>
      <p:ext uri="{BB962C8B-B14F-4D97-AF65-F5344CB8AC3E}">
        <p14:creationId xmlns:p14="http://schemas.microsoft.com/office/powerpoint/2010/main" val="263735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323528" y="1586673"/>
            <a:ext cx="8558904" cy="3930559"/>
          </a:xfrm>
        </p:spPr>
        <p:txBody>
          <a:bodyPr>
            <a:normAutofit/>
          </a:bodyPr>
          <a:lstStyle/>
          <a:p>
            <a:r>
              <a:rPr lang="en-GB" sz="3600" dirty="0"/>
              <a:t>Research area &gt; field site &gt; research question / research question &gt; field site</a:t>
            </a:r>
          </a:p>
          <a:p>
            <a:r>
              <a:rPr lang="en-GB" sz="3600" dirty="0"/>
              <a:t>Research access</a:t>
            </a:r>
          </a:p>
          <a:p>
            <a:r>
              <a:rPr lang="en-GB" sz="3600" dirty="0"/>
              <a:t>Level of access needed guaranteed?</a:t>
            </a:r>
          </a:p>
          <a:p>
            <a:r>
              <a:rPr lang="en-GB" sz="3600" dirty="0"/>
              <a:t>Who is participating?</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Choosing the research site</a:t>
            </a:r>
          </a:p>
        </p:txBody>
      </p:sp>
    </p:spTree>
    <p:extLst>
      <p:ext uri="{BB962C8B-B14F-4D97-AF65-F5344CB8AC3E}">
        <p14:creationId xmlns:p14="http://schemas.microsoft.com/office/powerpoint/2010/main" val="25115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405584" y="1586673"/>
            <a:ext cx="8738416" cy="3930559"/>
          </a:xfrm>
        </p:spPr>
        <p:txBody>
          <a:bodyPr/>
          <a:lstStyle/>
          <a:p>
            <a:r>
              <a:rPr lang="en-US" sz="3600" dirty="0"/>
              <a:t>Major decisions in purposeful sampling</a:t>
            </a:r>
          </a:p>
          <a:p>
            <a:pPr lvl="1"/>
            <a:r>
              <a:rPr lang="en-US" sz="3200" dirty="0"/>
              <a:t>Who to select </a:t>
            </a:r>
          </a:p>
          <a:p>
            <a:pPr lvl="1"/>
            <a:r>
              <a:rPr lang="en-US" sz="3200" dirty="0"/>
              <a:t>The size of the sample to study</a:t>
            </a:r>
          </a:p>
          <a:p>
            <a:pPr lvl="1"/>
            <a:r>
              <a:rPr lang="en-US" sz="3200" dirty="0"/>
              <a:t>The specific type of sampling strategy</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Purposeful Sampling Strategy</a:t>
            </a:r>
            <a:endParaRPr lang="en-GB" dirty="0"/>
          </a:p>
        </p:txBody>
      </p:sp>
      <p:sp>
        <p:nvSpPr>
          <p:cNvPr id="5" name="Footer Placeholder 4">
            <a:extLst>
              <a:ext uri="{FF2B5EF4-FFF2-40B4-BE49-F238E27FC236}">
                <a16:creationId xmlns:a16="http://schemas.microsoft.com/office/drawing/2014/main" id="{2F579401-A118-49A7-9CE2-16B494D51DF1}"/>
              </a:ext>
            </a:extLst>
          </p:cNvPr>
          <p:cNvSpPr txBox="1">
            <a:spLocks/>
          </p:cNvSpPr>
          <p:nvPr/>
        </p:nvSpPr>
        <p:spPr>
          <a:xfrm>
            <a:off x="457200" y="4958840"/>
            <a:ext cx="8229600" cy="36974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Creswell, Qualitative Inquiry &amp; Research Design 4e. SAGE Publishing, 2018.</a:t>
            </a:r>
            <a:endParaRPr lang="en-US" dirty="0"/>
          </a:p>
        </p:txBody>
      </p:sp>
    </p:spTree>
    <p:extLst>
      <p:ext uri="{BB962C8B-B14F-4D97-AF65-F5344CB8AC3E}">
        <p14:creationId xmlns:p14="http://schemas.microsoft.com/office/powerpoint/2010/main" val="153685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Typology of Sampling Strategies (1)</a:t>
            </a:r>
            <a:endParaRPr lang="en-GB" dirty="0"/>
          </a:p>
        </p:txBody>
      </p:sp>
      <p:pic>
        <p:nvPicPr>
          <p:cNvPr id="5" name="Picture 4">
            <a:extLst>
              <a:ext uri="{FF2B5EF4-FFF2-40B4-BE49-F238E27FC236}">
                <a16:creationId xmlns:a16="http://schemas.microsoft.com/office/drawing/2014/main" id="{4295D5B3-A0AE-4B18-A505-2BD9993A8888}"/>
              </a:ext>
            </a:extLst>
          </p:cNvPr>
          <p:cNvPicPr>
            <a:picLocks noChangeAspect="1"/>
          </p:cNvPicPr>
          <p:nvPr/>
        </p:nvPicPr>
        <p:blipFill rotWithShape="1">
          <a:blip r:embed="rId3"/>
          <a:srcRect t="9770"/>
          <a:stretch/>
        </p:blipFill>
        <p:spPr>
          <a:xfrm>
            <a:off x="1187624" y="1689287"/>
            <a:ext cx="7225835" cy="5052081"/>
          </a:xfrm>
          <a:prstGeom prst="rect">
            <a:avLst/>
          </a:prstGeom>
        </p:spPr>
      </p:pic>
    </p:spTree>
    <p:extLst>
      <p:ext uri="{BB962C8B-B14F-4D97-AF65-F5344CB8AC3E}">
        <p14:creationId xmlns:p14="http://schemas.microsoft.com/office/powerpoint/2010/main" val="323095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 Typology of Sampling Strategies (2)</a:t>
            </a:r>
            <a:endParaRPr lang="en-GB" dirty="0"/>
          </a:p>
        </p:txBody>
      </p:sp>
      <p:pic>
        <p:nvPicPr>
          <p:cNvPr id="5" name="Picture 4">
            <a:extLst>
              <a:ext uri="{FF2B5EF4-FFF2-40B4-BE49-F238E27FC236}">
                <a16:creationId xmlns:a16="http://schemas.microsoft.com/office/drawing/2014/main" id="{8D6ED378-6BA8-4BF8-AAEC-D95CA9F67D8B}"/>
              </a:ext>
            </a:extLst>
          </p:cNvPr>
          <p:cNvPicPr>
            <a:picLocks noChangeAspect="1"/>
          </p:cNvPicPr>
          <p:nvPr/>
        </p:nvPicPr>
        <p:blipFill>
          <a:blip r:embed="rId3"/>
          <a:stretch>
            <a:fillRect/>
          </a:stretch>
        </p:blipFill>
        <p:spPr>
          <a:xfrm>
            <a:off x="1619672" y="1651255"/>
            <a:ext cx="6533348" cy="5090113"/>
          </a:xfrm>
          <a:prstGeom prst="rect">
            <a:avLst/>
          </a:prstGeom>
        </p:spPr>
      </p:pic>
    </p:spTree>
    <p:extLst>
      <p:ext uri="{BB962C8B-B14F-4D97-AF65-F5344CB8AC3E}">
        <p14:creationId xmlns:p14="http://schemas.microsoft.com/office/powerpoint/2010/main" val="52933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4C34-A91D-4850-9371-28EFBDB5065A}"/>
              </a:ext>
            </a:extLst>
          </p:cNvPr>
          <p:cNvSpPr>
            <a:spLocks noGrp="1"/>
          </p:cNvSpPr>
          <p:nvPr>
            <p:ph type="title"/>
          </p:nvPr>
        </p:nvSpPr>
        <p:spPr>
          <a:xfrm>
            <a:off x="514736" y="5375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50D438E3-D1AE-4267-B721-D744EEE82B5E}"/>
              </a:ext>
            </a:extLst>
          </p:cNvPr>
          <p:cNvSpPr>
            <a:spLocks noGrp="1"/>
          </p:cNvSpPr>
          <p:nvPr>
            <p:ph type="body" orient="vert" idx="1"/>
          </p:nvPr>
        </p:nvSpPr>
        <p:spPr/>
        <p:txBody>
          <a:bodyPr/>
          <a:lstStyle/>
          <a:p>
            <a:pPr marL="514350" indent="-514350">
              <a:buFont typeface="+mj-lt"/>
              <a:buAutoNum type="arabicPeriod"/>
            </a:pPr>
            <a:r>
              <a:rPr lang="en-GB" dirty="0"/>
              <a:t>Problem formulation</a:t>
            </a:r>
          </a:p>
          <a:p>
            <a:pPr marL="514350" indent="-514350">
              <a:buFont typeface="+mj-lt"/>
              <a:buAutoNum type="arabicPeriod"/>
            </a:pPr>
            <a:r>
              <a:rPr lang="en-GB" dirty="0"/>
              <a:t>Select research setting</a:t>
            </a:r>
          </a:p>
          <a:p>
            <a:pPr marL="514350" indent="-514350">
              <a:buFont typeface="+mj-lt"/>
              <a:buAutoNum type="arabicPeriod"/>
            </a:pPr>
            <a:r>
              <a:rPr lang="en-GB" dirty="0"/>
              <a:t>Gain research access</a:t>
            </a:r>
          </a:p>
          <a:p>
            <a:pPr marL="514350" indent="-514350">
              <a:buFont typeface="+mj-lt"/>
              <a:buAutoNum type="arabicPeriod"/>
            </a:pPr>
            <a:r>
              <a:rPr lang="en-GB" dirty="0"/>
              <a:t>Presenting yourself</a:t>
            </a:r>
          </a:p>
          <a:p>
            <a:pPr marL="514350" indent="-514350">
              <a:buFont typeface="+mj-lt"/>
              <a:buAutoNum type="arabicPeriod"/>
            </a:pPr>
            <a:r>
              <a:rPr lang="en-GB" dirty="0"/>
              <a:t>Gather and record information</a:t>
            </a:r>
          </a:p>
        </p:txBody>
      </p:sp>
      <p:sp>
        <p:nvSpPr>
          <p:cNvPr id="4" name="Vertical Text Placeholder 3">
            <a:extLst>
              <a:ext uri="{FF2B5EF4-FFF2-40B4-BE49-F238E27FC236}">
                <a16:creationId xmlns:a16="http://schemas.microsoft.com/office/drawing/2014/main" id="{B747729D-6021-462E-9E8A-1BF7569BCC1A}"/>
              </a:ext>
            </a:extLst>
          </p:cNvPr>
          <p:cNvSpPr>
            <a:spLocks noGrp="1"/>
          </p:cNvSpPr>
          <p:nvPr>
            <p:ph type="body" orient="vert" idx="13"/>
          </p:nvPr>
        </p:nvSpPr>
        <p:spPr/>
        <p:txBody>
          <a:bodyPr/>
          <a:lstStyle/>
          <a:p>
            <a:pPr marL="0" indent="0">
              <a:buNone/>
            </a:pPr>
            <a:r>
              <a:rPr lang="en-GB" dirty="0"/>
              <a:t>Stages in ethnography </a:t>
            </a:r>
          </a:p>
        </p:txBody>
      </p:sp>
    </p:spTree>
    <p:extLst>
      <p:ext uri="{BB962C8B-B14F-4D97-AF65-F5344CB8AC3E}">
        <p14:creationId xmlns:p14="http://schemas.microsoft.com/office/powerpoint/2010/main" val="616751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405584" y="1586673"/>
            <a:ext cx="8318832" cy="4061284"/>
          </a:xfrm>
        </p:spPr>
        <p:txBody>
          <a:bodyPr>
            <a:normAutofit fontScale="77500" lnSpcReduction="20000"/>
          </a:bodyPr>
          <a:lstStyle/>
          <a:p>
            <a:r>
              <a:rPr lang="en-US" b="1" dirty="0"/>
              <a:t>Observations</a:t>
            </a:r>
          </a:p>
          <a:p>
            <a:pPr lvl="1"/>
            <a:r>
              <a:rPr lang="en-US" dirty="0"/>
              <a:t>Participant to non-participant</a:t>
            </a:r>
          </a:p>
          <a:p>
            <a:pPr lvl="1"/>
            <a:r>
              <a:rPr lang="en-US" dirty="0"/>
              <a:t>Field notes</a:t>
            </a:r>
          </a:p>
          <a:p>
            <a:r>
              <a:rPr lang="en-US" b="1" dirty="0"/>
              <a:t>Interviews</a:t>
            </a:r>
          </a:p>
          <a:p>
            <a:pPr lvl="1"/>
            <a:r>
              <a:rPr lang="en-US" dirty="0"/>
              <a:t>Closed to open-ended</a:t>
            </a:r>
          </a:p>
          <a:p>
            <a:pPr lvl="1"/>
            <a:r>
              <a:rPr lang="en-US" dirty="0"/>
              <a:t>Focus groups</a:t>
            </a:r>
          </a:p>
          <a:p>
            <a:r>
              <a:rPr lang="en-US" b="1" dirty="0"/>
              <a:t>Documents</a:t>
            </a:r>
          </a:p>
          <a:p>
            <a:pPr lvl="1"/>
            <a:r>
              <a:rPr lang="en-US" dirty="0"/>
              <a:t>Private to public</a:t>
            </a:r>
          </a:p>
          <a:p>
            <a:pPr lvl="1"/>
            <a:r>
              <a:rPr lang="en-US" dirty="0"/>
              <a:t>Journals, letters, (auto)biographies, and records</a:t>
            </a:r>
          </a:p>
          <a:p>
            <a:r>
              <a:rPr lang="en-US" b="1" dirty="0"/>
              <a:t>Audiovisual materials</a:t>
            </a:r>
          </a:p>
          <a:p>
            <a:pPr lvl="1"/>
            <a:r>
              <a:rPr lang="en-US" dirty="0"/>
              <a:t>Photos, videos, website, sounds, text messages, and objects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Forms of Data Collection/Fieldwork</a:t>
            </a:r>
            <a:endParaRPr lang="en-GB" dirty="0"/>
          </a:p>
        </p:txBody>
      </p:sp>
    </p:spTree>
    <p:extLst>
      <p:ext uri="{BB962C8B-B14F-4D97-AF65-F5344CB8AC3E}">
        <p14:creationId xmlns:p14="http://schemas.microsoft.com/office/powerpoint/2010/main" val="651422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a:xfrm>
            <a:off x="323528" y="1619526"/>
            <a:ext cx="8737854" cy="4441504"/>
          </a:xfrm>
        </p:spPr>
        <p:txBody>
          <a:bodyPr numCol="1">
            <a:normAutofit/>
          </a:bodyPr>
          <a:lstStyle/>
          <a:p>
            <a:r>
              <a:rPr lang="en-GB" sz="3400" dirty="0"/>
              <a:t>Complete participant</a:t>
            </a:r>
          </a:p>
          <a:p>
            <a:r>
              <a:rPr lang="en-GB" sz="3400" dirty="0"/>
              <a:t>Participant as observer</a:t>
            </a:r>
          </a:p>
          <a:p>
            <a:r>
              <a:rPr lang="en-GB" sz="3400" dirty="0"/>
              <a:t>Non-participant or observer as participant</a:t>
            </a:r>
          </a:p>
          <a:p>
            <a:r>
              <a:rPr lang="en-GB" sz="3400" dirty="0"/>
              <a:t>Complete observer</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Types of Observation</a:t>
            </a:r>
            <a:endParaRPr lang="en-GB" dirty="0"/>
          </a:p>
        </p:txBody>
      </p:sp>
    </p:spTree>
    <p:extLst>
      <p:ext uri="{BB962C8B-B14F-4D97-AF65-F5344CB8AC3E}">
        <p14:creationId xmlns:p14="http://schemas.microsoft.com/office/powerpoint/2010/main" val="135952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Key research activity</a:t>
            </a:r>
          </a:p>
          <a:p>
            <a:r>
              <a:rPr lang="en-GB" dirty="0"/>
              <a:t>Everyday events</a:t>
            </a:r>
          </a:p>
          <a:p>
            <a:r>
              <a:rPr lang="en-GB" dirty="0"/>
              <a:t>Helps focus the general to the specific</a:t>
            </a:r>
          </a:p>
          <a:p>
            <a:r>
              <a:rPr lang="en-GB" dirty="0"/>
              <a:t>Details of researcher interactions</a:t>
            </a:r>
          </a:p>
          <a:p>
            <a:r>
              <a:rPr lang="en-GB" dirty="0"/>
              <a:t>Major part of empirical data</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Field Notes</a:t>
            </a:r>
          </a:p>
        </p:txBody>
      </p:sp>
    </p:spTree>
    <p:extLst>
      <p:ext uri="{BB962C8B-B14F-4D97-AF65-F5344CB8AC3E}">
        <p14:creationId xmlns:p14="http://schemas.microsoft.com/office/powerpoint/2010/main" val="67371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US" dirty="0"/>
              <a:t>Closed to open-ended</a:t>
            </a:r>
          </a:p>
          <a:p>
            <a:r>
              <a:rPr lang="en-US" dirty="0"/>
              <a:t>Focus groups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Interviews</a:t>
            </a:r>
          </a:p>
        </p:txBody>
      </p:sp>
    </p:spTree>
    <p:extLst>
      <p:ext uri="{BB962C8B-B14F-4D97-AF65-F5344CB8AC3E}">
        <p14:creationId xmlns:p14="http://schemas.microsoft.com/office/powerpoint/2010/main" val="968716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US" dirty="0"/>
              <a:t>Private to public</a:t>
            </a:r>
          </a:p>
          <a:p>
            <a:r>
              <a:rPr lang="en-US" dirty="0"/>
              <a:t>Journals, letters, (auto)biographies, records… </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Documents</a:t>
            </a:r>
          </a:p>
        </p:txBody>
      </p:sp>
    </p:spTree>
    <p:extLst>
      <p:ext uri="{BB962C8B-B14F-4D97-AF65-F5344CB8AC3E}">
        <p14:creationId xmlns:p14="http://schemas.microsoft.com/office/powerpoint/2010/main" val="3043425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US" dirty="0"/>
              <a:t>Photos, videos, website, sounds, text messages, and objects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US" dirty="0"/>
              <a:t>Audiovisual materials</a:t>
            </a:r>
          </a:p>
        </p:txBody>
      </p:sp>
    </p:spTree>
    <p:extLst>
      <p:ext uri="{BB962C8B-B14F-4D97-AF65-F5344CB8AC3E}">
        <p14:creationId xmlns:p14="http://schemas.microsoft.com/office/powerpoint/2010/main" val="8048096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Entry and organisational access</a:t>
            </a:r>
          </a:p>
          <a:p>
            <a:r>
              <a:rPr lang="en-GB" dirty="0"/>
              <a:t>Procedures for observations</a:t>
            </a:r>
          </a:p>
          <a:p>
            <a:r>
              <a:rPr lang="en-GB" dirty="0"/>
              <a:t>Dynamics between interviewer and interview</a:t>
            </a:r>
          </a:p>
          <a:p>
            <a:r>
              <a:rPr lang="en-GB" dirty="0"/>
              <a:t>Availability of documents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Field Issues</a:t>
            </a:r>
          </a:p>
        </p:txBody>
      </p:sp>
    </p:spTree>
    <p:extLst>
      <p:ext uri="{BB962C8B-B14F-4D97-AF65-F5344CB8AC3E}">
        <p14:creationId xmlns:p14="http://schemas.microsoft.com/office/powerpoint/2010/main" val="99297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Take note of the physical setting</a:t>
            </a:r>
          </a:p>
          <a:p>
            <a:r>
              <a:rPr lang="en-GB" dirty="0"/>
              <a:t>Inside: Size, features, room locations</a:t>
            </a:r>
          </a:p>
          <a:p>
            <a:r>
              <a:rPr lang="en-GB" dirty="0"/>
              <a:t>Outside: How the area looks/surroundings – immediate and further afield</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Social setting</a:t>
            </a:r>
          </a:p>
        </p:txBody>
      </p:sp>
    </p:spTree>
    <p:extLst>
      <p:ext uri="{BB962C8B-B14F-4D97-AF65-F5344CB8AC3E}">
        <p14:creationId xmlns:p14="http://schemas.microsoft.com/office/powerpoint/2010/main" val="518663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Layout</a:t>
            </a:r>
          </a:p>
          <a:p>
            <a:r>
              <a:rPr lang="en-GB" dirty="0"/>
              <a:t>Objects in the space</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Space and objects in the setting</a:t>
            </a:r>
          </a:p>
        </p:txBody>
      </p:sp>
    </p:spTree>
    <p:extLst>
      <p:ext uri="{BB962C8B-B14F-4D97-AF65-F5344CB8AC3E}">
        <p14:creationId xmlns:p14="http://schemas.microsoft.com/office/powerpoint/2010/main" val="166058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How many?</a:t>
            </a:r>
          </a:p>
          <a:p>
            <a:r>
              <a:rPr lang="en-GB" dirty="0"/>
              <a:t>Who are they?</a:t>
            </a:r>
          </a:p>
          <a:p>
            <a:r>
              <a:rPr lang="en-GB" dirty="0"/>
              <a:t>Describe characteristics </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Actors in the setting</a:t>
            </a:r>
          </a:p>
        </p:txBody>
      </p:sp>
    </p:spTree>
    <p:extLst>
      <p:ext uri="{BB962C8B-B14F-4D97-AF65-F5344CB8AC3E}">
        <p14:creationId xmlns:p14="http://schemas.microsoft.com/office/powerpoint/2010/main" val="234664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Actor encounter</a:t>
            </a:r>
          </a:p>
          <a:p>
            <a:r>
              <a:rPr lang="en-GB" dirty="0"/>
              <a:t>Verbal and non-verbal cues</a:t>
            </a:r>
          </a:p>
          <a:p>
            <a:r>
              <a:rPr lang="en-GB" dirty="0"/>
              <a:t>Be specific </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Individual Behaviours</a:t>
            </a:r>
          </a:p>
        </p:txBody>
      </p:sp>
    </p:spTree>
    <p:extLst>
      <p:ext uri="{BB962C8B-B14F-4D97-AF65-F5344CB8AC3E}">
        <p14:creationId xmlns:p14="http://schemas.microsoft.com/office/powerpoint/2010/main" val="88714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Activities</a:t>
            </a:r>
          </a:p>
        </p:txBody>
      </p:sp>
      <p:sp>
        <p:nvSpPr>
          <p:cNvPr id="7" name="Text Placeholder 6">
            <a:extLst>
              <a:ext uri="{FF2B5EF4-FFF2-40B4-BE49-F238E27FC236}">
                <a16:creationId xmlns:a16="http://schemas.microsoft.com/office/drawing/2014/main" id="{61E87F7A-CD6B-47A9-BF3A-96A2441202CD}"/>
              </a:ext>
            </a:extLst>
          </p:cNvPr>
          <p:cNvSpPr>
            <a:spLocks noGrp="1"/>
          </p:cNvSpPr>
          <p:nvPr>
            <p:ph type="body" idx="1"/>
          </p:nvPr>
        </p:nvSpPr>
        <p:spPr/>
        <p:txBody>
          <a:bodyPr/>
          <a:lstStyle/>
          <a:p>
            <a:r>
              <a:rPr lang="en-GB" dirty="0"/>
              <a:t>What are actors doing in the setting?</a:t>
            </a:r>
          </a:p>
          <a:p>
            <a:r>
              <a:rPr lang="en-GB" dirty="0"/>
              <a:t>How are they doing it? Openly/covertly…</a:t>
            </a:r>
          </a:p>
          <a:p>
            <a:r>
              <a:rPr lang="en-GB" dirty="0"/>
              <a:t>Seek groups of behaviours</a:t>
            </a:r>
          </a:p>
        </p:txBody>
      </p:sp>
    </p:spTree>
    <p:extLst>
      <p:ext uri="{BB962C8B-B14F-4D97-AF65-F5344CB8AC3E}">
        <p14:creationId xmlns:p14="http://schemas.microsoft.com/office/powerpoint/2010/main" val="174810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Dominant/subordinate personalities</a:t>
            </a:r>
          </a:p>
          <a:p>
            <a:r>
              <a:rPr lang="en-GB" dirty="0"/>
              <a:t>Compatible or opposing behaviours </a:t>
            </a:r>
          </a:p>
          <a:p>
            <a:r>
              <a:rPr lang="en-GB" dirty="0"/>
              <a:t>Instigators/facilitators </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Interactive Patterns</a:t>
            </a:r>
          </a:p>
        </p:txBody>
      </p:sp>
    </p:spTree>
    <p:extLst>
      <p:ext uri="{BB962C8B-B14F-4D97-AF65-F5344CB8AC3E}">
        <p14:creationId xmlns:p14="http://schemas.microsoft.com/office/powerpoint/2010/main" val="74891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Language key to ethnography</a:t>
            </a:r>
          </a:p>
          <a:p>
            <a:r>
              <a:rPr lang="en-GB" dirty="0"/>
              <a:t>Music/art</a:t>
            </a:r>
          </a:p>
          <a:p>
            <a:r>
              <a:rPr lang="en-GB" dirty="0"/>
              <a:t>Symbols</a:t>
            </a:r>
          </a:p>
          <a:p>
            <a:r>
              <a:rPr lang="en-GB" dirty="0"/>
              <a:t>What else is expressive about that culture – ‘says something’ about the culture</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Expressive Culture</a:t>
            </a:r>
          </a:p>
        </p:txBody>
      </p:sp>
    </p:spTree>
    <p:extLst>
      <p:ext uri="{BB962C8B-B14F-4D97-AF65-F5344CB8AC3E}">
        <p14:creationId xmlns:p14="http://schemas.microsoft.com/office/powerpoint/2010/main" val="255262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Do the other observed domains reflect beliefs/attitudes/values of the culture you are investigating?</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Ideational Elements</a:t>
            </a:r>
          </a:p>
        </p:txBody>
      </p:sp>
    </p:spTree>
    <p:extLst>
      <p:ext uri="{BB962C8B-B14F-4D97-AF65-F5344CB8AC3E}">
        <p14:creationId xmlns:p14="http://schemas.microsoft.com/office/powerpoint/2010/main" val="292789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lstStyle/>
          <a:p>
            <a:r>
              <a:rPr lang="en-GB" dirty="0"/>
              <a:t>Individuals</a:t>
            </a:r>
          </a:p>
          <a:p>
            <a:r>
              <a:rPr lang="en-GB" dirty="0"/>
              <a:t>Groups</a:t>
            </a:r>
          </a:p>
          <a:p>
            <a:r>
              <a:rPr lang="en-GB" dirty="0"/>
              <a:t>‘Heroes’, ‘Villains’, ‘Mavericks’</a:t>
            </a:r>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Observations: Goals, Motivations and Agenda</a:t>
            </a:r>
          </a:p>
        </p:txBody>
      </p:sp>
    </p:spTree>
    <p:extLst>
      <p:ext uri="{BB962C8B-B14F-4D97-AF65-F5344CB8AC3E}">
        <p14:creationId xmlns:p14="http://schemas.microsoft.com/office/powerpoint/2010/main" val="390158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lnSpcReduction="10000"/>
          </a:bodyPr>
          <a:lstStyle/>
          <a:p>
            <a:r>
              <a:rPr lang="en-GB" dirty="0"/>
              <a:t>Controlling quality:</a:t>
            </a:r>
          </a:p>
          <a:p>
            <a:pPr lvl="1"/>
            <a:r>
              <a:rPr lang="en-GB" sz="3200" dirty="0"/>
              <a:t>Reactivity</a:t>
            </a:r>
          </a:p>
          <a:p>
            <a:pPr lvl="1"/>
            <a:r>
              <a:rPr lang="en-GB" sz="3200" dirty="0"/>
              <a:t>Reliability</a:t>
            </a:r>
          </a:p>
          <a:p>
            <a:pPr lvl="1"/>
            <a:r>
              <a:rPr lang="en-GB" sz="3200" dirty="0"/>
              <a:t>Validity</a:t>
            </a:r>
          </a:p>
          <a:p>
            <a:r>
              <a:rPr lang="en-GB" dirty="0"/>
              <a:t>Balancing participation and observation</a:t>
            </a:r>
          </a:p>
          <a:p>
            <a:r>
              <a:rPr lang="en-GB" dirty="0"/>
              <a:t>Is it possible to ensure objectivity?</a:t>
            </a:r>
          </a:p>
          <a:p>
            <a:r>
              <a:rPr lang="en-GB" dirty="0"/>
              <a:t>Ethics!</a:t>
            </a:r>
          </a:p>
          <a:p>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Pitfalls</a:t>
            </a:r>
          </a:p>
        </p:txBody>
      </p:sp>
    </p:spTree>
    <p:extLst>
      <p:ext uri="{BB962C8B-B14F-4D97-AF65-F5344CB8AC3E}">
        <p14:creationId xmlns:p14="http://schemas.microsoft.com/office/powerpoint/2010/main" val="216411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924C2-527B-4401-B406-9B754EAE697B}"/>
              </a:ext>
            </a:extLst>
          </p:cNvPr>
          <p:cNvSpPr>
            <a:spLocks noGrp="1"/>
          </p:cNvSpPr>
          <p:nvPr>
            <p:ph type="title"/>
          </p:nvPr>
        </p:nvSpPr>
        <p:spPr>
          <a:xfrm>
            <a:off x="446856" y="116632"/>
            <a:ext cx="8229600" cy="1143000"/>
          </a:xfrm>
        </p:spPr>
        <p:txBody>
          <a:bodyPr/>
          <a:lstStyle/>
          <a:p>
            <a:r>
              <a:rPr lang="en-GB" dirty="0"/>
              <a:t>3. Preparing for, and conducting, and immersive fieldwork study</a:t>
            </a:r>
          </a:p>
        </p:txBody>
      </p:sp>
      <p:sp>
        <p:nvSpPr>
          <p:cNvPr id="3" name="Vertical Text Placeholder 2">
            <a:extLst>
              <a:ext uri="{FF2B5EF4-FFF2-40B4-BE49-F238E27FC236}">
                <a16:creationId xmlns:a16="http://schemas.microsoft.com/office/drawing/2014/main" id="{E310FBD9-C04F-41FC-A1A7-CB5D7BCC4B5D}"/>
              </a:ext>
            </a:extLst>
          </p:cNvPr>
          <p:cNvSpPr>
            <a:spLocks noGrp="1"/>
          </p:cNvSpPr>
          <p:nvPr>
            <p:ph type="body" orient="vert" idx="1"/>
          </p:nvPr>
        </p:nvSpPr>
        <p:spPr>
          <a:xfrm>
            <a:off x="446856" y="1772816"/>
            <a:ext cx="8737854" cy="3138471"/>
          </a:xfrm>
        </p:spPr>
        <p:txBody>
          <a:bodyPr>
            <a:normAutofit fontScale="92500" lnSpcReduction="10000"/>
          </a:bodyPr>
          <a:lstStyle/>
          <a:p>
            <a:pPr marL="0" indent="0">
              <a:buNone/>
            </a:pPr>
            <a:r>
              <a:rPr lang="en-GB" dirty="0"/>
              <a:t>In two groups, design an ethnographic study:</a:t>
            </a:r>
          </a:p>
          <a:p>
            <a:pPr marL="514350" indent="-514350">
              <a:buFont typeface="+mj-lt"/>
              <a:buAutoNum type="arabicPeriod"/>
            </a:pPr>
            <a:r>
              <a:rPr lang="en-GB" dirty="0"/>
              <a:t>Problem formulation</a:t>
            </a:r>
          </a:p>
          <a:p>
            <a:pPr marL="514350" indent="-514350">
              <a:buFont typeface="+mj-lt"/>
              <a:buAutoNum type="arabicPeriod"/>
            </a:pPr>
            <a:r>
              <a:rPr lang="en-GB" dirty="0"/>
              <a:t>Select research setting</a:t>
            </a:r>
          </a:p>
          <a:p>
            <a:pPr marL="514350" indent="-514350">
              <a:buFont typeface="+mj-lt"/>
              <a:buAutoNum type="arabicPeriod"/>
            </a:pPr>
            <a:r>
              <a:rPr lang="en-GB" dirty="0"/>
              <a:t>Gain research access</a:t>
            </a:r>
          </a:p>
          <a:p>
            <a:pPr marL="514350" indent="-514350">
              <a:buFont typeface="+mj-lt"/>
              <a:buAutoNum type="arabicPeriod"/>
            </a:pPr>
            <a:r>
              <a:rPr lang="en-GB" dirty="0"/>
              <a:t>Presenting yourself</a:t>
            </a:r>
          </a:p>
          <a:p>
            <a:pPr marL="514350" indent="-514350">
              <a:buFont typeface="+mj-lt"/>
              <a:buAutoNum type="arabicPeriod"/>
            </a:pPr>
            <a:r>
              <a:rPr lang="en-GB" dirty="0"/>
              <a:t>Gather and record information</a:t>
            </a:r>
          </a:p>
          <a:p>
            <a:pPr marL="0" indent="0">
              <a:buNone/>
            </a:pPr>
            <a:endParaRPr lang="en-GB" dirty="0"/>
          </a:p>
        </p:txBody>
      </p:sp>
      <p:sp>
        <p:nvSpPr>
          <p:cNvPr id="4" name="Vertical Text Placeholder 3">
            <a:extLst>
              <a:ext uri="{FF2B5EF4-FFF2-40B4-BE49-F238E27FC236}">
                <a16:creationId xmlns:a16="http://schemas.microsoft.com/office/drawing/2014/main" id="{47F4910A-6AED-47C9-B5CD-BA1F5B87B595}"/>
              </a:ext>
            </a:extLst>
          </p:cNvPr>
          <p:cNvSpPr>
            <a:spLocks noGrp="1"/>
          </p:cNvSpPr>
          <p:nvPr>
            <p:ph type="body" orient="vert" idx="13"/>
          </p:nvPr>
        </p:nvSpPr>
        <p:spPr/>
        <p:txBody>
          <a:bodyPr/>
          <a:lstStyle/>
          <a:p>
            <a:pPr marL="0" indent="0">
              <a:buNone/>
            </a:pPr>
            <a:r>
              <a:rPr lang="en-GB" dirty="0"/>
              <a:t>Exercise</a:t>
            </a:r>
          </a:p>
        </p:txBody>
      </p:sp>
    </p:spTree>
    <p:extLst>
      <p:ext uri="{BB962C8B-B14F-4D97-AF65-F5344CB8AC3E}">
        <p14:creationId xmlns:p14="http://schemas.microsoft.com/office/powerpoint/2010/main" val="14775492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7CD-38D2-49E3-92E8-51ED7059E33A}"/>
              </a:ext>
            </a:extLst>
          </p:cNvPr>
          <p:cNvSpPr>
            <a:spLocks noGrp="1"/>
          </p:cNvSpPr>
          <p:nvPr>
            <p:ph type="title"/>
          </p:nvPr>
        </p:nvSpPr>
        <p:spPr>
          <a:xfrm>
            <a:off x="405584" y="116632"/>
            <a:ext cx="8229600" cy="1143000"/>
          </a:xfrm>
        </p:spPr>
        <p:txBody>
          <a:bodyPr/>
          <a:lstStyle/>
          <a:p>
            <a:r>
              <a:rPr lang="en-GB" dirty="0"/>
              <a:t>4. How to use field notes as a data source</a:t>
            </a:r>
          </a:p>
        </p:txBody>
      </p:sp>
      <p:sp>
        <p:nvSpPr>
          <p:cNvPr id="3" name="Vertical Text Placeholder 2">
            <a:extLst>
              <a:ext uri="{FF2B5EF4-FFF2-40B4-BE49-F238E27FC236}">
                <a16:creationId xmlns:a16="http://schemas.microsoft.com/office/drawing/2014/main" id="{D64823A2-019E-4E09-B501-2B327A8B6616}"/>
              </a:ext>
            </a:extLst>
          </p:cNvPr>
          <p:cNvSpPr>
            <a:spLocks noGrp="1"/>
          </p:cNvSpPr>
          <p:nvPr>
            <p:ph type="body" orient="vert" idx="1"/>
          </p:nvPr>
        </p:nvSpPr>
        <p:spPr/>
        <p:txBody>
          <a:bodyPr>
            <a:normAutofit/>
          </a:bodyPr>
          <a:lstStyle/>
          <a:p>
            <a:r>
              <a:rPr lang="en-GB" dirty="0"/>
              <a:t>Descriptive information</a:t>
            </a:r>
          </a:p>
          <a:p>
            <a:r>
              <a:rPr lang="en-GB" dirty="0"/>
              <a:t>Reflective information</a:t>
            </a:r>
          </a:p>
          <a:p>
            <a:r>
              <a:rPr lang="en-GB" dirty="0"/>
              <a:t>Remember key characteristics:</a:t>
            </a:r>
          </a:p>
          <a:p>
            <a:pPr lvl="1"/>
            <a:r>
              <a:rPr lang="en-GB" dirty="0"/>
              <a:t>Accuracy</a:t>
            </a:r>
          </a:p>
          <a:p>
            <a:pPr lvl="1"/>
            <a:r>
              <a:rPr lang="en-GB" dirty="0"/>
              <a:t>Organisation</a:t>
            </a:r>
          </a:p>
          <a:p>
            <a:pPr lvl="1"/>
            <a:r>
              <a:rPr lang="en-GB" dirty="0"/>
              <a:t>Specific details</a:t>
            </a:r>
          </a:p>
          <a:p>
            <a:pPr lvl="1"/>
            <a:r>
              <a:rPr lang="en-GB" dirty="0"/>
              <a:t>Focus on research problem</a:t>
            </a:r>
          </a:p>
          <a:p>
            <a:pPr lvl="1"/>
            <a:endParaRPr lang="en-GB" dirty="0"/>
          </a:p>
        </p:txBody>
      </p:sp>
      <p:sp>
        <p:nvSpPr>
          <p:cNvPr id="4" name="Vertical Text Placeholder 3">
            <a:extLst>
              <a:ext uri="{FF2B5EF4-FFF2-40B4-BE49-F238E27FC236}">
                <a16:creationId xmlns:a16="http://schemas.microsoft.com/office/drawing/2014/main" id="{E05BCE21-8058-4A6F-AF20-BB7A3BF78A24}"/>
              </a:ext>
            </a:extLst>
          </p:cNvPr>
          <p:cNvSpPr>
            <a:spLocks noGrp="1"/>
          </p:cNvSpPr>
          <p:nvPr>
            <p:ph type="body" orient="vert" idx="13"/>
          </p:nvPr>
        </p:nvSpPr>
        <p:spPr/>
        <p:txBody>
          <a:bodyPr/>
          <a:lstStyle/>
          <a:p>
            <a:pPr marL="0" indent="0">
              <a:buNone/>
            </a:pPr>
            <a:r>
              <a:rPr lang="en-GB" dirty="0"/>
              <a:t>How to approach writing field notes</a:t>
            </a:r>
          </a:p>
        </p:txBody>
      </p:sp>
    </p:spTree>
    <p:extLst>
      <p:ext uri="{BB962C8B-B14F-4D97-AF65-F5344CB8AC3E}">
        <p14:creationId xmlns:p14="http://schemas.microsoft.com/office/powerpoint/2010/main" val="73359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9499B-3813-4400-BFAD-0ABDFCD1EA33}"/>
              </a:ext>
            </a:extLst>
          </p:cNvPr>
          <p:cNvSpPr>
            <a:spLocks noGrp="1"/>
          </p:cNvSpPr>
          <p:nvPr>
            <p:ph type="title"/>
          </p:nvPr>
        </p:nvSpPr>
        <p:spPr/>
        <p:txBody>
          <a:bodyPr/>
          <a:lstStyle/>
          <a:p>
            <a:r>
              <a:rPr lang="en-GB" dirty="0"/>
              <a:t>4. How to use field notes as a data source</a:t>
            </a:r>
          </a:p>
        </p:txBody>
      </p:sp>
      <p:sp>
        <p:nvSpPr>
          <p:cNvPr id="3" name="Vertical Text Placeholder 2">
            <a:extLst>
              <a:ext uri="{FF2B5EF4-FFF2-40B4-BE49-F238E27FC236}">
                <a16:creationId xmlns:a16="http://schemas.microsoft.com/office/drawing/2014/main" id="{B8209C9C-2E88-4857-AB26-678C85C37F0C}"/>
              </a:ext>
            </a:extLst>
          </p:cNvPr>
          <p:cNvSpPr>
            <a:spLocks noGrp="1"/>
          </p:cNvSpPr>
          <p:nvPr>
            <p:ph type="body" orient="vert" idx="1"/>
          </p:nvPr>
        </p:nvSpPr>
        <p:spPr/>
        <p:txBody>
          <a:bodyPr/>
          <a:lstStyle/>
          <a:p>
            <a:r>
              <a:rPr lang="en-GB" dirty="0"/>
              <a:t>Running description</a:t>
            </a:r>
          </a:p>
          <a:p>
            <a:r>
              <a:rPr lang="en-GB" dirty="0"/>
              <a:t>Forgotten episodes</a:t>
            </a:r>
          </a:p>
          <a:p>
            <a:r>
              <a:rPr lang="en-GB" dirty="0"/>
              <a:t>Ideas and notes for further information use</a:t>
            </a:r>
          </a:p>
          <a:p>
            <a:r>
              <a:rPr lang="en-GB" dirty="0"/>
              <a:t>Personal impressions and feelings</a:t>
            </a:r>
          </a:p>
          <a:p>
            <a:r>
              <a:rPr lang="en-GB" dirty="0"/>
              <a:t>Methodological notes</a:t>
            </a:r>
          </a:p>
          <a:p>
            <a:endParaRPr lang="en-GB" dirty="0"/>
          </a:p>
        </p:txBody>
      </p:sp>
      <p:sp>
        <p:nvSpPr>
          <p:cNvPr id="4" name="Vertical Text Placeholder 3">
            <a:extLst>
              <a:ext uri="{FF2B5EF4-FFF2-40B4-BE49-F238E27FC236}">
                <a16:creationId xmlns:a16="http://schemas.microsoft.com/office/drawing/2014/main" id="{44891585-E655-4443-8DAE-3E9A99695545}"/>
              </a:ext>
            </a:extLst>
          </p:cNvPr>
          <p:cNvSpPr>
            <a:spLocks noGrp="1"/>
          </p:cNvSpPr>
          <p:nvPr>
            <p:ph type="body" orient="vert" idx="13"/>
          </p:nvPr>
        </p:nvSpPr>
        <p:spPr/>
        <p:txBody>
          <a:bodyPr/>
          <a:lstStyle/>
          <a:p>
            <a:pPr marL="0" indent="0">
              <a:buNone/>
            </a:pPr>
            <a:r>
              <a:rPr lang="en-GB" dirty="0"/>
              <a:t>Specifics</a:t>
            </a:r>
          </a:p>
        </p:txBody>
      </p:sp>
    </p:spTree>
    <p:extLst>
      <p:ext uri="{BB962C8B-B14F-4D97-AF65-F5344CB8AC3E}">
        <p14:creationId xmlns:p14="http://schemas.microsoft.com/office/powerpoint/2010/main" val="1845133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5258-287A-46F3-99FE-5637AE151A4B}"/>
              </a:ext>
            </a:extLst>
          </p:cNvPr>
          <p:cNvSpPr>
            <a:spLocks noGrp="1"/>
          </p:cNvSpPr>
          <p:nvPr>
            <p:ph type="title"/>
          </p:nvPr>
        </p:nvSpPr>
        <p:spPr/>
        <p:txBody>
          <a:bodyPr/>
          <a:lstStyle/>
          <a:p>
            <a:r>
              <a:rPr lang="en-GB" dirty="0"/>
              <a:t>4. How to use field notes as a data source</a:t>
            </a:r>
          </a:p>
        </p:txBody>
      </p:sp>
      <p:sp>
        <p:nvSpPr>
          <p:cNvPr id="3" name="Vertical Text Placeholder 2">
            <a:extLst>
              <a:ext uri="{FF2B5EF4-FFF2-40B4-BE49-F238E27FC236}">
                <a16:creationId xmlns:a16="http://schemas.microsoft.com/office/drawing/2014/main" id="{40450BB8-345A-4C6B-B920-F4B46033972C}"/>
              </a:ext>
            </a:extLst>
          </p:cNvPr>
          <p:cNvSpPr>
            <a:spLocks noGrp="1"/>
          </p:cNvSpPr>
          <p:nvPr>
            <p:ph type="body" orient="vert" idx="1"/>
          </p:nvPr>
        </p:nvSpPr>
        <p:spPr/>
        <p:txBody>
          <a:bodyPr>
            <a:normAutofit/>
          </a:bodyPr>
          <a:lstStyle/>
          <a:p>
            <a:pPr marL="0" indent="0">
              <a:buNone/>
            </a:pPr>
            <a:r>
              <a:rPr lang="en-GB" sz="3400" dirty="0"/>
              <a:t>Distinguish the four areas of your notes:</a:t>
            </a:r>
          </a:p>
          <a:p>
            <a:pPr marL="914400" lvl="1" indent="-514350">
              <a:buFont typeface="+mj-lt"/>
              <a:buAutoNum type="arabicPeriod"/>
            </a:pPr>
            <a:r>
              <a:rPr lang="en-GB" sz="3400" dirty="0"/>
              <a:t>Jottings</a:t>
            </a:r>
          </a:p>
          <a:p>
            <a:pPr marL="914400" lvl="1" indent="-514350">
              <a:buFont typeface="+mj-lt"/>
              <a:buAutoNum type="arabicPeriod"/>
            </a:pPr>
            <a:r>
              <a:rPr lang="en-GB" sz="3400" dirty="0"/>
              <a:t>Description</a:t>
            </a:r>
          </a:p>
          <a:p>
            <a:pPr marL="914400" lvl="1" indent="-514350">
              <a:buFont typeface="+mj-lt"/>
              <a:buAutoNum type="arabicPeriod"/>
            </a:pPr>
            <a:r>
              <a:rPr lang="en-GB" sz="3400" dirty="0"/>
              <a:t>Analysis (not analysing data)</a:t>
            </a:r>
          </a:p>
          <a:p>
            <a:pPr marL="914400" lvl="1" indent="-514350">
              <a:buFont typeface="+mj-lt"/>
              <a:buAutoNum type="arabicPeriod"/>
            </a:pPr>
            <a:r>
              <a:rPr lang="en-GB" sz="3400" dirty="0"/>
              <a:t>Reflections</a:t>
            </a:r>
          </a:p>
        </p:txBody>
      </p:sp>
      <p:sp>
        <p:nvSpPr>
          <p:cNvPr id="4" name="Vertical Text Placeholder 3">
            <a:extLst>
              <a:ext uri="{FF2B5EF4-FFF2-40B4-BE49-F238E27FC236}">
                <a16:creationId xmlns:a16="http://schemas.microsoft.com/office/drawing/2014/main" id="{24D675E2-C52F-4B14-9411-CB46814599A5}"/>
              </a:ext>
            </a:extLst>
          </p:cNvPr>
          <p:cNvSpPr>
            <a:spLocks noGrp="1"/>
          </p:cNvSpPr>
          <p:nvPr>
            <p:ph type="body" orient="vert" idx="13"/>
          </p:nvPr>
        </p:nvSpPr>
        <p:spPr/>
        <p:txBody>
          <a:bodyPr/>
          <a:lstStyle/>
          <a:p>
            <a:pPr marL="0" indent="0">
              <a:buNone/>
            </a:pPr>
            <a:r>
              <a:rPr lang="en-GB" dirty="0"/>
              <a:t>Preparing to analyse your data</a:t>
            </a:r>
          </a:p>
        </p:txBody>
      </p:sp>
    </p:spTree>
    <p:extLst>
      <p:ext uri="{BB962C8B-B14F-4D97-AF65-F5344CB8AC3E}">
        <p14:creationId xmlns:p14="http://schemas.microsoft.com/office/powerpoint/2010/main" val="8578677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969B8-57D0-4543-AA45-E0594FF5FDF1}"/>
              </a:ext>
            </a:extLst>
          </p:cNvPr>
          <p:cNvSpPr>
            <a:spLocks noGrp="1"/>
          </p:cNvSpPr>
          <p:nvPr>
            <p:ph type="title"/>
          </p:nvPr>
        </p:nvSpPr>
        <p:spPr/>
        <p:txBody>
          <a:bodyPr/>
          <a:lstStyle/>
          <a:p>
            <a:r>
              <a:rPr lang="en-GB" dirty="0"/>
              <a:t>5. Analysing ethnographic data</a:t>
            </a:r>
          </a:p>
        </p:txBody>
      </p:sp>
      <p:sp>
        <p:nvSpPr>
          <p:cNvPr id="3" name="Vertical Text Placeholder 2">
            <a:extLst>
              <a:ext uri="{FF2B5EF4-FFF2-40B4-BE49-F238E27FC236}">
                <a16:creationId xmlns:a16="http://schemas.microsoft.com/office/drawing/2014/main" id="{52ABC2E7-C696-4974-AAB5-D23E039CAB35}"/>
              </a:ext>
            </a:extLst>
          </p:cNvPr>
          <p:cNvSpPr>
            <a:spLocks noGrp="1"/>
          </p:cNvSpPr>
          <p:nvPr>
            <p:ph type="body" orient="vert" idx="1"/>
          </p:nvPr>
        </p:nvSpPr>
        <p:spPr>
          <a:xfrm>
            <a:off x="405584" y="1717398"/>
            <a:ext cx="8318832" cy="3930559"/>
          </a:xfrm>
        </p:spPr>
        <p:txBody>
          <a:bodyPr/>
          <a:lstStyle/>
          <a:p>
            <a:r>
              <a:rPr lang="en-GB" dirty="0"/>
              <a:t>Coding for descriptive labels</a:t>
            </a:r>
          </a:p>
          <a:p>
            <a:r>
              <a:rPr lang="en-GB" dirty="0"/>
              <a:t>Sorting for patterns</a:t>
            </a:r>
          </a:p>
          <a:p>
            <a:r>
              <a:rPr lang="en-GB" dirty="0"/>
              <a:t>Identifying outliers</a:t>
            </a:r>
          </a:p>
          <a:p>
            <a:r>
              <a:rPr lang="en-GB" dirty="0"/>
              <a:t>Generalising constructs and theories</a:t>
            </a:r>
          </a:p>
          <a:p>
            <a:r>
              <a:rPr lang="en-GB" dirty="0" err="1"/>
              <a:t>Memoing</a:t>
            </a:r>
            <a:r>
              <a:rPr lang="en-GB" dirty="0"/>
              <a:t> with reflective remarks</a:t>
            </a:r>
          </a:p>
          <a:p>
            <a:pPr marL="0" indent="0" algn="r">
              <a:buNone/>
            </a:pPr>
            <a:endParaRPr lang="en-GB" dirty="0"/>
          </a:p>
          <a:p>
            <a:endParaRPr lang="en-GB" dirty="0"/>
          </a:p>
        </p:txBody>
      </p:sp>
      <p:sp>
        <p:nvSpPr>
          <p:cNvPr id="4" name="Vertical Text Placeholder 3">
            <a:extLst>
              <a:ext uri="{FF2B5EF4-FFF2-40B4-BE49-F238E27FC236}">
                <a16:creationId xmlns:a16="http://schemas.microsoft.com/office/drawing/2014/main" id="{83F1CB33-B6F9-4220-809A-48D393C4E492}"/>
              </a:ext>
            </a:extLst>
          </p:cNvPr>
          <p:cNvSpPr>
            <a:spLocks noGrp="1"/>
          </p:cNvSpPr>
          <p:nvPr>
            <p:ph type="body" orient="vert" idx="13"/>
          </p:nvPr>
        </p:nvSpPr>
        <p:spPr/>
        <p:txBody>
          <a:bodyPr/>
          <a:lstStyle/>
          <a:p>
            <a:pPr marL="0" indent="0">
              <a:buNone/>
            </a:pPr>
            <a:r>
              <a:rPr lang="en-GB" dirty="0"/>
              <a:t>What should we do with all the data? </a:t>
            </a:r>
          </a:p>
        </p:txBody>
      </p:sp>
    </p:spTree>
    <p:extLst>
      <p:ext uri="{BB962C8B-B14F-4D97-AF65-F5344CB8AC3E}">
        <p14:creationId xmlns:p14="http://schemas.microsoft.com/office/powerpoint/2010/main" val="213976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CAADA-EA00-48F2-BC45-0B702C17C92B}"/>
              </a:ext>
            </a:extLst>
          </p:cNvPr>
          <p:cNvSpPr>
            <a:spLocks noGrp="1"/>
          </p:cNvSpPr>
          <p:nvPr>
            <p:ph type="title"/>
          </p:nvPr>
        </p:nvSpPr>
        <p:spPr>
          <a:xfrm>
            <a:off x="251520" y="263001"/>
            <a:ext cx="8738416" cy="1143000"/>
          </a:xfrm>
        </p:spPr>
        <p:txBody>
          <a:bodyPr/>
          <a:lstStyle/>
          <a:p>
            <a:r>
              <a:rPr lang="en-GB" dirty="0"/>
              <a:t>6. Writing up ethnographic data</a:t>
            </a:r>
          </a:p>
        </p:txBody>
      </p:sp>
      <p:sp>
        <p:nvSpPr>
          <p:cNvPr id="3" name="Vertical Text Placeholder 2">
            <a:extLst>
              <a:ext uri="{FF2B5EF4-FFF2-40B4-BE49-F238E27FC236}">
                <a16:creationId xmlns:a16="http://schemas.microsoft.com/office/drawing/2014/main" id="{77875808-2B2D-4EFB-9A80-B40E72615134}"/>
              </a:ext>
            </a:extLst>
          </p:cNvPr>
          <p:cNvSpPr>
            <a:spLocks noGrp="1"/>
          </p:cNvSpPr>
          <p:nvPr>
            <p:ph type="body" orient="vert" idx="1"/>
          </p:nvPr>
        </p:nvSpPr>
        <p:spPr/>
        <p:txBody>
          <a:bodyPr/>
          <a:lstStyle/>
          <a:p>
            <a:r>
              <a:rPr lang="en-GB" dirty="0"/>
              <a:t>‘Portrait of people’</a:t>
            </a:r>
          </a:p>
          <a:p>
            <a:r>
              <a:rPr lang="en-GB" dirty="0"/>
              <a:t>Worth of investigation</a:t>
            </a:r>
          </a:p>
          <a:p>
            <a:r>
              <a:rPr lang="en-GB" dirty="0"/>
              <a:t>Implications for existing theory</a:t>
            </a:r>
          </a:p>
          <a:p>
            <a:r>
              <a:rPr lang="en-GB" dirty="0"/>
              <a:t>Level of detail and supporting quotations</a:t>
            </a:r>
          </a:p>
          <a:p>
            <a:r>
              <a:rPr lang="en-GB" dirty="0"/>
              <a:t>Be selective</a:t>
            </a:r>
          </a:p>
          <a:p>
            <a:r>
              <a:rPr lang="en-GB" dirty="0"/>
              <a:t>Stay focused on the research question</a:t>
            </a:r>
          </a:p>
        </p:txBody>
      </p:sp>
      <p:sp>
        <p:nvSpPr>
          <p:cNvPr id="4" name="Vertical Text Placeholder 3">
            <a:extLst>
              <a:ext uri="{FF2B5EF4-FFF2-40B4-BE49-F238E27FC236}">
                <a16:creationId xmlns:a16="http://schemas.microsoft.com/office/drawing/2014/main" id="{9B84207D-478A-4CCD-A52D-AEE415C91067}"/>
              </a:ext>
            </a:extLst>
          </p:cNvPr>
          <p:cNvSpPr>
            <a:spLocks noGrp="1"/>
          </p:cNvSpPr>
          <p:nvPr>
            <p:ph type="body" orient="vert" idx="13"/>
          </p:nvPr>
        </p:nvSpPr>
        <p:spPr/>
        <p:txBody>
          <a:bodyPr/>
          <a:lstStyle/>
          <a:p>
            <a:pPr marL="0" indent="0">
              <a:buNone/>
            </a:pPr>
            <a:r>
              <a:rPr lang="en-GB" dirty="0"/>
              <a:t>What to consider?</a:t>
            </a:r>
          </a:p>
        </p:txBody>
      </p:sp>
    </p:spTree>
    <p:extLst>
      <p:ext uri="{BB962C8B-B14F-4D97-AF65-F5344CB8AC3E}">
        <p14:creationId xmlns:p14="http://schemas.microsoft.com/office/powerpoint/2010/main" val="345959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E1C59-AE55-4930-BDB5-0074B09948D0}"/>
              </a:ext>
            </a:extLst>
          </p:cNvPr>
          <p:cNvSpPr>
            <a:spLocks noGrp="1"/>
          </p:cNvSpPr>
          <p:nvPr>
            <p:ph type="title"/>
          </p:nvPr>
        </p:nvSpPr>
        <p:spPr>
          <a:xfrm>
            <a:off x="1485900" y="326987"/>
            <a:ext cx="6172200" cy="857250"/>
          </a:xfrm>
        </p:spPr>
        <p:txBody>
          <a:bodyPr/>
          <a:lstStyle/>
          <a:p>
            <a:r>
              <a:rPr lang="en-GB" b="1" dirty="0">
                <a:solidFill>
                  <a:schemeClr val="accent1">
                    <a:lumMod val="50000"/>
                  </a:schemeClr>
                </a:solidFill>
              </a:rPr>
              <a:t>Summary of Session 5</a:t>
            </a:r>
          </a:p>
        </p:txBody>
      </p:sp>
      <p:sp>
        <p:nvSpPr>
          <p:cNvPr id="3" name="Content Placeholder 2">
            <a:extLst>
              <a:ext uri="{FF2B5EF4-FFF2-40B4-BE49-F238E27FC236}">
                <a16:creationId xmlns:a16="http://schemas.microsoft.com/office/drawing/2014/main" id="{A05DB06C-50BA-48BF-ABCC-DFB2EFA12262}"/>
              </a:ext>
            </a:extLst>
          </p:cNvPr>
          <p:cNvSpPr>
            <a:spLocks noGrp="1"/>
          </p:cNvSpPr>
          <p:nvPr>
            <p:ph idx="1"/>
          </p:nvPr>
        </p:nvSpPr>
        <p:spPr>
          <a:xfrm>
            <a:off x="454056" y="1217029"/>
            <a:ext cx="8438424" cy="4545596"/>
          </a:xfrm>
        </p:spPr>
        <p:txBody>
          <a:bodyPr numCol="1">
            <a:normAutofit/>
          </a:bodyPr>
          <a:lstStyle/>
          <a:p>
            <a:pPr marL="514350" indent="-514350">
              <a:buFont typeface="+mj-lt"/>
              <a:buAutoNum type="arabicPeriod"/>
            </a:pPr>
            <a:r>
              <a:rPr lang="en-GB" dirty="0"/>
              <a:t>Approaches to data collection</a:t>
            </a:r>
          </a:p>
          <a:p>
            <a:pPr marL="514350" indent="-514350">
              <a:buFont typeface="+mj-lt"/>
              <a:buAutoNum type="arabicPeriod"/>
            </a:pPr>
            <a:r>
              <a:rPr lang="en-GB" dirty="0"/>
              <a:t>Ethnographic research</a:t>
            </a:r>
          </a:p>
          <a:p>
            <a:pPr marL="514350" indent="-514350">
              <a:buFont typeface="+mj-lt"/>
              <a:buAutoNum type="arabicPeriod"/>
            </a:pPr>
            <a:r>
              <a:rPr lang="en-GB" dirty="0"/>
              <a:t>Preparing for, and conducting, an immersive fieldwork study</a:t>
            </a:r>
          </a:p>
          <a:p>
            <a:pPr marL="514350" indent="-514350">
              <a:buFont typeface="+mj-lt"/>
              <a:buAutoNum type="arabicPeriod"/>
            </a:pPr>
            <a:r>
              <a:rPr lang="en-GB" dirty="0"/>
              <a:t>How to use field notes as a data source</a:t>
            </a:r>
          </a:p>
          <a:p>
            <a:pPr marL="514350" indent="-514350">
              <a:buFont typeface="+mj-lt"/>
              <a:buAutoNum type="arabicPeriod"/>
            </a:pPr>
            <a:r>
              <a:rPr lang="en-GB" dirty="0"/>
              <a:t>Analysing ethnographic data</a:t>
            </a:r>
          </a:p>
          <a:p>
            <a:pPr marL="514350" indent="-514350">
              <a:buFont typeface="+mj-lt"/>
              <a:buAutoNum type="arabicPeriod"/>
            </a:pPr>
            <a:r>
              <a:rPr lang="en-GB" dirty="0"/>
              <a:t>Writing up and evaluation ethnographic data</a:t>
            </a:r>
          </a:p>
          <a:p>
            <a:pPr marL="514350" indent="-514350">
              <a:buFont typeface="+mj-lt"/>
              <a:buAutoNum type="arabicPeriod"/>
            </a:pPr>
            <a:endParaRPr lang="en-GB" dirty="0"/>
          </a:p>
        </p:txBody>
      </p:sp>
    </p:spTree>
    <p:extLst>
      <p:ext uri="{BB962C8B-B14F-4D97-AF65-F5344CB8AC3E}">
        <p14:creationId xmlns:p14="http://schemas.microsoft.com/office/powerpoint/2010/main" val="396662746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5686</TotalTime>
  <Words>12227</Words>
  <Application>Microsoft Office PowerPoint</Application>
  <PresentationFormat>On-screen Show (4:3)</PresentationFormat>
  <Paragraphs>748</Paragraphs>
  <Slides>55</Slides>
  <Notes>51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Courier New</vt:lpstr>
      <vt:lpstr>Myriad Pro</vt:lpstr>
      <vt:lpstr>UWTSD</vt:lpstr>
      <vt:lpstr>  </vt:lpstr>
      <vt:lpstr>Contact details reminder</vt:lpstr>
      <vt:lpstr>Structure of Session 5</vt:lpstr>
      <vt:lpstr>1. Approaches to data collection</vt:lpstr>
      <vt:lpstr>1. Approaches to data collection</vt:lpstr>
      <vt:lpstr>1. Approaches to data collection</vt:lpstr>
      <vt:lpstr>1. Approaches to data collection</vt:lpstr>
      <vt:lpstr>1. Approaches to data collection</vt:lpstr>
      <vt:lpstr>1. Approaches to data collection</vt:lpstr>
      <vt:lpstr>PowerPoint Presentation</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2. Ethnographic Research</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3. Preparing for, and conducting, and immersive fieldwork study</vt:lpstr>
      <vt:lpstr>4. How to use field notes as a data source</vt:lpstr>
      <vt:lpstr>4. How to use field notes as a data source</vt:lpstr>
      <vt:lpstr>4. How to use field notes as a data source</vt:lpstr>
      <vt:lpstr>5. Analysing ethnographic data</vt:lpstr>
      <vt:lpstr>6. Writing up ethnographic data</vt:lpstr>
      <vt:lpstr>Summary of Session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Rachel Cook</cp:lastModifiedBy>
  <cp:revision>398</cp:revision>
  <cp:lastPrinted>2019-01-24T08:49:18Z</cp:lastPrinted>
  <dcterms:created xsi:type="dcterms:W3CDTF">2014-11-01T00:15:46Z</dcterms:created>
  <dcterms:modified xsi:type="dcterms:W3CDTF">2020-05-12T08:49:52Z</dcterms:modified>
</cp:coreProperties>
</file>