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8" r:id="rId2"/>
    <p:sldId id="260" r:id="rId3"/>
    <p:sldId id="261" r:id="rId4"/>
    <p:sldId id="262" r:id="rId5"/>
    <p:sldId id="26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9" d="100"/>
          <a:sy n="89" d="100"/>
        </p:scale>
        <p:origin x="418"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64AD9A-EBF9-45AB-AB2F-B6C7F68A684A}"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155C97-171A-4EFF-929F-C555B5838715}" type="slidenum">
              <a:rPr lang="en-GB" smtClean="0"/>
              <a:t>‹#›</a:t>
            </a:fld>
            <a:endParaRPr lang="en-GB"/>
          </a:p>
        </p:txBody>
      </p:sp>
    </p:spTree>
    <p:extLst>
      <p:ext uri="{BB962C8B-B14F-4D97-AF65-F5344CB8AC3E}">
        <p14:creationId xmlns:p14="http://schemas.microsoft.com/office/powerpoint/2010/main" val="28950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155C97-171A-4EFF-929F-C555B5838715}" type="slidenum">
              <a:rPr lang="en-GB" smtClean="0"/>
              <a:t>3</a:t>
            </a:fld>
            <a:endParaRPr lang="en-GB"/>
          </a:p>
        </p:txBody>
      </p:sp>
    </p:spTree>
    <p:extLst>
      <p:ext uri="{BB962C8B-B14F-4D97-AF65-F5344CB8AC3E}">
        <p14:creationId xmlns:p14="http://schemas.microsoft.com/office/powerpoint/2010/main" val="1394093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79F46-6183-1921-3773-1289D226D4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9FC1D2-AA6F-121E-BDEE-C9EA9355B7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4C2EA8-79C2-AA93-9069-01CDD036CEE4}"/>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5" name="Footer Placeholder 4">
            <a:extLst>
              <a:ext uri="{FF2B5EF4-FFF2-40B4-BE49-F238E27FC236}">
                <a16:creationId xmlns:a16="http://schemas.microsoft.com/office/drawing/2014/main" id="{49FD213B-4A10-7879-D647-226661D46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46CFD9-BD71-F5F1-88F5-F98B088BF4A9}"/>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144273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6B2D5-D8B4-BAD6-8C81-E1FA1B2067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920446-1A3A-BFFD-B02D-2CC85706C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A5498A-2F74-833E-A2D1-7C868DF4E798}"/>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5" name="Footer Placeholder 4">
            <a:extLst>
              <a:ext uri="{FF2B5EF4-FFF2-40B4-BE49-F238E27FC236}">
                <a16:creationId xmlns:a16="http://schemas.microsoft.com/office/drawing/2014/main" id="{D63B5406-A4EF-87AB-FEE9-B8E762B42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D47611-5545-B5D4-11E2-A4C2E30D04D7}"/>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169294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3EAD-D84F-6039-6AF6-7394519EA3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820B92-ACFC-5D5F-6EA0-C5135C1E3B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605B62-900A-1A7B-C4DB-5C55DAD7BDC9}"/>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5" name="Footer Placeholder 4">
            <a:extLst>
              <a:ext uri="{FF2B5EF4-FFF2-40B4-BE49-F238E27FC236}">
                <a16:creationId xmlns:a16="http://schemas.microsoft.com/office/drawing/2014/main" id="{885F2139-B44C-2DE4-BD0E-92F2B566E4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BAECB-D947-A31C-998D-B679299E7D4B}"/>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1497098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DF5F-EB3F-BF8E-27F0-CBEA8B88BF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04C195-56E1-3C26-131D-1332917323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5B3F39-1156-AA7A-9209-304169487E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B96B2E-EB39-B71C-03A9-C474F03B72EF}"/>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6" name="Footer Placeholder 5">
            <a:extLst>
              <a:ext uri="{FF2B5EF4-FFF2-40B4-BE49-F238E27FC236}">
                <a16:creationId xmlns:a16="http://schemas.microsoft.com/office/drawing/2014/main" id="{9F8BC5AB-A3C0-2664-C6BA-A11D13E47E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E9DFE-CA30-8DF4-1DED-E171CF45FC6B}"/>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3509716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B901-FEFA-A35E-99A2-1253B2C5E9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7A1A4E-E373-BDE6-3BC2-8E7B197755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43093A-6503-284D-C9D0-CB4BDFE6A5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3F560C-3BDA-49A1-F526-D76C473DBD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2CC572-47FB-2A24-65F7-A537F0D3D9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A676E0-8BBA-CDA1-93C3-9B316AB607FF}"/>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8" name="Footer Placeholder 7">
            <a:extLst>
              <a:ext uri="{FF2B5EF4-FFF2-40B4-BE49-F238E27FC236}">
                <a16:creationId xmlns:a16="http://schemas.microsoft.com/office/drawing/2014/main" id="{D4BC8650-99A3-44EE-418F-5E216A54F8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81207-DCF7-FC9A-88F0-1558501658F9}"/>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1664051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D4B2-FE57-B107-5FF5-7A5DCBD4FF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BCBF7C-57FA-2A53-04FA-234A41388B09}"/>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4" name="Footer Placeholder 3">
            <a:extLst>
              <a:ext uri="{FF2B5EF4-FFF2-40B4-BE49-F238E27FC236}">
                <a16:creationId xmlns:a16="http://schemas.microsoft.com/office/drawing/2014/main" id="{35DBD7E6-C175-759C-88E3-487CFE7ECD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013B27-D0AB-CFC1-F5D0-6296D11CEB10}"/>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472883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415679-7EE7-D81F-F840-795DFE943A22}"/>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3" name="Footer Placeholder 2">
            <a:extLst>
              <a:ext uri="{FF2B5EF4-FFF2-40B4-BE49-F238E27FC236}">
                <a16:creationId xmlns:a16="http://schemas.microsoft.com/office/drawing/2014/main" id="{384C323B-3AD2-DC79-077E-D680513A49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CF6579-7304-0FF8-E8B9-6BBF131D36C6}"/>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1103551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7F60E-9962-4C52-740E-005CDF92D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335AA7-4010-20C4-E631-FADF2AD10D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101D3A-50EA-7027-ED8F-3D8AFF3DE4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A19019-CEC9-EE00-5AE0-4A9BE8CB50C1}"/>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6" name="Footer Placeholder 5">
            <a:extLst>
              <a:ext uri="{FF2B5EF4-FFF2-40B4-BE49-F238E27FC236}">
                <a16:creationId xmlns:a16="http://schemas.microsoft.com/office/drawing/2014/main" id="{57C18C59-513B-8431-B792-3C51A115C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A9749F-ABA1-A47A-4F9A-A8C5AB071817}"/>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833028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6CF9F-4037-883A-BFC0-1DC3F87757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CDD881-3078-7490-121E-FF76C9A635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BAC91F-D1CD-9B8C-0322-5E970EF3C0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B5FC83-4DF6-7F7A-336D-92F9123508D8}"/>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6" name="Footer Placeholder 5">
            <a:extLst>
              <a:ext uri="{FF2B5EF4-FFF2-40B4-BE49-F238E27FC236}">
                <a16:creationId xmlns:a16="http://schemas.microsoft.com/office/drawing/2014/main" id="{02784768-E560-78DF-0374-75A2434013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531131-EE58-54AA-07B0-3587D18667A5}"/>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379950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A79E5-01BD-D84B-AF2D-4FFD6EFE67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8D431E-F5C8-89B9-6E18-5E97DBBF33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31DF24-9E45-B8EB-FE81-2D004B6D6077}"/>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5" name="Footer Placeholder 4">
            <a:extLst>
              <a:ext uri="{FF2B5EF4-FFF2-40B4-BE49-F238E27FC236}">
                <a16:creationId xmlns:a16="http://schemas.microsoft.com/office/drawing/2014/main" id="{9CD0F3D9-376D-4B92-D4FE-065AC6BD0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7A3EB-9CD2-A933-9645-8FF530B5759D}"/>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3206497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198554-589C-08B0-468C-5A3168614B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3CDAB4-FCC0-E7E7-B0C1-1F37F7529D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A9E9BE-8B26-1E1C-A671-3775E9EE5523}"/>
              </a:ext>
            </a:extLst>
          </p:cNvPr>
          <p:cNvSpPr>
            <a:spLocks noGrp="1"/>
          </p:cNvSpPr>
          <p:nvPr>
            <p:ph type="dt" sz="half" idx="10"/>
          </p:nvPr>
        </p:nvSpPr>
        <p:spPr/>
        <p:txBody>
          <a:bodyPr/>
          <a:lstStyle/>
          <a:p>
            <a:fld id="{E3852155-13BF-4205-9A68-4F4A92F965DE}" type="datetimeFigureOut">
              <a:rPr lang="en-GB" smtClean="0"/>
              <a:t>15/06/2026</a:t>
            </a:fld>
            <a:endParaRPr lang="en-GB"/>
          </a:p>
        </p:txBody>
      </p:sp>
      <p:sp>
        <p:nvSpPr>
          <p:cNvPr id="5" name="Footer Placeholder 4">
            <a:extLst>
              <a:ext uri="{FF2B5EF4-FFF2-40B4-BE49-F238E27FC236}">
                <a16:creationId xmlns:a16="http://schemas.microsoft.com/office/drawing/2014/main" id="{F39CE9B4-1E73-5768-924C-4FAD8388A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49AFE8-F1F8-F2EF-B18B-82615CE99533}"/>
              </a:ext>
            </a:extLst>
          </p:cNvPr>
          <p:cNvSpPr>
            <a:spLocks noGrp="1"/>
          </p:cNvSpPr>
          <p:nvPr>
            <p:ph type="sldNum" sz="quarter" idx="12"/>
          </p:nvPr>
        </p:nvSpPr>
        <p:spPr/>
        <p:txBody>
          <a:bodyPr/>
          <a:lstStyle/>
          <a:p>
            <a:fld id="{C20E88DA-3372-457D-9354-B7338A1B00EF}" type="slidenum">
              <a:rPr lang="en-GB" smtClean="0"/>
              <a:t>‹#›</a:t>
            </a:fld>
            <a:endParaRPr lang="en-GB"/>
          </a:p>
        </p:txBody>
      </p:sp>
    </p:spTree>
    <p:extLst>
      <p:ext uri="{BB962C8B-B14F-4D97-AF65-F5344CB8AC3E}">
        <p14:creationId xmlns:p14="http://schemas.microsoft.com/office/powerpoint/2010/main" val="72088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8AFFE6-142E-AEDA-2FEF-929F35A61E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987E3D-3712-E4AB-4A87-82E468210F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29BCC-F429-29E0-8D7C-1115C90292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852155-13BF-4205-9A68-4F4A92F965DE}" type="datetimeFigureOut">
              <a:rPr lang="en-GB" smtClean="0"/>
              <a:t>15/06/2026</a:t>
            </a:fld>
            <a:endParaRPr lang="en-GB"/>
          </a:p>
        </p:txBody>
      </p:sp>
      <p:sp>
        <p:nvSpPr>
          <p:cNvPr id="5" name="Footer Placeholder 4">
            <a:extLst>
              <a:ext uri="{FF2B5EF4-FFF2-40B4-BE49-F238E27FC236}">
                <a16:creationId xmlns:a16="http://schemas.microsoft.com/office/drawing/2014/main" id="{AEF6E2B7-D01B-F367-325E-E7FC58AE6F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127C46-D25E-9EC9-5F4D-8ECC9A0446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20E88DA-3372-457D-9354-B7338A1B00EF}" type="slidenum">
              <a:rPr lang="en-GB" smtClean="0"/>
              <a:t>‹#›</a:t>
            </a:fld>
            <a:endParaRPr lang="en-GB"/>
          </a:p>
        </p:txBody>
      </p:sp>
    </p:spTree>
    <p:extLst>
      <p:ext uri="{BB962C8B-B14F-4D97-AF65-F5344CB8AC3E}">
        <p14:creationId xmlns:p14="http://schemas.microsoft.com/office/powerpoint/2010/main" val="4242474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8928-04CB-DE36-623F-A714F77489F2}"/>
              </a:ext>
            </a:extLst>
          </p:cNvPr>
          <p:cNvSpPr>
            <a:spLocks noGrp="1"/>
          </p:cNvSpPr>
          <p:nvPr>
            <p:ph type="title"/>
          </p:nvPr>
        </p:nvSpPr>
        <p:spPr>
          <a:xfrm>
            <a:off x="0" y="-136874"/>
            <a:ext cx="4399472" cy="919048"/>
          </a:xfrm>
        </p:spPr>
        <p:txBody>
          <a:bodyPr/>
          <a:lstStyle/>
          <a:p>
            <a:r>
              <a:rPr lang="en-GB" b="1" u="sng" dirty="0"/>
              <a:t>LUNCH </a:t>
            </a:r>
          </a:p>
        </p:txBody>
      </p:sp>
      <p:graphicFrame>
        <p:nvGraphicFramePr>
          <p:cNvPr id="4" name="Content Placeholder 3">
            <a:extLst>
              <a:ext uri="{FF2B5EF4-FFF2-40B4-BE49-F238E27FC236}">
                <a16:creationId xmlns:a16="http://schemas.microsoft.com/office/drawing/2014/main" id="{876F4D12-4709-AA3A-4986-641E4C9C0C91}"/>
              </a:ext>
            </a:extLst>
          </p:cNvPr>
          <p:cNvGraphicFramePr>
            <a:graphicFrameLocks noGrp="1"/>
          </p:cNvGraphicFramePr>
          <p:nvPr>
            <p:ph idx="1"/>
            <p:extLst>
              <p:ext uri="{D42A27DB-BD31-4B8C-83A1-F6EECF244321}">
                <p14:modId xmlns:p14="http://schemas.microsoft.com/office/powerpoint/2010/main" val="1167687040"/>
              </p:ext>
            </p:extLst>
          </p:nvPr>
        </p:nvGraphicFramePr>
        <p:xfrm>
          <a:off x="0" y="603849"/>
          <a:ext cx="3269411" cy="2743200"/>
        </p:xfrm>
        <a:graphic>
          <a:graphicData uri="http://schemas.openxmlformats.org/drawingml/2006/table">
            <a:tbl>
              <a:tblPr firstRow="1" bandRow="1">
                <a:tableStyleId>{5C22544A-7EE6-4342-B048-85BDC9FD1C3A}</a:tableStyleId>
              </a:tblPr>
              <a:tblGrid>
                <a:gridCol w="1641993">
                  <a:extLst>
                    <a:ext uri="{9D8B030D-6E8A-4147-A177-3AD203B41FA5}">
                      <a16:colId xmlns:a16="http://schemas.microsoft.com/office/drawing/2014/main" val="1086605129"/>
                    </a:ext>
                  </a:extLst>
                </a:gridCol>
                <a:gridCol w="1627418">
                  <a:extLst>
                    <a:ext uri="{9D8B030D-6E8A-4147-A177-3AD203B41FA5}">
                      <a16:colId xmlns:a16="http://schemas.microsoft.com/office/drawing/2014/main" val="1321475089"/>
                    </a:ext>
                  </a:extLst>
                </a:gridCol>
              </a:tblGrid>
              <a:tr h="7821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Chicken Salad Box</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£6.00</a:t>
                      </a:r>
                    </a:p>
                    <a:p>
                      <a:endParaRPr lang="en-GB" dirty="0"/>
                    </a:p>
                  </a:txBody>
                  <a:tcPr/>
                </a:tc>
                <a:extLst>
                  <a:ext uri="{0D108BD9-81ED-4DB2-BD59-A6C34878D82A}">
                    <a16:rowId xmlns:a16="http://schemas.microsoft.com/office/drawing/2014/main" val="2480540494"/>
                  </a:ext>
                </a:extLst>
              </a:tr>
              <a:tr h="7821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Veggie Pasta Bowl</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£5.50</a:t>
                      </a:r>
                    </a:p>
                    <a:p>
                      <a:endParaRPr lang="en-GB" dirty="0"/>
                    </a:p>
                  </a:txBody>
                  <a:tcPr/>
                </a:tc>
                <a:extLst>
                  <a:ext uri="{0D108BD9-81ED-4DB2-BD59-A6C34878D82A}">
                    <a16:rowId xmlns:a16="http://schemas.microsoft.com/office/drawing/2014/main" val="2419318712"/>
                  </a:ext>
                </a:extLst>
              </a:tr>
              <a:tr h="7821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Soup of the Day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 £3.90</a:t>
                      </a:r>
                    </a:p>
                    <a:p>
                      <a:endParaRPr lang="en-GB" dirty="0"/>
                    </a:p>
                  </a:txBody>
                  <a:tcPr/>
                </a:tc>
                <a:extLst>
                  <a:ext uri="{0D108BD9-81ED-4DB2-BD59-A6C34878D82A}">
                    <a16:rowId xmlns:a16="http://schemas.microsoft.com/office/drawing/2014/main" val="2445974595"/>
                  </a:ext>
                </a:extLst>
              </a:tr>
            </a:tbl>
          </a:graphicData>
        </a:graphic>
      </p:graphicFrame>
      <p:sp>
        <p:nvSpPr>
          <p:cNvPr id="5" name="TextBox 4">
            <a:extLst>
              <a:ext uri="{FF2B5EF4-FFF2-40B4-BE49-F238E27FC236}">
                <a16:creationId xmlns:a16="http://schemas.microsoft.com/office/drawing/2014/main" id="{1656E336-00A0-FEA4-AB52-9C43BCE0DC0F}"/>
              </a:ext>
            </a:extLst>
          </p:cNvPr>
          <p:cNvSpPr txBox="1"/>
          <p:nvPr/>
        </p:nvSpPr>
        <p:spPr>
          <a:xfrm>
            <a:off x="-91897" y="3326286"/>
            <a:ext cx="5168661" cy="369332"/>
          </a:xfrm>
          <a:prstGeom prst="rect">
            <a:avLst/>
          </a:prstGeom>
          <a:noFill/>
        </p:spPr>
        <p:txBody>
          <a:bodyPr wrap="square" rtlCol="0">
            <a:spAutoFit/>
          </a:bodyPr>
          <a:lstStyle/>
          <a:p>
            <a:r>
              <a:rPr lang="en-GB" dirty="0"/>
              <a:t>SNACKS</a:t>
            </a:r>
          </a:p>
        </p:txBody>
      </p:sp>
      <p:graphicFrame>
        <p:nvGraphicFramePr>
          <p:cNvPr id="6" name="Table 5">
            <a:extLst>
              <a:ext uri="{FF2B5EF4-FFF2-40B4-BE49-F238E27FC236}">
                <a16:creationId xmlns:a16="http://schemas.microsoft.com/office/drawing/2014/main" id="{CFD8974A-EED4-E913-C166-6F062FD6A757}"/>
              </a:ext>
            </a:extLst>
          </p:cNvPr>
          <p:cNvGraphicFramePr>
            <a:graphicFrameLocks noGrp="1"/>
          </p:cNvGraphicFramePr>
          <p:nvPr>
            <p:extLst>
              <p:ext uri="{D42A27DB-BD31-4B8C-83A1-F6EECF244321}">
                <p14:modId xmlns:p14="http://schemas.microsoft.com/office/powerpoint/2010/main" val="3293310653"/>
              </p:ext>
            </p:extLst>
          </p:nvPr>
        </p:nvGraphicFramePr>
        <p:xfrm>
          <a:off x="1" y="3675428"/>
          <a:ext cx="3269410" cy="3182571"/>
        </p:xfrm>
        <a:graphic>
          <a:graphicData uri="http://schemas.openxmlformats.org/drawingml/2006/table">
            <a:tbl>
              <a:tblPr firstRow="1" bandRow="1">
                <a:tableStyleId>{5C22544A-7EE6-4342-B048-85BDC9FD1C3A}</a:tableStyleId>
              </a:tblPr>
              <a:tblGrid>
                <a:gridCol w="1663621">
                  <a:extLst>
                    <a:ext uri="{9D8B030D-6E8A-4147-A177-3AD203B41FA5}">
                      <a16:colId xmlns:a16="http://schemas.microsoft.com/office/drawing/2014/main" val="822571139"/>
                    </a:ext>
                  </a:extLst>
                </a:gridCol>
                <a:gridCol w="1605789">
                  <a:extLst>
                    <a:ext uri="{9D8B030D-6E8A-4147-A177-3AD203B41FA5}">
                      <a16:colId xmlns:a16="http://schemas.microsoft.com/office/drawing/2014/main" val="1360536673"/>
                    </a:ext>
                  </a:extLst>
                </a:gridCol>
              </a:tblGrid>
              <a:tr h="8251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Granola Bar</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£1.80</a:t>
                      </a:r>
                    </a:p>
                    <a:p>
                      <a:endParaRPr lang="en-GB" dirty="0"/>
                    </a:p>
                  </a:txBody>
                  <a:tcPr/>
                </a:tc>
                <a:extLst>
                  <a:ext uri="{0D108BD9-81ED-4DB2-BD59-A6C34878D82A}">
                    <a16:rowId xmlns:a16="http://schemas.microsoft.com/office/drawing/2014/main" val="3553798452"/>
                  </a:ext>
                </a:extLst>
              </a:tr>
              <a:tr h="11787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Greek Yoghurt Cup</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 £2.20</a:t>
                      </a:r>
                    </a:p>
                    <a:p>
                      <a:endParaRPr lang="en-GB" dirty="0"/>
                    </a:p>
                  </a:txBody>
                  <a:tcPr/>
                </a:tc>
                <a:extLst>
                  <a:ext uri="{0D108BD9-81ED-4DB2-BD59-A6C34878D82A}">
                    <a16:rowId xmlns:a16="http://schemas.microsoft.com/office/drawing/2014/main" val="1377646339"/>
                  </a:ext>
                </a:extLst>
              </a:tr>
              <a:tr h="11787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Banana Bread Slice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£2.50</a:t>
                      </a:r>
                    </a:p>
                    <a:p>
                      <a:endParaRPr lang="en-GB" dirty="0"/>
                    </a:p>
                  </a:txBody>
                  <a:tcPr/>
                </a:tc>
                <a:extLst>
                  <a:ext uri="{0D108BD9-81ED-4DB2-BD59-A6C34878D82A}">
                    <a16:rowId xmlns:a16="http://schemas.microsoft.com/office/drawing/2014/main" val="2045426823"/>
                  </a:ext>
                </a:extLst>
              </a:tr>
            </a:tbl>
          </a:graphicData>
        </a:graphic>
      </p:graphicFrame>
      <p:graphicFrame>
        <p:nvGraphicFramePr>
          <p:cNvPr id="7" name="Table 6">
            <a:extLst>
              <a:ext uri="{FF2B5EF4-FFF2-40B4-BE49-F238E27FC236}">
                <a16:creationId xmlns:a16="http://schemas.microsoft.com/office/drawing/2014/main" id="{1C13AEE1-E2C4-92CE-23FB-C5794A68723A}"/>
              </a:ext>
            </a:extLst>
          </p:cNvPr>
          <p:cNvGraphicFramePr>
            <a:graphicFrameLocks noGrp="1"/>
          </p:cNvGraphicFramePr>
          <p:nvPr>
            <p:extLst>
              <p:ext uri="{D42A27DB-BD31-4B8C-83A1-F6EECF244321}">
                <p14:modId xmlns:p14="http://schemas.microsoft.com/office/powerpoint/2010/main" val="1386290959"/>
              </p:ext>
            </p:extLst>
          </p:nvPr>
        </p:nvGraphicFramePr>
        <p:xfrm>
          <a:off x="3269412" y="0"/>
          <a:ext cx="4822165" cy="955079"/>
        </p:xfrm>
        <a:graphic>
          <a:graphicData uri="http://schemas.openxmlformats.org/drawingml/2006/table">
            <a:tbl>
              <a:tblPr firstRow="1" bandRow="1">
                <a:tableStyleId>{5C22544A-7EE6-4342-B048-85BDC9FD1C3A}</a:tableStyleId>
              </a:tblPr>
              <a:tblGrid>
                <a:gridCol w="2381480">
                  <a:extLst>
                    <a:ext uri="{9D8B030D-6E8A-4147-A177-3AD203B41FA5}">
                      <a16:colId xmlns:a16="http://schemas.microsoft.com/office/drawing/2014/main" val="175275928"/>
                    </a:ext>
                  </a:extLst>
                </a:gridCol>
                <a:gridCol w="2440685">
                  <a:extLst>
                    <a:ext uri="{9D8B030D-6E8A-4147-A177-3AD203B41FA5}">
                      <a16:colId xmlns:a16="http://schemas.microsoft.com/office/drawing/2014/main" val="1313956343"/>
                    </a:ext>
                  </a:extLst>
                </a:gridCol>
              </a:tblGrid>
              <a:tr h="9550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Porridge Bowl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200" dirty="0">
                        <a:effectLst/>
                      </a:endParaRPr>
                    </a:p>
                  </a:txBody>
                  <a:tcPr>
                    <a:solidFill>
                      <a:schemeClr val="bg2">
                        <a:lumMod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rPr>
                        <a:t>£3.80</a:t>
                      </a:r>
                    </a:p>
                    <a:p>
                      <a:endParaRPr lang="en-GB" dirty="0"/>
                    </a:p>
                  </a:txBody>
                  <a:tcPr>
                    <a:solidFill>
                      <a:schemeClr val="bg2">
                        <a:lumMod val="90000"/>
                      </a:schemeClr>
                    </a:solidFill>
                  </a:tcPr>
                </a:tc>
                <a:extLst>
                  <a:ext uri="{0D108BD9-81ED-4DB2-BD59-A6C34878D82A}">
                    <a16:rowId xmlns:a16="http://schemas.microsoft.com/office/drawing/2014/main" val="2472623951"/>
                  </a:ext>
                </a:extLst>
              </a:tr>
            </a:tbl>
          </a:graphicData>
        </a:graphic>
      </p:graphicFrame>
      <p:pic>
        <p:nvPicPr>
          <p:cNvPr id="9" name="Picture 8">
            <a:extLst>
              <a:ext uri="{FF2B5EF4-FFF2-40B4-BE49-F238E27FC236}">
                <a16:creationId xmlns:a16="http://schemas.microsoft.com/office/drawing/2014/main" id="{5C95E453-A257-DA0E-7D16-810B7878910D}"/>
              </a:ext>
            </a:extLst>
          </p:cNvPr>
          <p:cNvPicPr>
            <a:picLocks noChangeAspect="1"/>
          </p:cNvPicPr>
          <p:nvPr/>
        </p:nvPicPr>
        <p:blipFill>
          <a:blip r:embed="rId2"/>
          <a:stretch>
            <a:fillRect/>
          </a:stretch>
        </p:blipFill>
        <p:spPr>
          <a:xfrm>
            <a:off x="8091577" y="0"/>
            <a:ext cx="4100423" cy="813169"/>
          </a:xfrm>
          <a:prstGeom prst="rect">
            <a:avLst/>
          </a:prstGeom>
        </p:spPr>
      </p:pic>
      <p:graphicFrame>
        <p:nvGraphicFramePr>
          <p:cNvPr id="12" name="Table 11">
            <a:extLst>
              <a:ext uri="{FF2B5EF4-FFF2-40B4-BE49-F238E27FC236}">
                <a16:creationId xmlns:a16="http://schemas.microsoft.com/office/drawing/2014/main" id="{B95551CF-2F04-9A7E-1C9B-46AC2727161E}"/>
              </a:ext>
            </a:extLst>
          </p:cNvPr>
          <p:cNvGraphicFramePr>
            <a:graphicFrameLocks noGrp="1"/>
          </p:cNvGraphicFramePr>
          <p:nvPr>
            <p:extLst>
              <p:ext uri="{D42A27DB-BD31-4B8C-83A1-F6EECF244321}">
                <p14:modId xmlns:p14="http://schemas.microsoft.com/office/powerpoint/2010/main" val="3698743596"/>
              </p:ext>
            </p:extLst>
          </p:nvPr>
        </p:nvGraphicFramePr>
        <p:xfrm>
          <a:off x="3269411" y="743270"/>
          <a:ext cx="4822165" cy="856648"/>
        </p:xfrm>
        <a:graphic>
          <a:graphicData uri="http://schemas.openxmlformats.org/drawingml/2006/table">
            <a:tbl>
              <a:tblPr firstRow="1" bandRow="1">
                <a:tableStyleId>{5C22544A-7EE6-4342-B048-85BDC9FD1C3A}</a:tableStyleId>
              </a:tblPr>
              <a:tblGrid>
                <a:gridCol w="2084397">
                  <a:extLst>
                    <a:ext uri="{9D8B030D-6E8A-4147-A177-3AD203B41FA5}">
                      <a16:colId xmlns:a16="http://schemas.microsoft.com/office/drawing/2014/main" val="3568081261"/>
                    </a:ext>
                  </a:extLst>
                </a:gridCol>
                <a:gridCol w="2737768">
                  <a:extLst>
                    <a:ext uri="{9D8B030D-6E8A-4147-A177-3AD203B41FA5}">
                      <a16:colId xmlns:a16="http://schemas.microsoft.com/office/drawing/2014/main" val="817238746"/>
                    </a:ext>
                  </a:extLst>
                </a:gridCol>
              </a:tblGrid>
              <a:tr h="8566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effectLst/>
                        </a:rPr>
                        <a:t>Breakfast Wrap  </a:t>
                      </a:r>
                    </a:p>
                  </a:txBody>
                  <a:tcPr>
                    <a:solidFill>
                      <a:schemeClr val="bg2">
                        <a:lumMod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rPr>
                        <a:t>£4.20</a:t>
                      </a:r>
                    </a:p>
                    <a:p>
                      <a:endParaRPr lang="en-GB" dirty="0"/>
                    </a:p>
                  </a:txBody>
                  <a:tcPr>
                    <a:solidFill>
                      <a:schemeClr val="bg2">
                        <a:lumMod val="90000"/>
                      </a:schemeClr>
                    </a:solidFill>
                  </a:tcPr>
                </a:tc>
                <a:extLst>
                  <a:ext uri="{0D108BD9-81ED-4DB2-BD59-A6C34878D82A}">
                    <a16:rowId xmlns:a16="http://schemas.microsoft.com/office/drawing/2014/main" val="4556413"/>
                  </a:ext>
                </a:extLst>
              </a:tr>
            </a:tbl>
          </a:graphicData>
        </a:graphic>
      </p:graphicFrame>
      <p:pic>
        <p:nvPicPr>
          <p:cNvPr id="14" name="Picture 13">
            <a:extLst>
              <a:ext uri="{FF2B5EF4-FFF2-40B4-BE49-F238E27FC236}">
                <a16:creationId xmlns:a16="http://schemas.microsoft.com/office/drawing/2014/main" id="{46D816A0-9DF8-0A8F-D28F-36E03E6A4748}"/>
              </a:ext>
            </a:extLst>
          </p:cNvPr>
          <p:cNvPicPr>
            <a:picLocks noChangeAspect="1"/>
          </p:cNvPicPr>
          <p:nvPr/>
        </p:nvPicPr>
        <p:blipFill>
          <a:blip r:embed="rId3"/>
          <a:stretch>
            <a:fillRect/>
          </a:stretch>
        </p:blipFill>
        <p:spPr>
          <a:xfrm>
            <a:off x="8091575" y="786749"/>
            <a:ext cx="4100423" cy="813169"/>
          </a:xfrm>
          <a:prstGeom prst="rect">
            <a:avLst/>
          </a:prstGeom>
        </p:spPr>
      </p:pic>
      <p:graphicFrame>
        <p:nvGraphicFramePr>
          <p:cNvPr id="15" name="Table 14">
            <a:extLst>
              <a:ext uri="{FF2B5EF4-FFF2-40B4-BE49-F238E27FC236}">
                <a16:creationId xmlns:a16="http://schemas.microsoft.com/office/drawing/2014/main" id="{9ABC3AE0-0B35-85C6-AE0F-803E585EF3BF}"/>
              </a:ext>
            </a:extLst>
          </p:cNvPr>
          <p:cNvGraphicFramePr>
            <a:graphicFrameLocks noGrp="1"/>
          </p:cNvGraphicFramePr>
          <p:nvPr>
            <p:extLst>
              <p:ext uri="{D42A27DB-BD31-4B8C-83A1-F6EECF244321}">
                <p14:modId xmlns:p14="http://schemas.microsoft.com/office/powerpoint/2010/main" val="3683514092"/>
              </p:ext>
            </p:extLst>
          </p:nvPr>
        </p:nvGraphicFramePr>
        <p:xfrm>
          <a:off x="3269411" y="1553892"/>
          <a:ext cx="4822162" cy="1173582"/>
        </p:xfrm>
        <a:graphic>
          <a:graphicData uri="http://schemas.openxmlformats.org/drawingml/2006/table">
            <a:tbl>
              <a:tblPr firstRow="1" bandRow="1">
                <a:tableStyleId>{5C22544A-7EE6-4342-B048-85BDC9FD1C3A}</a:tableStyleId>
              </a:tblPr>
              <a:tblGrid>
                <a:gridCol w="1791108">
                  <a:extLst>
                    <a:ext uri="{9D8B030D-6E8A-4147-A177-3AD203B41FA5}">
                      <a16:colId xmlns:a16="http://schemas.microsoft.com/office/drawing/2014/main" val="3199233050"/>
                    </a:ext>
                  </a:extLst>
                </a:gridCol>
                <a:gridCol w="3031054">
                  <a:extLst>
                    <a:ext uri="{9D8B030D-6E8A-4147-A177-3AD203B41FA5}">
                      <a16:colId xmlns:a16="http://schemas.microsoft.com/office/drawing/2014/main" val="544447166"/>
                    </a:ext>
                  </a:extLst>
                </a:gridCol>
              </a:tblGrid>
              <a:tr h="11735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Fresh fruit pot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rPr>
                        <a:t>£2.50</a:t>
                      </a:r>
                    </a:p>
                    <a:p>
                      <a:endParaRPr lang="en-GB" dirty="0"/>
                    </a:p>
                  </a:txBody>
                  <a:tcPr/>
                </a:tc>
                <a:extLst>
                  <a:ext uri="{0D108BD9-81ED-4DB2-BD59-A6C34878D82A}">
                    <a16:rowId xmlns:a16="http://schemas.microsoft.com/office/drawing/2014/main" val="2709955000"/>
                  </a:ext>
                </a:extLst>
              </a:tr>
            </a:tbl>
          </a:graphicData>
        </a:graphic>
      </p:graphicFrame>
      <p:pic>
        <p:nvPicPr>
          <p:cNvPr id="17" name="Picture 8" descr="Fresh Fruit Pot | Manchester Catering Company Ltd | Office, Business ...">
            <a:extLst>
              <a:ext uri="{FF2B5EF4-FFF2-40B4-BE49-F238E27FC236}">
                <a16:creationId xmlns:a16="http://schemas.microsoft.com/office/drawing/2014/main" id="{E4A8971B-E0DB-03A4-8E63-922747E3B8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1573" y="1594804"/>
            <a:ext cx="4100427" cy="113267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8" name="Table 17">
            <a:extLst>
              <a:ext uri="{FF2B5EF4-FFF2-40B4-BE49-F238E27FC236}">
                <a16:creationId xmlns:a16="http://schemas.microsoft.com/office/drawing/2014/main" id="{39DBD138-297D-C3AE-5948-89BB79FADCF5}"/>
              </a:ext>
            </a:extLst>
          </p:cNvPr>
          <p:cNvGraphicFramePr>
            <a:graphicFrameLocks noGrp="1"/>
          </p:cNvGraphicFramePr>
          <p:nvPr>
            <p:extLst>
              <p:ext uri="{D42A27DB-BD31-4B8C-83A1-F6EECF244321}">
                <p14:modId xmlns:p14="http://schemas.microsoft.com/office/powerpoint/2010/main" val="2917770536"/>
              </p:ext>
            </p:extLst>
          </p:nvPr>
        </p:nvGraphicFramePr>
        <p:xfrm>
          <a:off x="3269412" y="4924323"/>
          <a:ext cx="4192438" cy="821062"/>
        </p:xfrm>
        <a:graphic>
          <a:graphicData uri="http://schemas.openxmlformats.org/drawingml/2006/table">
            <a:tbl>
              <a:tblPr firstRow="1" bandRow="1">
                <a:tableStyleId>{5C22544A-7EE6-4342-B048-85BDC9FD1C3A}</a:tableStyleId>
              </a:tblPr>
              <a:tblGrid>
                <a:gridCol w="2587924">
                  <a:extLst>
                    <a:ext uri="{9D8B030D-6E8A-4147-A177-3AD203B41FA5}">
                      <a16:colId xmlns:a16="http://schemas.microsoft.com/office/drawing/2014/main" val="3237829719"/>
                    </a:ext>
                  </a:extLst>
                </a:gridCol>
                <a:gridCol w="1604514">
                  <a:extLst>
                    <a:ext uri="{9D8B030D-6E8A-4147-A177-3AD203B41FA5}">
                      <a16:colId xmlns:a16="http://schemas.microsoft.com/office/drawing/2014/main" val="913036892"/>
                    </a:ext>
                  </a:extLst>
                </a:gridCol>
              </a:tblGrid>
              <a:tr h="8210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Herbal Tea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£2.00</a:t>
                      </a:r>
                    </a:p>
                  </a:txBody>
                  <a:tcPr/>
                </a:tc>
                <a:extLst>
                  <a:ext uri="{0D108BD9-81ED-4DB2-BD59-A6C34878D82A}">
                    <a16:rowId xmlns:a16="http://schemas.microsoft.com/office/drawing/2014/main" val="1566441767"/>
                  </a:ext>
                </a:extLst>
              </a:tr>
            </a:tbl>
          </a:graphicData>
        </a:graphic>
      </p:graphicFrame>
      <p:sp>
        <p:nvSpPr>
          <p:cNvPr id="19" name="TextBox 18">
            <a:extLst>
              <a:ext uri="{FF2B5EF4-FFF2-40B4-BE49-F238E27FC236}">
                <a16:creationId xmlns:a16="http://schemas.microsoft.com/office/drawing/2014/main" id="{ADBEA326-7B11-EA64-E94F-A56037A8F959}"/>
              </a:ext>
            </a:extLst>
          </p:cNvPr>
          <p:cNvSpPr txBox="1"/>
          <p:nvPr/>
        </p:nvSpPr>
        <p:spPr>
          <a:xfrm>
            <a:off x="3269411" y="2863970"/>
            <a:ext cx="2907102" cy="400110"/>
          </a:xfrm>
          <a:prstGeom prst="rect">
            <a:avLst/>
          </a:prstGeom>
          <a:noFill/>
        </p:spPr>
        <p:txBody>
          <a:bodyPr wrap="square" rtlCol="0">
            <a:spAutoFit/>
          </a:bodyPr>
          <a:lstStyle/>
          <a:p>
            <a:r>
              <a:rPr lang="en-GB" sz="2000" dirty="0"/>
              <a:t>drinks</a:t>
            </a:r>
          </a:p>
        </p:txBody>
      </p:sp>
      <p:graphicFrame>
        <p:nvGraphicFramePr>
          <p:cNvPr id="20" name="Table 19">
            <a:extLst>
              <a:ext uri="{FF2B5EF4-FFF2-40B4-BE49-F238E27FC236}">
                <a16:creationId xmlns:a16="http://schemas.microsoft.com/office/drawing/2014/main" id="{DD6AE914-653C-E803-1271-2DEB90485CA1}"/>
              </a:ext>
            </a:extLst>
          </p:cNvPr>
          <p:cNvGraphicFramePr>
            <a:graphicFrameLocks noGrp="1"/>
          </p:cNvGraphicFramePr>
          <p:nvPr>
            <p:extLst>
              <p:ext uri="{D42A27DB-BD31-4B8C-83A1-F6EECF244321}">
                <p14:modId xmlns:p14="http://schemas.microsoft.com/office/powerpoint/2010/main" val="77904402"/>
              </p:ext>
            </p:extLst>
          </p:nvPr>
        </p:nvGraphicFramePr>
        <p:xfrm>
          <a:off x="3269411" y="4174752"/>
          <a:ext cx="4192438" cy="749570"/>
        </p:xfrm>
        <a:graphic>
          <a:graphicData uri="http://schemas.openxmlformats.org/drawingml/2006/table">
            <a:tbl>
              <a:tblPr firstRow="1" bandRow="1">
                <a:tableStyleId>{5C22544A-7EE6-4342-B048-85BDC9FD1C3A}</a:tableStyleId>
              </a:tblPr>
              <a:tblGrid>
                <a:gridCol w="2570672">
                  <a:extLst>
                    <a:ext uri="{9D8B030D-6E8A-4147-A177-3AD203B41FA5}">
                      <a16:colId xmlns:a16="http://schemas.microsoft.com/office/drawing/2014/main" val="3610527539"/>
                    </a:ext>
                  </a:extLst>
                </a:gridCol>
                <a:gridCol w="1621766">
                  <a:extLst>
                    <a:ext uri="{9D8B030D-6E8A-4147-A177-3AD203B41FA5}">
                      <a16:colId xmlns:a16="http://schemas.microsoft.com/office/drawing/2014/main" val="123041592"/>
                    </a:ext>
                  </a:extLst>
                </a:gridCol>
              </a:tblGrid>
              <a:tr h="749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effectLst/>
                        </a:rPr>
                        <a:t>Iced Coffee </a:t>
                      </a:r>
                    </a:p>
                    <a:p>
                      <a:endParaRPr lang="en-GB" dirty="0"/>
                    </a:p>
                  </a:txBody>
                  <a:tcPr>
                    <a:solidFill>
                      <a:schemeClr val="accent6"/>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effectLst/>
                        </a:rPr>
                        <a:t>£3.20</a:t>
                      </a:r>
                    </a:p>
                    <a:p>
                      <a:endParaRPr lang="en-GB" dirty="0"/>
                    </a:p>
                  </a:txBody>
                  <a:tcPr>
                    <a:solidFill>
                      <a:schemeClr val="accent6"/>
                    </a:solidFill>
                  </a:tcPr>
                </a:tc>
                <a:extLst>
                  <a:ext uri="{0D108BD9-81ED-4DB2-BD59-A6C34878D82A}">
                    <a16:rowId xmlns:a16="http://schemas.microsoft.com/office/drawing/2014/main" val="223394764"/>
                  </a:ext>
                </a:extLst>
              </a:tr>
            </a:tbl>
          </a:graphicData>
        </a:graphic>
      </p:graphicFrame>
      <p:graphicFrame>
        <p:nvGraphicFramePr>
          <p:cNvPr id="21" name="Table 20">
            <a:extLst>
              <a:ext uri="{FF2B5EF4-FFF2-40B4-BE49-F238E27FC236}">
                <a16:creationId xmlns:a16="http://schemas.microsoft.com/office/drawing/2014/main" id="{29DBDBDA-C71C-8907-06AE-A8B23519B4A3}"/>
              </a:ext>
            </a:extLst>
          </p:cNvPr>
          <p:cNvGraphicFramePr>
            <a:graphicFrameLocks noGrp="1"/>
          </p:cNvGraphicFramePr>
          <p:nvPr>
            <p:extLst>
              <p:ext uri="{D42A27DB-BD31-4B8C-83A1-F6EECF244321}">
                <p14:modId xmlns:p14="http://schemas.microsoft.com/office/powerpoint/2010/main" val="1993524997"/>
              </p:ext>
            </p:extLst>
          </p:nvPr>
        </p:nvGraphicFramePr>
        <p:xfrm>
          <a:off x="3269411" y="3353690"/>
          <a:ext cx="4192438" cy="873503"/>
        </p:xfrm>
        <a:graphic>
          <a:graphicData uri="http://schemas.openxmlformats.org/drawingml/2006/table">
            <a:tbl>
              <a:tblPr firstRow="1" bandRow="1">
                <a:tableStyleId>{5C22544A-7EE6-4342-B048-85BDC9FD1C3A}</a:tableStyleId>
              </a:tblPr>
              <a:tblGrid>
                <a:gridCol w="2544793">
                  <a:extLst>
                    <a:ext uri="{9D8B030D-6E8A-4147-A177-3AD203B41FA5}">
                      <a16:colId xmlns:a16="http://schemas.microsoft.com/office/drawing/2014/main" val="3027526688"/>
                    </a:ext>
                  </a:extLst>
                </a:gridCol>
                <a:gridCol w="1647645">
                  <a:extLst>
                    <a:ext uri="{9D8B030D-6E8A-4147-A177-3AD203B41FA5}">
                      <a16:colId xmlns:a16="http://schemas.microsoft.com/office/drawing/2014/main" val="1517632610"/>
                    </a:ext>
                  </a:extLst>
                </a:gridCol>
              </a:tblGrid>
              <a:tr h="8735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Fresh Orange Juice</a:t>
                      </a:r>
                    </a:p>
                    <a:p>
                      <a:endParaRPr lang="en-GB" dirty="0"/>
                    </a:p>
                  </a:txBody>
                  <a:tcPr>
                    <a:solidFill>
                      <a:schemeClr val="accent6"/>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 £2.80</a:t>
                      </a:r>
                    </a:p>
                    <a:p>
                      <a:endParaRPr lang="en-GB" dirty="0"/>
                    </a:p>
                  </a:txBody>
                  <a:tcPr>
                    <a:solidFill>
                      <a:schemeClr val="accent6"/>
                    </a:solidFill>
                  </a:tcPr>
                </a:tc>
                <a:extLst>
                  <a:ext uri="{0D108BD9-81ED-4DB2-BD59-A6C34878D82A}">
                    <a16:rowId xmlns:a16="http://schemas.microsoft.com/office/drawing/2014/main" val="1203758648"/>
                  </a:ext>
                </a:extLst>
              </a:tr>
            </a:tbl>
          </a:graphicData>
        </a:graphic>
      </p:graphicFrame>
      <p:pic>
        <p:nvPicPr>
          <p:cNvPr id="23" name="Picture 2" descr="Premium PSD | Corporate Drinks poster design template">
            <a:extLst>
              <a:ext uri="{FF2B5EF4-FFF2-40B4-BE49-F238E27FC236}">
                <a16:creationId xmlns:a16="http://schemas.microsoft.com/office/drawing/2014/main" id="{08E7E5BC-2E23-03A2-27C9-96E474AE7C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03"/>
          <a:stretch>
            <a:fillRect/>
          </a:stretch>
        </p:blipFill>
        <p:spPr bwMode="auto">
          <a:xfrm>
            <a:off x="7682494" y="2363638"/>
            <a:ext cx="4507983" cy="449436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478E239B-7A09-25A7-B9ED-93BA97B77590}"/>
              </a:ext>
            </a:extLst>
          </p:cNvPr>
          <p:cNvSpPr txBox="1"/>
          <p:nvPr/>
        </p:nvSpPr>
        <p:spPr>
          <a:xfrm>
            <a:off x="1897811" y="163902"/>
            <a:ext cx="1259457" cy="369332"/>
          </a:xfrm>
          <a:prstGeom prst="rect">
            <a:avLst/>
          </a:prstGeom>
          <a:noFill/>
        </p:spPr>
        <p:txBody>
          <a:bodyPr wrap="square" rtlCol="0">
            <a:spAutoFit/>
          </a:bodyPr>
          <a:lstStyle/>
          <a:p>
            <a:r>
              <a:rPr lang="en-GB" dirty="0"/>
              <a:t>breakfast</a:t>
            </a:r>
          </a:p>
        </p:txBody>
      </p:sp>
    </p:spTree>
    <p:extLst>
      <p:ext uri="{BB962C8B-B14F-4D97-AF65-F5344CB8AC3E}">
        <p14:creationId xmlns:p14="http://schemas.microsoft.com/office/powerpoint/2010/main" val="1142208240"/>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007F1-8505-1073-7E15-F30D3B6CA483}"/>
              </a:ext>
            </a:extLst>
          </p:cNvPr>
          <p:cNvSpPr>
            <a:spLocks noGrp="1"/>
          </p:cNvSpPr>
          <p:nvPr>
            <p:ph type="title"/>
          </p:nvPr>
        </p:nvSpPr>
        <p:spPr>
          <a:xfrm>
            <a:off x="346494" y="1009291"/>
            <a:ext cx="11007306" cy="681397"/>
          </a:xfrm>
        </p:spPr>
        <p:txBody>
          <a:bodyPr>
            <a:normAutofit fontScale="90000"/>
          </a:bodyPr>
          <a:lstStyle/>
          <a:p>
            <a:r>
              <a:rPr lang="en-GB" dirty="0"/>
              <a:t>why I chose this scenario?</a:t>
            </a:r>
            <a:br>
              <a:rPr lang="en-GB" dirty="0"/>
            </a:br>
            <a:endParaRPr lang="en-GB" dirty="0"/>
          </a:p>
        </p:txBody>
      </p:sp>
      <p:sp>
        <p:nvSpPr>
          <p:cNvPr id="3" name="Content Placeholder 2">
            <a:extLst>
              <a:ext uri="{FF2B5EF4-FFF2-40B4-BE49-F238E27FC236}">
                <a16:creationId xmlns:a16="http://schemas.microsoft.com/office/drawing/2014/main" id="{AC3B71A2-6268-53B4-0246-96CCE59CEC62}"/>
              </a:ext>
            </a:extLst>
          </p:cNvPr>
          <p:cNvSpPr>
            <a:spLocks noGrp="1"/>
          </p:cNvSpPr>
          <p:nvPr>
            <p:ph idx="1"/>
          </p:nvPr>
        </p:nvSpPr>
        <p:spPr>
          <a:xfrm>
            <a:off x="346494" y="1359798"/>
            <a:ext cx="10515600" cy="5291168"/>
          </a:xfrm>
        </p:spPr>
        <p:txBody>
          <a:bodyPr/>
          <a:lstStyle/>
          <a:p>
            <a:pPr marL="0" indent="0">
              <a:buNone/>
            </a:pPr>
            <a:r>
              <a:rPr lang="en-GB" dirty="0"/>
              <a:t>I chose this scenario [fresh bites] because I've been in this field and worked very hard so I can understand the struggle of displaying a nice menu for the costumers.</a:t>
            </a:r>
          </a:p>
          <a:p>
            <a:pPr marL="0" indent="0">
              <a:buNone/>
            </a:pPr>
            <a:r>
              <a:rPr lang="en-GB" dirty="0"/>
              <a:t>Why I chose this tool [ power point] </a:t>
            </a:r>
          </a:p>
          <a:p>
            <a:pPr marL="0" indent="0">
              <a:buNone/>
            </a:pPr>
            <a:r>
              <a:rPr lang="en-GB" dirty="0"/>
              <a:t>I chose power point because its really helpful because of all its features and you can use bright and vibrant images to show the costumers what they are getting and can easily show the price by using tables.</a:t>
            </a:r>
          </a:p>
          <a:p>
            <a:pPr marL="0" indent="0">
              <a:buNone/>
            </a:pPr>
            <a:r>
              <a:rPr lang="en-GB" dirty="0"/>
              <a:t>how have I  developed and improved my work?</a:t>
            </a:r>
          </a:p>
          <a:p>
            <a:pPr marL="0" indent="0">
              <a:buNone/>
            </a:pPr>
            <a:r>
              <a:rPr lang="en-GB" dirty="0"/>
              <a:t>I have developed my work by adding images too make the items look better and attract in more costumers. </a:t>
            </a:r>
          </a:p>
        </p:txBody>
      </p:sp>
      <p:sp>
        <p:nvSpPr>
          <p:cNvPr id="4" name="TextBox 3">
            <a:extLst>
              <a:ext uri="{FF2B5EF4-FFF2-40B4-BE49-F238E27FC236}">
                <a16:creationId xmlns:a16="http://schemas.microsoft.com/office/drawing/2014/main" id="{B3739CD4-6C94-9AF2-69C8-7933F58060FB}"/>
              </a:ext>
            </a:extLst>
          </p:cNvPr>
          <p:cNvSpPr txBox="1"/>
          <p:nvPr/>
        </p:nvSpPr>
        <p:spPr>
          <a:xfrm>
            <a:off x="3667665" y="112143"/>
            <a:ext cx="7762336" cy="523220"/>
          </a:xfrm>
          <a:prstGeom prst="rect">
            <a:avLst/>
          </a:prstGeom>
          <a:noFill/>
        </p:spPr>
        <p:txBody>
          <a:bodyPr wrap="square" rtlCol="0">
            <a:spAutoFit/>
          </a:bodyPr>
          <a:lstStyle/>
          <a:p>
            <a:r>
              <a:rPr lang="en-GB" sz="2800" dirty="0"/>
              <a:t>MY</a:t>
            </a:r>
            <a:r>
              <a:rPr lang="en-GB" dirty="0"/>
              <a:t> </a:t>
            </a:r>
            <a:r>
              <a:rPr lang="en-GB" sz="2400" dirty="0"/>
              <a:t>LOG</a:t>
            </a:r>
          </a:p>
        </p:txBody>
      </p:sp>
    </p:spTree>
    <p:extLst>
      <p:ext uri="{BB962C8B-B14F-4D97-AF65-F5344CB8AC3E}">
        <p14:creationId xmlns:p14="http://schemas.microsoft.com/office/powerpoint/2010/main" val="535379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8C2F8-A6DD-760D-7D54-59F0EAE131B8}"/>
              </a:ext>
            </a:extLst>
          </p:cNvPr>
          <p:cNvSpPr>
            <a:spLocks noGrp="1"/>
          </p:cNvSpPr>
          <p:nvPr>
            <p:ph type="title"/>
          </p:nvPr>
        </p:nvSpPr>
        <p:spPr/>
        <p:txBody>
          <a:bodyPr/>
          <a:lstStyle/>
          <a:p>
            <a:r>
              <a:rPr lang="en-GB" dirty="0"/>
              <a:t>What changes I made </a:t>
            </a:r>
          </a:p>
        </p:txBody>
      </p:sp>
      <p:sp>
        <p:nvSpPr>
          <p:cNvPr id="3" name="Content Placeholder 2">
            <a:extLst>
              <a:ext uri="{FF2B5EF4-FFF2-40B4-BE49-F238E27FC236}">
                <a16:creationId xmlns:a16="http://schemas.microsoft.com/office/drawing/2014/main" id="{BE0E56C9-ED14-B418-B76F-B75E63B8DB8C}"/>
              </a:ext>
            </a:extLst>
          </p:cNvPr>
          <p:cNvSpPr>
            <a:spLocks noGrp="1"/>
          </p:cNvSpPr>
          <p:nvPr>
            <p:ph idx="1"/>
          </p:nvPr>
        </p:nvSpPr>
        <p:spPr/>
        <p:txBody>
          <a:bodyPr>
            <a:normAutofit/>
          </a:bodyPr>
          <a:lstStyle/>
          <a:p>
            <a:pPr marL="0" indent="0">
              <a:buNone/>
            </a:pPr>
            <a:r>
              <a:rPr lang="en-GB" dirty="0"/>
              <a:t>What I changed is that as you can see the old menu was quite simple and wasn’t very attractive to costumers so now, I have added images and used tables to make the information stand out and with it also looking way more vibrant because of all the images.</a:t>
            </a:r>
          </a:p>
          <a:p>
            <a:pPr marL="0" indent="0">
              <a:buNone/>
            </a:pPr>
            <a:r>
              <a:rPr lang="en-GB" dirty="0"/>
              <a:t>The information I used from the </a:t>
            </a:r>
            <a:r>
              <a:rPr lang="en-GB" dirty="0" err="1"/>
              <a:t>senrio</a:t>
            </a:r>
            <a:r>
              <a:rPr lang="en-GB" dirty="0"/>
              <a:t> was the </a:t>
            </a:r>
          </a:p>
          <a:p>
            <a:pPr marL="0" indent="0">
              <a:buNone/>
            </a:pPr>
            <a:r>
              <a:rPr lang="en-GB" dirty="0"/>
              <a:t>. The name of the brand</a:t>
            </a:r>
          </a:p>
          <a:p>
            <a:pPr marL="0" indent="0">
              <a:buNone/>
            </a:pPr>
            <a:r>
              <a:rPr lang="en-GB" dirty="0"/>
              <a:t>. The menu items </a:t>
            </a:r>
          </a:p>
          <a:p>
            <a:pPr marL="0" indent="0">
              <a:buNone/>
            </a:pPr>
            <a:r>
              <a:rPr lang="en-GB" dirty="0"/>
              <a:t>. The prices </a:t>
            </a:r>
          </a:p>
        </p:txBody>
      </p:sp>
    </p:spTree>
    <p:extLst>
      <p:ext uri="{BB962C8B-B14F-4D97-AF65-F5344CB8AC3E}">
        <p14:creationId xmlns:p14="http://schemas.microsoft.com/office/powerpoint/2010/main" val="2653744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6720-DFCD-DC2E-1915-F9F6ECF9175B}"/>
              </a:ext>
            </a:extLst>
          </p:cNvPr>
          <p:cNvSpPr>
            <a:spLocks noGrp="1"/>
          </p:cNvSpPr>
          <p:nvPr>
            <p:ph type="title"/>
          </p:nvPr>
        </p:nvSpPr>
        <p:spPr/>
        <p:txBody>
          <a:bodyPr/>
          <a:lstStyle/>
          <a:p>
            <a:r>
              <a:rPr lang="en-GB" dirty="0"/>
              <a:t>What I added </a:t>
            </a:r>
          </a:p>
        </p:txBody>
      </p:sp>
      <p:sp>
        <p:nvSpPr>
          <p:cNvPr id="3" name="Content Placeholder 2">
            <a:extLst>
              <a:ext uri="{FF2B5EF4-FFF2-40B4-BE49-F238E27FC236}">
                <a16:creationId xmlns:a16="http://schemas.microsoft.com/office/drawing/2014/main" id="{3B23F1B2-323E-EEBE-EF94-DE91355671AD}"/>
              </a:ext>
            </a:extLst>
          </p:cNvPr>
          <p:cNvSpPr>
            <a:spLocks noGrp="1"/>
          </p:cNvSpPr>
          <p:nvPr>
            <p:ph idx="1"/>
          </p:nvPr>
        </p:nvSpPr>
        <p:spPr/>
        <p:txBody>
          <a:bodyPr/>
          <a:lstStyle/>
          <a:p>
            <a:pPr marL="0" indent="0">
              <a:buNone/>
            </a:pPr>
            <a:r>
              <a:rPr lang="en-GB" dirty="0"/>
              <a:t>I added</a:t>
            </a:r>
          </a:p>
          <a:p>
            <a:pPr marL="0" indent="0">
              <a:buNone/>
            </a:pPr>
            <a:r>
              <a:rPr lang="en-GB" dirty="0"/>
              <a:t>. Tables- to make the prices and items more clear to the costumers </a:t>
            </a:r>
          </a:p>
          <a:p>
            <a:pPr marL="0" indent="0">
              <a:buNone/>
            </a:pPr>
            <a:r>
              <a:rPr lang="en-GB" dirty="0"/>
              <a:t>. Used bold titles- I used bold titles to make the meanings of the slides more clear and easier for the costumers </a:t>
            </a:r>
          </a:p>
          <a:p>
            <a:pPr marL="0" indent="0">
              <a:buNone/>
            </a:pPr>
            <a:r>
              <a:rPr lang="en-GB" dirty="0"/>
              <a:t>Added images- I added images because images make the menu stand out more and if it stands out more its going to attract more costumers which means the business is going to go up </a:t>
            </a:r>
          </a:p>
        </p:txBody>
      </p:sp>
    </p:spTree>
    <p:extLst>
      <p:ext uri="{BB962C8B-B14F-4D97-AF65-F5344CB8AC3E}">
        <p14:creationId xmlns:p14="http://schemas.microsoft.com/office/powerpoint/2010/main" val="3191456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E9C3-5AE2-5D59-069D-7FB201F7BC19}"/>
              </a:ext>
            </a:extLst>
          </p:cNvPr>
          <p:cNvSpPr>
            <a:spLocks noGrp="1"/>
          </p:cNvSpPr>
          <p:nvPr>
            <p:ph type="title"/>
          </p:nvPr>
        </p:nvSpPr>
        <p:spPr/>
        <p:txBody>
          <a:bodyPr/>
          <a:lstStyle/>
          <a:p>
            <a:r>
              <a:rPr lang="en-GB" dirty="0"/>
              <a:t>What I think and how I made it look better </a:t>
            </a:r>
          </a:p>
        </p:txBody>
      </p:sp>
      <p:sp>
        <p:nvSpPr>
          <p:cNvPr id="3" name="Content Placeholder 2">
            <a:extLst>
              <a:ext uri="{FF2B5EF4-FFF2-40B4-BE49-F238E27FC236}">
                <a16:creationId xmlns:a16="http://schemas.microsoft.com/office/drawing/2014/main" id="{F29F643F-38F8-E2BA-66BE-90172DA52A99}"/>
              </a:ext>
            </a:extLst>
          </p:cNvPr>
          <p:cNvSpPr>
            <a:spLocks noGrp="1"/>
          </p:cNvSpPr>
          <p:nvPr>
            <p:ph idx="1"/>
          </p:nvPr>
        </p:nvSpPr>
        <p:spPr/>
        <p:txBody>
          <a:bodyPr/>
          <a:lstStyle/>
          <a:p>
            <a:pPr marL="0" indent="0">
              <a:buNone/>
            </a:pPr>
            <a:r>
              <a:rPr lang="en-GB" dirty="0"/>
              <a:t>Me personally I made it better because now </a:t>
            </a:r>
            <a:r>
              <a:rPr lang="en-GB" dirty="0" err="1"/>
              <a:t>tge</a:t>
            </a:r>
            <a:r>
              <a:rPr lang="en-GB" dirty="0"/>
              <a:t> menu looks way more interesting and is </a:t>
            </a:r>
            <a:r>
              <a:rPr lang="en-GB" dirty="0" err="1"/>
              <a:t>gonna</a:t>
            </a:r>
            <a:r>
              <a:rPr lang="en-GB" dirty="0"/>
              <a:t> bring more </a:t>
            </a:r>
            <a:r>
              <a:rPr lang="en-GB" dirty="0" err="1"/>
              <a:t>costmuers</a:t>
            </a:r>
            <a:r>
              <a:rPr lang="en-GB" dirty="0"/>
              <a:t> and menu is a very big part of a  business I can also say this because I have worked in food places before and I know how a menu affects the business. </a:t>
            </a:r>
          </a:p>
          <a:p>
            <a:pPr marL="0" indent="0">
              <a:buNone/>
            </a:pPr>
            <a:endParaRPr lang="en-GB" dirty="0"/>
          </a:p>
          <a:p>
            <a:pPr marL="0" indent="0">
              <a:buNone/>
            </a:pPr>
            <a:r>
              <a:rPr lang="en-GB" dirty="0"/>
              <a:t>This menu is way better.</a:t>
            </a:r>
          </a:p>
        </p:txBody>
      </p:sp>
    </p:spTree>
    <p:extLst>
      <p:ext uri="{BB962C8B-B14F-4D97-AF65-F5344CB8AC3E}">
        <p14:creationId xmlns:p14="http://schemas.microsoft.com/office/powerpoint/2010/main" val="2635310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403</Words>
  <Application>Microsoft Office PowerPoint</Application>
  <PresentationFormat>Widescreen</PresentationFormat>
  <Paragraphs>51</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LUNCH </vt:lpstr>
      <vt:lpstr>why I chose this scenario? </vt:lpstr>
      <vt:lpstr>What changes I made </vt:lpstr>
      <vt:lpstr>What I added </vt:lpstr>
      <vt:lpstr>What I think and how I made it look better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Nauman Aman (2523153)</dc:creator>
  <cp:lastModifiedBy>Nauman Aman (2523153)</cp:lastModifiedBy>
  <cp:revision>4</cp:revision>
  <dcterms:created xsi:type="dcterms:W3CDTF">2026-06-15T14:50:35Z</dcterms:created>
  <dcterms:modified xsi:type="dcterms:W3CDTF">2026-06-15T16:06:59Z</dcterms:modified>
</cp:coreProperties>
</file>