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2" r:id="rId7"/>
    <p:sldId id="263" r:id="rId8"/>
    <p:sldId id="264" r:id="rId9"/>
    <p:sldId id="267" r:id="rId10"/>
    <p:sldId id="265" r:id="rId11"/>
    <p:sldId id="266"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4" d="100"/>
          <a:sy n="64" d="100"/>
        </p:scale>
        <p:origin x="78"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F5F2B63-E299-4700-8602-25B419800CD2}"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4242078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F2B63-E299-4700-8602-25B419800CD2}"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1557109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5F2B63-E299-4700-8602-25B419800CD2}"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3463623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F5F2B63-E299-4700-8602-25B419800CD2}" type="datetimeFigureOut">
              <a:rPr lang="en-GB" smtClean="0"/>
              <a:t>22/11/2017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1201976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F5F2B63-E299-4700-8602-25B419800CD2}" type="datetimeFigureOut">
              <a:rPr lang="en-GB" smtClean="0"/>
              <a:t>22/11/2017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2450358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F5F2B63-E299-4700-8602-25B419800CD2}" type="datetimeFigureOut">
              <a:rPr lang="en-GB" smtClean="0"/>
              <a:t>22/11/2017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350053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5F2B63-E299-4700-8602-25B419800CD2}" type="datetimeFigureOut">
              <a:rPr lang="en-GB" smtClean="0"/>
              <a:t>22/11/2017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522768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5F2B63-E299-4700-8602-25B419800CD2}" type="datetimeFigureOut">
              <a:rPr lang="en-GB" smtClean="0"/>
              <a:t>22/11/2017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3395966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5F2B63-E299-4700-8602-25B419800CD2}" type="datetimeFigureOut">
              <a:rPr lang="en-GB" smtClean="0"/>
              <a:t>22/11/2017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3653779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F2B63-E299-4700-8602-25B419800CD2}"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4086304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5F2B63-E299-4700-8602-25B419800CD2}" type="datetimeFigureOut">
              <a:rPr lang="en-GB" smtClean="0"/>
              <a:t>22/11/2017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BEF45-F75C-4844-90AF-8D42861D35BE}" type="slidenum">
              <a:rPr lang="en-GB" smtClean="0"/>
              <a:t>‹#›</a:t>
            </a:fld>
            <a:endParaRPr lang="en-GB"/>
          </a:p>
        </p:txBody>
      </p:sp>
    </p:spTree>
    <p:extLst>
      <p:ext uri="{BB962C8B-B14F-4D97-AF65-F5344CB8AC3E}">
        <p14:creationId xmlns:p14="http://schemas.microsoft.com/office/powerpoint/2010/main" val="1897352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0000">
              <a:srgbClr val="92D050"/>
            </a:gs>
            <a:gs pos="68000">
              <a:srgbClr val="FF0000">
                <a:lumMod val="55000"/>
                <a:lumOff val="45000"/>
                <a:alpha val="48000"/>
              </a:srgbClr>
            </a:gs>
            <a:gs pos="100000">
              <a:schemeClr val="bg1"/>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5F2B63-E299-4700-8602-25B419800CD2}" type="datetimeFigureOut">
              <a:rPr lang="en-GB" smtClean="0"/>
              <a:t>22/11/2017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BEF45-F75C-4844-90AF-8D42861D35BE}" type="slidenum">
              <a:rPr lang="en-GB" smtClean="0"/>
              <a:t>‹#›</a:t>
            </a:fld>
            <a:endParaRPr lang="en-GB"/>
          </a:p>
        </p:txBody>
      </p:sp>
    </p:spTree>
    <p:extLst>
      <p:ext uri="{BB962C8B-B14F-4D97-AF65-F5344CB8AC3E}">
        <p14:creationId xmlns:p14="http://schemas.microsoft.com/office/powerpoint/2010/main" val="27890449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mrpsmythopedia.wikispaces.com/file/view/arawn1.jpg/516717244/507x373/arawn1.jpg"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41288" y="2604870"/>
            <a:ext cx="6624763"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Arawn, King of Annwfn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p:cNvSpPr txBox="1"/>
          <p:nvPr/>
        </p:nvSpPr>
        <p:spPr>
          <a:xfrm>
            <a:off x="4831496" y="3643529"/>
            <a:ext cx="2644346" cy="307777"/>
          </a:xfrm>
          <a:prstGeom prst="rect">
            <a:avLst/>
          </a:prstGeom>
          <a:noFill/>
        </p:spPr>
        <p:txBody>
          <a:bodyPr wrap="square" rtlCol="0">
            <a:spAutoFit/>
          </a:bodyPr>
          <a:lstStyle/>
          <a:p>
            <a:r>
              <a:rPr lang="en-GB" sz="1400" dirty="0" smtClean="0"/>
              <a:t>In the </a:t>
            </a:r>
            <a:r>
              <a:rPr lang="en-GB" sz="1400" dirty="0" err="1" smtClean="0"/>
              <a:t>Pedeir</a:t>
            </a:r>
            <a:r>
              <a:rPr lang="en-GB" sz="1400" dirty="0" smtClean="0"/>
              <a:t> </a:t>
            </a:r>
            <a:r>
              <a:rPr lang="en-GB" sz="1400" dirty="0" err="1" smtClean="0"/>
              <a:t>Keinc</a:t>
            </a:r>
            <a:r>
              <a:rPr lang="en-GB" sz="1400" dirty="0" smtClean="0"/>
              <a:t> y </a:t>
            </a:r>
            <a:r>
              <a:rPr lang="en-GB" sz="1400" dirty="0" err="1" smtClean="0"/>
              <a:t>Mabinogi</a:t>
            </a:r>
            <a:endParaRPr lang="en-GB" sz="1400" dirty="0"/>
          </a:p>
        </p:txBody>
      </p:sp>
    </p:spTree>
    <p:extLst>
      <p:ext uri="{BB962C8B-B14F-4D97-AF65-F5344CB8AC3E}">
        <p14:creationId xmlns:p14="http://schemas.microsoft.com/office/powerpoint/2010/main" val="3959526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000367" y="202512"/>
            <a:ext cx="2158314" cy="369332"/>
          </a:xfrm>
          <a:prstGeom prst="rect">
            <a:avLst/>
          </a:prstGeom>
          <a:noFill/>
        </p:spPr>
        <p:txBody>
          <a:bodyPr wrap="square" rtlCol="0">
            <a:spAutoFit/>
          </a:bodyPr>
          <a:lstStyle/>
          <a:p>
            <a:r>
              <a:rPr lang="en-GB" b="1" u="sng" dirty="0" smtClean="0"/>
              <a:t>The story of Arawn</a:t>
            </a:r>
            <a:endParaRPr lang="en-GB" b="1" u="sng" dirty="0"/>
          </a:p>
        </p:txBody>
      </p:sp>
      <p:sp>
        <p:nvSpPr>
          <p:cNvPr id="5" name="TextBox 4"/>
          <p:cNvSpPr txBox="1"/>
          <p:nvPr/>
        </p:nvSpPr>
        <p:spPr>
          <a:xfrm>
            <a:off x="317156" y="718235"/>
            <a:ext cx="11524735" cy="923330"/>
          </a:xfrm>
          <a:prstGeom prst="rect">
            <a:avLst/>
          </a:prstGeom>
          <a:noFill/>
        </p:spPr>
        <p:txBody>
          <a:bodyPr wrap="square" rtlCol="0">
            <a:spAutoFit/>
          </a:bodyPr>
          <a:lstStyle/>
          <a:p>
            <a:r>
              <a:rPr lang="en-GB" dirty="0" smtClean="0"/>
              <a:t>In the </a:t>
            </a:r>
            <a:r>
              <a:rPr lang="en-GB" dirty="0" err="1" smtClean="0"/>
              <a:t>Mabinogi</a:t>
            </a:r>
            <a:r>
              <a:rPr lang="en-GB" dirty="0" smtClean="0"/>
              <a:t>, Arawn is the King of Annwfn, or the Otherworld, a mystical land somewhere in Wales. He possesses magical powers to the extent that he can swap faces and bodies with another human being, so that none may know who they are. </a:t>
            </a:r>
            <a:endParaRPr lang="en-GB" dirty="0"/>
          </a:p>
        </p:txBody>
      </p:sp>
      <p:sp>
        <p:nvSpPr>
          <p:cNvPr id="6" name="TextBox 5"/>
          <p:cNvSpPr txBox="1"/>
          <p:nvPr/>
        </p:nvSpPr>
        <p:spPr>
          <a:xfrm>
            <a:off x="317156" y="1842015"/>
            <a:ext cx="11615351" cy="923330"/>
          </a:xfrm>
          <a:prstGeom prst="rect">
            <a:avLst/>
          </a:prstGeom>
          <a:noFill/>
        </p:spPr>
        <p:txBody>
          <a:bodyPr wrap="square" rtlCol="0">
            <a:spAutoFit/>
          </a:bodyPr>
          <a:lstStyle/>
          <a:p>
            <a:r>
              <a:rPr lang="en-GB" dirty="0" smtClean="0"/>
              <a:t>After making an arrangement with Pwyll in the First Branch of the </a:t>
            </a:r>
            <a:r>
              <a:rPr lang="en-GB" dirty="0" err="1" smtClean="0"/>
              <a:t>Mabinogi</a:t>
            </a:r>
            <a:r>
              <a:rPr lang="en-GB" dirty="0" smtClean="0"/>
              <a:t>, he proceeds to only be vaguely alluded to throughout the rest of the script, mentioned only in name in the Fourth Branch, yet he can be seen as one of the most pivotal characters included in the story, setting off events that lead to the Fourth Branch.</a:t>
            </a:r>
            <a:endParaRPr lang="en-GB" dirty="0"/>
          </a:p>
        </p:txBody>
      </p:sp>
      <p:sp>
        <p:nvSpPr>
          <p:cNvPr id="7" name="TextBox 6"/>
          <p:cNvSpPr txBox="1"/>
          <p:nvPr/>
        </p:nvSpPr>
        <p:spPr>
          <a:xfrm>
            <a:off x="317156" y="2965795"/>
            <a:ext cx="11615351" cy="923330"/>
          </a:xfrm>
          <a:prstGeom prst="rect">
            <a:avLst/>
          </a:prstGeom>
          <a:noFill/>
        </p:spPr>
        <p:txBody>
          <a:bodyPr wrap="square" rtlCol="0">
            <a:spAutoFit/>
          </a:bodyPr>
          <a:lstStyle/>
          <a:p>
            <a:r>
              <a:rPr lang="en-GB" dirty="0" smtClean="0"/>
              <a:t>Arawn is by no stretch of the imagination a big character, but the history behind him in Welsh mythology and European folklore is astounding. He can be linked to many Celtic tales and stories throughout Europe and can also be seen in other cultures as well.</a:t>
            </a:r>
            <a:endParaRPr lang="en-GB" dirty="0"/>
          </a:p>
        </p:txBody>
      </p:sp>
    </p:spTree>
    <p:extLst>
      <p:ext uri="{BB962C8B-B14F-4D97-AF65-F5344CB8AC3E}">
        <p14:creationId xmlns:p14="http://schemas.microsoft.com/office/powerpoint/2010/main" val="5783558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p:stCondLst>
                              <p:cond delay="1000"/>
                            </p:stCondLst>
                            <p:childTnLst>
                              <p:par>
                                <p:cTn id="13" presetID="2" presetClass="entr" presetSubtype="4"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20746" y="168703"/>
            <a:ext cx="3542270" cy="369332"/>
          </a:xfrm>
          <a:prstGeom prst="rect">
            <a:avLst/>
          </a:prstGeom>
          <a:noFill/>
        </p:spPr>
        <p:txBody>
          <a:bodyPr wrap="square" rtlCol="0">
            <a:spAutoFit/>
          </a:bodyPr>
          <a:lstStyle/>
          <a:p>
            <a:r>
              <a:rPr lang="en-GB" b="1" u="sng" dirty="0" smtClean="0"/>
              <a:t>Physical Description of Arawn</a:t>
            </a:r>
            <a:endParaRPr lang="en-GB" b="1" u="sng" dirty="0"/>
          </a:p>
        </p:txBody>
      </p:sp>
      <p:sp>
        <p:nvSpPr>
          <p:cNvPr id="5" name="TextBox 4"/>
          <p:cNvSpPr txBox="1"/>
          <p:nvPr/>
        </p:nvSpPr>
        <p:spPr>
          <a:xfrm>
            <a:off x="634314" y="551423"/>
            <a:ext cx="7949513" cy="646331"/>
          </a:xfrm>
          <a:prstGeom prst="rect">
            <a:avLst/>
          </a:prstGeom>
          <a:noFill/>
        </p:spPr>
        <p:txBody>
          <a:bodyPr wrap="square" rtlCol="0">
            <a:spAutoFit/>
          </a:bodyPr>
          <a:lstStyle/>
          <a:p>
            <a:r>
              <a:rPr lang="en-GB" dirty="0" smtClean="0"/>
              <a:t>Sadly, there is no physical description of what Arawn looks like, only a description of the clothes he is wearing when he meets Pwyll: </a:t>
            </a:r>
            <a:endParaRPr lang="en-GB" dirty="0"/>
          </a:p>
        </p:txBody>
      </p:sp>
      <p:sp>
        <p:nvSpPr>
          <p:cNvPr id="6" name="TextBox 5"/>
          <p:cNvSpPr txBox="1"/>
          <p:nvPr/>
        </p:nvSpPr>
        <p:spPr>
          <a:xfrm>
            <a:off x="634314" y="1168808"/>
            <a:ext cx="7710616" cy="923330"/>
          </a:xfrm>
          <a:prstGeom prst="rect">
            <a:avLst/>
          </a:prstGeom>
          <a:noFill/>
        </p:spPr>
        <p:txBody>
          <a:bodyPr wrap="square" rtlCol="0">
            <a:spAutoFit/>
          </a:bodyPr>
          <a:lstStyle/>
          <a:p>
            <a:r>
              <a:rPr lang="en-GB" i="1" dirty="0" smtClean="0"/>
              <a:t>As he (Pwyll) was feeding the dogs, he could see a rider coming after the pack on a large dapple-grey horse, with a hunting horn round his neck, and wearing hunting clothes of a light grey material.</a:t>
            </a:r>
            <a:r>
              <a:rPr lang="en-GB" sz="1100" i="1" dirty="0"/>
              <a:t>1</a:t>
            </a:r>
            <a:endParaRPr lang="en-GB" dirty="0"/>
          </a:p>
        </p:txBody>
      </p:sp>
      <p:sp>
        <p:nvSpPr>
          <p:cNvPr id="8" name="TextBox 7"/>
          <p:cNvSpPr txBox="1"/>
          <p:nvPr/>
        </p:nvSpPr>
        <p:spPr>
          <a:xfrm>
            <a:off x="634314" y="2017110"/>
            <a:ext cx="11228173" cy="923330"/>
          </a:xfrm>
          <a:prstGeom prst="rect">
            <a:avLst/>
          </a:prstGeom>
          <a:noFill/>
        </p:spPr>
        <p:txBody>
          <a:bodyPr wrap="square" rtlCol="0">
            <a:spAutoFit/>
          </a:bodyPr>
          <a:lstStyle/>
          <a:p>
            <a:r>
              <a:rPr lang="en-GB" dirty="0" smtClean="0"/>
              <a:t>This lends credence to the theory that the entire script is a play, hence the lack of character descriptions, which shall be discussed later. The images below, however, represent some artistic interpretations of what Arawn may have been cast like, were the </a:t>
            </a:r>
            <a:r>
              <a:rPr lang="en-GB" dirty="0" err="1" smtClean="0"/>
              <a:t>Mabinogi</a:t>
            </a:r>
            <a:r>
              <a:rPr lang="en-GB" dirty="0" smtClean="0"/>
              <a:t> indeed a play.</a:t>
            </a:r>
            <a:endParaRPr lang="en-GB" dirty="0"/>
          </a:p>
        </p:txBody>
      </p:sp>
      <p:sp>
        <p:nvSpPr>
          <p:cNvPr id="9" name="TextBox 8"/>
          <p:cNvSpPr txBox="1"/>
          <p:nvPr/>
        </p:nvSpPr>
        <p:spPr>
          <a:xfrm>
            <a:off x="255373" y="6027003"/>
            <a:ext cx="11673016" cy="646331"/>
          </a:xfrm>
          <a:prstGeom prst="rect">
            <a:avLst/>
          </a:prstGeom>
          <a:noFill/>
        </p:spPr>
        <p:txBody>
          <a:bodyPr wrap="square" rtlCol="0">
            <a:spAutoFit/>
          </a:bodyPr>
          <a:lstStyle/>
          <a:p>
            <a:pPr marL="228600" indent="-228600">
              <a:buAutoNum type="arabicPeriod"/>
            </a:pPr>
            <a:r>
              <a:rPr lang="en-GB" sz="1200" dirty="0" err="1"/>
              <a:t>Sioned</a:t>
            </a:r>
            <a:r>
              <a:rPr lang="en-GB" sz="1200" dirty="0"/>
              <a:t> Davies, </a:t>
            </a:r>
            <a:r>
              <a:rPr lang="en-GB" sz="1200" i="1" dirty="0"/>
              <a:t>The </a:t>
            </a:r>
            <a:r>
              <a:rPr lang="en-GB" sz="1200" i="1" dirty="0" err="1"/>
              <a:t>Mabinogion</a:t>
            </a:r>
            <a:r>
              <a:rPr lang="en-GB" sz="1200" dirty="0"/>
              <a:t> (Oxford: Oxford University Press, 2008), p. 3.</a:t>
            </a:r>
            <a:endParaRPr lang="en-GB" sz="1200" b="1" dirty="0" smtClean="0">
              <a:hlinkClick r:id="rId2"/>
            </a:endParaRPr>
          </a:p>
          <a:p>
            <a:pPr marL="228600" indent="-228600">
              <a:buAutoNum type="arabicPeriod"/>
            </a:pPr>
            <a:r>
              <a:rPr lang="en-GB" sz="1200" i="1" dirty="0"/>
              <a:t>Arawn</a:t>
            </a:r>
            <a:r>
              <a:rPr lang="en-GB" sz="1200" dirty="0"/>
              <a:t>&lt;https://mrpsmythopedia.wikispaces.com/file/view/arawn1.jpg/516717244/507x373/arawn1.jpg&gt; [accessed 2 November 2017</a:t>
            </a:r>
            <a:r>
              <a:rPr lang="en-GB" sz="1200" dirty="0" smtClean="0"/>
              <a:t>].</a:t>
            </a:r>
          </a:p>
          <a:p>
            <a:pPr marL="228600" indent="-228600">
              <a:buAutoNum type="arabicPeriod"/>
            </a:pPr>
            <a:r>
              <a:rPr lang="en-GB" sz="1200" i="1" dirty="0"/>
              <a:t>Arawn And Pwyll</a:t>
            </a:r>
            <a:r>
              <a:rPr lang="en-GB" sz="1200" dirty="0"/>
              <a:t> &lt;http://mabinogistudy.com/wp-content/uploads/2014/10/Pwyll-Arawn.png&gt; [accessed 2 November 2017].</a:t>
            </a:r>
            <a:endParaRPr lang="en-GB" sz="1200" b="1" dirty="0"/>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6304" y="3249361"/>
            <a:ext cx="3351955" cy="2466034"/>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7036" y="3249361"/>
            <a:ext cx="4914900" cy="2486025"/>
          </a:xfrm>
          <a:prstGeom prst="rect">
            <a:avLst/>
          </a:prstGeom>
        </p:spPr>
      </p:pic>
    </p:spTree>
    <p:extLst>
      <p:ext uri="{BB962C8B-B14F-4D97-AF65-F5344CB8AC3E}">
        <p14:creationId xmlns:p14="http://schemas.microsoft.com/office/powerpoint/2010/main" val="36796119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16" presetClass="entr" presetSubtype="21"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ircle(in)">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heel(1)">
                                      <p:cBhvr>
                                        <p:cTn id="27" dur="2000"/>
                                        <p:tgtEl>
                                          <p:spTgt spid="11"/>
                                        </p:tgtEl>
                                      </p:cBhvr>
                                    </p:animEffect>
                                  </p:childTnLst>
                                </p:cTn>
                              </p:par>
                            </p:childTnLst>
                          </p:cTn>
                        </p:par>
                        <p:par>
                          <p:cTn id="28" fill="hold">
                            <p:stCondLst>
                              <p:cond delay="2000"/>
                            </p:stCondLst>
                            <p:childTnLst>
                              <p:par>
                                <p:cTn id="29" presetID="22" presetClass="entr" presetSubtype="4"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wipe(down)">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74043" y="218312"/>
            <a:ext cx="1161535" cy="369332"/>
          </a:xfrm>
          <a:prstGeom prst="rect">
            <a:avLst/>
          </a:prstGeom>
          <a:noFill/>
        </p:spPr>
        <p:txBody>
          <a:bodyPr wrap="square" rtlCol="0">
            <a:spAutoFit/>
          </a:bodyPr>
          <a:lstStyle/>
          <a:p>
            <a:r>
              <a:rPr lang="en-GB" b="1" u="sng" dirty="0" smtClean="0"/>
              <a:t>Dialogue</a:t>
            </a:r>
            <a:endParaRPr lang="en-GB" b="1" u="sng" dirty="0"/>
          </a:p>
        </p:txBody>
      </p:sp>
      <p:sp>
        <p:nvSpPr>
          <p:cNvPr id="5" name="TextBox 4"/>
          <p:cNvSpPr txBox="1"/>
          <p:nvPr/>
        </p:nvSpPr>
        <p:spPr>
          <a:xfrm>
            <a:off x="667266" y="660406"/>
            <a:ext cx="9349945" cy="369332"/>
          </a:xfrm>
          <a:prstGeom prst="rect">
            <a:avLst/>
          </a:prstGeom>
          <a:noFill/>
        </p:spPr>
        <p:txBody>
          <a:bodyPr wrap="square" rtlCol="0">
            <a:spAutoFit/>
          </a:bodyPr>
          <a:lstStyle/>
          <a:p>
            <a:r>
              <a:rPr lang="en-GB" dirty="0" smtClean="0"/>
              <a:t>Arawn shares dialogue with two characters; Pwyll and his wife.</a:t>
            </a:r>
            <a:endParaRPr lang="en-GB" dirty="0"/>
          </a:p>
        </p:txBody>
      </p:sp>
      <p:sp>
        <p:nvSpPr>
          <p:cNvPr id="6" name="TextBox 5"/>
          <p:cNvSpPr txBox="1"/>
          <p:nvPr/>
        </p:nvSpPr>
        <p:spPr>
          <a:xfrm>
            <a:off x="667266" y="1311195"/>
            <a:ext cx="10396151" cy="646331"/>
          </a:xfrm>
          <a:prstGeom prst="rect">
            <a:avLst/>
          </a:prstGeom>
          <a:noFill/>
        </p:spPr>
        <p:txBody>
          <a:bodyPr wrap="square" rtlCol="0">
            <a:spAutoFit/>
          </a:bodyPr>
          <a:lstStyle/>
          <a:p>
            <a:r>
              <a:rPr lang="en-GB" dirty="0" smtClean="0"/>
              <a:t>As Arawn is a King, in Medieval society, it is custom for the person of lower rank to address their betters first, however, Arawn is actually the first to speak in the entire script to Pwyll, a Prince.</a:t>
            </a:r>
            <a:endParaRPr lang="en-GB" dirty="0"/>
          </a:p>
        </p:txBody>
      </p:sp>
      <p:sp>
        <p:nvSpPr>
          <p:cNvPr id="2" name="TextBox 1"/>
          <p:cNvSpPr txBox="1"/>
          <p:nvPr/>
        </p:nvSpPr>
        <p:spPr>
          <a:xfrm>
            <a:off x="667266" y="2238983"/>
            <a:ext cx="10923372" cy="923330"/>
          </a:xfrm>
          <a:prstGeom prst="rect">
            <a:avLst/>
          </a:prstGeom>
          <a:noFill/>
        </p:spPr>
        <p:txBody>
          <a:bodyPr wrap="square" rtlCol="0">
            <a:spAutoFit/>
          </a:bodyPr>
          <a:lstStyle/>
          <a:p>
            <a:r>
              <a:rPr lang="en-GB" dirty="0" smtClean="0"/>
              <a:t>This marks Arawn out as a substantial character, as he breaks Medieval tradition, something not done lightly. On the other hand, it is necessary for him to break the tradition as Pwyll states he does not know Arawn’s title, so therefore cannot address him properly. </a:t>
            </a:r>
            <a:endParaRPr lang="en-GB" dirty="0"/>
          </a:p>
        </p:txBody>
      </p:sp>
      <p:sp>
        <p:nvSpPr>
          <p:cNvPr id="3" name="TextBox 2"/>
          <p:cNvSpPr txBox="1"/>
          <p:nvPr/>
        </p:nvSpPr>
        <p:spPr>
          <a:xfrm>
            <a:off x="218303" y="6367849"/>
            <a:ext cx="11821297" cy="276999"/>
          </a:xfrm>
          <a:prstGeom prst="rect">
            <a:avLst/>
          </a:prstGeom>
          <a:noFill/>
        </p:spPr>
        <p:txBody>
          <a:bodyPr wrap="square" rtlCol="0">
            <a:spAutoFit/>
          </a:bodyPr>
          <a:lstStyle/>
          <a:p>
            <a:r>
              <a:rPr lang="en-GB" sz="1200" dirty="0" smtClean="0"/>
              <a:t>1. </a:t>
            </a:r>
            <a:r>
              <a:rPr lang="en-GB" sz="1200" i="1" dirty="0"/>
              <a:t>Homage</a:t>
            </a:r>
            <a:r>
              <a:rPr lang="en-GB" sz="1200" dirty="0"/>
              <a:t>&lt;https://commons.wikimedia.org/wiki/File:Hommage_au_Moyen_Age_-_miniature.jpg#/media/File:Hommage_au_Moyen_Age_-_miniature.jpg&gt; [accessed 3 November 2017].</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0178" y="3443770"/>
            <a:ext cx="3697698" cy="2541373"/>
          </a:xfrm>
          <a:prstGeom prst="rect">
            <a:avLst/>
          </a:prstGeom>
        </p:spPr>
      </p:pic>
    </p:spTree>
    <p:extLst>
      <p:ext uri="{BB962C8B-B14F-4D97-AF65-F5344CB8AC3E}">
        <p14:creationId xmlns:p14="http://schemas.microsoft.com/office/powerpoint/2010/main" val="161482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2" presetClass="entr" presetSubtype="4" fill="hold" grpId="0" nodeType="after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down)">
                                      <p:cBhvr>
                                        <p:cTn id="16" dur="500"/>
                                        <p:tgtEl>
                                          <p:spTgt spid="2"/>
                                        </p:tgtEl>
                                      </p:cBhvr>
                                    </p:animEffect>
                                  </p:childTnLst>
                                </p:cTn>
                              </p:par>
                            </p:childTnLst>
                          </p:cTn>
                        </p:par>
                        <p:par>
                          <p:cTn id="17" fill="hold">
                            <p:stCondLst>
                              <p:cond delay="1500"/>
                            </p:stCondLst>
                            <p:childTnLst>
                              <p:par>
                                <p:cTn id="18" presetID="6" presetClass="entr" presetSubtype="16" fill="hold"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32218" y="221673"/>
            <a:ext cx="2272145" cy="369332"/>
          </a:xfrm>
          <a:prstGeom prst="rect">
            <a:avLst/>
          </a:prstGeom>
          <a:noFill/>
        </p:spPr>
        <p:txBody>
          <a:bodyPr wrap="square" rtlCol="0">
            <a:spAutoFit/>
          </a:bodyPr>
          <a:lstStyle/>
          <a:p>
            <a:r>
              <a:rPr lang="en-GB" b="1" u="sng" dirty="0" smtClean="0"/>
              <a:t>Centrality to the Plot</a:t>
            </a:r>
            <a:endParaRPr lang="en-GB" b="1" u="sng" dirty="0"/>
          </a:p>
        </p:txBody>
      </p:sp>
      <p:sp>
        <p:nvSpPr>
          <p:cNvPr id="5" name="TextBox 4"/>
          <p:cNvSpPr txBox="1"/>
          <p:nvPr/>
        </p:nvSpPr>
        <p:spPr>
          <a:xfrm>
            <a:off x="711199" y="985794"/>
            <a:ext cx="10714181" cy="369332"/>
          </a:xfrm>
          <a:prstGeom prst="rect">
            <a:avLst/>
          </a:prstGeom>
          <a:noFill/>
        </p:spPr>
        <p:txBody>
          <a:bodyPr wrap="square" rtlCol="0">
            <a:spAutoFit/>
          </a:bodyPr>
          <a:lstStyle/>
          <a:p>
            <a:r>
              <a:rPr lang="en-GB" dirty="0" smtClean="0"/>
              <a:t>Arawn is, in no uncertain terms, one of the most important characters in the Four Branches of the </a:t>
            </a:r>
            <a:r>
              <a:rPr lang="en-GB" dirty="0" err="1" smtClean="0"/>
              <a:t>Mabinogi</a:t>
            </a:r>
            <a:r>
              <a:rPr lang="en-GB" dirty="0" smtClean="0"/>
              <a:t>.</a:t>
            </a:r>
            <a:endParaRPr lang="en-GB" dirty="0"/>
          </a:p>
        </p:txBody>
      </p:sp>
      <p:sp>
        <p:nvSpPr>
          <p:cNvPr id="6" name="TextBox 5"/>
          <p:cNvSpPr txBox="1"/>
          <p:nvPr/>
        </p:nvSpPr>
        <p:spPr>
          <a:xfrm>
            <a:off x="711199" y="1720451"/>
            <a:ext cx="10484023" cy="646331"/>
          </a:xfrm>
          <a:prstGeom prst="rect">
            <a:avLst/>
          </a:prstGeom>
          <a:noFill/>
        </p:spPr>
        <p:txBody>
          <a:bodyPr wrap="square" rtlCol="0">
            <a:spAutoFit/>
          </a:bodyPr>
          <a:lstStyle/>
          <a:p>
            <a:r>
              <a:rPr lang="en-GB" dirty="0" smtClean="0"/>
              <a:t>Arawn is the first character to speak, the first character to use magic, and introduces Pwyll to the magical world, irrevocably leading to Pwyll marrying Rhiannon and gaining his son, Pryderi.</a:t>
            </a:r>
            <a:endParaRPr lang="en-GB" dirty="0"/>
          </a:p>
        </p:txBody>
      </p:sp>
      <p:sp>
        <p:nvSpPr>
          <p:cNvPr id="7" name="TextBox 6"/>
          <p:cNvSpPr txBox="1"/>
          <p:nvPr/>
        </p:nvSpPr>
        <p:spPr>
          <a:xfrm>
            <a:off x="708455" y="4171839"/>
            <a:ext cx="10986531" cy="646331"/>
          </a:xfrm>
          <a:prstGeom prst="rect">
            <a:avLst/>
          </a:prstGeom>
          <a:noFill/>
        </p:spPr>
        <p:txBody>
          <a:bodyPr wrap="square" rtlCol="0">
            <a:spAutoFit/>
          </a:bodyPr>
          <a:lstStyle/>
          <a:p>
            <a:r>
              <a:rPr lang="en-GB" dirty="0" smtClean="0"/>
              <a:t>The pigs that Arawn sends from Annwfn are also the reason Pryderi goes to war with Gwynedd and is eventually killed .</a:t>
            </a:r>
            <a:endParaRPr lang="en-GB" dirty="0"/>
          </a:p>
        </p:txBody>
      </p:sp>
      <p:sp>
        <p:nvSpPr>
          <p:cNvPr id="8" name="TextBox 7"/>
          <p:cNvSpPr txBox="1"/>
          <p:nvPr/>
        </p:nvSpPr>
        <p:spPr>
          <a:xfrm>
            <a:off x="711199" y="5139331"/>
            <a:ext cx="10714181" cy="369332"/>
          </a:xfrm>
          <a:prstGeom prst="rect">
            <a:avLst/>
          </a:prstGeom>
          <a:noFill/>
        </p:spPr>
        <p:txBody>
          <a:bodyPr wrap="square" rtlCol="0">
            <a:spAutoFit/>
          </a:bodyPr>
          <a:lstStyle/>
          <a:p>
            <a:r>
              <a:rPr lang="en-GB" dirty="0" smtClean="0"/>
              <a:t>Arawn’s death is not mentioned, therefore he outlasts all other characters in the </a:t>
            </a:r>
            <a:r>
              <a:rPr lang="en-GB" dirty="0" err="1" smtClean="0"/>
              <a:t>Pedeir</a:t>
            </a:r>
            <a:r>
              <a:rPr lang="en-GB" dirty="0" smtClean="0"/>
              <a:t> </a:t>
            </a:r>
            <a:r>
              <a:rPr lang="en-GB" dirty="0" err="1" smtClean="0"/>
              <a:t>Keinc</a:t>
            </a:r>
            <a:r>
              <a:rPr lang="en-GB" dirty="0" smtClean="0"/>
              <a:t> y </a:t>
            </a:r>
            <a:r>
              <a:rPr lang="en-GB" dirty="0" err="1" smtClean="0"/>
              <a:t>Mabinogi</a:t>
            </a:r>
            <a:r>
              <a:rPr lang="en-GB" dirty="0" smtClean="0"/>
              <a:t>.</a:t>
            </a:r>
            <a:endParaRPr lang="en-GB" dirty="0"/>
          </a:p>
        </p:txBody>
      </p:sp>
      <p:sp>
        <p:nvSpPr>
          <p:cNvPr id="9" name="TextBox 8"/>
          <p:cNvSpPr txBox="1"/>
          <p:nvPr/>
        </p:nvSpPr>
        <p:spPr>
          <a:xfrm>
            <a:off x="711199" y="2366782"/>
            <a:ext cx="10294552" cy="369332"/>
          </a:xfrm>
          <a:prstGeom prst="rect">
            <a:avLst/>
          </a:prstGeom>
          <a:noFill/>
        </p:spPr>
        <p:txBody>
          <a:bodyPr wrap="square" rtlCol="0">
            <a:spAutoFit/>
          </a:bodyPr>
          <a:lstStyle/>
          <a:p>
            <a:r>
              <a:rPr lang="en-GB" dirty="0" smtClean="0"/>
              <a:t>Joseph </a:t>
            </a:r>
            <a:r>
              <a:rPr lang="en-GB" dirty="0" err="1" smtClean="0"/>
              <a:t>Falaky</a:t>
            </a:r>
            <a:r>
              <a:rPr lang="en-GB" dirty="0" smtClean="0"/>
              <a:t> Nagy makes a good point in his book ‘</a:t>
            </a:r>
            <a:r>
              <a:rPr lang="en-GB" i="1" dirty="0" smtClean="0"/>
              <a:t>Writing Down The Myths’</a:t>
            </a:r>
            <a:r>
              <a:rPr lang="en-GB" dirty="0" smtClean="0"/>
              <a:t>. He states:</a:t>
            </a:r>
            <a:endParaRPr lang="en-GB" dirty="0"/>
          </a:p>
        </p:txBody>
      </p:sp>
      <p:sp>
        <p:nvSpPr>
          <p:cNvPr id="10" name="TextBox 9"/>
          <p:cNvSpPr txBox="1"/>
          <p:nvPr/>
        </p:nvSpPr>
        <p:spPr>
          <a:xfrm>
            <a:off x="708455" y="2927348"/>
            <a:ext cx="10486767" cy="923330"/>
          </a:xfrm>
          <a:prstGeom prst="rect">
            <a:avLst/>
          </a:prstGeom>
          <a:noFill/>
        </p:spPr>
        <p:txBody>
          <a:bodyPr wrap="square" rtlCol="0">
            <a:spAutoFit/>
          </a:bodyPr>
          <a:lstStyle/>
          <a:p>
            <a:r>
              <a:rPr lang="en-GB" i="1" dirty="0" smtClean="0"/>
              <a:t>Pwyll moves from the familiar to an unfamiliar world, a world of doubt and uncertainty. He is in a forest, yet not in a forest – ‘</a:t>
            </a:r>
            <a:r>
              <a:rPr lang="en-GB" dirty="0" smtClean="0"/>
              <a:t>And he could see a clearing in the forest, a level field’.</a:t>
            </a:r>
            <a:r>
              <a:rPr lang="en-GB" i="1" dirty="0" smtClean="0"/>
              <a:t> He is in a liminal zone, a no man’s land, neither of this world nor of the other world, where anything may happen.</a:t>
            </a:r>
            <a:r>
              <a:rPr lang="en-GB" sz="1100" i="1" dirty="0" smtClean="0"/>
              <a:t>1</a:t>
            </a:r>
            <a:endParaRPr lang="en-GB" i="1" dirty="0"/>
          </a:p>
        </p:txBody>
      </p:sp>
      <p:sp>
        <p:nvSpPr>
          <p:cNvPr id="11" name="TextBox 10"/>
          <p:cNvSpPr txBox="1"/>
          <p:nvPr/>
        </p:nvSpPr>
        <p:spPr>
          <a:xfrm>
            <a:off x="708455" y="6315453"/>
            <a:ext cx="11110100" cy="307777"/>
          </a:xfrm>
          <a:prstGeom prst="rect">
            <a:avLst/>
          </a:prstGeom>
          <a:noFill/>
        </p:spPr>
        <p:txBody>
          <a:bodyPr wrap="square" rtlCol="0">
            <a:spAutoFit/>
          </a:bodyPr>
          <a:lstStyle/>
          <a:p>
            <a:r>
              <a:rPr lang="en-GB" sz="1400" dirty="0" smtClean="0"/>
              <a:t>1. </a:t>
            </a:r>
            <a:r>
              <a:rPr lang="en-GB" sz="1400" dirty="0"/>
              <a:t>Joseph </a:t>
            </a:r>
            <a:r>
              <a:rPr lang="en-GB" sz="1400" dirty="0" err="1"/>
              <a:t>Falaky</a:t>
            </a:r>
            <a:r>
              <a:rPr lang="en-GB" sz="1400" dirty="0"/>
              <a:t> Nagy, </a:t>
            </a:r>
            <a:r>
              <a:rPr lang="en-GB" sz="1400" i="1" dirty="0"/>
              <a:t>Writing Down The Myths</a:t>
            </a:r>
            <a:r>
              <a:rPr lang="en-GB" sz="1400" dirty="0"/>
              <a:t> (</a:t>
            </a:r>
            <a:r>
              <a:rPr lang="en-GB" sz="1400" dirty="0" err="1"/>
              <a:t>Turnhout</a:t>
            </a:r>
            <a:r>
              <a:rPr lang="en-GB" sz="1400" dirty="0"/>
              <a:t>: </a:t>
            </a:r>
            <a:r>
              <a:rPr lang="en-GB" sz="1400" dirty="0" err="1"/>
              <a:t>Brepols</a:t>
            </a:r>
            <a:r>
              <a:rPr lang="en-GB" sz="1400" dirty="0"/>
              <a:t>, 2013), p. 169.</a:t>
            </a:r>
          </a:p>
        </p:txBody>
      </p:sp>
    </p:spTree>
    <p:extLst>
      <p:ext uri="{BB962C8B-B14F-4D97-AF65-F5344CB8AC3E}">
        <p14:creationId xmlns:p14="http://schemas.microsoft.com/office/powerpoint/2010/main" val="41074930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par>
                          <p:cTn id="10" fill="hold">
                            <p:stCondLst>
                              <p:cond delay="2000"/>
                            </p:stCondLst>
                            <p:childTnLst>
                              <p:par>
                                <p:cTn id="11" presetID="14" presetClass="entr" presetSubtype="1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randombar(horizontal)">
                                      <p:cBhvr>
                                        <p:cTn id="13" dur="500"/>
                                        <p:tgtEl>
                                          <p:spTgt spid="6"/>
                                        </p:tgtEl>
                                      </p:cBhvr>
                                    </p:animEffect>
                                  </p:childTnLst>
                                </p:cTn>
                              </p:par>
                            </p:childTnLst>
                          </p:cTn>
                        </p:par>
                        <p:par>
                          <p:cTn id="14" fill="hold">
                            <p:stCondLst>
                              <p:cond delay="2500"/>
                            </p:stCondLst>
                            <p:childTnLst>
                              <p:par>
                                <p:cTn id="15" presetID="22" presetClass="entr" presetSubtype="4"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par>
                          <p:cTn id="18" fill="hold">
                            <p:stCondLst>
                              <p:cond delay="3000"/>
                            </p:stCondLst>
                            <p:childTnLst>
                              <p:par>
                                <p:cTn id="19" presetID="10" presetClass="entr" presetSubtype="0" fill="hold" grpId="0"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500"/>
                                        <p:tgtEl>
                                          <p:spTgt spid="1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childTnLst>
                          </p:cTn>
                        </p:par>
                        <p:par>
                          <p:cTn id="25" fill="hold">
                            <p:stCondLst>
                              <p:cond delay="3500"/>
                            </p:stCondLst>
                            <p:childTnLst>
                              <p:par>
                                <p:cTn id="26" presetID="42" presetClass="entr" presetSubtype="0" fill="hold" grpId="0" nodeType="after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par>
                          <p:cTn id="31" fill="hold">
                            <p:stCondLst>
                              <p:cond delay="4500"/>
                            </p:stCondLst>
                            <p:childTnLst>
                              <p:par>
                                <p:cTn id="32" presetID="6" presetClass="entr" presetSubtype="16" fill="hold" grpId="0" nodeType="after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circle(in)">
                                      <p:cBhvr>
                                        <p:cTn id="3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31957" y="280087"/>
            <a:ext cx="2817339" cy="369332"/>
          </a:xfrm>
          <a:prstGeom prst="rect">
            <a:avLst/>
          </a:prstGeom>
          <a:noFill/>
        </p:spPr>
        <p:txBody>
          <a:bodyPr wrap="square" rtlCol="0">
            <a:spAutoFit/>
          </a:bodyPr>
          <a:lstStyle/>
          <a:p>
            <a:r>
              <a:rPr lang="en-GB" b="1" u="sng" dirty="0" smtClean="0"/>
              <a:t>Purpose and Motivations</a:t>
            </a:r>
            <a:endParaRPr lang="en-GB" b="1" u="sng" dirty="0"/>
          </a:p>
        </p:txBody>
      </p:sp>
      <p:sp>
        <p:nvSpPr>
          <p:cNvPr id="5" name="TextBox 4"/>
          <p:cNvSpPr txBox="1"/>
          <p:nvPr/>
        </p:nvSpPr>
        <p:spPr>
          <a:xfrm>
            <a:off x="387177" y="922637"/>
            <a:ext cx="10906897" cy="646331"/>
          </a:xfrm>
          <a:prstGeom prst="rect">
            <a:avLst/>
          </a:prstGeom>
          <a:noFill/>
        </p:spPr>
        <p:txBody>
          <a:bodyPr wrap="square" rtlCol="0">
            <a:spAutoFit/>
          </a:bodyPr>
          <a:lstStyle/>
          <a:p>
            <a:r>
              <a:rPr lang="en-GB" dirty="0" smtClean="0"/>
              <a:t>The purpose of Arawn in the script is to advance the story and introduce Pwyll to the magical world. He is also seemingly there to teach Pwyll manners and wisdom, ironic as that is what the word ‘pwyll’ means.</a:t>
            </a:r>
            <a:endParaRPr lang="en-GB" dirty="0"/>
          </a:p>
        </p:txBody>
      </p:sp>
      <p:sp>
        <p:nvSpPr>
          <p:cNvPr id="6" name="TextBox 5"/>
          <p:cNvSpPr txBox="1"/>
          <p:nvPr/>
        </p:nvSpPr>
        <p:spPr>
          <a:xfrm>
            <a:off x="387177" y="1721708"/>
            <a:ext cx="11458834" cy="923330"/>
          </a:xfrm>
          <a:prstGeom prst="rect">
            <a:avLst/>
          </a:prstGeom>
          <a:noFill/>
        </p:spPr>
        <p:txBody>
          <a:bodyPr wrap="square" rtlCol="0">
            <a:spAutoFit/>
          </a:bodyPr>
          <a:lstStyle/>
          <a:p>
            <a:r>
              <a:rPr lang="en-GB" dirty="0" smtClean="0"/>
              <a:t>Arawn’s motivations are fairly clear throughout the script. Firstly, he requires compensation from Pwyll for the wrongs he committed to him by taking the stag that was rightfully Arawn’s, and by not addressing him in the proper manner befitting his title of ‘crowned king’. </a:t>
            </a:r>
            <a:endParaRPr lang="en-GB" dirty="0"/>
          </a:p>
        </p:txBody>
      </p:sp>
      <p:sp>
        <p:nvSpPr>
          <p:cNvPr id="7" name="TextBox 6"/>
          <p:cNvSpPr txBox="1"/>
          <p:nvPr/>
        </p:nvSpPr>
        <p:spPr>
          <a:xfrm>
            <a:off x="387177" y="2797778"/>
            <a:ext cx="11541212" cy="923330"/>
          </a:xfrm>
          <a:prstGeom prst="rect">
            <a:avLst/>
          </a:prstGeom>
          <a:noFill/>
        </p:spPr>
        <p:txBody>
          <a:bodyPr wrap="square" rtlCol="0">
            <a:spAutoFit/>
          </a:bodyPr>
          <a:lstStyle/>
          <a:p>
            <a:r>
              <a:rPr lang="en-GB" dirty="0" smtClean="0"/>
              <a:t>Secondly, after discovering that Pwyll not only did exactly as Arawn asked him to do in his duel against </a:t>
            </a:r>
            <a:r>
              <a:rPr lang="en-GB" dirty="0" err="1" smtClean="0"/>
              <a:t>Hafgan</a:t>
            </a:r>
            <a:r>
              <a:rPr lang="en-GB" dirty="0" smtClean="0"/>
              <a:t>, but that he refused to sleep with Arawn’s wife, a firm friendship was formed between the two, which Arawn afforded to Pwyll’s heir, Pryderi.</a:t>
            </a:r>
            <a:endParaRPr lang="en-GB" dirty="0"/>
          </a:p>
        </p:txBody>
      </p:sp>
      <p:sp>
        <p:nvSpPr>
          <p:cNvPr id="8" name="TextBox 7"/>
          <p:cNvSpPr txBox="1"/>
          <p:nvPr/>
        </p:nvSpPr>
        <p:spPr>
          <a:xfrm>
            <a:off x="387177" y="3873848"/>
            <a:ext cx="11392930" cy="646331"/>
          </a:xfrm>
          <a:prstGeom prst="rect">
            <a:avLst/>
          </a:prstGeom>
          <a:noFill/>
        </p:spPr>
        <p:txBody>
          <a:bodyPr wrap="square" rtlCol="0">
            <a:spAutoFit/>
          </a:bodyPr>
          <a:lstStyle/>
          <a:p>
            <a:r>
              <a:rPr lang="en-GB" dirty="0" smtClean="0"/>
              <a:t>Thirdly, Arawn sends the Otherworldly pigs to Pryderi, which leads to his death. This does not seem intentional on the part of Arawn, as he is presented as one of the genuinely good characters.</a:t>
            </a:r>
            <a:endParaRPr lang="en-GB" dirty="0"/>
          </a:p>
        </p:txBody>
      </p:sp>
    </p:spTree>
    <p:extLst>
      <p:ext uri="{BB962C8B-B14F-4D97-AF65-F5344CB8AC3E}">
        <p14:creationId xmlns:p14="http://schemas.microsoft.com/office/powerpoint/2010/main" val="10247009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42"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childTnLst>
                          </p:cTn>
                        </p:par>
                        <p:par>
                          <p:cTn id="19" fill="hold">
                            <p:stCondLst>
                              <p:cond delay="2000"/>
                            </p:stCondLst>
                            <p:childTnLst>
                              <p:par>
                                <p:cTn id="20" presetID="22" presetClass="entr" presetSubtype="4" fill="hold" grpId="0" nodeType="after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176584" y="255372"/>
            <a:ext cx="3402227" cy="369332"/>
          </a:xfrm>
          <a:prstGeom prst="rect">
            <a:avLst/>
          </a:prstGeom>
          <a:noFill/>
        </p:spPr>
        <p:txBody>
          <a:bodyPr wrap="square" rtlCol="0">
            <a:spAutoFit/>
          </a:bodyPr>
          <a:lstStyle/>
          <a:p>
            <a:r>
              <a:rPr lang="en-GB" b="1" u="sng" dirty="0" smtClean="0"/>
              <a:t>King of Annwfn, the Otherworld</a:t>
            </a:r>
            <a:endParaRPr lang="en-GB" b="1" u="sng" dirty="0"/>
          </a:p>
        </p:txBody>
      </p:sp>
      <p:sp>
        <p:nvSpPr>
          <p:cNvPr id="5" name="TextBox 4"/>
          <p:cNvSpPr txBox="1"/>
          <p:nvPr/>
        </p:nvSpPr>
        <p:spPr>
          <a:xfrm>
            <a:off x="551935" y="724930"/>
            <a:ext cx="10840995" cy="646331"/>
          </a:xfrm>
          <a:prstGeom prst="rect">
            <a:avLst/>
          </a:prstGeom>
          <a:noFill/>
        </p:spPr>
        <p:txBody>
          <a:bodyPr wrap="square" rtlCol="0">
            <a:spAutoFit/>
          </a:bodyPr>
          <a:lstStyle/>
          <a:p>
            <a:r>
              <a:rPr lang="en-GB" dirty="0" smtClean="0"/>
              <a:t>Arawn is the crowned King of the Otherworld, Annwfn. There are several ideas that can be drawn from this by looking at Arawn in a Medieval Christian frame of mind.</a:t>
            </a:r>
            <a:endParaRPr lang="en-GB" dirty="0"/>
          </a:p>
        </p:txBody>
      </p:sp>
      <p:sp>
        <p:nvSpPr>
          <p:cNvPr id="6" name="TextBox 5"/>
          <p:cNvSpPr txBox="1"/>
          <p:nvPr/>
        </p:nvSpPr>
        <p:spPr>
          <a:xfrm>
            <a:off x="551933" y="1471487"/>
            <a:ext cx="10865708" cy="646331"/>
          </a:xfrm>
          <a:prstGeom prst="rect">
            <a:avLst/>
          </a:prstGeom>
          <a:noFill/>
        </p:spPr>
        <p:txBody>
          <a:bodyPr wrap="square" rtlCol="0">
            <a:spAutoFit/>
          </a:bodyPr>
          <a:lstStyle/>
          <a:p>
            <a:r>
              <a:rPr lang="en-GB" dirty="0" smtClean="0"/>
              <a:t>Firstly, Arawn is King of the Otherworld, a magical land that does not exist on any map. This carries with it several connotations that Annwfn could either be Heaven or Hell.</a:t>
            </a:r>
            <a:endParaRPr lang="en-GB" dirty="0"/>
          </a:p>
        </p:txBody>
      </p:sp>
      <p:sp>
        <p:nvSpPr>
          <p:cNvPr id="7" name="TextBox 6"/>
          <p:cNvSpPr txBox="1"/>
          <p:nvPr/>
        </p:nvSpPr>
        <p:spPr>
          <a:xfrm>
            <a:off x="551933" y="2218044"/>
            <a:ext cx="10840995" cy="923330"/>
          </a:xfrm>
          <a:prstGeom prst="rect">
            <a:avLst/>
          </a:prstGeom>
          <a:noFill/>
        </p:spPr>
        <p:txBody>
          <a:bodyPr wrap="square" rtlCol="0">
            <a:spAutoFit/>
          </a:bodyPr>
          <a:lstStyle/>
          <a:p>
            <a:r>
              <a:rPr lang="en-GB" dirty="0" smtClean="0"/>
              <a:t>As Arawn is one of the good characters, the possibility of Annwfn being represented as Hell is very limited. It is far more likely that Annwfn is a type of Heaven, a paradise, as nothing in the script describes it otherwise. If it were a hell, then it is more likely the author would have described it as such.  </a:t>
            </a:r>
            <a:endParaRPr lang="en-GB" dirty="0"/>
          </a:p>
        </p:txBody>
      </p:sp>
      <p:sp>
        <p:nvSpPr>
          <p:cNvPr id="8" name="TextBox 7"/>
          <p:cNvSpPr txBox="1"/>
          <p:nvPr/>
        </p:nvSpPr>
        <p:spPr>
          <a:xfrm>
            <a:off x="551932" y="4223242"/>
            <a:ext cx="10289060" cy="646331"/>
          </a:xfrm>
          <a:prstGeom prst="rect">
            <a:avLst/>
          </a:prstGeom>
          <a:noFill/>
        </p:spPr>
        <p:txBody>
          <a:bodyPr wrap="square" rtlCol="0">
            <a:spAutoFit/>
          </a:bodyPr>
          <a:lstStyle/>
          <a:p>
            <a:r>
              <a:rPr lang="en-GB" dirty="0" smtClean="0"/>
              <a:t>The fact that Annwfn is included in the script can also be linked to the question of when the </a:t>
            </a:r>
            <a:r>
              <a:rPr lang="en-GB" dirty="0" err="1" smtClean="0"/>
              <a:t>Mabinogi</a:t>
            </a:r>
            <a:r>
              <a:rPr lang="en-GB" dirty="0" smtClean="0"/>
              <a:t> was originally written.</a:t>
            </a:r>
            <a:endParaRPr lang="en-GB" dirty="0"/>
          </a:p>
        </p:txBody>
      </p:sp>
      <p:sp>
        <p:nvSpPr>
          <p:cNvPr id="9" name="TextBox 8"/>
          <p:cNvSpPr txBox="1"/>
          <p:nvPr/>
        </p:nvSpPr>
        <p:spPr>
          <a:xfrm>
            <a:off x="551932" y="3220643"/>
            <a:ext cx="10840995" cy="923330"/>
          </a:xfrm>
          <a:prstGeom prst="rect">
            <a:avLst/>
          </a:prstGeom>
          <a:noFill/>
        </p:spPr>
        <p:txBody>
          <a:bodyPr wrap="square" rtlCol="0">
            <a:spAutoFit/>
          </a:bodyPr>
          <a:lstStyle/>
          <a:p>
            <a:r>
              <a:rPr lang="en-GB" dirty="0" smtClean="0"/>
              <a:t>Annwfn, although not explicitly named, could also be considered to be the place where the followers of Bendigeidfran stay after burying his body, as it is a place where food and drink is plenty, all of the miseries of the world are forgotten, and they do not age.</a:t>
            </a:r>
            <a:endParaRPr lang="en-GB" dirty="0"/>
          </a:p>
        </p:txBody>
      </p:sp>
      <p:sp>
        <p:nvSpPr>
          <p:cNvPr id="2" name="TextBox 1"/>
          <p:cNvSpPr txBox="1"/>
          <p:nvPr/>
        </p:nvSpPr>
        <p:spPr>
          <a:xfrm>
            <a:off x="45949" y="6505575"/>
            <a:ext cx="11877675" cy="276999"/>
          </a:xfrm>
          <a:prstGeom prst="rect">
            <a:avLst/>
          </a:prstGeom>
          <a:noFill/>
        </p:spPr>
        <p:txBody>
          <a:bodyPr wrap="square" rtlCol="0">
            <a:spAutoFit/>
          </a:bodyPr>
          <a:lstStyle/>
          <a:p>
            <a:r>
              <a:rPr lang="en-GB" sz="1200" dirty="0" smtClean="0"/>
              <a:t>1. </a:t>
            </a:r>
            <a:r>
              <a:rPr lang="en-GB" sz="1200" dirty="0"/>
              <a:t>Phoenix Illustrated, </a:t>
            </a:r>
            <a:r>
              <a:rPr lang="en-GB" sz="1200" i="1" dirty="0"/>
              <a:t>Last Sleep Of Arthur In Avalon</a:t>
            </a:r>
            <a:r>
              <a:rPr lang="en-GB" sz="1200" dirty="0"/>
              <a:t>, 1997 &lt;https://commons.wikimedia.org/wiki/File:Burne-Jones_Last_Sleep_of_Arthur_in_Avalon_v2.jpg&gt; [accessed 3 November 2017].</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76584" y="4586996"/>
            <a:ext cx="4562475" cy="1918579"/>
          </a:xfrm>
          <a:prstGeom prst="rect">
            <a:avLst/>
          </a:prstGeom>
        </p:spPr>
      </p:pic>
    </p:spTree>
    <p:extLst>
      <p:ext uri="{BB962C8B-B14F-4D97-AF65-F5344CB8AC3E}">
        <p14:creationId xmlns:p14="http://schemas.microsoft.com/office/powerpoint/2010/main" val="11563853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heel(1)">
                                      <p:cBhvr>
                                        <p:cTn id="13" dur="2000"/>
                                        <p:tgtEl>
                                          <p:spTgt spid="6"/>
                                        </p:tgtEl>
                                      </p:cBhvr>
                                    </p:animEffect>
                                  </p:childTnLst>
                                </p:cTn>
                              </p:par>
                            </p:childTnLst>
                          </p:cTn>
                        </p:par>
                        <p:par>
                          <p:cTn id="14" fill="hold">
                            <p:stCondLst>
                              <p:cond delay="2500"/>
                            </p:stCondLst>
                            <p:childTnLst>
                              <p:par>
                                <p:cTn id="15" presetID="16" presetClass="entr" presetSubtype="21"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par>
                          <p:cTn id="18" fill="hold">
                            <p:stCondLst>
                              <p:cond delay="3000"/>
                            </p:stCondLst>
                            <p:childTnLst>
                              <p:par>
                                <p:cTn id="19" presetID="10" presetClass="entr" presetSubtype="0"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par>
                          <p:cTn id="22" fill="hold">
                            <p:stCondLst>
                              <p:cond delay="3500"/>
                            </p:stCondLst>
                            <p:childTnLst>
                              <p:par>
                                <p:cTn id="23" presetID="14" presetClass="entr" presetSubtype="1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randombar(horizontal)">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fade">
                                      <p:cBhvr>
                                        <p:cTn id="30" dur="500"/>
                                        <p:tgtEl>
                                          <p:spTgt spid="3"/>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wipe(down)">
                                      <p:cBhvr>
                                        <p:cTn id="3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21427" y="222422"/>
            <a:ext cx="2817341" cy="369332"/>
          </a:xfrm>
          <a:prstGeom prst="rect">
            <a:avLst/>
          </a:prstGeom>
          <a:noFill/>
        </p:spPr>
        <p:txBody>
          <a:bodyPr wrap="square" rtlCol="0">
            <a:spAutoFit/>
          </a:bodyPr>
          <a:lstStyle/>
          <a:p>
            <a:r>
              <a:rPr lang="en-GB" b="1" u="sng" dirty="0" smtClean="0"/>
              <a:t>Arawn in a </a:t>
            </a:r>
            <a:r>
              <a:rPr lang="en-GB" b="1" u="sng" dirty="0"/>
              <a:t>W</a:t>
            </a:r>
            <a:r>
              <a:rPr lang="en-GB" b="1" u="sng" dirty="0" smtClean="0"/>
              <a:t>ider </a:t>
            </a:r>
            <a:r>
              <a:rPr lang="en-GB" b="1" u="sng" dirty="0"/>
              <a:t>C</a:t>
            </a:r>
            <a:r>
              <a:rPr lang="en-GB" b="1" u="sng" dirty="0" smtClean="0"/>
              <a:t>ontext</a:t>
            </a:r>
            <a:endParaRPr lang="en-GB" b="1" u="sng" dirty="0"/>
          </a:p>
        </p:txBody>
      </p:sp>
      <p:sp>
        <p:nvSpPr>
          <p:cNvPr id="5" name="TextBox 4"/>
          <p:cNvSpPr txBox="1"/>
          <p:nvPr/>
        </p:nvSpPr>
        <p:spPr>
          <a:xfrm>
            <a:off x="856735" y="823784"/>
            <a:ext cx="5964195" cy="369332"/>
          </a:xfrm>
          <a:prstGeom prst="rect">
            <a:avLst/>
          </a:prstGeom>
          <a:noFill/>
        </p:spPr>
        <p:txBody>
          <a:bodyPr wrap="square" rtlCol="0">
            <a:spAutoFit/>
          </a:bodyPr>
          <a:lstStyle/>
          <a:p>
            <a:r>
              <a:rPr lang="en-GB" dirty="0" smtClean="0"/>
              <a:t>Arawn is a figure that can be seen in multiple Celtic societies.</a:t>
            </a:r>
            <a:endParaRPr lang="en-GB" dirty="0"/>
          </a:p>
        </p:txBody>
      </p:sp>
      <p:sp>
        <p:nvSpPr>
          <p:cNvPr id="6" name="TextBox 5"/>
          <p:cNvSpPr txBox="1"/>
          <p:nvPr/>
        </p:nvSpPr>
        <p:spPr>
          <a:xfrm>
            <a:off x="856735" y="1425146"/>
            <a:ext cx="10165492" cy="923330"/>
          </a:xfrm>
          <a:prstGeom prst="rect">
            <a:avLst/>
          </a:prstGeom>
          <a:noFill/>
        </p:spPr>
        <p:txBody>
          <a:bodyPr wrap="square" rtlCol="0">
            <a:spAutoFit/>
          </a:bodyPr>
          <a:lstStyle/>
          <a:p>
            <a:r>
              <a:rPr lang="en-GB" dirty="0" smtClean="0"/>
              <a:t>As the Otherworld is sometimes considered to be the Underworld and Arawn is King of the Otherworld, he could be considered to be the King of the Dead, much like Hades in Greek mythology and, to an extent, his realm could be a descendent or cousin of Valhalla to the Norse.</a:t>
            </a:r>
            <a:endParaRPr lang="en-GB" dirty="0"/>
          </a:p>
        </p:txBody>
      </p:sp>
      <p:sp>
        <p:nvSpPr>
          <p:cNvPr id="7" name="TextBox 6"/>
          <p:cNvSpPr txBox="1"/>
          <p:nvPr/>
        </p:nvSpPr>
        <p:spPr>
          <a:xfrm>
            <a:off x="856735" y="2581703"/>
            <a:ext cx="10733903" cy="1200329"/>
          </a:xfrm>
          <a:prstGeom prst="rect">
            <a:avLst/>
          </a:prstGeom>
          <a:noFill/>
        </p:spPr>
        <p:txBody>
          <a:bodyPr wrap="square" rtlCol="0">
            <a:spAutoFit/>
          </a:bodyPr>
          <a:lstStyle/>
          <a:p>
            <a:r>
              <a:rPr lang="en-GB" dirty="0" smtClean="0"/>
              <a:t>Arawn could also be considered to be a character like King Arthur. Arawn inhabits the Otherworld of Annwfn, and is king over its residents. Upon his death, Arthur journeyed to Avalon, a mythical land of plenty where people do not age. The names sound similar, and the concept is almost exactly the same, but sadly there is no evidence to prove this theory, as there is no certain date for the creation of the </a:t>
            </a:r>
            <a:r>
              <a:rPr lang="en-GB" dirty="0" err="1" smtClean="0"/>
              <a:t>Mabinogi</a:t>
            </a:r>
            <a:r>
              <a:rPr lang="en-GB" dirty="0" smtClean="0"/>
              <a:t>. </a:t>
            </a:r>
            <a:endParaRPr lang="en-GB" dirty="0"/>
          </a:p>
        </p:txBody>
      </p:sp>
      <p:sp>
        <p:nvSpPr>
          <p:cNvPr id="8" name="TextBox 7"/>
          <p:cNvSpPr txBox="1"/>
          <p:nvPr/>
        </p:nvSpPr>
        <p:spPr>
          <a:xfrm>
            <a:off x="856735" y="4015259"/>
            <a:ext cx="10536195" cy="369332"/>
          </a:xfrm>
          <a:prstGeom prst="rect">
            <a:avLst/>
          </a:prstGeom>
          <a:noFill/>
        </p:spPr>
        <p:txBody>
          <a:bodyPr wrap="square" rtlCol="0">
            <a:spAutoFit/>
          </a:bodyPr>
          <a:lstStyle/>
          <a:p>
            <a:r>
              <a:rPr lang="en-GB" dirty="0" smtClean="0"/>
              <a:t>One final link to Arawn in Celtic and European mythology is the Germanic myth of The Wild Hunt.</a:t>
            </a:r>
            <a:endParaRPr lang="en-GB" dirty="0"/>
          </a:p>
        </p:txBody>
      </p:sp>
      <p:sp>
        <p:nvSpPr>
          <p:cNvPr id="9" name="TextBox 8"/>
          <p:cNvSpPr txBox="1"/>
          <p:nvPr/>
        </p:nvSpPr>
        <p:spPr>
          <a:xfrm>
            <a:off x="856735" y="4617818"/>
            <a:ext cx="11121081" cy="923330"/>
          </a:xfrm>
          <a:prstGeom prst="rect">
            <a:avLst/>
          </a:prstGeom>
          <a:noFill/>
        </p:spPr>
        <p:txBody>
          <a:bodyPr wrap="square" rtlCol="0">
            <a:spAutoFit/>
          </a:bodyPr>
          <a:lstStyle/>
          <a:p>
            <a:r>
              <a:rPr lang="en-GB" dirty="0" smtClean="0"/>
              <a:t>The Wild Hunt is a myth from Germany, Denmark, and the Scandinavian countries of a group of spectral huntsmen mounted on horses with as many as eight legs, riding through the midnight sky from the Underworld. They are often accompanied by hounds pursuing their quarry.</a:t>
            </a:r>
            <a:endParaRPr lang="en-GB" dirty="0"/>
          </a:p>
        </p:txBody>
      </p:sp>
    </p:spTree>
    <p:extLst>
      <p:ext uri="{BB962C8B-B14F-4D97-AF65-F5344CB8AC3E}">
        <p14:creationId xmlns:p14="http://schemas.microsoft.com/office/powerpoint/2010/main" val="52393458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par>
                          <p:cTn id="12" fill="hold">
                            <p:stCondLst>
                              <p:cond delay="2500"/>
                            </p:stCondLst>
                            <p:childTnLst>
                              <p:par>
                                <p:cTn id="13" presetID="42"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par>
                          <p:cTn id="18" fill="hold">
                            <p:stCondLst>
                              <p:cond delay="35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6105525"/>
            <a:ext cx="12192000" cy="646331"/>
          </a:xfrm>
          <a:prstGeom prst="rect">
            <a:avLst/>
          </a:prstGeom>
          <a:noFill/>
        </p:spPr>
        <p:txBody>
          <a:bodyPr wrap="square" rtlCol="0">
            <a:spAutoFit/>
          </a:bodyPr>
          <a:lstStyle/>
          <a:p>
            <a:r>
              <a:rPr lang="en-GB" sz="1200" i="1" dirty="0" smtClean="0"/>
              <a:t>1. The </a:t>
            </a:r>
            <a:r>
              <a:rPr lang="en-GB" sz="1200" i="1" dirty="0"/>
              <a:t>Wild Hunt</a:t>
            </a:r>
            <a:r>
              <a:rPr lang="en-GB" sz="1200" dirty="0"/>
              <a:t>&lt;https://static1.squarespace.com/static/56d0f12ea3360c0b24d8b4ec/56d4f3a0a3360c50fb6cd9ec/56d4f3d9b09f9572538f7e2a/1456796637256/927620ccd9763eff141173a628e639ea.jpg?format=1500w&gt; [accessed 3 November 2017].</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912" y="272161"/>
            <a:ext cx="11306175" cy="56606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3360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1805" y="6211669"/>
            <a:ext cx="11953103" cy="461665"/>
          </a:xfrm>
          <a:prstGeom prst="rect">
            <a:avLst/>
          </a:prstGeom>
          <a:noFill/>
        </p:spPr>
        <p:txBody>
          <a:bodyPr wrap="square" rtlCol="0">
            <a:spAutoFit/>
          </a:bodyPr>
          <a:lstStyle/>
          <a:p>
            <a:pPr marL="342900" indent="-342900">
              <a:buAutoNum type="arabicPeriod"/>
            </a:pPr>
            <a:r>
              <a:rPr lang="en-GB" sz="1200" i="1" dirty="0"/>
              <a:t>Light Bulb</a:t>
            </a:r>
            <a:r>
              <a:rPr lang="en-GB" sz="1200" dirty="0"/>
              <a:t> &lt;http://clipartix.com/wp-content/uploads/2016/04/Clipart-light-bulb-lit-clipartbold.png&gt; [accessed 5 November 2017</a:t>
            </a:r>
            <a:r>
              <a:rPr lang="en-GB" sz="1200" dirty="0" smtClean="0"/>
              <a:t>].</a:t>
            </a:r>
          </a:p>
          <a:p>
            <a:pPr marL="342900" indent="-342900">
              <a:buAutoNum type="arabicPeriod"/>
            </a:pPr>
            <a:r>
              <a:rPr lang="en-GB" sz="1200" i="1" dirty="0" smtClean="0"/>
              <a:t>Conspiracy </a:t>
            </a:r>
            <a:r>
              <a:rPr lang="en-GB" sz="1200" i="1" dirty="0"/>
              <a:t>Theory</a:t>
            </a:r>
            <a:r>
              <a:rPr lang="en-GB" sz="1200" dirty="0"/>
              <a:t> &lt;https://pics.me.me/me-explaining-conspiracy-theories-to-my-friends-true%F0%9F%98%82%F0%9F%98%82-12434709.png&gt; [accessed 5 November 2017</a:t>
            </a:r>
            <a:r>
              <a:rPr lang="en-GB" sz="1200" dirty="0" smtClean="0"/>
              <a:t>].</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4532" y="835436"/>
            <a:ext cx="3910549" cy="4129043"/>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4163" t="18026" r="2260" b="14435"/>
          <a:stretch/>
        </p:blipFill>
        <p:spPr>
          <a:xfrm>
            <a:off x="5741772" y="733405"/>
            <a:ext cx="5746996" cy="4695330"/>
          </a:xfrm>
          <a:prstGeom prst="rect">
            <a:avLst/>
          </a:prstGeom>
        </p:spPr>
      </p:pic>
    </p:spTree>
    <p:extLst>
      <p:ext uri="{BB962C8B-B14F-4D97-AF65-F5344CB8AC3E}">
        <p14:creationId xmlns:p14="http://schemas.microsoft.com/office/powerpoint/2010/main" val="24238465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1270" y="2696433"/>
            <a:ext cx="6542903" cy="1325563"/>
          </a:xfrm>
        </p:spPr>
        <p:txBody>
          <a:bodyPr>
            <a:normAutofit/>
          </a:bodyPr>
          <a:lstStyle/>
          <a:p>
            <a:r>
              <a:rPr lang="en-GB" sz="7200" dirty="0" smtClean="0"/>
              <a:t>Any questions?</a:t>
            </a:r>
            <a:endParaRPr lang="en-GB" sz="7200" dirty="0"/>
          </a:p>
        </p:txBody>
      </p:sp>
    </p:spTree>
    <p:extLst>
      <p:ext uri="{BB962C8B-B14F-4D97-AF65-F5344CB8AC3E}">
        <p14:creationId xmlns:p14="http://schemas.microsoft.com/office/powerpoint/2010/main" val="2570671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4227" y="247135"/>
            <a:ext cx="11450595" cy="5724644"/>
          </a:xfrm>
          <a:prstGeom prst="rect">
            <a:avLst/>
          </a:prstGeom>
          <a:noFill/>
        </p:spPr>
        <p:txBody>
          <a:bodyPr wrap="square" rtlCol="0">
            <a:spAutoFit/>
          </a:bodyPr>
          <a:lstStyle/>
          <a:p>
            <a:r>
              <a:rPr lang="en-GB" sz="1400" b="1" u="sng" dirty="0" smtClean="0"/>
              <a:t>Bibliography</a:t>
            </a:r>
          </a:p>
          <a:p>
            <a:endParaRPr lang="en-GB" sz="1400" b="1" u="sng" dirty="0" smtClean="0"/>
          </a:p>
          <a:p>
            <a:r>
              <a:rPr lang="en-GB" sz="1400" b="1" u="sng" dirty="0" smtClean="0"/>
              <a:t>Books</a:t>
            </a:r>
            <a:endParaRPr lang="en-GB" sz="1400" b="1" u="sng" dirty="0"/>
          </a:p>
          <a:p>
            <a:r>
              <a:rPr lang="en-GB" sz="1200" dirty="0"/>
              <a:t>Bollard, John K, and Anthony Griffiths, </a:t>
            </a:r>
            <a:r>
              <a:rPr lang="en-GB" sz="1200" i="1" dirty="0"/>
              <a:t>The </a:t>
            </a:r>
            <a:r>
              <a:rPr lang="en-GB" sz="1200" i="1" dirty="0" err="1"/>
              <a:t>Mabinogi</a:t>
            </a:r>
            <a:r>
              <a:rPr lang="en-GB" sz="1200" dirty="0"/>
              <a:t> (</a:t>
            </a:r>
            <a:r>
              <a:rPr lang="en-GB" sz="1200" dirty="0" err="1"/>
              <a:t>Llandysul</a:t>
            </a:r>
            <a:r>
              <a:rPr lang="en-GB" sz="1200" dirty="0"/>
              <a:t>: </a:t>
            </a:r>
            <a:r>
              <a:rPr lang="en-GB" sz="1200" dirty="0" err="1"/>
              <a:t>Gomer</a:t>
            </a:r>
            <a:r>
              <a:rPr lang="en-GB" sz="1200" dirty="0"/>
              <a:t>, 2006)</a:t>
            </a:r>
            <a:endParaRPr lang="en-GB" sz="1200" dirty="0" smtClean="0"/>
          </a:p>
          <a:p>
            <a:endParaRPr lang="en-GB" sz="1200" dirty="0"/>
          </a:p>
          <a:p>
            <a:r>
              <a:rPr lang="en-GB" sz="1200" dirty="0" smtClean="0"/>
              <a:t>Davies</a:t>
            </a:r>
            <a:r>
              <a:rPr lang="en-GB" sz="1200" dirty="0"/>
              <a:t>, </a:t>
            </a:r>
            <a:r>
              <a:rPr lang="en-GB" sz="1200" dirty="0" err="1"/>
              <a:t>Sioned</a:t>
            </a:r>
            <a:r>
              <a:rPr lang="en-GB" sz="1200" dirty="0"/>
              <a:t>, </a:t>
            </a:r>
            <a:r>
              <a:rPr lang="en-GB" sz="1200" i="1" dirty="0"/>
              <a:t>The </a:t>
            </a:r>
            <a:r>
              <a:rPr lang="en-GB" sz="1200" i="1" dirty="0" err="1"/>
              <a:t>Mabinogion</a:t>
            </a:r>
            <a:r>
              <a:rPr lang="en-GB" sz="1200" dirty="0"/>
              <a:t> (Oxford: Oxford University Press, 2008), p. </a:t>
            </a:r>
            <a:r>
              <a:rPr lang="en-GB" sz="1200" dirty="0" smtClean="0"/>
              <a:t>3</a:t>
            </a:r>
          </a:p>
          <a:p>
            <a:endParaRPr lang="en-GB" sz="1200" dirty="0"/>
          </a:p>
          <a:p>
            <a:r>
              <a:rPr lang="en-GB" sz="1200" dirty="0"/>
              <a:t>Fulton, Helen, </a:t>
            </a:r>
            <a:r>
              <a:rPr lang="en-GB" sz="1200" i="1" dirty="0"/>
              <a:t>Medieval Celtic Literature And Society</a:t>
            </a:r>
            <a:r>
              <a:rPr lang="en-GB" sz="1200" dirty="0"/>
              <a:t> (Dublin: Four Courts, 2005)</a:t>
            </a:r>
            <a:endParaRPr lang="en-GB" sz="1200" dirty="0" smtClean="0"/>
          </a:p>
          <a:p>
            <a:endParaRPr lang="en-GB" sz="1200" dirty="0" smtClean="0"/>
          </a:p>
          <a:p>
            <a:r>
              <a:rPr lang="en-GB" sz="1200" dirty="0"/>
              <a:t>Nagy, Joseph </a:t>
            </a:r>
            <a:r>
              <a:rPr lang="en-GB" sz="1200" dirty="0" err="1"/>
              <a:t>Falaky</a:t>
            </a:r>
            <a:r>
              <a:rPr lang="en-GB" sz="1200" dirty="0"/>
              <a:t>, </a:t>
            </a:r>
            <a:r>
              <a:rPr lang="en-GB" sz="1200" i="1" dirty="0"/>
              <a:t>Writing Down The Myths</a:t>
            </a:r>
            <a:r>
              <a:rPr lang="en-GB" sz="1200" dirty="0"/>
              <a:t> (</a:t>
            </a:r>
            <a:r>
              <a:rPr lang="en-GB" sz="1200" dirty="0" err="1"/>
              <a:t>Turnhout</a:t>
            </a:r>
            <a:r>
              <a:rPr lang="en-GB" sz="1200" dirty="0"/>
              <a:t>: </a:t>
            </a:r>
            <a:r>
              <a:rPr lang="en-GB" sz="1200" dirty="0" err="1"/>
              <a:t>Brepols</a:t>
            </a:r>
            <a:r>
              <a:rPr lang="en-GB" sz="1200" dirty="0"/>
              <a:t>, 2013), p. 169</a:t>
            </a:r>
            <a:endParaRPr lang="en-GB" sz="1200" dirty="0" smtClean="0"/>
          </a:p>
          <a:p>
            <a:endParaRPr lang="en-GB" sz="1200" dirty="0"/>
          </a:p>
          <a:p>
            <a:r>
              <a:rPr lang="en-GB" sz="1400" b="1" u="sng" dirty="0" smtClean="0"/>
              <a:t>Pictures</a:t>
            </a:r>
          </a:p>
          <a:p>
            <a:r>
              <a:rPr lang="en-GB" sz="1200" i="1" dirty="0"/>
              <a:t>Arawn</a:t>
            </a:r>
            <a:r>
              <a:rPr lang="en-GB" sz="1200" dirty="0"/>
              <a:t>&lt;https://mrpsmythopedia.wikispaces.com/file/view/arawn1.jpg/516717244/507x373/arawn1.jpg&gt; [accessed 2 November 2017</a:t>
            </a:r>
            <a:r>
              <a:rPr lang="en-GB" sz="1200" dirty="0" smtClean="0"/>
              <a:t>]</a:t>
            </a:r>
          </a:p>
          <a:p>
            <a:endParaRPr lang="en-GB" sz="1200" dirty="0"/>
          </a:p>
          <a:p>
            <a:r>
              <a:rPr lang="en-GB" sz="1200" i="1" dirty="0"/>
              <a:t>Arawn And Pwyll</a:t>
            </a:r>
            <a:r>
              <a:rPr lang="en-GB" sz="1200" dirty="0"/>
              <a:t> &lt;http://mabinogistudy.com/wp-content/uploads/2014/10/Pwyll-Arawn.png&gt; [accessed 2 November 2017</a:t>
            </a:r>
            <a:r>
              <a:rPr lang="en-GB" sz="1200" dirty="0" smtClean="0"/>
              <a:t>]</a:t>
            </a:r>
          </a:p>
          <a:p>
            <a:endParaRPr lang="en-GB" sz="1200" dirty="0"/>
          </a:p>
          <a:p>
            <a:r>
              <a:rPr lang="en-GB" sz="1200" i="1" dirty="0"/>
              <a:t>Conspiracy Theory</a:t>
            </a:r>
            <a:r>
              <a:rPr lang="en-GB" sz="1200" dirty="0"/>
              <a:t> &lt;https://pics.me.me/me-explaining-conspiracy-theories-to-my-friends-true%F0%9F%98%82%F0%9F%98%82-12434709.png&gt; [accessed 5 November 2017</a:t>
            </a:r>
            <a:r>
              <a:rPr lang="en-GB" sz="1200" dirty="0" smtClean="0"/>
              <a:t>]</a:t>
            </a:r>
          </a:p>
          <a:p>
            <a:endParaRPr lang="en-GB" sz="1200" dirty="0"/>
          </a:p>
          <a:p>
            <a:r>
              <a:rPr lang="en-GB" sz="1200" i="1" dirty="0"/>
              <a:t>Homage</a:t>
            </a:r>
            <a:r>
              <a:rPr lang="en-GB" sz="1200" dirty="0"/>
              <a:t> &lt;https://commons.wikimedia.org/wiki/File:Hommage_au_Moyen_Age_-_miniature.jpg#/media/File:Hommage_au_Moyen_Age_-_miniature.jpg&gt; [accessed 3 November 2017]</a:t>
            </a:r>
            <a:endParaRPr lang="en-GB" sz="1200" dirty="0" smtClean="0"/>
          </a:p>
          <a:p>
            <a:endParaRPr lang="en-GB" sz="1200" dirty="0"/>
          </a:p>
          <a:p>
            <a:r>
              <a:rPr lang="en-GB" sz="1200" i="1" dirty="0"/>
              <a:t>Light Bulb</a:t>
            </a:r>
            <a:r>
              <a:rPr lang="en-GB" sz="1200" dirty="0"/>
              <a:t> &lt;http://clipartix.com/wp-content/uploads/2016/04/Clipart-light-bulb-lit-clipartbold.png&gt; [accessed 5 November 2017]</a:t>
            </a:r>
            <a:endParaRPr lang="en-GB" sz="1400" dirty="0"/>
          </a:p>
          <a:p>
            <a:endParaRPr lang="en-GB" sz="1400" dirty="0" smtClean="0"/>
          </a:p>
          <a:p>
            <a:r>
              <a:rPr lang="en-GB" sz="1200" dirty="0"/>
              <a:t>Phoenix Illustrated, </a:t>
            </a:r>
            <a:r>
              <a:rPr lang="en-GB" sz="1200" i="1" dirty="0"/>
              <a:t>Last Sleep Of Arthur In Avalon</a:t>
            </a:r>
            <a:r>
              <a:rPr lang="en-GB" sz="1200" dirty="0"/>
              <a:t>, 1997 &lt;https://commons.wikimedia.org/wiki/File:Burne-Jones_Last_Sleep_of_Arthur_in_Avalon_v2.jpg&gt; [accessed 3 November 2017]</a:t>
            </a:r>
          </a:p>
          <a:p>
            <a:endParaRPr lang="en-GB" sz="1400" dirty="0" smtClean="0"/>
          </a:p>
          <a:p>
            <a:r>
              <a:rPr lang="en-GB" sz="1200" i="1" dirty="0"/>
              <a:t>The Wild Hunt</a:t>
            </a:r>
            <a:r>
              <a:rPr lang="en-GB" sz="1200" dirty="0"/>
              <a:t>&lt;https://static1.squarespace.com/static/56d0f12ea3360c0b24d8b4ec/56d4f3a0a3360c50fb6cd9ec/56d4f3d9b09f9572538f7e2a/1456796637256/927620ccd9763eff141173a628e639ea.jpg?format=1500w&gt; [accessed 3 November 2017]</a:t>
            </a:r>
            <a:endParaRPr lang="en-GB" sz="1200" b="1" u="sng" dirty="0"/>
          </a:p>
        </p:txBody>
      </p:sp>
    </p:spTree>
    <p:extLst>
      <p:ext uri="{BB962C8B-B14F-4D97-AF65-F5344CB8AC3E}">
        <p14:creationId xmlns:p14="http://schemas.microsoft.com/office/powerpoint/2010/main" val="10670486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487</TotalTime>
  <Words>1298</Words>
  <Application>Microsoft Office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c:creator>
  <cp:lastModifiedBy>Jane Cartwright</cp:lastModifiedBy>
  <cp:revision>37</cp:revision>
  <dcterms:created xsi:type="dcterms:W3CDTF">2017-11-12T12:42:51Z</dcterms:created>
  <dcterms:modified xsi:type="dcterms:W3CDTF">2017-11-22T11:38:10Z</dcterms:modified>
</cp:coreProperties>
</file>