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slideLayouts/slideLayout10.xml" ContentType="application/vnd.openxmlformats-officedocument.presentationml.slideLayout+xml"/>
  <Override PartName="/ppt/theme/theme7.xml" ContentType="application/vnd.openxmlformats-officedocument.theme+xml"/>
  <Override PartName="/ppt/slideLayouts/slideLayout11.xml" ContentType="application/vnd.openxmlformats-officedocument.presentationml.slideLayout+xml"/>
  <Override PartName="/ppt/theme/theme8.xml" ContentType="application/vnd.openxmlformats-officedocument.theme+xml"/>
  <Override PartName="/ppt/slideLayouts/slideLayout12.xml" ContentType="application/vnd.openxmlformats-officedocument.presentationml.slideLayout+xml"/>
  <Override PartName="/ppt/theme/theme9.xml" ContentType="application/vnd.openxmlformats-officedocument.theme+xml"/>
  <Override PartName="/ppt/slideLayouts/slideLayout13.xml" ContentType="application/vnd.openxmlformats-officedocument.presentationml.slideLayout+xml"/>
  <Override PartName="/ppt/theme/theme10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11.xml" ContentType="application/vnd.openxmlformats-officedocument.theme+xml"/>
  <Override PartName="/ppt/slideLayouts/slideLayout22.xml" ContentType="application/vnd.openxmlformats-officedocument.presentationml.slideLayout+xml"/>
  <Override PartName="/ppt/theme/theme12.xml" ContentType="application/vnd.openxmlformats-officedocument.theme+xml"/>
  <Override PartName="/ppt/slideLayouts/slideLayout23.xml" ContentType="application/vnd.openxmlformats-officedocument.presentationml.slideLayout+xml"/>
  <Override PartName="/ppt/theme/theme13.xml" ContentType="application/vnd.openxmlformats-officedocument.theme+xml"/>
  <Override PartName="/ppt/slideLayouts/slideLayout24.xml" ContentType="application/vnd.openxmlformats-officedocument.presentationml.slideLayout+xml"/>
  <Override PartName="/ppt/theme/theme14.xml" ContentType="application/vnd.openxmlformats-officedocument.theme+xml"/>
  <Override PartName="/ppt/theme/theme1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6" r:id="rId4"/>
    <p:sldMasterId id="2147483657" r:id="rId5"/>
    <p:sldMasterId id="2147483658" r:id="rId6"/>
    <p:sldMasterId id="2147483660" r:id="rId7"/>
    <p:sldMasterId id="2147483659" r:id="rId8"/>
    <p:sldMasterId id="2147483661" r:id="rId9"/>
    <p:sldMasterId id="2147483662" r:id="rId10"/>
    <p:sldMasterId id="2147483663" r:id="rId11"/>
    <p:sldMasterId id="2147483664" r:id="rId12"/>
    <p:sldMasterId id="2147483665" r:id="rId13"/>
    <p:sldMasterId id="2147483666" r:id="rId14"/>
    <p:sldMasterId id="2147483673" r:id="rId15"/>
    <p:sldMasterId id="2147483670" r:id="rId16"/>
    <p:sldMasterId id="2147483671" r:id="rId17"/>
  </p:sldMasterIdLst>
  <p:notesMasterIdLst>
    <p:notesMasterId r:id="rId33"/>
  </p:notesMasterIdLst>
  <p:sldIdLst>
    <p:sldId id="1473" r:id="rId18"/>
    <p:sldId id="1477" r:id="rId19"/>
    <p:sldId id="1474" r:id="rId20"/>
    <p:sldId id="1478" r:id="rId21"/>
    <p:sldId id="1483" r:id="rId22"/>
    <p:sldId id="1401" r:id="rId23"/>
    <p:sldId id="1480" r:id="rId24"/>
    <p:sldId id="1487" r:id="rId25"/>
    <p:sldId id="1489" r:id="rId26"/>
    <p:sldId id="1490" r:id="rId27"/>
    <p:sldId id="1471" r:id="rId28"/>
    <p:sldId id="1493" r:id="rId29"/>
    <p:sldId id="1476" r:id="rId30"/>
    <p:sldId id="1472" r:id="rId31"/>
    <p:sldId id="1405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6D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720"/>
  </p:normalViewPr>
  <p:slideViewPr>
    <p:cSldViewPr snapToGrid="0">
      <p:cViewPr varScale="1">
        <p:scale>
          <a:sx n="101" d="100"/>
          <a:sy n="101" d="100"/>
        </p:scale>
        <p:origin x="90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1.xml"/><Relationship Id="rId26" Type="http://schemas.openxmlformats.org/officeDocument/2006/relationships/slide" Target="slides/slide9.xml"/><Relationship Id="rId21" Type="http://schemas.openxmlformats.org/officeDocument/2006/relationships/slide" Target="slides/slide4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8.xml"/><Relationship Id="rId33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3.xml"/><Relationship Id="rId29" Type="http://schemas.openxmlformats.org/officeDocument/2006/relationships/slide" Target="slides/slide1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7.xml"/><Relationship Id="rId32" Type="http://schemas.openxmlformats.org/officeDocument/2006/relationships/slide" Target="slides/slide15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6.xml"/><Relationship Id="rId28" Type="http://schemas.openxmlformats.org/officeDocument/2006/relationships/slide" Target="slides/slide11.xml"/><Relationship Id="rId36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2.xml"/><Relationship Id="rId31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5.xml"/><Relationship Id="rId27" Type="http://schemas.openxmlformats.org/officeDocument/2006/relationships/slide" Target="slides/slide10.xml"/><Relationship Id="rId30" Type="http://schemas.openxmlformats.org/officeDocument/2006/relationships/slide" Target="slides/slide13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D5F032-5F8F-FE40-B2B4-2970B147A59F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3B316D-00FF-AA49-9284-97CB249A2A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523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28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RHAID i chi feddwl am hyn yn ystod PAP2 – dyma eich cyfle i gasglu tystiolaeth.</a:t>
            </a:r>
          </a:p>
          <a:p>
            <a:endParaRPr lang="cy-GB"/>
          </a:p>
          <a:p>
            <a:r>
              <a:rPr lang="cy-GB"/>
              <a:t>You MUST think about this during PTE2 – this is your chance to produce and keep evidence ready for your Welsh Portfolio.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6145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Ysgrifennu:</a:t>
            </a:r>
          </a:p>
          <a:p>
            <a:endParaRPr lang="cy-GB"/>
          </a:p>
          <a:p>
            <a:r>
              <a:rPr lang="cy-GB"/>
              <a:t>Mae angen YSTOD O ESIAMPLAU o destunau ysgrifennu.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4889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7004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err="1"/>
              <a:t>Byddwch</a:t>
            </a:r>
            <a:r>
              <a:rPr lang="en-US"/>
              <a:t> </a:t>
            </a:r>
            <a:r>
              <a:rPr lang="en-US" err="1"/>
              <a:t>chi’n</a:t>
            </a:r>
            <a:r>
              <a:rPr lang="en-US"/>
              <a:t> </a:t>
            </a:r>
            <a:r>
              <a:rPr lang="en-US" err="1"/>
              <a:t>cyflwyno</a:t>
            </a:r>
            <a:r>
              <a:rPr lang="en-US"/>
              <a:t> </a:t>
            </a:r>
            <a:r>
              <a:rPr lang="en-US" err="1"/>
              <a:t>ar</a:t>
            </a:r>
            <a:r>
              <a:rPr lang="en-US"/>
              <a:t> </a:t>
            </a:r>
            <a:r>
              <a:rPr lang="en-US" err="1"/>
              <a:t>eich</a:t>
            </a:r>
            <a:r>
              <a:rPr lang="en-US"/>
              <a:t> PDP – </a:t>
            </a:r>
            <a:r>
              <a:rPr lang="en-US" err="1"/>
              <a:t>eich</a:t>
            </a:r>
            <a:r>
              <a:rPr lang="en-US"/>
              <a:t> </a:t>
            </a:r>
            <a:r>
              <a:rPr lang="en-US" err="1"/>
              <a:t>Pasbort</a:t>
            </a:r>
            <a:r>
              <a:rPr lang="en-US"/>
              <a:t> </a:t>
            </a:r>
            <a:r>
              <a:rPr lang="en-US" err="1"/>
              <a:t>Dysgu</a:t>
            </a:r>
            <a:r>
              <a:rPr lang="en-US"/>
              <a:t> </a:t>
            </a:r>
            <a:r>
              <a:rPr lang="en-US" err="1"/>
              <a:t>Proffesiynol</a:t>
            </a:r>
            <a:r>
              <a:rPr lang="en-US"/>
              <a:t>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3733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The submission date for the portfolio is…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3351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460626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DEABF-A3F5-674B-A5B3-7B31CA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C7D3F-7CF8-7B47-ADF8-67CFF29F4E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FEF4CE-8C6D-D847-99DE-E50341C71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2/21/24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B71008-29A9-7C45-934C-3CE7DE711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8AE899-046D-6843-9CCB-CC02400CF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455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2/21/24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636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4989F-7EC8-C54F-95DB-9B52D3A50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4B250A-4155-9A4A-9AA1-D45BC2DEE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2/21/24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601209-9CCE-9E4E-A72F-E3312D9F6C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F7FFB7-F0B2-534B-A2BA-DDF8820D9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601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7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8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9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10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1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3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Relationship Id="rId9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2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2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2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2" r:id="rId2"/>
    <p:sldLayoutId id="2147483713" r:id="rId3"/>
    <p:sldLayoutId id="214748371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uwtsd.hosted.panopto.com%2FPanopto%2FPages%2FViewer.aspx%3Fid%3D0e6022a3-7ce6-45c4-bf46-ae2300b54580&amp;data=04%7C01%7Cn.evans%40uwtsd.ac.uk%7Cdf6539c52845495ed2d508d9dc060f43%7C4e0f11f9046e45059cb8db2152311e21%7C0%7C0%7C637782740840450213%7CUnknown%7CTWFpbGZsb3d8eyJWIjoiMC4wLjAwMDAiLCJQIjoiV2luMzIiLCJBTiI6Ik1haWwiLCJXVCI6Mn0%3D%7C3000&amp;sdata=U1SRzFwCr1mWYbiaobooDWsDPJL2depkWAIE%2FAxKR%2BI%3D&amp;reserved=0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uwtsd.hosted.panopto.com/Panopto/Pages/Viewer.aspx?id=a4402ded-34af-41ca-9591-ae2300b2d03e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504347A-1460-AA4C-9E29-8738BC6ABBF1}"/>
              </a:ext>
            </a:extLst>
          </p:cNvPr>
          <p:cNvSpPr txBox="1"/>
          <p:nvPr/>
        </p:nvSpPr>
        <p:spPr>
          <a:xfrm>
            <a:off x="1732321" y="1619568"/>
            <a:ext cx="8727358" cy="21698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sz="2700" b="1" err="1">
                <a:latin typeface="Avenir Book" panose="02000503020000020003" pitchFamily="2" charset="0"/>
              </a:rPr>
              <a:t>Fframwaith</a:t>
            </a:r>
            <a:r>
              <a:rPr lang="en-US" sz="2700" b="1">
                <a:latin typeface="Avenir Book" panose="02000503020000020003" pitchFamily="2" charset="0"/>
              </a:rPr>
              <a:t> </a:t>
            </a:r>
            <a:r>
              <a:rPr lang="en-US" sz="2700" b="1" err="1">
                <a:latin typeface="Avenir Book" panose="02000503020000020003" pitchFamily="2" charset="0"/>
              </a:rPr>
              <a:t>Cymwyseddau</a:t>
            </a:r>
            <a:r>
              <a:rPr lang="en-US" sz="2700" b="1">
                <a:latin typeface="Avenir Book" panose="02000503020000020003" pitchFamily="2" charset="0"/>
              </a:rPr>
              <a:t> Iaith </a:t>
            </a:r>
            <a:r>
              <a:rPr lang="en-US" sz="2700" b="1" err="1">
                <a:latin typeface="Avenir Book" panose="02000503020000020003" pitchFamily="2" charset="0"/>
              </a:rPr>
              <a:t>i</a:t>
            </a:r>
            <a:r>
              <a:rPr lang="en-US" sz="2700" b="1">
                <a:latin typeface="Avenir Book" panose="02000503020000020003" pitchFamily="2" charset="0"/>
              </a:rPr>
              <a:t> </a:t>
            </a:r>
            <a:r>
              <a:rPr lang="en-US" sz="2700" b="1" err="1">
                <a:latin typeface="Avenir Book" panose="02000503020000020003" pitchFamily="2" charset="0"/>
              </a:rPr>
              <a:t>Ymarferwyr</a:t>
            </a:r>
            <a:r>
              <a:rPr lang="en-US" sz="2700" b="1">
                <a:latin typeface="Avenir Book" panose="02000503020000020003" pitchFamily="2" charset="0"/>
              </a:rPr>
              <a:t> </a:t>
            </a:r>
            <a:r>
              <a:rPr lang="en-US" sz="2700" b="1" err="1">
                <a:latin typeface="Avenir Book" panose="02000503020000020003" pitchFamily="2" charset="0"/>
              </a:rPr>
              <a:t>Addysg</a:t>
            </a:r>
            <a:r>
              <a:rPr lang="en-US" sz="2700" b="1">
                <a:latin typeface="Avenir Book" panose="02000503020000020003" pitchFamily="2" charset="0"/>
              </a:rPr>
              <a:t>  </a:t>
            </a:r>
          </a:p>
          <a:p>
            <a:endParaRPr lang="en-US" sz="2700" b="1" i="1">
              <a:latin typeface="Avenir Book" panose="02000503020000020003" pitchFamily="2" charset="0"/>
            </a:endParaRPr>
          </a:p>
          <a:p>
            <a:endParaRPr lang="en-US" sz="2700" b="1" i="1">
              <a:latin typeface="Avenir Book" panose="02000503020000020003" pitchFamily="2" charset="0"/>
            </a:endParaRPr>
          </a:p>
          <a:p>
            <a:r>
              <a:rPr lang="en-US" sz="2700" b="1" i="1">
                <a:latin typeface="Avenir Book" panose="02000503020000020003" pitchFamily="2" charset="0"/>
              </a:rPr>
              <a:t>The Welsh Language Competency Framework for Education Practitioners.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D1F28E-02E6-B318-C053-02D48BE6CD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5808" y="93878"/>
            <a:ext cx="3206253" cy="1255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92548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A369BFF-B081-68EE-7504-27EA1F461405}"/>
              </a:ext>
            </a:extLst>
          </p:cNvPr>
          <p:cNvSpPr txBox="1"/>
          <p:nvPr/>
        </p:nvSpPr>
        <p:spPr>
          <a:xfrm>
            <a:off x="1719415" y="1282259"/>
            <a:ext cx="3949202" cy="42934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 sz="2100" err="1"/>
              <a:t>Fframwaith</a:t>
            </a:r>
            <a:r>
              <a:rPr lang="en-US" sz="2100"/>
              <a:t> </a:t>
            </a:r>
            <a:r>
              <a:rPr lang="en-US" sz="2100" err="1"/>
              <a:t>Genedlaethol</a:t>
            </a:r>
            <a:r>
              <a:rPr lang="en-US" sz="2100"/>
              <a:t> </a:t>
            </a:r>
            <a:r>
              <a:rPr lang="en-US" sz="2100" err="1"/>
              <a:t>sy’n</a:t>
            </a:r>
            <a:r>
              <a:rPr lang="en-US" sz="2100"/>
              <a:t> </a:t>
            </a:r>
            <a:r>
              <a:rPr lang="en-US" sz="2100" err="1"/>
              <a:t>mesur</a:t>
            </a:r>
            <a:r>
              <a:rPr lang="en-US" sz="2100"/>
              <a:t> </a:t>
            </a:r>
            <a:r>
              <a:rPr lang="en-US" sz="2100" err="1"/>
              <a:t>cymhwysedd</a:t>
            </a:r>
            <a:r>
              <a:rPr lang="en-US" sz="2100"/>
              <a:t> </a:t>
            </a:r>
            <a:r>
              <a:rPr lang="en-US" sz="2100" err="1"/>
              <a:t>iaith</a:t>
            </a:r>
            <a:r>
              <a:rPr lang="en-US" sz="2100"/>
              <a:t> </a:t>
            </a:r>
            <a:r>
              <a:rPr lang="en-US" sz="2100" err="1"/>
              <a:t>pob</a:t>
            </a:r>
            <a:r>
              <a:rPr lang="en-US" sz="2100"/>
              <a:t> </a:t>
            </a:r>
            <a:r>
              <a:rPr lang="en-US" sz="2100" err="1"/>
              <a:t>darpar</a:t>
            </a:r>
            <a:r>
              <a:rPr lang="en-US" sz="2100"/>
              <a:t> </a:t>
            </a:r>
            <a:r>
              <a:rPr lang="en-US" sz="2100" err="1"/>
              <a:t>athro</a:t>
            </a:r>
            <a:r>
              <a:rPr lang="en-US" sz="2100"/>
              <a:t> / </a:t>
            </a:r>
            <a:r>
              <a:rPr lang="en-US" sz="2100" err="1"/>
              <a:t>athrawes</a:t>
            </a:r>
            <a:r>
              <a:rPr lang="en-US" sz="2100"/>
              <a:t>.   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 sz="2100"/>
              <a:t>Y </a:t>
            </a:r>
            <a:r>
              <a:rPr lang="en-US" sz="2100" err="1"/>
              <a:t>gobaith</a:t>
            </a:r>
            <a:r>
              <a:rPr lang="en-US" sz="2100"/>
              <a:t> </a:t>
            </a:r>
            <a:r>
              <a:rPr lang="en-US" sz="2100" err="1"/>
              <a:t>yn</a:t>
            </a:r>
            <a:r>
              <a:rPr lang="en-US" sz="2100"/>
              <a:t> y </a:t>
            </a:r>
            <a:r>
              <a:rPr lang="en-US" sz="2100" err="1"/>
              <a:t>pendraw</a:t>
            </a:r>
            <a:r>
              <a:rPr lang="en-US" sz="2100"/>
              <a:t> </a:t>
            </a:r>
            <a:r>
              <a:rPr lang="en-US" sz="2100" err="1"/>
              <a:t>yw</a:t>
            </a:r>
            <a:r>
              <a:rPr lang="en-US" sz="2100"/>
              <a:t> </a:t>
            </a:r>
            <a:r>
              <a:rPr lang="en-US" sz="2100" err="1"/>
              <a:t>mesur</a:t>
            </a:r>
            <a:r>
              <a:rPr lang="en-US" sz="2100"/>
              <a:t> </a:t>
            </a:r>
            <a:r>
              <a:rPr lang="en-US" sz="2100" err="1"/>
              <a:t>cymhwysedd</a:t>
            </a:r>
            <a:r>
              <a:rPr lang="en-US" sz="2100"/>
              <a:t> </a:t>
            </a:r>
            <a:r>
              <a:rPr lang="en-US" sz="2100" err="1"/>
              <a:t>iaith</a:t>
            </a:r>
            <a:r>
              <a:rPr lang="en-US" sz="2100"/>
              <a:t> y </a:t>
            </a:r>
            <a:r>
              <a:rPr lang="en-US" sz="2100" err="1"/>
              <a:t>gweithlu</a:t>
            </a:r>
            <a:r>
              <a:rPr lang="en-US" sz="2100"/>
              <a:t> </a:t>
            </a:r>
            <a:r>
              <a:rPr lang="en-US" sz="2100" err="1"/>
              <a:t>cyfan</a:t>
            </a:r>
            <a:r>
              <a:rPr lang="en-US" sz="2100"/>
              <a:t>.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 sz="2100" err="1"/>
              <a:t>Mae’r</a:t>
            </a:r>
            <a:r>
              <a:rPr lang="en-US" sz="2100"/>
              <a:t> </a:t>
            </a:r>
            <a:r>
              <a:rPr lang="en-US" sz="2100" err="1"/>
              <a:t>FfCA</a:t>
            </a:r>
            <a:r>
              <a:rPr lang="en-US" sz="2100"/>
              <a:t> </a:t>
            </a:r>
            <a:r>
              <a:rPr lang="en-US" sz="2100" err="1"/>
              <a:t>mesur</a:t>
            </a:r>
            <a:r>
              <a:rPr lang="en-US" sz="2100"/>
              <a:t> </a:t>
            </a:r>
            <a:r>
              <a:rPr lang="en-US" sz="2100" err="1"/>
              <a:t>sgiliau</a:t>
            </a:r>
            <a:r>
              <a:rPr lang="en-US" sz="2100"/>
              <a:t> </a:t>
            </a:r>
            <a:r>
              <a:rPr lang="en-US" sz="2100" err="1"/>
              <a:t>Gwrando</a:t>
            </a:r>
            <a:r>
              <a:rPr lang="en-US" sz="2100"/>
              <a:t>, </a:t>
            </a:r>
            <a:r>
              <a:rPr lang="en-US" sz="2100" err="1"/>
              <a:t>Llafar</a:t>
            </a:r>
            <a:r>
              <a:rPr lang="en-US" sz="2100"/>
              <a:t>, </a:t>
            </a:r>
            <a:r>
              <a:rPr lang="en-US" sz="2100" err="1"/>
              <a:t>Darllen</a:t>
            </a:r>
            <a:r>
              <a:rPr lang="en-US" sz="2100"/>
              <a:t> ac </a:t>
            </a:r>
            <a:r>
              <a:rPr lang="en-US" sz="2100" err="1"/>
              <a:t>Ysgrifennu</a:t>
            </a:r>
            <a:r>
              <a:rPr lang="en-US" sz="2100"/>
              <a:t> </a:t>
            </a:r>
            <a:r>
              <a:rPr lang="en-US" sz="2100" err="1"/>
              <a:t>yn</a:t>
            </a:r>
            <a:r>
              <a:rPr lang="en-US" sz="2100"/>
              <a:t> </a:t>
            </a:r>
            <a:r>
              <a:rPr lang="en-US" sz="2100" err="1"/>
              <a:t>ogystal</a:t>
            </a:r>
            <a:r>
              <a:rPr lang="en-US" sz="2100"/>
              <a:t> ag </a:t>
            </a:r>
            <a:r>
              <a:rPr lang="en-US" sz="2100" err="1"/>
              <a:t>arddulliau</a:t>
            </a:r>
            <a:r>
              <a:rPr lang="en-US" sz="2100"/>
              <a:t> </a:t>
            </a:r>
            <a:r>
              <a:rPr lang="en-US" sz="2100" err="1"/>
              <a:t>dysgu</a:t>
            </a:r>
            <a:r>
              <a:rPr lang="en-US" sz="2100"/>
              <a:t> ac </a:t>
            </a:r>
            <a:r>
              <a:rPr lang="en-US" sz="2100" err="1"/>
              <a:t>addysgu</a:t>
            </a:r>
            <a:r>
              <a:rPr lang="en-US" sz="2100"/>
              <a:t>, </a:t>
            </a:r>
            <a:r>
              <a:rPr lang="en-US" sz="2100" err="1"/>
              <a:t>h.y</a:t>
            </a:r>
            <a:r>
              <a:rPr lang="en-US" sz="2100"/>
              <a:t> </a:t>
            </a:r>
            <a:r>
              <a:rPr lang="en-US" sz="2100" err="1"/>
              <a:t>sut</a:t>
            </a:r>
            <a:r>
              <a:rPr lang="en-US" sz="2100"/>
              <a:t> </a:t>
            </a:r>
            <a:r>
              <a:rPr lang="en-US" sz="2100" err="1"/>
              <a:t>mae’r</a:t>
            </a:r>
            <a:r>
              <a:rPr lang="en-US" sz="2100"/>
              <a:t> </a:t>
            </a:r>
            <a:r>
              <a:rPr lang="en-US" sz="2100" err="1"/>
              <a:t>darpar</a:t>
            </a:r>
            <a:r>
              <a:rPr lang="en-US" sz="2100"/>
              <a:t> </a:t>
            </a:r>
            <a:r>
              <a:rPr lang="en-US" sz="2100" err="1"/>
              <a:t>athro’n</a:t>
            </a:r>
            <a:r>
              <a:rPr lang="en-US" sz="2100"/>
              <a:t> </a:t>
            </a:r>
            <a:r>
              <a:rPr lang="en-US" sz="2100" err="1"/>
              <a:t>datblygu</a:t>
            </a:r>
            <a:r>
              <a:rPr lang="en-US" sz="2100"/>
              <a:t> </a:t>
            </a:r>
            <a:r>
              <a:rPr lang="en-US" sz="2100" err="1"/>
              <a:t>sgiliau</a:t>
            </a:r>
            <a:r>
              <a:rPr lang="en-US" sz="2100"/>
              <a:t> </a:t>
            </a:r>
            <a:r>
              <a:rPr lang="en-US" sz="2100" err="1"/>
              <a:t>llythrennedd</a:t>
            </a:r>
            <a:r>
              <a:rPr lang="en-US" sz="2100"/>
              <a:t> </a:t>
            </a:r>
            <a:r>
              <a:rPr lang="en-US" sz="2100" err="1"/>
              <a:t>Cymraeg</a:t>
            </a:r>
            <a:r>
              <a:rPr lang="en-US" sz="2100"/>
              <a:t> y </a:t>
            </a:r>
            <a:r>
              <a:rPr lang="en-US" sz="2100" err="1"/>
              <a:t>dysgwyr</a:t>
            </a:r>
            <a:r>
              <a:rPr lang="en-US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70EAF8-CB18-AA8B-6CDA-7E389B901281}"/>
              </a:ext>
            </a:extLst>
          </p:cNvPr>
          <p:cNvSpPr txBox="1"/>
          <p:nvPr/>
        </p:nvSpPr>
        <p:spPr>
          <a:xfrm>
            <a:off x="5860933" y="1282259"/>
            <a:ext cx="4658726" cy="424731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/>
              <a:t>It’s a national framework to measure Welsh language competency of all student-teachers in Wales.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/>
              <a:t>In the future, the aim is to use the Framework to measure Welsh language competency of the whole education sector.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/>
              <a:t>The Framework measures Listening, Speaking, Reading and Writing skills in Welsh.  It also measures the student-teacher’s skill as a language teacher, e.g. how they develop the language skills of pupils in their class.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US"/>
              <a:t>The Framework is a tool to help them plan further professional development opportunities when they enter the teaching profession.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691D96F-7B58-B36A-CE9A-67FB21C0E1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5808" y="93878"/>
            <a:ext cx="3206253" cy="1255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442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504347A-1460-AA4C-9E29-8738BC6ABBF1}"/>
              </a:ext>
            </a:extLst>
          </p:cNvPr>
          <p:cNvSpPr txBox="1"/>
          <p:nvPr/>
        </p:nvSpPr>
        <p:spPr>
          <a:xfrm>
            <a:off x="1510748" y="1811552"/>
            <a:ext cx="9568603" cy="230832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/>
              <a:t>Beth </a:t>
            </a:r>
            <a:r>
              <a:rPr lang="en-US" sz="3600" b="1" err="1"/>
              <a:t>ydy’r</a:t>
            </a:r>
            <a:r>
              <a:rPr lang="en-US" sz="3600" b="1"/>
              <a:t> </a:t>
            </a:r>
            <a:r>
              <a:rPr lang="en-US" sz="3600" b="1" err="1"/>
              <a:t>Portffolio</a:t>
            </a:r>
            <a:r>
              <a:rPr lang="en-US" sz="3600" b="1"/>
              <a:t> </a:t>
            </a:r>
            <a:r>
              <a:rPr lang="en-US" sz="3600" b="1" err="1"/>
              <a:t>Cymraeg</a:t>
            </a:r>
            <a:r>
              <a:rPr lang="en-US" sz="3600" b="1"/>
              <a:t>?  </a:t>
            </a:r>
          </a:p>
          <a:p>
            <a:endParaRPr lang="en-US" sz="3600" b="1" i="1"/>
          </a:p>
          <a:p>
            <a:endParaRPr lang="en-US" sz="3600" b="1" i="1"/>
          </a:p>
          <a:p>
            <a:pPr algn="ctr"/>
            <a:r>
              <a:rPr lang="en-US" sz="3600" b="1" i="1"/>
              <a:t>What is the Welsh Portfolio?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8CD3B9A-458C-E5AD-241D-D0E911CF5E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4907" y="209788"/>
            <a:ext cx="3206253" cy="1255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10218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28636E6-1B34-5040-B90B-F881F2EA5B7D}"/>
              </a:ext>
            </a:extLst>
          </p:cNvPr>
          <p:cNvSpPr txBox="1"/>
          <p:nvPr/>
        </p:nvSpPr>
        <p:spPr>
          <a:xfrm>
            <a:off x="6281531" y="136023"/>
            <a:ext cx="5609793" cy="563231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While you are at University or when in schools on your Professional Teaching Practice you are encouraged to keep evidence of how you develop each of the following language skills:</a:t>
            </a:r>
          </a:p>
          <a:p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		1. Speaking</a:t>
            </a:r>
          </a:p>
          <a:p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		2. Listening</a:t>
            </a:r>
          </a:p>
          <a:p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		3. Reading</a:t>
            </a:r>
          </a:p>
          <a:p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		4. Writing</a:t>
            </a:r>
          </a:p>
          <a:p>
            <a:r>
              <a:rPr lang="en-US" sz="2400" b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In addition, you will need to think about how to evidence your ability as a language teacher (e.g. by recording a lesson, lesson plans, </a:t>
            </a:r>
            <a:r>
              <a:rPr lang="en-US" sz="2400" b="1" err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etc</a:t>
            </a:r>
            <a:r>
              <a:rPr lang="en-US" sz="2400" b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).</a:t>
            </a:r>
          </a:p>
          <a:p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The Welsh Portfolio is your chosen of evidence to be assessed.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07FD85A-FF0F-1042-BB06-6A84F5349531}"/>
              </a:ext>
            </a:extLst>
          </p:cNvPr>
          <p:cNvSpPr txBox="1"/>
          <p:nvPr/>
        </p:nvSpPr>
        <p:spPr>
          <a:xfrm>
            <a:off x="188035" y="92067"/>
            <a:ext cx="5722436" cy="5632311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Tra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eich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bod chi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yn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y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Brifysgol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neu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yn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yr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ysgolion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ar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eich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Profiad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Addysgu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Proffesiynol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rydych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yn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cael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eich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annog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i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gadw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tystiolaeth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o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sut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rydych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yn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datblygu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pob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un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o’r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sgiliau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iaith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canlynol</a:t>
            </a:r>
            <a:endParaRPr lang="en-US" sz="2400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Llafar</a:t>
            </a:r>
            <a:endParaRPr lang="en-US" sz="2400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Gwrando</a:t>
            </a:r>
            <a:endParaRPr lang="en-US" sz="2400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Darllen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Ysgrifennu</a:t>
            </a:r>
            <a:endParaRPr lang="en-US" sz="2400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r>
              <a:rPr lang="en-US" sz="2400" b="1" err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Yn</a:t>
            </a:r>
            <a:r>
              <a:rPr lang="en-US" sz="2400" b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b="1" err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ychwanegol</a:t>
            </a:r>
            <a:r>
              <a:rPr lang="en-US" sz="2400" b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 at </a:t>
            </a:r>
            <a:r>
              <a:rPr lang="en-US" sz="2400" b="1" err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hyn</a:t>
            </a:r>
            <a:r>
              <a:rPr lang="en-US" sz="2400" b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b="1" err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mae</a:t>
            </a:r>
            <a:r>
              <a:rPr lang="en-US" sz="2400" b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b="1" err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angen</a:t>
            </a:r>
            <a:r>
              <a:rPr lang="en-US" sz="2400" b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b="1" err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tystiolaeth</a:t>
            </a:r>
            <a:r>
              <a:rPr lang="en-US" sz="2400" b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b="1" err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o’u</a:t>
            </a:r>
            <a:r>
              <a:rPr lang="en-US" sz="2400" b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b="1" err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sgiliau</a:t>
            </a:r>
            <a:r>
              <a:rPr lang="en-US" sz="2400" b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b="1" err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Addysgu</a:t>
            </a:r>
            <a:r>
              <a:rPr lang="en-US" sz="2400" b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 a </a:t>
            </a:r>
            <a:r>
              <a:rPr lang="en-US" sz="2400" b="1" err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Dysgu</a:t>
            </a:r>
            <a:r>
              <a:rPr lang="en-US" sz="2400" b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 (</a:t>
            </a:r>
            <a:r>
              <a:rPr lang="en-US" sz="2400" b="1" err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e.e.drwy</a:t>
            </a:r>
            <a:r>
              <a:rPr lang="en-US" sz="2400" b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b="1" err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recordio</a:t>
            </a:r>
            <a:r>
              <a:rPr lang="en-US" sz="2400" b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b="1" err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gwers</a:t>
            </a:r>
            <a:r>
              <a:rPr lang="en-US" sz="2400" b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 / </a:t>
            </a:r>
            <a:r>
              <a:rPr lang="en-US" sz="2400" b="1" err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cynlluniau</a:t>
            </a:r>
            <a:r>
              <a:rPr lang="en-US" sz="2400" b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b="1" err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gwersi</a:t>
            </a:r>
            <a:r>
              <a:rPr lang="en-US" sz="2400" b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, </a:t>
            </a:r>
            <a:r>
              <a:rPr lang="en-US" sz="2400" b="1" err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a.y.y.b</a:t>
            </a:r>
            <a:r>
              <a:rPr lang="en-US" sz="2400" b="1">
                <a:solidFill>
                  <a:srgbClr val="FF0000"/>
                </a:solidFill>
                <a:latin typeface="Avenir Book" panose="02000503020000020003" pitchFamily="2" charset="0"/>
                <a:cs typeface="Arial" panose="020B0604020202020204" pitchFamily="34" charset="0"/>
              </a:rPr>
              <a:t>.).</a:t>
            </a:r>
          </a:p>
          <a:p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Y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Portffolio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Cymraeg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yw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eich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tystiolaeth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fydd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yn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cael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ei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sz="2400" err="1">
                <a:latin typeface="Avenir Book" panose="02000503020000020003" pitchFamily="2" charset="0"/>
                <a:cs typeface="Arial" panose="020B0604020202020204" pitchFamily="34" charset="0"/>
              </a:rPr>
              <a:t>asesu</a:t>
            </a:r>
            <a:r>
              <a:rPr lang="en-US" sz="2400">
                <a:latin typeface="Avenir Book" panose="02000503020000020003" pitchFamily="2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371418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8B71227-BCF2-1576-2F56-E85A8F337474}"/>
              </a:ext>
            </a:extLst>
          </p:cNvPr>
          <p:cNvSpPr txBox="1"/>
          <p:nvPr/>
        </p:nvSpPr>
        <p:spPr>
          <a:xfrm>
            <a:off x="687885" y="1726247"/>
            <a:ext cx="10387946" cy="181588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>
                <a:latin typeface="Avenir Book" panose="02000503020000020003" pitchFamily="2" charset="0"/>
                <a:cs typeface="Arial" panose="020B0604020202020204" pitchFamily="34" charset="0"/>
              </a:rPr>
              <a:t>The Portfolio: Guidelines on the types of evidence to be included </a:t>
            </a:r>
          </a:p>
          <a:p>
            <a:pPr algn="ctr"/>
            <a:endParaRPr lang="en-US" sz="2800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pPr algn="ctr"/>
            <a:r>
              <a:rPr lang="en-US" sz="2800">
                <a:latin typeface="Avenir Book" panose="02000503020000020003" pitchFamily="2" charset="0"/>
                <a:cs typeface="Arial" panose="020B0604020202020204" pitchFamily="34" charset="0"/>
              </a:rPr>
              <a:t>English Version </a:t>
            </a:r>
          </a:p>
        </p:txBody>
      </p:sp>
    </p:spTree>
    <p:extLst>
      <p:ext uri="{BB962C8B-B14F-4D97-AF65-F5344CB8AC3E}">
        <p14:creationId xmlns:p14="http://schemas.microsoft.com/office/powerpoint/2010/main" val="21312892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18F257B-64A3-0D77-C626-7839B457C5DF}"/>
              </a:ext>
            </a:extLst>
          </p:cNvPr>
          <p:cNvSpPr txBox="1"/>
          <p:nvPr/>
        </p:nvSpPr>
        <p:spPr>
          <a:xfrm>
            <a:off x="344631" y="66637"/>
            <a:ext cx="1150273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>
                <a:latin typeface="Avenir Book" panose="02000503020000020003" pitchFamily="2" charset="0"/>
              </a:rPr>
              <a:t>Here are examples of the type of evidence you could include in your portfolio to fulfil each skill requirement. You are not expected to include each example within every box – please see the Top Tips at the bottom of the contents page for more details.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DFBC51B-E300-72C2-C296-A3C636C3AA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5852541"/>
              </p:ext>
            </p:extLst>
          </p:nvPr>
        </p:nvGraphicFramePr>
        <p:xfrm>
          <a:off x="509152" y="1006593"/>
          <a:ext cx="11173694" cy="4620786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1242056">
                  <a:extLst>
                    <a:ext uri="{9D8B030D-6E8A-4147-A177-3AD203B41FA5}">
                      <a16:colId xmlns:a16="http://schemas.microsoft.com/office/drawing/2014/main" val="3029542897"/>
                    </a:ext>
                  </a:extLst>
                </a:gridCol>
                <a:gridCol w="1653937">
                  <a:extLst>
                    <a:ext uri="{9D8B030D-6E8A-4147-A177-3AD203B41FA5}">
                      <a16:colId xmlns:a16="http://schemas.microsoft.com/office/drawing/2014/main" val="89512646"/>
                    </a:ext>
                  </a:extLst>
                </a:gridCol>
                <a:gridCol w="1653937">
                  <a:extLst>
                    <a:ext uri="{9D8B030D-6E8A-4147-A177-3AD203B41FA5}">
                      <a16:colId xmlns:a16="http://schemas.microsoft.com/office/drawing/2014/main" val="665695731"/>
                    </a:ext>
                  </a:extLst>
                </a:gridCol>
                <a:gridCol w="1657945">
                  <a:extLst>
                    <a:ext uri="{9D8B030D-6E8A-4147-A177-3AD203B41FA5}">
                      <a16:colId xmlns:a16="http://schemas.microsoft.com/office/drawing/2014/main" val="423365003"/>
                    </a:ext>
                  </a:extLst>
                </a:gridCol>
                <a:gridCol w="1653937">
                  <a:extLst>
                    <a:ext uri="{9D8B030D-6E8A-4147-A177-3AD203B41FA5}">
                      <a16:colId xmlns:a16="http://schemas.microsoft.com/office/drawing/2014/main" val="1860785610"/>
                    </a:ext>
                  </a:extLst>
                </a:gridCol>
                <a:gridCol w="1653937">
                  <a:extLst>
                    <a:ext uri="{9D8B030D-6E8A-4147-A177-3AD203B41FA5}">
                      <a16:colId xmlns:a16="http://schemas.microsoft.com/office/drawing/2014/main" val="3714770005"/>
                    </a:ext>
                  </a:extLst>
                </a:gridCol>
                <a:gridCol w="1657945">
                  <a:extLst>
                    <a:ext uri="{9D8B030D-6E8A-4147-A177-3AD203B41FA5}">
                      <a16:colId xmlns:a16="http://schemas.microsoft.com/office/drawing/2014/main" val="4138598937"/>
                    </a:ext>
                  </a:extLst>
                </a:gridCol>
              </a:tblGrid>
              <a:tr h="478912"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58140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Pre-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Entry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94310" marR="182880" algn="ctr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Entry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194310" marR="184785" algn="ctr">
                        <a:lnSpc>
                          <a:spcPts val="1335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A1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36855" marR="224790" algn="ctr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Foundation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231140" marR="224790" algn="ctr">
                        <a:lnSpc>
                          <a:spcPts val="1335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A2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94310" marR="189230" algn="ctr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Intermediate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194310" marR="184150" algn="ctr">
                        <a:lnSpc>
                          <a:spcPts val="1335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B1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94310" marR="176530" algn="ctr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Higher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194310" marR="178435" algn="ctr">
                        <a:lnSpc>
                          <a:spcPts val="1335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B2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36855" marR="222885" algn="ctr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Proficiency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236855" marR="224790" algn="ctr">
                        <a:lnSpc>
                          <a:spcPts val="1335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C1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854704892"/>
                  </a:ext>
                </a:extLst>
              </a:tr>
              <a:tr h="3290982">
                <a:tc>
                  <a:txBody>
                    <a:bodyPr/>
                    <a:lstStyle/>
                    <a:p>
                      <a:pPr marL="196215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b="1" spc="-10">
                          <a:solidFill>
                            <a:schemeClr val="tx1"/>
                          </a:solidFill>
                          <a:effectLst/>
                        </a:rPr>
                        <a:t>Speaking</a:t>
                      </a:r>
                      <a:endParaRPr lang="en-GB" sz="1400" b="1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445" marR="69850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 recording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of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simple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</a:rPr>
                        <a:t>greetings</a:t>
                      </a:r>
                      <a:r>
                        <a:rPr lang="en-US" sz="1400" spc="-7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</a:rPr>
                        <a:t>at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</a:rPr>
                        <a:t>the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</a:rPr>
                        <a:t>start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</a:rPr>
                        <a:t>of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r>
                        <a:rPr lang="en-US" sz="1400" spc="-7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lesson</a:t>
                      </a:r>
                      <a:r>
                        <a:rPr lang="en-US" sz="1400" spc="-7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e.g.</a:t>
                      </a:r>
                      <a:r>
                        <a:rPr lang="en-US" sz="1400" spc="-7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Bore</a:t>
                      </a:r>
                      <a:r>
                        <a:rPr lang="en-US" sz="1400" spc="-7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da.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spcBef>
                          <a:spcPts val="30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4445">
                        <a:lnSpc>
                          <a:spcPct val="105000"/>
                        </a:lnSpc>
                      </a:pP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recording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of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some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familiar</a:t>
                      </a:r>
                      <a:r>
                        <a:rPr lang="en-US" sz="1400" spc="-3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words.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620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 recording of yourselves</a:t>
                      </a:r>
                      <a:r>
                        <a:rPr lang="en-US" sz="1400" spc="-7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reading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 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</a:rPr>
                        <a:t>simple</a:t>
                      </a:r>
                      <a:r>
                        <a:rPr lang="en-US" sz="1400" spc="-5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</a:rPr>
                        <a:t>book/text</a:t>
                      </a:r>
                      <a:r>
                        <a:rPr lang="en-US" sz="1400" spc="-5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</a:rPr>
                        <a:t>to</a:t>
                      </a:r>
                      <a:r>
                        <a:rPr lang="en-US" sz="1400" spc="-7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</a:rPr>
                        <a:t>the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children</a:t>
                      </a:r>
                      <a:r>
                        <a:rPr lang="en-US" sz="1400" spc="-1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and</a:t>
                      </a:r>
                      <a:r>
                        <a:rPr lang="en-US" sz="1400" spc="-1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asking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questions.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spcBef>
                          <a:spcPts val="40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7620" marR="169545">
                        <a:lnSpc>
                          <a:spcPct val="103000"/>
                        </a:lnSpc>
                        <a:spcAft>
                          <a:spcPts val="0"/>
                        </a:spcAft>
                      </a:pP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recording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of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short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micro-lesson.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spcBef>
                          <a:spcPts val="50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7620" marR="69850">
                        <a:lnSpc>
                          <a:spcPct val="10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pair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discussion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asking and</a:t>
                      </a:r>
                      <a:r>
                        <a:rPr lang="en-US" sz="1400" spc="-7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answering</a:t>
                      </a:r>
                      <a:r>
                        <a:rPr lang="en-US" sz="1400" spc="-7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simple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questions,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or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having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a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short</a:t>
                      </a:r>
                      <a:r>
                        <a:rPr lang="en-US" sz="1400" spc="-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conversation.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620" marR="23495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 recording of yourselves</a:t>
                      </a:r>
                      <a:r>
                        <a:rPr lang="en-US" sz="1400" spc="-7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reading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 book/text to the children, using a variety of patterns to ask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questions.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spcBef>
                          <a:spcPts val="20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7620"/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r>
                        <a:rPr lang="en-US" sz="1400" spc="6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recorded</a:t>
                      </a:r>
                      <a:r>
                        <a:rPr lang="en-US" sz="1400" spc="3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micro-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lesson.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spcBef>
                          <a:spcPts val="35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7620" marR="23495">
                        <a:lnSpc>
                          <a:spcPct val="10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pair</a:t>
                      </a:r>
                      <a:r>
                        <a:rPr lang="en-US" sz="1400" spc="-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discussion, conversation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or</a:t>
                      </a: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asking and</a:t>
                      </a:r>
                      <a:r>
                        <a:rPr lang="en-US" sz="1400" spc="-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answering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questions.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445" marR="69850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 recording of yourselves</a:t>
                      </a:r>
                      <a:r>
                        <a:rPr lang="en-US" sz="1400" spc="-7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reading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 book/text to the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children,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and holding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a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</a:rPr>
                        <a:t>simple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</a:rPr>
                        <a:t>discussion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</a:rPr>
                        <a:t>with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them.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spcBef>
                          <a:spcPts val="20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4445" indent="29845">
                        <a:lnSpc>
                          <a:spcPct val="105000"/>
                        </a:lnSpc>
                      </a:pP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r>
                        <a:rPr lang="en-US" sz="1400" spc="-7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recorded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micro-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lesson.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spcBef>
                          <a:spcPts val="30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4445">
                        <a:lnSpc>
                          <a:spcPct val="10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group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discussion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based on a suitable topic.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85" marR="71755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group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discussion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(e.g. based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on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an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article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or current affairs topic within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education)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6985" marR="69850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- listening and responding to</a:t>
                      </a: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each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other.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spcBef>
                          <a:spcPts val="5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6985">
                        <a:lnSpc>
                          <a:spcPct val="105000"/>
                        </a:lnSpc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r>
                        <a:rPr lang="en-US" sz="1400" spc="-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recorded</a:t>
                      </a: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lesson which demonstrates</a:t>
                      </a: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an extended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contribution by the individual.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spcBef>
                          <a:spcPts val="35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6985"/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mock</a:t>
                      </a: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interview.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85" marR="74930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group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discussion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(e.g. based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on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an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article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or current affairs topic within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education)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6985" marR="23495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- listening and responding to</a:t>
                      </a: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each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other.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spcBef>
                          <a:spcPts val="5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6985" marR="23495">
                        <a:lnSpc>
                          <a:spcPct val="10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r>
                        <a:rPr lang="en-US" sz="1400" spc="-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recorded</a:t>
                      </a: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lesson which demonstrates</a:t>
                      </a: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an extended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contribution by the individual.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spcBef>
                          <a:spcPts val="35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6985"/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mock</a:t>
                      </a: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interview.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723578096"/>
                  </a:ext>
                </a:extLst>
              </a:tr>
              <a:tr h="589430"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85">
                        <a:lnSpc>
                          <a:spcPts val="1200"/>
                        </a:lnSpc>
                        <a:spcBef>
                          <a:spcPts val="545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recording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of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TSI speaking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presentation.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85" marR="23495">
                        <a:lnSpc>
                          <a:spcPts val="1200"/>
                        </a:lnSpc>
                        <a:spcBef>
                          <a:spcPts val="545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recording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of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TSI speaking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presentation.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7694155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63603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2692C89-55F4-2842-FE05-0724302461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6030223"/>
              </p:ext>
            </p:extLst>
          </p:nvPr>
        </p:nvGraphicFramePr>
        <p:xfrm>
          <a:off x="689114" y="645286"/>
          <a:ext cx="10389700" cy="4865578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1154908">
                  <a:extLst>
                    <a:ext uri="{9D8B030D-6E8A-4147-A177-3AD203B41FA5}">
                      <a16:colId xmlns:a16="http://schemas.microsoft.com/office/drawing/2014/main" val="2708134728"/>
                    </a:ext>
                  </a:extLst>
                </a:gridCol>
                <a:gridCol w="1537890">
                  <a:extLst>
                    <a:ext uri="{9D8B030D-6E8A-4147-A177-3AD203B41FA5}">
                      <a16:colId xmlns:a16="http://schemas.microsoft.com/office/drawing/2014/main" val="2717166365"/>
                    </a:ext>
                  </a:extLst>
                </a:gridCol>
                <a:gridCol w="1537890">
                  <a:extLst>
                    <a:ext uri="{9D8B030D-6E8A-4147-A177-3AD203B41FA5}">
                      <a16:colId xmlns:a16="http://schemas.microsoft.com/office/drawing/2014/main" val="1799893780"/>
                    </a:ext>
                  </a:extLst>
                </a:gridCol>
                <a:gridCol w="1541616">
                  <a:extLst>
                    <a:ext uri="{9D8B030D-6E8A-4147-A177-3AD203B41FA5}">
                      <a16:colId xmlns:a16="http://schemas.microsoft.com/office/drawing/2014/main" val="1227198906"/>
                    </a:ext>
                  </a:extLst>
                </a:gridCol>
                <a:gridCol w="1537890">
                  <a:extLst>
                    <a:ext uri="{9D8B030D-6E8A-4147-A177-3AD203B41FA5}">
                      <a16:colId xmlns:a16="http://schemas.microsoft.com/office/drawing/2014/main" val="2714226319"/>
                    </a:ext>
                  </a:extLst>
                </a:gridCol>
                <a:gridCol w="1537890">
                  <a:extLst>
                    <a:ext uri="{9D8B030D-6E8A-4147-A177-3AD203B41FA5}">
                      <a16:colId xmlns:a16="http://schemas.microsoft.com/office/drawing/2014/main" val="4247630911"/>
                    </a:ext>
                  </a:extLst>
                </a:gridCol>
                <a:gridCol w="1541616">
                  <a:extLst>
                    <a:ext uri="{9D8B030D-6E8A-4147-A177-3AD203B41FA5}">
                      <a16:colId xmlns:a16="http://schemas.microsoft.com/office/drawing/2014/main" val="1244238530"/>
                    </a:ext>
                  </a:extLst>
                </a:gridCol>
              </a:tblGrid>
              <a:tr h="1886795">
                <a:tc rowSpan="2">
                  <a:txBody>
                    <a:bodyPr/>
                    <a:lstStyle/>
                    <a:p>
                      <a:pPr marL="223520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b="1" spc="-10">
                          <a:effectLst/>
                          <a:latin typeface="Avenir Book" panose="02000503020000020003" pitchFamily="2" charset="0"/>
                        </a:rPr>
                        <a:t>Reading</a:t>
                      </a:r>
                    </a:p>
                    <a:p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effectLst/>
                        <a:latin typeface="Avenir Book" panose="02000503020000020003" pitchFamily="2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445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 recording</a:t>
                      </a: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of</a:t>
                      </a: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 very simple piece or</a:t>
                      </a: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reading book being</a:t>
                      </a:r>
                      <a:r>
                        <a:rPr lang="en-US" sz="1400" spc="-2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read –</a:t>
                      </a:r>
                      <a:r>
                        <a:rPr lang="en-US" sz="1400" spc="-3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endParaRPr lang="en-GB" sz="1400"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4445">
                        <a:lnSpc>
                          <a:spcPts val="1105"/>
                        </a:lnSpc>
                        <a:spcBef>
                          <a:spcPts val="15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sentence</a:t>
                      </a: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or </a:t>
                      </a:r>
                      <a:r>
                        <a:rPr lang="en-US" sz="1400" spc="-20">
                          <a:effectLst/>
                          <a:latin typeface="Avenir Book" panose="02000503020000020003" pitchFamily="2" charset="0"/>
                        </a:rPr>
                        <a:t>two.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620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 recording of yourselves</a:t>
                      </a:r>
                      <a:r>
                        <a:rPr lang="en-US" sz="1400" spc="-7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reading</a:t>
                      </a:r>
                      <a:r>
                        <a:rPr lang="en-US" sz="1400" spc="-5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 </a:t>
                      </a:r>
                      <a:r>
                        <a:rPr lang="en-US" sz="1400" spc="-30">
                          <a:effectLst/>
                          <a:latin typeface="Avenir Book" panose="02000503020000020003" pitchFamily="2" charset="0"/>
                        </a:rPr>
                        <a:t>dialogue</a:t>
                      </a:r>
                      <a:r>
                        <a:rPr lang="en-US" sz="1400" spc="-4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effectLst/>
                          <a:latin typeface="Avenir Book" panose="02000503020000020003" pitchFamily="2" charset="0"/>
                        </a:rPr>
                        <a:t>after</a:t>
                      </a:r>
                      <a:r>
                        <a:rPr lang="en-US" sz="1400" spc="-5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effectLst/>
                          <a:latin typeface="Avenir Book" panose="02000503020000020003" pitchFamily="2" charset="0"/>
                        </a:rPr>
                        <a:t>listening</a:t>
                      </a:r>
                      <a:endParaRPr lang="en-GB" sz="1400"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7620">
                        <a:lnSpc>
                          <a:spcPts val="1105"/>
                        </a:lnSpc>
                        <a:spcBef>
                          <a:spcPts val="1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to</a:t>
                      </a:r>
                      <a:r>
                        <a:rPr lang="en-US" sz="1400" spc="-6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it</a:t>
                      </a:r>
                      <a:r>
                        <a:rPr lang="en-US" sz="1400" spc="-6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many</a:t>
                      </a:r>
                      <a:r>
                        <a:rPr lang="en-US" sz="1400" spc="-5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times.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620" marR="23495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 recording of yourselves</a:t>
                      </a:r>
                      <a:r>
                        <a:rPr lang="en-US" sz="1400" spc="-7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reading</a:t>
                      </a:r>
                      <a:r>
                        <a:rPr lang="en-US" sz="1400" spc="-5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 </a:t>
                      </a:r>
                      <a:r>
                        <a:rPr lang="en-US" sz="1400" spc="-30">
                          <a:effectLst/>
                          <a:latin typeface="Avenir Book" panose="02000503020000020003" pitchFamily="2" charset="0"/>
                        </a:rPr>
                        <a:t>dialogue</a:t>
                      </a:r>
                      <a:r>
                        <a:rPr lang="en-US" sz="1400" spc="-4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effectLst/>
                          <a:latin typeface="Avenir Book" panose="02000503020000020003" pitchFamily="2" charset="0"/>
                        </a:rPr>
                        <a:t>after</a:t>
                      </a:r>
                      <a:r>
                        <a:rPr lang="en-US" sz="1400" spc="-5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effectLst/>
                          <a:latin typeface="Avenir Book" panose="02000503020000020003" pitchFamily="2" charset="0"/>
                        </a:rPr>
                        <a:t>listening</a:t>
                      </a:r>
                      <a:endParaRPr lang="en-GB" sz="1400"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7620">
                        <a:lnSpc>
                          <a:spcPts val="1105"/>
                        </a:lnSpc>
                        <a:spcBef>
                          <a:spcPts val="1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to</a:t>
                      </a:r>
                      <a:r>
                        <a:rPr lang="en-US" sz="1400" spc="-6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it</a:t>
                      </a:r>
                      <a:r>
                        <a:rPr lang="en-US" sz="1400" spc="-6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many</a:t>
                      </a:r>
                      <a:r>
                        <a:rPr lang="en-US" sz="1400" spc="-5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times.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445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 recording of yourselves</a:t>
                      </a:r>
                      <a:r>
                        <a:rPr lang="en-US" sz="1400" spc="-7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reading</a:t>
                      </a:r>
                      <a:r>
                        <a:rPr lang="en-US" sz="1400" spc="-5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 </a:t>
                      </a:r>
                      <a:r>
                        <a:rPr lang="en-US" sz="1400" spc="-30">
                          <a:effectLst/>
                          <a:latin typeface="Avenir Book" panose="02000503020000020003" pitchFamily="2" charset="0"/>
                        </a:rPr>
                        <a:t>dialogue</a:t>
                      </a:r>
                      <a:r>
                        <a:rPr lang="en-US" sz="1400" spc="-4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effectLst/>
                          <a:latin typeface="Avenir Book" panose="02000503020000020003" pitchFamily="2" charset="0"/>
                        </a:rPr>
                        <a:t>after</a:t>
                      </a:r>
                      <a:r>
                        <a:rPr lang="en-US" sz="1400" spc="-5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effectLst/>
                          <a:latin typeface="Avenir Book" panose="02000503020000020003" pitchFamily="2" charset="0"/>
                        </a:rPr>
                        <a:t>listening</a:t>
                      </a:r>
                      <a:endParaRPr lang="en-GB" sz="1400"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4445">
                        <a:lnSpc>
                          <a:spcPts val="1105"/>
                        </a:lnSpc>
                        <a:spcBef>
                          <a:spcPts val="1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to</a:t>
                      </a:r>
                      <a:r>
                        <a:rPr lang="en-US" sz="1400" spc="-6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it</a:t>
                      </a:r>
                      <a:r>
                        <a:rPr lang="en-US" sz="1400" spc="-6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many</a:t>
                      </a:r>
                      <a:r>
                        <a:rPr lang="en-US" sz="1400" spc="-5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times.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85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An academic</a:t>
                      </a: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assignment with</a:t>
                      </a:r>
                      <a:r>
                        <a:rPr lang="en-US" sz="1400" spc="-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Welsh-medium sources</a:t>
                      </a: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(more than one).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85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An</a:t>
                      </a:r>
                      <a:r>
                        <a:rPr lang="en-US" sz="1400" spc="-4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academic</a:t>
                      </a:r>
                      <a:r>
                        <a:rPr lang="en-US" sz="1400" spc="-4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assignment </a:t>
                      </a:r>
                      <a:r>
                        <a:rPr lang="en-US" sz="1400" spc="-20">
                          <a:effectLst/>
                          <a:latin typeface="Avenir Book" panose="02000503020000020003" pitchFamily="2" charset="0"/>
                        </a:rPr>
                        <a:t>with</a:t>
                      </a:r>
                      <a:r>
                        <a:rPr lang="en-US" sz="1400" spc="-5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6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b="1" u="sng" spc="-20">
                          <a:effectLst/>
                          <a:latin typeface="Avenir Book" panose="02000503020000020003" pitchFamily="2" charset="0"/>
                        </a:rPr>
                        <a:t>variety</a:t>
                      </a:r>
                      <a:r>
                        <a:rPr lang="en-US" sz="1400" b="1" spc="-5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effectLst/>
                          <a:latin typeface="Avenir Book" panose="02000503020000020003" pitchFamily="2" charset="0"/>
                        </a:rPr>
                        <a:t>of</a:t>
                      </a:r>
                      <a:r>
                        <a:rPr lang="en-US" sz="1400" spc="-6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effectLst/>
                          <a:latin typeface="Avenir Book" panose="02000503020000020003" pitchFamily="2" charset="0"/>
                        </a:rPr>
                        <a:t>Welsh-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medium</a:t>
                      </a:r>
                      <a:r>
                        <a:rPr lang="en-US" sz="1400" spc="-3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sources.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323192402"/>
                  </a:ext>
                </a:extLst>
              </a:tr>
              <a:tr h="2978783">
                <a:tc vMerge="1">
                  <a:txBody>
                    <a:bodyPr/>
                    <a:lstStyle/>
                    <a:p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10"/>
                        </a:spcBef>
                      </a:pP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7620" marR="108585" indent="29845">
                        <a:lnSpc>
                          <a:spcPct val="10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 recording of yourselves</a:t>
                      </a:r>
                      <a:r>
                        <a:rPr lang="en-US" sz="1400" spc="-7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reading</a:t>
                      </a:r>
                      <a:r>
                        <a:rPr lang="en-US" sz="1400" spc="-7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 </a:t>
                      </a:r>
                      <a:r>
                        <a:rPr lang="en-US" sz="1400" spc="-20">
                          <a:effectLst/>
                          <a:latin typeface="Avenir Book" panose="02000503020000020003" pitchFamily="2" charset="0"/>
                        </a:rPr>
                        <a:t>book</a:t>
                      </a:r>
                      <a:r>
                        <a:rPr lang="en-US" sz="1400" spc="-5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effectLst/>
                          <a:latin typeface="Avenir Book" panose="02000503020000020003" pitchFamily="2" charset="0"/>
                        </a:rPr>
                        <a:t>or</a:t>
                      </a:r>
                      <a:r>
                        <a:rPr lang="en-US" sz="1400" spc="-5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effectLst/>
                          <a:latin typeface="Avenir Book" panose="02000503020000020003" pitchFamily="2" charset="0"/>
                        </a:rPr>
                        <a:t>instructions</a:t>
                      </a:r>
                      <a:r>
                        <a:rPr lang="en-US" sz="1400" spc="-5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effectLst/>
                          <a:latin typeface="Avenir Book" panose="02000503020000020003" pitchFamily="2" charset="0"/>
                        </a:rPr>
                        <a:t>to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the children.</a:t>
                      </a:r>
                      <a:endParaRPr lang="en-GB" sz="1400"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35"/>
                        </a:spcBef>
                      </a:pP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7620">
                        <a:lnSpc>
                          <a:spcPts val="1100"/>
                        </a:lnSpc>
                      </a:pP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2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comprehension </a:t>
                      </a:r>
                      <a:r>
                        <a:rPr lang="en-US" sz="1400" spc="-20">
                          <a:effectLst/>
                          <a:latin typeface="Avenir Book" panose="02000503020000020003" pitchFamily="2" charset="0"/>
                        </a:rPr>
                        <a:t>task.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10"/>
                        </a:spcBef>
                      </a:pP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7620" marR="23495">
                        <a:lnSpc>
                          <a:spcPct val="10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 recording of yourselves</a:t>
                      </a:r>
                      <a:r>
                        <a:rPr lang="en-US" sz="1400" spc="-7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reading</a:t>
                      </a:r>
                      <a:r>
                        <a:rPr lang="en-US" sz="1400" spc="-5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 </a:t>
                      </a:r>
                      <a:r>
                        <a:rPr lang="en-US" sz="1400" spc="-30">
                          <a:effectLst/>
                          <a:latin typeface="Avenir Book" panose="02000503020000020003" pitchFamily="2" charset="0"/>
                        </a:rPr>
                        <a:t>book</a:t>
                      </a:r>
                      <a:r>
                        <a:rPr lang="en-US" sz="1400" spc="-4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effectLst/>
                          <a:latin typeface="Avenir Book" panose="02000503020000020003" pitchFamily="2" charset="0"/>
                        </a:rPr>
                        <a:t>to</a:t>
                      </a:r>
                      <a:r>
                        <a:rPr lang="en-US" sz="1400" spc="-7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effectLst/>
                          <a:latin typeface="Avenir Book" panose="02000503020000020003" pitchFamily="2" charset="0"/>
                        </a:rPr>
                        <a:t>the</a:t>
                      </a:r>
                      <a:r>
                        <a:rPr lang="en-US" sz="1400" spc="-6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effectLst/>
                          <a:latin typeface="Avenir Book" panose="02000503020000020003" pitchFamily="2" charset="0"/>
                        </a:rPr>
                        <a:t>children</a:t>
                      </a:r>
                      <a:r>
                        <a:rPr lang="en-US" sz="1400" spc="-4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effectLst/>
                          <a:latin typeface="Avenir Book" panose="02000503020000020003" pitchFamily="2" charset="0"/>
                        </a:rPr>
                        <a:t>and </a:t>
                      </a: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discussing</a:t>
                      </a:r>
                      <a:r>
                        <a:rPr lang="en-US" sz="1400" spc="-6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the</a:t>
                      </a:r>
                      <a:r>
                        <a:rPr lang="en-US" sz="1400" spc="-6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content.</a:t>
                      </a:r>
                      <a:endParaRPr lang="en-GB" sz="1400"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35"/>
                        </a:spcBef>
                      </a:pP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7620">
                        <a:lnSpc>
                          <a:spcPts val="1100"/>
                        </a:lnSpc>
                      </a:pP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2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comprehension </a:t>
                      </a:r>
                      <a:r>
                        <a:rPr lang="en-US" sz="1400" spc="-20">
                          <a:effectLst/>
                          <a:latin typeface="Avenir Book" panose="02000503020000020003" pitchFamily="2" charset="0"/>
                        </a:rPr>
                        <a:t>task.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10"/>
                        </a:spcBef>
                      </a:pP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4445">
                        <a:lnSpc>
                          <a:spcPct val="105000"/>
                        </a:lnSpc>
                      </a:pP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 recording of yourselves</a:t>
                      </a:r>
                      <a:r>
                        <a:rPr lang="en-US" sz="1400" spc="-7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reading</a:t>
                      </a:r>
                      <a:r>
                        <a:rPr lang="en-US" sz="1400" spc="-5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 </a:t>
                      </a:r>
                      <a:r>
                        <a:rPr lang="en-US" sz="1400" spc="-20">
                          <a:effectLst/>
                          <a:latin typeface="Avenir Book" panose="02000503020000020003" pitchFamily="2" charset="0"/>
                        </a:rPr>
                        <a:t>book</a:t>
                      </a:r>
                      <a:r>
                        <a:rPr lang="en-US" sz="1400" spc="-5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effectLst/>
                          <a:latin typeface="Avenir Book" panose="02000503020000020003" pitchFamily="2" charset="0"/>
                        </a:rPr>
                        <a:t>to</a:t>
                      </a:r>
                      <a:r>
                        <a:rPr lang="en-US" sz="1400" spc="-7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effectLst/>
                          <a:latin typeface="Avenir Book" panose="02000503020000020003" pitchFamily="2" charset="0"/>
                        </a:rPr>
                        <a:t>the</a:t>
                      </a:r>
                      <a:r>
                        <a:rPr lang="en-US" sz="1400" spc="-6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effectLst/>
                          <a:latin typeface="Avenir Book" panose="02000503020000020003" pitchFamily="2" charset="0"/>
                        </a:rPr>
                        <a:t>children</a:t>
                      </a:r>
                      <a:r>
                        <a:rPr lang="en-US" sz="1400" spc="-5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effectLst/>
                          <a:latin typeface="Avenir Book" panose="02000503020000020003" pitchFamily="2" charset="0"/>
                        </a:rPr>
                        <a:t>and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discussing the content or expressing</a:t>
                      </a:r>
                      <a:r>
                        <a:rPr lang="en-US" sz="1400" spc="-3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an</a:t>
                      </a:r>
                      <a:r>
                        <a:rPr lang="en-US" sz="1400" spc="-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opinion</a:t>
                      </a:r>
                      <a:r>
                        <a:rPr lang="en-US" sz="1400" spc="-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5">
                          <a:effectLst/>
                          <a:latin typeface="Avenir Book" panose="02000503020000020003" pitchFamily="2" charset="0"/>
                        </a:rPr>
                        <a:t>on</a:t>
                      </a:r>
                      <a:endParaRPr lang="en-GB" sz="1400"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4445">
                        <a:lnSpc>
                          <a:spcPts val="1100"/>
                        </a:lnSpc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the</a:t>
                      </a:r>
                      <a:r>
                        <a:rPr lang="en-US" sz="1400" spc="-5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book.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85" marR="47625">
                        <a:lnSpc>
                          <a:spcPct val="105000"/>
                        </a:lnSpc>
                        <a:spcBef>
                          <a:spcPts val="15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 recording</a:t>
                      </a:r>
                      <a:r>
                        <a:rPr lang="en-US" sz="1400" spc="-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of</a:t>
                      </a:r>
                      <a:r>
                        <a:rPr lang="en-US" sz="1400" spc="-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reading</a:t>
                      </a:r>
                      <a:r>
                        <a:rPr lang="en-US" sz="1400" spc="-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 Welsh-medium</a:t>
                      </a:r>
                      <a:r>
                        <a:rPr lang="en-US" sz="1400" spc="-3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novel and</a:t>
                      </a:r>
                      <a:r>
                        <a:rPr lang="en-US" sz="1400" spc="-2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discussing</a:t>
                      </a:r>
                      <a:r>
                        <a:rPr lang="en-US" sz="1400" spc="-40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the content or the character/s in depth within a group e.g. a</a:t>
                      </a:r>
                      <a:endParaRPr lang="en-GB" sz="1400"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6985">
                        <a:lnSpc>
                          <a:spcPts val="11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Reading</a:t>
                      </a:r>
                      <a:r>
                        <a:rPr lang="en-US" sz="1400" spc="5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effectLst/>
                          <a:latin typeface="Avenir Book" panose="02000503020000020003" pitchFamily="2" charset="0"/>
                        </a:rPr>
                        <a:t>Club.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85" marR="50800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 recording</a:t>
                      </a:r>
                      <a:r>
                        <a:rPr lang="en-US" sz="1400" spc="-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of</a:t>
                      </a:r>
                      <a:r>
                        <a:rPr lang="en-US" sz="1400" spc="-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reading</a:t>
                      </a:r>
                      <a:r>
                        <a:rPr lang="en-US" sz="1400" spc="-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a Welsh-medium</a:t>
                      </a:r>
                      <a:r>
                        <a:rPr lang="en-US" sz="1400" spc="-3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novel and</a:t>
                      </a:r>
                      <a:r>
                        <a:rPr lang="en-US" sz="1400" spc="-2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discussing</a:t>
                      </a:r>
                      <a:r>
                        <a:rPr lang="en-US" sz="1400" spc="-4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the content</a:t>
                      </a:r>
                      <a:r>
                        <a:rPr lang="en-US" sz="1400" spc="-55"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effectLst/>
                          <a:latin typeface="Avenir Book" panose="02000503020000020003" pitchFamily="2" charset="0"/>
                        </a:rPr>
                        <a:t>extensively within a group e.g. a Reading Club.</a:t>
                      </a:r>
                      <a:endParaRPr lang="en-GB" sz="1400"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600667453"/>
                  </a:ext>
                </a:extLst>
              </a:tr>
            </a:tbl>
          </a:graphicData>
        </a:graphic>
      </p:graphicFrame>
      <p:sp>
        <p:nvSpPr>
          <p:cNvPr id="6" name="Rectangle 1">
            <a:extLst>
              <a:ext uri="{FF2B5EF4-FFF2-40B4-BE49-F238E27FC236}">
                <a16:creationId xmlns:a16="http://schemas.microsoft.com/office/drawing/2014/main" id="{DA9D8D0E-9DA2-3DB9-81AB-1571E2185C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1638" y="290512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61CD0CF-EECC-DA53-C05C-7C98DA8312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1460464"/>
              </p:ext>
            </p:extLst>
          </p:nvPr>
        </p:nvGraphicFramePr>
        <p:xfrm>
          <a:off x="689114" y="126617"/>
          <a:ext cx="10389701" cy="478912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1249659">
                  <a:extLst>
                    <a:ext uri="{9D8B030D-6E8A-4147-A177-3AD203B41FA5}">
                      <a16:colId xmlns:a16="http://schemas.microsoft.com/office/drawing/2014/main" val="1612578461"/>
                    </a:ext>
                  </a:extLst>
                </a:gridCol>
                <a:gridCol w="1536474">
                  <a:extLst>
                    <a:ext uri="{9D8B030D-6E8A-4147-A177-3AD203B41FA5}">
                      <a16:colId xmlns:a16="http://schemas.microsoft.com/office/drawing/2014/main" val="413787845"/>
                    </a:ext>
                  </a:extLst>
                </a:gridCol>
                <a:gridCol w="1483943">
                  <a:extLst>
                    <a:ext uri="{9D8B030D-6E8A-4147-A177-3AD203B41FA5}">
                      <a16:colId xmlns:a16="http://schemas.microsoft.com/office/drawing/2014/main" val="2867806688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3607461388"/>
                    </a:ext>
                  </a:extLst>
                </a:gridCol>
                <a:gridCol w="1537890">
                  <a:extLst>
                    <a:ext uri="{9D8B030D-6E8A-4147-A177-3AD203B41FA5}">
                      <a16:colId xmlns:a16="http://schemas.microsoft.com/office/drawing/2014/main" val="1110364155"/>
                    </a:ext>
                  </a:extLst>
                </a:gridCol>
                <a:gridCol w="1537890">
                  <a:extLst>
                    <a:ext uri="{9D8B030D-6E8A-4147-A177-3AD203B41FA5}">
                      <a16:colId xmlns:a16="http://schemas.microsoft.com/office/drawing/2014/main" val="315925984"/>
                    </a:ext>
                  </a:extLst>
                </a:gridCol>
                <a:gridCol w="1541617">
                  <a:extLst>
                    <a:ext uri="{9D8B030D-6E8A-4147-A177-3AD203B41FA5}">
                      <a16:colId xmlns:a16="http://schemas.microsoft.com/office/drawing/2014/main" val="2009638172"/>
                    </a:ext>
                  </a:extLst>
                </a:gridCol>
              </a:tblGrid>
              <a:tr h="478912">
                <a:tc>
                  <a:txBody>
                    <a:bodyPr/>
                    <a:lstStyle/>
                    <a:p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58140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Pre-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Entry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94310" marR="182880" algn="ctr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Entry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194310" marR="184785" algn="ctr">
                        <a:lnSpc>
                          <a:spcPts val="1335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A1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36855" marR="224790" algn="ctr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Foundation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231140" marR="224790" algn="ctr">
                        <a:lnSpc>
                          <a:spcPts val="1335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A2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94310" marR="189230" algn="ctr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Intermediate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194310" marR="184150" algn="ctr">
                        <a:lnSpc>
                          <a:spcPts val="1335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B1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94310" marR="176530" algn="ctr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Higher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194310" marR="178435" algn="ctr">
                        <a:lnSpc>
                          <a:spcPts val="1335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B2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36855" marR="222885" algn="ctr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Proficiency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236855" marR="224790" algn="ctr">
                        <a:lnSpc>
                          <a:spcPts val="1335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C1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42632233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8447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12A0056-C343-99CB-151D-A69A26202D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2112688"/>
              </p:ext>
            </p:extLst>
          </p:nvPr>
        </p:nvGraphicFramePr>
        <p:xfrm>
          <a:off x="397563" y="605529"/>
          <a:ext cx="11211341" cy="5043043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1246241">
                  <a:extLst>
                    <a:ext uri="{9D8B030D-6E8A-4147-A177-3AD203B41FA5}">
                      <a16:colId xmlns:a16="http://schemas.microsoft.com/office/drawing/2014/main" val="3275472322"/>
                    </a:ext>
                  </a:extLst>
                </a:gridCol>
                <a:gridCol w="1659510">
                  <a:extLst>
                    <a:ext uri="{9D8B030D-6E8A-4147-A177-3AD203B41FA5}">
                      <a16:colId xmlns:a16="http://schemas.microsoft.com/office/drawing/2014/main" val="2030388081"/>
                    </a:ext>
                  </a:extLst>
                </a:gridCol>
                <a:gridCol w="1659510">
                  <a:extLst>
                    <a:ext uri="{9D8B030D-6E8A-4147-A177-3AD203B41FA5}">
                      <a16:colId xmlns:a16="http://schemas.microsoft.com/office/drawing/2014/main" val="2332858044"/>
                    </a:ext>
                  </a:extLst>
                </a:gridCol>
                <a:gridCol w="1663530">
                  <a:extLst>
                    <a:ext uri="{9D8B030D-6E8A-4147-A177-3AD203B41FA5}">
                      <a16:colId xmlns:a16="http://schemas.microsoft.com/office/drawing/2014/main" val="3713196388"/>
                    </a:ext>
                  </a:extLst>
                </a:gridCol>
                <a:gridCol w="1659510">
                  <a:extLst>
                    <a:ext uri="{9D8B030D-6E8A-4147-A177-3AD203B41FA5}">
                      <a16:colId xmlns:a16="http://schemas.microsoft.com/office/drawing/2014/main" val="1915103705"/>
                    </a:ext>
                  </a:extLst>
                </a:gridCol>
                <a:gridCol w="1659510">
                  <a:extLst>
                    <a:ext uri="{9D8B030D-6E8A-4147-A177-3AD203B41FA5}">
                      <a16:colId xmlns:a16="http://schemas.microsoft.com/office/drawing/2014/main" val="3729458399"/>
                    </a:ext>
                  </a:extLst>
                </a:gridCol>
                <a:gridCol w="1663530">
                  <a:extLst>
                    <a:ext uri="{9D8B030D-6E8A-4147-A177-3AD203B41FA5}">
                      <a16:colId xmlns:a16="http://schemas.microsoft.com/office/drawing/2014/main" val="759218568"/>
                    </a:ext>
                  </a:extLst>
                </a:gridCol>
              </a:tblGrid>
              <a:tr h="4678017">
                <a:tc>
                  <a:txBody>
                    <a:bodyPr/>
                    <a:lstStyle/>
                    <a:p>
                      <a:pPr marL="158115" marR="185420" algn="ctr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Writing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445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Answering simple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questions</a:t>
                      </a:r>
                      <a:r>
                        <a:rPr lang="en-US" sz="1400" spc="-5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–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one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word or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one</a:t>
                      </a:r>
                      <a:r>
                        <a:rPr lang="en-US" sz="1400" spc="-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sentence.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40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4445" marR="81280">
                        <a:lnSpc>
                          <a:spcPct val="10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Some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simple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sentences written on resources.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25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4445">
                        <a:lnSpc>
                          <a:spcPct val="103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Simple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vocabulary resource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e.g.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flashcards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620" marR="47625">
                        <a:lnSpc>
                          <a:spcPct val="103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Educational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resources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– a</a:t>
                      </a:r>
                      <a:r>
                        <a:rPr lang="en-US" sz="1400" spc="5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language</a:t>
                      </a:r>
                      <a:r>
                        <a:rPr lang="en-US" sz="1400" spc="-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mat/poster.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45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7620">
                        <a:lnSpc>
                          <a:spcPct val="105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Create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list of questions in</a:t>
                      </a:r>
                      <a:r>
                        <a:rPr lang="en-US" sz="1400" spc="-3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lesson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plan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to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ask the children.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30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7620"/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Writing</a:t>
                      </a:r>
                      <a:r>
                        <a:rPr lang="en-US" sz="1400" spc="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3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simple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script.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10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7620" marR="76200">
                        <a:lnSpc>
                          <a:spcPct val="10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Screenshots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of the questions in the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Microsoft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Forms</a:t>
                      </a:r>
                      <a:r>
                        <a:rPr lang="en-US" sz="1400" spc="-7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where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you are required to write/</a:t>
                      </a:r>
                      <a:r>
                        <a:rPr lang="en-US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organise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simple sentences</a:t>
                      </a:r>
                      <a:r>
                        <a:rPr lang="en-US" sz="1400" spc="-7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correctly.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620" marR="50800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Create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original educational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resources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– a</a:t>
                      </a:r>
                      <a:r>
                        <a:rPr lang="en-US" sz="1400" spc="5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language</a:t>
                      </a:r>
                      <a:r>
                        <a:rPr lang="en-US" sz="1400" spc="-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mat/poster.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40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7620">
                        <a:lnSpc>
                          <a:spcPct val="105000"/>
                        </a:lnSpc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Create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list of questions to ask the children or language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patterns</a:t>
                      </a:r>
                      <a:r>
                        <a:rPr lang="en-US" sz="1400" spc="-5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you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intend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to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use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in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lesson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plan.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20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7620"/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Write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self-portrait.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30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7620" marR="79375">
                        <a:lnSpc>
                          <a:spcPct val="105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Screenshots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of the questions in the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Microsoft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Forms</a:t>
                      </a:r>
                      <a:r>
                        <a:rPr lang="en-US" sz="1400" spc="-7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where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you are required to write/</a:t>
                      </a:r>
                      <a:r>
                        <a:rPr lang="en-US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organise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simple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7620">
                        <a:lnSpc>
                          <a:spcPts val="1100"/>
                        </a:lnSpc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sentences</a:t>
                      </a:r>
                      <a:r>
                        <a:rPr lang="en-US" sz="1400" spc="12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correctly.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445" marR="62230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Create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original educational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resources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–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language</a:t>
                      </a:r>
                      <a:r>
                        <a:rPr lang="en-US" sz="1400" spc="-8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mat/poster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4445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/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Quizlet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30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4445">
                        <a:lnSpc>
                          <a:spcPct val="105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Create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list of questions to ask the children or language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patterns</a:t>
                      </a:r>
                      <a:r>
                        <a:rPr lang="en-US" sz="1400" spc="-5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you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intend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to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use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in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lesson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plan.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15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4445">
                        <a:lnSpc>
                          <a:spcPct val="105000"/>
                        </a:lnSpc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Write a</a:t>
                      </a:r>
                      <a:r>
                        <a:rPr lang="en-US" sz="1400" spc="-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lesson plan 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through</a:t>
                      </a:r>
                      <a:r>
                        <a:rPr lang="en-US" sz="1400" spc="-7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the</a:t>
                      </a:r>
                      <a:r>
                        <a:rPr lang="en-US" sz="1400" spc="-8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medium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of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Welsh.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85" marR="626110">
                        <a:lnSpc>
                          <a:spcPct val="103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An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academic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assignment.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45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6985">
                        <a:lnSpc>
                          <a:spcPct val="105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Personal statement</a:t>
                      </a:r>
                      <a:r>
                        <a:rPr lang="en-US" sz="1400" spc="-3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–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 job</a:t>
                      </a:r>
                      <a:r>
                        <a:rPr lang="en-US" sz="1400" spc="-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application.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25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6985">
                        <a:lnSpc>
                          <a:spcPct val="105000"/>
                        </a:lnSpc>
                      </a:pP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5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formal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letter</a:t>
                      </a:r>
                      <a:r>
                        <a:rPr lang="en-US" sz="1400" spc="-5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e.g.</a:t>
                      </a:r>
                      <a:r>
                        <a:rPr lang="en-US" sz="1400" spc="-5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to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school parents.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6985"/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 report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on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pupils’ work.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85" marR="629285">
                        <a:lnSpc>
                          <a:spcPct val="103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An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academic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assignment.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45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6985" marR="23495">
                        <a:lnSpc>
                          <a:spcPct val="105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Personal statement</a:t>
                      </a:r>
                      <a:r>
                        <a:rPr lang="en-US" sz="1400" spc="-3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–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 job</a:t>
                      </a:r>
                      <a:r>
                        <a:rPr lang="en-US" sz="1400" spc="-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application.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25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6985" marR="23495">
                        <a:lnSpc>
                          <a:spcPct val="105000"/>
                        </a:lnSpc>
                        <a:spcAft>
                          <a:spcPts val="0"/>
                        </a:spcAft>
                      </a:pP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5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formal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letter</a:t>
                      </a:r>
                      <a:r>
                        <a:rPr lang="en-US" sz="1400" spc="-5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e.g.</a:t>
                      </a:r>
                      <a:r>
                        <a:rPr lang="en-US" sz="1400" spc="-5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to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school parents.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6985" marR="74930">
                        <a:lnSpc>
                          <a:spcPct val="105000"/>
                        </a:lnSpc>
                        <a:spcAft>
                          <a:spcPts val="0"/>
                        </a:spcAft>
                      </a:pP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report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on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pupils’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work.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653209560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19D9EBC-43C2-CB2E-8F92-FD2C8F31B3D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2713151"/>
              </p:ext>
            </p:extLst>
          </p:nvPr>
        </p:nvGraphicFramePr>
        <p:xfrm>
          <a:off x="397563" y="126617"/>
          <a:ext cx="11211341" cy="478912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1252333">
                  <a:extLst>
                    <a:ext uri="{9D8B030D-6E8A-4147-A177-3AD203B41FA5}">
                      <a16:colId xmlns:a16="http://schemas.microsoft.com/office/drawing/2014/main" val="1612578461"/>
                    </a:ext>
                  </a:extLst>
                </a:gridCol>
                <a:gridCol w="1414442">
                  <a:extLst>
                    <a:ext uri="{9D8B030D-6E8A-4147-A177-3AD203B41FA5}">
                      <a16:colId xmlns:a16="http://schemas.microsoft.com/office/drawing/2014/main" val="413787845"/>
                    </a:ext>
                  </a:extLst>
                </a:gridCol>
                <a:gridCol w="1687144">
                  <a:extLst>
                    <a:ext uri="{9D8B030D-6E8A-4147-A177-3AD203B41FA5}">
                      <a16:colId xmlns:a16="http://schemas.microsoft.com/office/drawing/2014/main" val="2867806688"/>
                    </a:ext>
                  </a:extLst>
                </a:gridCol>
                <a:gridCol w="1673537">
                  <a:extLst>
                    <a:ext uri="{9D8B030D-6E8A-4147-A177-3AD203B41FA5}">
                      <a16:colId xmlns:a16="http://schemas.microsoft.com/office/drawing/2014/main" val="3607461388"/>
                    </a:ext>
                  </a:extLst>
                </a:gridCol>
                <a:gridCol w="1860844">
                  <a:extLst>
                    <a:ext uri="{9D8B030D-6E8A-4147-A177-3AD203B41FA5}">
                      <a16:colId xmlns:a16="http://schemas.microsoft.com/office/drawing/2014/main" val="1110364155"/>
                    </a:ext>
                  </a:extLst>
                </a:gridCol>
                <a:gridCol w="1659510">
                  <a:extLst>
                    <a:ext uri="{9D8B030D-6E8A-4147-A177-3AD203B41FA5}">
                      <a16:colId xmlns:a16="http://schemas.microsoft.com/office/drawing/2014/main" val="315925984"/>
                    </a:ext>
                  </a:extLst>
                </a:gridCol>
                <a:gridCol w="1663531">
                  <a:extLst>
                    <a:ext uri="{9D8B030D-6E8A-4147-A177-3AD203B41FA5}">
                      <a16:colId xmlns:a16="http://schemas.microsoft.com/office/drawing/2014/main" val="2009638172"/>
                    </a:ext>
                  </a:extLst>
                </a:gridCol>
              </a:tblGrid>
              <a:tr h="478912">
                <a:tc>
                  <a:txBody>
                    <a:bodyPr/>
                    <a:lstStyle/>
                    <a:p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58140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Pre-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Entry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94310" marR="182880" algn="ctr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Entry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194310" marR="184785" algn="ctr">
                        <a:lnSpc>
                          <a:spcPts val="1335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A1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36855" marR="224790" algn="ctr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Foundation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231140" marR="224790" algn="ctr">
                        <a:lnSpc>
                          <a:spcPts val="1335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A2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94310" marR="189230" algn="ctr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Intermediate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194310" marR="184150" algn="ctr">
                        <a:lnSpc>
                          <a:spcPts val="1335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B1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94310" marR="176530" algn="ctr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Higher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194310" marR="178435" algn="ctr">
                        <a:lnSpc>
                          <a:spcPts val="1335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B2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36855" marR="222885" algn="ctr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Proficiency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236855" marR="224790" algn="ctr">
                        <a:lnSpc>
                          <a:spcPts val="1335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C1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42632233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69273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>
            <a:extLst>
              <a:ext uri="{FF2B5EF4-FFF2-40B4-BE49-F238E27FC236}">
                <a16:creationId xmlns:a16="http://schemas.microsoft.com/office/drawing/2014/main" id="{4B621D2E-7781-65E7-2CBC-BD478741A1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5288" y="260098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F8B5912-9CDF-6982-2ABA-716EF2DD10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0684550"/>
              </p:ext>
            </p:extLst>
          </p:nvPr>
        </p:nvGraphicFramePr>
        <p:xfrm>
          <a:off x="390939" y="637069"/>
          <a:ext cx="11410121" cy="2225929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1268337">
                  <a:extLst>
                    <a:ext uri="{9D8B030D-6E8A-4147-A177-3AD203B41FA5}">
                      <a16:colId xmlns:a16="http://schemas.microsoft.com/office/drawing/2014/main" val="3598459837"/>
                    </a:ext>
                  </a:extLst>
                </a:gridCol>
                <a:gridCol w="1688934">
                  <a:extLst>
                    <a:ext uri="{9D8B030D-6E8A-4147-A177-3AD203B41FA5}">
                      <a16:colId xmlns:a16="http://schemas.microsoft.com/office/drawing/2014/main" val="2736603744"/>
                    </a:ext>
                  </a:extLst>
                </a:gridCol>
                <a:gridCol w="1688934">
                  <a:extLst>
                    <a:ext uri="{9D8B030D-6E8A-4147-A177-3AD203B41FA5}">
                      <a16:colId xmlns:a16="http://schemas.microsoft.com/office/drawing/2014/main" val="3503261727"/>
                    </a:ext>
                  </a:extLst>
                </a:gridCol>
                <a:gridCol w="1693024">
                  <a:extLst>
                    <a:ext uri="{9D8B030D-6E8A-4147-A177-3AD203B41FA5}">
                      <a16:colId xmlns:a16="http://schemas.microsoft.com/office/drawing/2014/main" val="2536391538"/>
                    </a:ext>
                  </a:extLst>
                </a:gridCol>
                <a:gridCol w="1688934">
                  <a:extLst>
                    <a:ext uri="{9D8B030D-6E8A-4147-A177-3AD203B41FA5}">
                      <a16:colId xmlns:a16="http://schemas.microsoft.com/office/drawing/2014/main" val="2561314011"/>
                    </a:ext>
                  </a:extLst>
                </a:gridCol>
                <a:gridCol w="1688934">
                  <a:extLst>
                    <a:ext uri="{9D8B030D-6E8A-4147-A177-3AD203B41FA5}">
                      <a16:colId xmlns:a16="http://schemas.microsoft.com/office/drawing/2014/main" val="1252775231"/>
                    </a:ext>
                  </a:extLst>
                </a:gridCol>
                <a:gridCol w="1693024">
                  <a:extLst>
                    <a:ext uri="{9D8B030D-6E8A-4147-A177-3AD203B41FA5}">
                      <a16:colId xmlns:a16="http://schemas.microsoft.com/office/drawing/2014/main" val="958717981"/>
                    </a:ext>
                  </a:extLst>
                </a:gridCol>
              </a:tblGrid>
              <a:tr h="1844821">
                <a:tc>
                  <a:txBody>
                    <a:bodyPr/>
                    <a:lstStyle/>
                    <a:p>
                      <a:pPr marL="164465" marR="185420" algn="ctr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Listening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445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recording</a:t>
                      </a:r>
                      <a:r>
                        <a:rPr lang="en-US" sz="1400" spc="-3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of</a:t>
                      </a:r>
                      <a:r>
                        <a:rPr lang="en-US" sz="1400" spc="-3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responses 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to</a:t>
                      </a:r>
                      <a:r>
                        <a:rPr lang="en-US" sz="1400" spc="-5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simple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questions</a:t>
                      </a:r>
                      <a:r>
                        <a:rPr lang="en-US" sz="1400" spc="-5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e.g. </a:t>
                      </a:r>
                      <a:r>
                        <a:rPr lang="en-US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Pwy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wyt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ti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?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620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record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of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quiz/Forms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results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which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include listening</a:t>
                      </a:r>
                      <a:r>
                        <a:rPr lang="en-US" sz="1400" spc="-7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exercises.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30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7620" marR="135890">
                        <a:lnSpc>
                          <a:spcPct val="10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 recording of yourselves</a:t>
                      </a: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doing listening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exercises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e.g. listening to a conversation</a:t>
                      </a:r>
                      <a:r>
                        <a:rPr lang="en-US" sz="1400" spc="-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then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620" marR="23495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record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of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quiz/Forms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results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which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include listening</a:t>
                      </a:r>
                      <a:r>
                        <a:rPr lang="en-US" sz="1400" spc="-7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exercises.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10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7620" marR="139065"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 recording of yourselves</a:t>
                      </a: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doing listening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exercises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e.g. listening to a conversation</a:t>
                      </a:r>
                      <a:r>
                        <a:rPr lang="en-US" sz="1400" spc="-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then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445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record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of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quiz/Forms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results</a:t>
                      </a:r>
                      <a:r>
                        <a:rPr lang="en-US" sz="140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which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include listening</a:t>
                      </a:r>
                      <a:r>
                        <a:rPr lang="en-US" sz="1400" spc="-7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exercises.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30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4445">
                        <a:lnSpc>
                          <a:spcPct val="105000"/>
                        </a:lnSpc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Listen to a Welsh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medium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conversation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and translate the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content.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85" marR="71755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group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discussion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(e.g. based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on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an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article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or current affairs topic within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education)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6985" marR="69850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- listening and responding to</a:t>
                      </a: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each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other.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85" marR="74930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group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discussion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(e.g. based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on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an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article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or current affairs topic within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education)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6985" marR="23495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- listening and responding to</a:t>
                      </a: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each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other.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47736120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6569D14-C565-5EC9-734A-8BF1BF58DC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8908593"/>
              </p:ext>
            </p:extLst>
          </p:nvPr>
        </p:nvGraphicFramePr>
        <p:xfrm>
          <a:off x="390939" y="2905670"/>
          <a:ext cx="11410121" cy="2910713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1282375">
                  <a:extLst>
                    <a:ext uri="{9D8B030D-6E8A-4147-A177-3AD203B41FA5}">
                      <a16:colId xmlns:a16="http://schemas.microsoft.com/office/drawing/2014/main" val="4251547673"/>
                    </a:ext>
                  </a:extLst>
                </a:gridCol>
                <a:gridCol w="1707628">
                  <a:extLst>
                    <a:ext uri="{9D8B030D-6E8A-4147-A177-3AD203B41FA5}">
                      <a16:colId xmlns:a16="http://schemas.microsoft.com/office/drawing/2014/main" val="4190969210"/>
                    </a:ext>
                  </a:extLst>
                </a:gridCol>
                <a:gridCol w="1707628">
                  <a:extLst>
                    <a:ext uri="{9D8B030D-6E8A-4147-A177-3AD203B41FA5}">
                      <a16:colId xmlns:a16="http://schemas.microsoft.com/office/drawing/2014/main" val="819872759"/>
                    </a:ext>
                  </a:extLst>
                </a:gridCol>
                <a:gridCol w="1711764">
                  <a:extLst>
                    <a:ext uri="{9D8B030D-6E8A-4147-A177-3AD203B41FA5}">
                      <a16:colId xmlns:a16="http://schemas.microsoft.com/office/drawing/2014/main" val="2732632529"/>
                    </a:ext>
                  </a:extLst>
                </a:gridCol>
                <a:gridCol w="1707628">
                  <a:extLst>
                    <a:ext uri="{9D8B030D-6E8A-4147-A177-3AD203B41FA5}">
                      <a16:colId xmlns:a16="http://schemas.microsoft.com/office/drawing/2014/main" val="68948848"/>
                    </a:ext>
                  </a:extLst>
                </a:gridCol>
                <a:gridCol w="1707628">
                  <a:extLst>
                    <a:ext uri="{9D8B030D-6E8A-4147-A177-3AD203B41FA5}">
                      <a16:colId xmlns:a16="http://schemas.microsoft.com/office/drawing/2014/main" val="3498158897"/>
                    </a:ext>
                  </a:extLst>
                </a:gridCol>
                <a:gridCol w="1585470">
                  <a:extLst>
                    <a:ext uri="{9D8B030D-6E8A-4147-A177-3AD203B41FA5}">
                      <a16:colId xmlns:a16="http://schemas.microsoft.com/office/drawing/2014/main" val="3191254183"/>
                    </a:ext>
                  </a:extLst>
                </a:gridCol>
              </a:tblGrid>
              <a:tr h="1706245"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620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answering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questions</a:t>
                      </a:r>
                      <a:r>
                        <a:rPr lang="en-US" sz="1400" spc="-5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/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filling in gaps.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55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7620">
                        <a:lnSpc>
                          <a:spcPct val="10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 recording of yourselves responding to simple questions from learners</a:t>
                      </a:r>
                      <a:r>
                        <a:rPr lang="en-US" sz="1400" spc="-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in</a:t>
                      </a:r>
                      <a:r>
                        <a:rPr lang="en-US" sz="1400" spc="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the</a:t>
                      </a:r>
                      <a:r>
                        <a:rPr lang="en-US" sz="1400" spc="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classroom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7620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e.g. a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microlesson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where you are responding to the learners. 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620" marR="23495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answering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questions</a:t>
                      </a:r>
                      <a:r>
                        <a:rPr lang="en-US" sz="1400" spc="-5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/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filling in gaps.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25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7620">
                        <a:lnSpc>
                          <a:spcPct val="10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 recording of yourselves responding to simple questions from learners</a:t>
                      </a:r>
                      <a:r>
                        <a:rPr lang="en-US" sz="1400" spc="-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in</a:t>
                      </a:r>
                      <a:r>
                        <a:rPr lang="en-US" sz="1400" spc="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the</a:t>
                      </a:r>
                      <a:r>
                        <a:rPr lang="en-US" sz="1400" spc="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classroom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7620">
                        <a:lnSpc>
                          <a:spcPct val="105000"/>
                        </a:lnSpc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e.g. a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microlesson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where you are responding to the learners. 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445" marR="69850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Record a “natural” conversation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–</a:t>
                      </a:r>
                      <a:r>
                        <a:rPr lang="en-US" sz="140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asking and</a:t>
                      </a:r>
                      <a:r>
                        <a:rPr lang="en-US" sz="1400" spc="-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answering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questions.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85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recorded</a:t>
                      </a: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lesson which shows an extended response to</a:t>
                      </a:r>
                      <a:r>
                        <a:rPr lang="en-US" sz="1400" spc="-1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the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pupils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(note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-</a:t>
                      </a:r>
                      <a:r>
                        <a:rPr lang="en-US" sz="1400" spc="-5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at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this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level,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this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is</a:t>
                      </a:r>
                      <a:r>
                        <a:rPr lang="en-US" sz="1400" spc="-7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insufficient</a:t>
                      </a:r>
                      <a:r>
                        <a:rPr lang="en-US" sz="1400" spc="-7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evidence on its own).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30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6985">
                        <a:lnSpc>
                          <a:spcPts val="1200"/>
                        </a:lnSpc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recording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of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TSI speaking presentation – the questions at the 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end.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85" marR="23495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recorded</a:t>
                      </a: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lesson which shows an extended response to</a:t>
                      </a:r>
                      <a:r>
                        <a:rPr lang="en-US" sz="1400" spc="-1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the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pupils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(note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-</a:t>
                      </a:r>
                      <a:r>
                        <a:rPr lang="en-US" sz="1400" spc="-5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at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this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level,</a:t>
                      </a:r>
                      <a:r>
                        <a:rPr lang="en-US" sz="1400" spc="-5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this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is</a:t>
                      </a:r>
                      <a:r>
                        <a:rPr lang="en-US" sz="1400" spc="-7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insufficient</a:t>
                      </a:r>
                      <a:r>
                        <a:rPr lang="en-US" sz="1400" spc="-7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evidence on its own).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>
                        <a:spcBef>
                          <a:spcPts val="30"/>
                        </a:spcBef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6985" marR="23495"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recording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of</a:t>
                      </a:r>
                      <a:r>
                        <a:rPr lang="en-US" sz="1400" spc="-6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400" spc="-6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TSI speaking presentation – the questions at the </a:t>
                      </a:r>
                      <a:r>
                        <a:rPr lang="en-US" sz="140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end.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547903081"/>
                  </a:ext>
                </a:extLst>
              </a:tr>
            </a:tbl>
          </a:graphicData>
        </a:graphic>
      </p:graphicFrame>
      <p:sp>
        <p:nvSpPr>
          <p:cNvPr id="8" name="Rectangle 2">
            <a:extLst>
              <a:ext uri="{FF2B5EF4-FFF2-40B4-BE49-F238E27FC236}">
                <a16:creationId xmlns:a16="http://schemas.microsoft.com/office/drawing/2014/main" id="{C6DAEE3C-62BC-6D45-DBCC-20913561CC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4971" y="433969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05F7226-F9A1-6799-43A1-C7C8FA5F2D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9217634"/>
              </p:ext>
            </p:extLst>
          </p:nvPr>
        </p:nvGraphicFramePr>
        <p:xfrm>
          <a:off x="430691" y="92932"/>
          <a:ext cx="11370367" cy="478912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1021125">
                  <a:extLst>
                    <a:ext uri="{9D8B030D-6E8A-4147-A177-3AD203B41FA5}">
                      <a16:colId xmlns:a16="http://schemas.microsoft.com/office/drawing/2014/main" val="1612578461"/>
                    </a:ext>
                  </a:extLst>
                </a:gridCol>
                <a:gridCol w="1683477">
                  <a:extLst>
                    <a:ext uri="{9D8B030D-6E8A-4147-A177-3AD203B41FA5}">
                      <a16:colId xmlns:a16="http://schemas.microsoft.com/office/drawing/2014/main" val="413787845"/>
                    </a:ext>
                  </a:extLst>
                </a:gridCol>
                <a:gridCol w="1711075">
                  <a:extLst>
                    <a:ext uri="{9D8B030D-6E8A-4147-A177-3AD203B41FA5}">
                      <a16:colId xmlns:a16="http://schemas.microsoft.com/office/drawing/2014/main" val="2867806688"/>
                    </a:ext>
                  </a:extLst>
                </a:gridCol>
                <a:gridCol w="1697275">
                  <a:extLst>
                    <a:ext uri="{9D8B030D-6E8A-4147-A177-3AD203B41FA5}">
                      <a16:colId xmlns:a16="http://schemas.microsoft.com/office/drawing/2014/main" val="3607461388"/>
                    </a:ext>
                  </a:extLst>
                </a:gridCol>
                <a:gridCol w="1887239">
                  <a:extLst>
                    <a:ext uri="{9D8B030D-6E8A-4147-A177-3AD203B41FA5}">
                      <a16:colId xmlns:a16="http://schemas.microsoft.com/office/drawing/2014/main" val="1110364155"/>
                    </a:ext>
                  </a:extLst>
                </a:gridCol>
                <a:gridCol w="1683049">
                  <a:extLst>
                    <a:ext uri="{9D8B030D-6E8A-4147-A177-3AD203B41FA5}">
                      <a16:colId xmlns:a16="http://schemas.microsoft.com/office/drawing/2014/main" val="315925984"/>
                    </a:ext>
                  </a:extLst>
                </a:gridCol>
                <a:gridCol w="1687127">
                  <a:extLst>
                    <a:ext uri="{9D8B030D-6E8A-4147-A177-3AD203B41FA5}">
                      <a16:colId xmlns:a16="http://schemas.microsoft.com/office/drawing/2014/main" val="2009638172"/>
                    </a:ext>
                  </a:extLst>
                </a:gridCol>
              </a:tblGrid>
              <a:tr h="478912">
                <a:tc>
                  <a:txBody>
                    <a:bodyPr/>
                    <a:lstStyle/>
                    <a:p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58140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Pre-</a:t>
                      </a: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Entry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94310" marR="182880" algn="ctr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Entry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194310" marR="184785" algn="ctr">
                        <a:lnSpc>
                          <a:spcPts val="1335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A1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36855" marR="224790" algn="ctr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Foundation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231140" marR="224790" algn="ctr">
                        <a:lnSpc>
                          <a:spcPts val="1335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A2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94310" marR="189230" algn="ctr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Intermediate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194310" marR="184150" algn="ctr">
                        <a:lnSpc>
                          <a:spcPts val="1335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B1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94310" marR="176530" algn="ctr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Higher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194310" marR="178435" algn="ctr">
                        <a:lnSpc>
                          <a:spcPts val="1335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B2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36855" marR="222885" algn="ctr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400" spc="-10">
                          <a:solidFill>
                            <a:schemeClr val="tx1"/>
                          </a:solidFill>
                          <a:effectLst/>
                        </a:rPr>
                        <a:t>Proficiency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236855" marR="224790" algn="ctr">
                        <a:lnSpc>
                          <a:spcPts val="1335"/>
                        </a:lnSpc>
                        <a:spcBef>
                          <a:spcPts val="85"/>
                        </a:spcBef>
                        <a:spcAft>
                          <a:spcPts val="0"/>
                        </a:spcAft>
                      </a:pPr>
                      <a:r>
                        <a:rPr lang="en-US" sz="1400" spc="-25">
                          <a:solidFill>
                            <a:schemeClr val="tx1"/>
                          </a:solidFill>
                          <a:effectLst/>
                        </a:rPr>
                        <a:t>C1</a:t>
                      </a:r>
                      <a:endParaRPr lang="en-GB" sz="140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42632233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85981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FE38A73-4DFD-701C-7588-8215B7F23D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2221487"/>
              </p:ext>
            </p:extLst>
          </p:nvPr>
        </p:nvGraphicFramePr>
        <p:xfrm>
          <a:off x="1045879" y="1351720"/>
          <a:ext cx="10100241" cy="3127248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{616DA210-FB5B-4158-B5E0-FEB733F419BA}</a:tableStyleId>
              </a:tblPr>
              <a:tblGrid>
                <a:gridCol w="1618850">
                  <a:extLst>
                    <a:ext uri="{9D8B030D-6E8A-4147-A177-3AD203B41FA5}">
                      <a16:colId xmlns:a16="http://schemas.microsoft.com/office/drawing/2014/main" val="41462367"/>
                    </a:ext>
                  </a:extLst>
                </a:gridCol>
                <a:gridCol w="8481391">
                  <a:extLst>
                    <a:ext uri="{9D8B030D-6E8A-4147-A177-3AD203B41FA5}">
                      <a16:colId xmlns:a16="http://schemas.microsoft.com/office/drawing/2014/main" val="2673527650"/>
                    </a:ext>
                  </a:extLst>
                </a:gridCol>
              </a:tblGrid>
              <a:tr h="3061253">
                <a:tc>
                  <a:txBody>
                    <a:bodyPr/>
                    <a:lstStyle/>
                    <a:p>
                      <a:pPr marL="55880">
                        <a:spcBef>
                          <a:spcPts val="25"/>
                        </a:spcBef>
                        <a:spcAft>
                          <a:spcPts val="0"/>
                        </a:spcAft>
                      </a:pPr>
                      <a:r>
                        <a:rPr lang="en-US" sz="1800" b="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Methodology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445" marR="3312795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 filmed lesson or parts of different lessons that display various teaching methods. </a:t>
                      </a:r>
                    </a:p>
                    <a:p>
                      <a:pPr marL="4445" marR="3312795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endParaRPr lang="en-US" sz="1800" b="0" spc="-2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4445" marR="3312795">
                        <a:lnSpc>
                          <a:spcPct val="105000"/>
                        </a:lnSpc>
                        <a:spcBef>
                          <a:spcPts val="20"/>
                        </a:spcBef>
                        <a:spcAft>
                          <a:spcPts val="0"/>
                        </a:spcAft>
                      </a:pPr>
                      <a:r>
                        <a:rPr lang="en-US" sz="1800" b="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Lesson</a:t>
                      </a:r>
                      <a:r>
                        <a:rPr lang="en-US" sz="1800" b="0" spc="-3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Plans</a:t>
                      </a:r>
                      <a:r>
                        <a:rPr lang="en-US" sz="1800" b="0" spc="-7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–</a:t>
                      </a:r>
                      <a:r>
                        <a:rPr lang="en-US" sz="1800" b="0" spc="-3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with</a:t>
                      </a:r>
                      <a:r>
                        <a:rPr lang="en-US" sz="1800" b="0" spc="-6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relevant</a:t>
                      </a:r>
                      <a:r>
                        <a:rPr lang="en-US" sz="1800" b="0" spc="-6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parts</a:t>
                      </a:r>
                      <a:r>
                        <a:rPr lang="en-US" sz="1800" b="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 spc="-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highlighted.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4445" marR="709295">
                        <a:lnSpc>
                          <a:spcPct val="105000"/>
                        </a:lnSpc>
                        <a:spcAft>
                          <a:spcPts val="0"/>
                        </a:spcAft>
                      </a:pPr>
                      <a:endParaRPr lang="en-US" sz="18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4445" marR="709295">
                        <a:lnSpc>
                          <a:spcPct val="105000"/>
                        </a:lnSpc>
                        <a:spcAft>
                          <a:spcPts val="0"/>
                        </a:spcAft>
                      </a:pPr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Group activities or micro lesson with peers recording showing a teaching method e.g. drilling or various teaching methods </a:t>
                      </a:r>
                      <a:r>
                        <a:rPr lang="en-US" sz="1800" b="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Academic/reflective</a:t>
                      </a:r>
                      <a:r>
                        <a:rPr lang="en-US" sz="1800" b="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assignment</a:t>
                      </a:r>
                      <a:r>
                        <a:rPr lang="en-US" sz="1800" b="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which</a:t>
                      </a:r>
                      <a:r>
                        <a:rPr lang="en-US" sz="1800" b="0" spc="-4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discusses your</a:t>
                      </a:r>
                      <a:r>
                        <a:rPr lang="en-US" sz="1800" b="0" spc="-3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use</a:t>
                      </a:r>
                      <a:r>
                        <a:rPr lang="en-US" sz="1800" b="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of</a:t>
                      </a:r>
                      <a:r>
                        <a:rPr lang="en-US" sz="1800" b="0" spc="-4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various</a:t>
                      </a:r>
                      <a:r>
                        <a:rPr lang="en-US" sz="1800" b="0" spc="-6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 spc="-3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methods.</a:t>
                      </a:r>
                    </a:p>
                    <a:p>
                      <a:pPr marL="4445" marR="709295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GB" sz="18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pPr marL="4445">
                        <a:lnSpc>
                          <a:spcPct val="100000"/>
                        </a:lnSpc>
                      </a:pPr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Mentor</a:t>
                      </a:r>
                      <a:r>
                        <a:rPr lang="en-US" sz="1800" b="0" spc="-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notes</a:t>
                      </a:r>
                      <a:r>
                        <a:rPr lang="en-US" sz="1800" b="0" spc="-2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based</a:t>
                      </a:r>
                      <a:r>
                        <a:rPr lang="en-US" sz="1800" b="0" spc="-1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on</a:t>
                      </a:r>
                      <a:r>
                        <a:rPr lang="en-US" sz="1800" b="0" spc="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a</a:t>
                      </a:r>
                      <a:r>
                        <a:rPr lang="en-US" sz="1800" b="0" spc="-1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lesson</a:t>
                      </a:r>
                      <a:r>
                        <a:rPr lang="en-US" sz="1800" b="0" spc="1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taught</a:t>
                      </a:r>
                      <a:r>
                        <a:rPr lang="en-US" sz="1800" b="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by</a:t>
                      </a:r>
                      <a:r>
                        <a:rPr lang="en-US" sz="1800" b="0" spc="-1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you,</a:t>
                      </a:r>
                      <a:r>
                        <a:rPr lang="en-US" sz="1800" b="0" spc="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which</a:t>
                      </a:r>
                      <a:r>
                        <a:rPr lang="en-US" sz="1800" b="0" spc="1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praises</a:t>
                      </a:r>
                      <a:r>
                        <a:rPr lang="en-US" sz="1800" b="0" spc="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your use</a:t>
                      </a:r>
                      <a:r>
                        <a:rPr lang="en-US" sz="1800" b="0" spc="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of</a:t>
                      </a:r>
                      <a:r>
                        <a:rPr lang="en-US" sz="1800" b="0" spc="2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various</a:t>
                      </a:r>
                      <a:r>
                        <a:rPr lang="en-US" sz="1800" b="0" spc="-2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methods</a:t>
                      </a:r>
                      <a:r>
                        <a:rPr lang="en-US" sz="1800" b="0" spc="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of</a:t>
                      </a:r>
                      <a:r>
                        <a:rPr lang="en-US" sz="1800" b="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introducing</a:t>
                      </a:r>
                      <a:r>
                        <a:rPr lang="en-US" sz="1800" b="0" spc="-5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1800" b="0" spc="-1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language.</a:t>
                      </a:r>
                      <a:endParaRPr lang="en-GB" sz="18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42289597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4926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EED0D-651C-7849-99E8-2F087908E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051" y="245856"/>
            <a:ext cx="11628783" cy="1325563"/>
          </a:xfrm>
          <a:solidFill>
            <a:srgbClr val="002060"/>
          </a:solidFill>
          <a:ln w="38100">
            <a:solidFill>
              <a:srgbClr val="00206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5400" b="1" i="1">
                <a:solidFill>
                  <a:schemeClr val="bg1"/>
                </a:solidFill>
              </a:rPr>
              <a:t>Sut </a:t>
            </a:r>
            <a:r>
              <a:rPr lang="en-US" sz="5400" b="1" i="1" err="1">
                <a:solidFill>
                  <a:schemeClr val="bg1"/>
                </a:solidFill>
              </a:rPr>
              <a:t>i</a:t>
            </a:r>
            <a:r>
              <a:rPr lang="en-US" sz="5400" b="1" i="1">
                <a:solidFill>
                  <a:schemeClr val="bg1"/>
                </a:solidFill>
              </a:rPr>
              <a:t> </a:t>
            </a:r>
            <a:r>
              <a:rPr lang="en-US" sz="5400" b="1" i="1" err="1">
                <a:solidFill>
                  <a:schemeClr val="bg1"/>
                </a:solidFill>
              </a:rPr>
              <a:t>lwytho</a:t>
            </a:r>
            <a:r>
              <a:rPr lang="en-US" sz="5400" b="1" i="1">
                <a:solidFill>
                  <a:schemeClr val="bg1"/>
                </a:solidFill>
              </a:rPr>
              <a:t>? How to upload?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7E1B3-79BB-8E45-90AE-8C75B94C0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05626"/>
            <a:ext cx="10515600" cy="3780045"/>
          </a:xfrm>
        </p:spPr>
        <p:txBody>
          <a:bodyPr>
            <a:normAutofit/>
          </a:bodyPr>
          <a:lstStyle/>
          <a:p>
            <a:pPr fontAlgn="base"/>
            <a:r>
              <a:rPr lang="en-GB"/>
              <a:t>Cymraeg - </a:t>
            </a:r>
            <a:r>
              <a:rPr lang="en-GB">
                <a:hlinkClick r:id="rId3" tooltip="URL Gwreiddiol: https://uwtsd.hosted.panopto.com/Panopto/Pages/Viewer.aspx?id=0e6022a3-7ce6-45c4-bf46-ae2300b54580. Cliciwch neu daro\'r ddolen os ydych chi\'n ymddiried ynddi."/>
              </a:rPr>
              <a:t>https://uwtsd.hosted.panopto.com/Panopto/Pages/Viewer.aspx?id=0e6022a3-7ce6-45c4-bf46-ae2300b54580</a:t>
            </a:r>
            <a:br>
              <a:rPr lang="en-GB"/>
            </a:br>
            <a:br>
              <a:rPr lang="en-GB"/>
            </a:br>
            <a:endParaRPr lang="en-GB"/>
          </a:p>
          <a:p>
            <a:pPr fontAlgn="base"/>
            <a:r>
              <a:rPr lang="en-GB"/>
              <a:t>English- </a:t>
            </a:r>
            <a:r>
              <a:rPr lang="en-GB">
                <a:hlinkClick r:id="rId4" tooltip="URL Gwreiddiol: https://uwtsd.hosted.panopto.com/Panopto/Pages/Viewer.aspx?id=a4402ded-34af-41ca-9591-ae2300b2d03e. Cliciwch neu daro\'r ddolen os ydych chi\'n ymddiried ynddi."/>
              </a:rPr>
              <a:t>https://uwtsd.hosted.panopto.com/Panopto/Pages/Viewer.aspx?id=a4402ded-34af-41ca-9591-ae2300b2d03e</a:t>
            </a:r>
            <a:br>
              <a:rPr lang="en-GB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330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1161FB-B997-954D-8EB6-40614A4C0795}"/>
              </a:ext>
            </a:extLst>
          </p:cNvPr>
          <p:cNvSpPr txBox="1"/>
          <p:nvPr/>
        </p:nvSpPr>
        <p:spPr>
          <a:xfrm>
            <a:off x="5138179" y="1959319"/>
            <a:ext cx="656427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>
                <a:latin typeface="Avenir Book" panose="02000503020000020003" pitchFamily="2" charset="0"/>
                <a:cs typeface="Arial" panose="020B0604020202020204" pitchFamily="34" charset="0"/>
              </a:rPr>
              <a:t>You must submit this form listing all the evidence you are submitting in your portfolio.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 dirty="0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>
                <a:latin typeface="Avenir Book" panose="02000503020000020003" pitchFamily="2" charset="0"/>
                <a:cs typeface="Arial" panose="020B0604020202020204" pitchFamily="34" charset="0"/>
              </a:rPr>
              <a:t>Submit on your PLP (Professional Learning Passport) .  </a:t>
            </a:r>
          </a:p>
          <a:p>
            <a:endParaRPr lang="en-US" b="1" dirty="0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>
                <a:latin typeface="Avenir Book" panose="02000503020000020003" pitchFamily="2" charset="0"/>
                <a:cs typeface="Arial" panose="020B0604020202020204" pitchFamily="34" charset="0"/>
              </a:rPr>
              <a:t>You will need to include a short explanation justifying why the evidence is relevant for the skill.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 dirty="0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>
                <a:latin typeface="Avenir Book" panose="02000503020000020003" pitchFamily="2" charset="0"/>
                <a:cs typeface="Arial" panose="020B0604020202020204" pitchFamily="34" charset="0"/>
              </a:rPr>
              <a:t>It’s fine if one piece of evidence is demonstrating many different skills, </a:t>
            </a:r>
            <a:r>
              <a:rPr lang="en-US" b="1" dirty="0" err="1">
                <a:latin typeface="Avenir Book" panose="02000503020000020003" pitchFamily="2" charset="0"/>
                <a:cs typeface="Arial" panose="020B0604020202020204" pitchFamily="34" charset="0"/>
              </a:rPr>
              <a:t>e.e</a:t>
            </a:r>
            <a:r>
              <a:rPr lang="en-US" b="1" dirty="0">
                <a:latin typeface="Avenir Book" panose="02000503020000020003" pitchFamily="2" charset="0"/>
                <a:cs typeface="Arial" panose="020B0604020202020204" pitchFamily="34" charset="0"/>
              </a:rPr>
              <a:t> listening, speaking &amp; Teaching and Learning. Remember to read the tips at the bottom of the form. 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82D7162-2FC1-B545-9705-790238A6A934}"/>
              </a:ext>
            </a:extLst>
          </p:cNvPr>
          <p:cNvCxnSpPr>
            <a:cxnSpLocks/>
          </p:cNvCxnSpPr>
          <p:nvPr/>
        </p:nvCxnSpPr>
        <p:spPr>
          <a:xfrm flipH="1" flipV="1">
            <a:off x="4450794" y="1089405"/>
            <a:ext cx="617354" cy="104472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203A5CD-617F-5845-8BEF-D7FD8AF2C873}"/>
              </a:ext>
            </a:extLst>
          </p:cNvPr>
          <p:cNvCxnSpPr>
            <a:cxnSpLocks/>
          </p:cNvCxnSpPr>
          <p:nvPr/>
        </p:nvCxnSpPr>
        <p:spPr>
          <a:xfrm flipH="1" flipV="1">
            <a:off x="4630018" y="4819599"/>
            <a:ext cx="876260" cy="37850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40127C17-CB41-0E4E-BFF1-214F685A85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2CCB986-A8E5-2741-87E5-16F276C3BB72}"/>
              </a:ext>
            </a:extLst>
          </p:cNvPr>
          <p:cNvCxnSpPr>
            <a:cxnSpLocks/>
          </p:cNvCxnSpPr>
          <p:nvPr/>
        </p:nvCxnSpPr>
        <p:spPr>
          <a:xfrm flipH="1" flipV="1">
            <a:off x="4173033" y="1859377"/>
            <a:ext cx="1333245" cy="16789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1">
            <a:extLst>
              <a:ext uri="{FF2B5EF4-FFF2-40B4-BE49-F238E27FC236}">
                <a16:creationId xmlns:a16="http://schemas.microsoft.com/office/drawing/2014/main" id="{3443EB96-F30B-1C4B-88CA-93AF982E7D94}"/>
              </a:ext>
            </a:extLst>
          </p:cNvPr>
          <p:cNvSpPr txBox="1">
            <a:spLocks/>
          </p:cNvSpPr>
          <p:nvPr/>
        </p:nvSpPr>
        <p:spPr>
          <a:xfrm>
            <a:off x="4839655" y="167573"/>
            <a:ext cx="7017028" cy="12883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/>
              <a:t>Submission date: </a:t>
            </a:r>
            <a:br>
              <a:rPr lang="en-US"/>
            </a:br>
            <a:r>
              <a:rPr lang="en-US" sz="5400" b="1">
                <a:solidFill>
                  <a:srgbClr val="FF0000"/>
                </a:solidFill>
              </a:rPr>
              <a:t>15.04.2024</a:t>
            </a:r>
            <a:endParaRPr lang="en-US" b="1">
              <a:solidFill>
                <a:srgbClr val="FF0000"/>
              </a:solidFill>
            </a:endParaRPr>
          </a:p>
        </p:txBody>
      </p:sp>
      <p:pic>
        <p:nvPicPr>
          <p:cNvPr id="8" name="Picture 7" descr="A white sheet of paper with text&#10;&#10;Description automatically generated">
            <a:extLst>
              <a:ext uri="{FF2B5EF4-FFF2-40B4-BE49-F238E27FC236}">
                <a16:creationId xmlns:a16="http://schemas.microsoft.com/office/drawing/2014/main" id="{1726B267-227B-4288-5920-2A97E1D14C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164" y="91277"/>
            <a:ext cx="4022036" cy="5695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833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5CA44AB-1864-1E40-97C1-A62C844AC42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961"/>
          <a:stretch/>
        </p:blipFill>
        <p:spPr>
          <a:xfrm>
            <a:off x="3162300" y="622300"/>
            <a:ext cx="8784535" cy="4784587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pic>
        <p:nvPicPr>
          <p:cNvPr id="4" name="Picture 3" descr="A white sheet of paper with text&#10;&#10;Description automatically generated">
            <a:extLst>
              <a:ext uri="{FF2B5EF4-FFF2-40B4-BE49-F238E27FC236}">
                <a16:creationId xmlns:a16="http://schemas.microsoft.com/office/drawing/2014/main" id="{76739033-209E-A8AA-6104-048F27DAB7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165" y="91277"/>
            <a:ext cx="2774754" cy="3929176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613FDB50-5043-844A-9C68-66FDC51A43D2}"/>
              </a:ext>
            </a:extLst>
          </p:cNvPr>
          <p:cNvCxnSpPr>
            <a:cxnSpLocks/>
          </p:cNvCxnSpPr>
          <p:nvPr/>
        </p:nvCxnSpPr>
        <p:spPr>
          <a:xfrm flipH="1" flipV="1">
            <a:off x="1336832" y="3429000"/>
            <a:ext cx="1825468" cy="1670165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17686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A92E96-7A9E-3B44-99B7-5E11E5E21668}"/>
              </a:ext>
            </a:extLst>
          </p:cNvPr>
          <p:cNvSpPr txBox="1"/>
          <p:nvPr/>
        </p:nvSpPr>
        <p:spPr>
          <a:xfrm>
            <a:off x="281354" y="205081"/>
            <a:ext cx="2471894" cy="1015663"/>
          </a:xfrm>
          <a:prstGeom prst="rect">
            <a:avLst/>
          </a:prstGeom>
          <a:solidFill>
            <a:schemeClr val="accent2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err="1"/>
              <a:t>Cyngor</a:t>
            </a:r>
            <a:r>
              <a:rPr lang="en-US" sz="2000"/>
              <a:t> Doeth</a:t>
            </a:r>
          </a:p>
          <a:p>
            <a:endParaRPr lang="en-US" sz="2000"/>
          </a:p>
          <a:p>
            <a:pPr algn="ctr"/>
            <a:r>
              <a:rPr lang="en-US" sz="2000" i="1"/>
              <a:t>Top Tips!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2933021-94BF-AF4F-AE4E-6E237985B85C}"/>
              </a:ext>
            </a:extLst>
          </p:cNvPr>
          <p:cNvSpPr/>
          <p:nvPr/>
        </p:nvSpPr>
        <p:spPr>
          <a:xfrm>
            <a:off x="2344710" y="2099294"/>
            <a:ext cx="2189317" cy="1396370"/>
          </a:xfrm>
          <a:prstGeom prst="roundRect">
            <a:avLst>
              <a:gd name="adj" fmla="val 22124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i="1" dirty="0">
                <a:solidFill>
                  <a:schemeClr val="tx1"/>
                </a:solidFill>
              </a:rPr>
              <a:t>Relevant evidence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DF807347-21D5-4E44-8224-1A00D9E5EEA6}"/>
              </a:ext>
            </a:extLst>
          </p:cNvPr>
          <p:cNvSpPr/>
          <p:nvPr/>
        </p:nvSpPr>
        <p:spPr>
          <a:xfrm>
            <a:off x="6430179" y="99422"/>
            <a:ext cx="2733699" cy="171927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  <a:p>
            <a:pPr algn="ctr"/>
            <a:r>
              <a:rPr lang="en-US" dirty="0">
                <a:solidFill>
                  <a:schemeClr val="tx1"/>
                </a:solidFill>
              </a:rPr>
              <a:t>Enough evidence but try not to overload.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FE954BF8-7F66-E841-B00E-7232C10E6782}"/>
              </a:ext>
            </a:extLst>
          </p:cNvPr>
          <p:cNvSpPr/>
          <p:nvPr/>
        </p:nvSpPr>
        <p:spPr>
          <a:xfrm>
            <a:off x="5184112" y="2134325"/>
            <a:ext cx="3215472" cy="139637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Choose evidence carefully: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Is it relevant?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Is it appropriate?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What does it show?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Why is it there?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1A8A7EA4-9875-6042-BF69-D9A24765FA07}"/>
              </a:ext>
            </a:extLst>
          </p:cNvPr>
          <p:cNvSpPr/>
          <p:nvPr/>
        </p:nvSpPr>
        <p:spPr>
          <a:xfrm>
            <a:off x="1334477" y="3857175"/>
            <a:ext cx="9523046" cy="171927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  <a:p>
            <a:pPr algn="ctr"/>
            <a:r>
              <a:rPr lang="en-US" dirty="0">
                <a:solidFill>
                  <a:schemeClr val="tx1"/>
                </a:solidFill>
              </a:rPr>
              <a:t>Film of micro lesson – could evidence more than one skill, e.g. speaking, listening and reading</a:t>
            </a:r>
          </a:p>
          <a:p>
            <a:pPr algn="ctr"/>
            <a:r>
              <a:rPr lang="en-US" b="1" u="sng" dirty="0">
                <a:solidFill>
                  <a:schemeClr val="tx1"/>
                </a:solidFill>
              </a:rPr>
              <a:t>Only upload once: </a:t>
            </a:r>
            <a:r>
              <a:rPr lang="en-US" dirty="0">
                <a:solidFill>
                  <a:schemeClr val="tx1"/>
                </a:solidFill>
              </a:rPr>
              <a:t>make clear in the introduction where you’ve uploaded the micro lesson.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26603580-A5E7-A549-9224-EB32B12E7B8B}"/>
              </a:ext>
            </a:extLst>
          </p:cNvPr>
          <p:cNvSpPr/>
          <p:nvPr/>
        </p:nvSpPr>
        <p:spPr>
          <a:xfrm>
            <a:off x="3081913" y="68324"/>
            <a:ext cx="3215472" cy="179133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Your portfolio is your showcase: choose your best pieces of evidence.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697B30C1-2C70-4443-8F64-76A891ED6139}"/>
              </a:ext>
            </a:extLst>
          </p:cNvPr>
          <p:cNvSpPr/>
          <p:nvPr/>
        </p:nvSpPr>
        <p:spPr>
          <a:xfrm>
            <a:off x="8927457" y="2038847"/>
            <a:ext cx="2840333" cy="165458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  <a:p>
            <a:pPr algn="ctr"/>
            <a:r>
              <a:rPr lang="en-US" dirty="0">
                <a:solidFill>
                  <a:schemeClr val="tx1"/>
                </a:solidFill>
              </a:rPr>
              <a:t>It’s easier to sort a full desktop file than to collect evidence from new before the deadline.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65D9A1A-0B7F-6090-3F27-E5DC48AA65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44710" y="6132095"/>
            <a:ext cx="7749210" cy="588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75355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33376-2B69-C840-BF79-1904041A1B94}"/>
              </a:ext>
            </a:extLst>
          </p:cNvPr>
          <p:cNvSpPr txBox="1">
            <a:spLocks/>
          </p:cNvSpPr>
          <p:nvPr/>
        </p:nvSpPr>
        <p:spPr>
          <a:xfrm>
            <a:off x="271017" y="1470992"/>
            <a:ext cx="5824983" cy="42810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solidFill>
                  <a:schemeClr val="tx1"/>
                </a:solidFill>
              </a:rPr>
              <a:t>Does dim </a:t>
            </a:r>
            <a:r>
              <a:rPr lang="en-US" sz="2400" b="1" err="1">
                <a:solidFill>
                  <a:schemeClr val="tx1"/>
                </a:solidFill>
              </a:rPr>
              <a:t>modd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pasio</a:t>
            </a:r>
            <a:r>
              <a:rPr lang="en-US" sz="2400" b="1">
                <a:solidFill>
                  <a:schemeClr val="tx1"/>
                </a:solidFill>
              </a:rPr>
              <a:t> / </a:t>
            </a:r>
            <a:r>
              <a:rPr lang="en-US" sz="2400" b="1" err="1">
                <a:solidFill>
                  <a:schemeClr val="tx1"/>
                </a:solidFill>
              </a:rPr>
              <a:t>methu</a:t>
            </a:r>
            <a:r>
              <a:rPr lang="en-US" sz="2400" b="1">
                <a:solidFill>
                  <a:schemeClr val="tx1"/>
                </a:solidFill>
              </a:rPr>
              <a:t> y </a:t>
            </a:r>
            <a:r>
              <a:rPr lang="en-US" sz="2400" b="1" err="1">
                <a:solidFill>
                  <a:schemeClr val="tx1"/>
                </a:solidFill>
              </a:rPr>
              <a:t>Fframwaith</a:t>
            </a:r>
            <a:r>
              <a:rPr lang="en-US" sz="2400" b="1">
                <a:solidFill>
                  <a:schemeClr val="tx1"/>
                </a:solidFill>
              </a:rPr>
              <a:t>.  </a:t>
            </a:r>
            <a:r>
              <a:rPr lang="en-US" sz="2400" b="1" err="1">
                <a:solidFill>
                  <a:schemeClr val="tx1"/>
                </a:solidFill>
              </a:rPr>
              <a:t>Nid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arholiad</a:t>
            </a:r>
            <a:r>
              <a:rPr lang="en-US" sz="2400" b="1">
                <a:solidFill>
                  <a:schemeClr val="tx1"/>
                </a:solidFill>
              </a:rPr>
              <a:t>, </a:t>
            </a:r>
            <a:r>
              <a:rPr lang="en-US" sz="2400" b="1" err="1">
                <a:solidFill>
                  <a:schemeClr val="tx1"/>
                </a:solidFill>
              </a:rPr>
              <a:t>aseiniad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na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phrawf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yw’r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portffolio</a:t>
            </a:r>
            <a:r>
              <a:rPr lang="en-US" sz="2400" b="1">
                <a:solidFill>
                  <a:schemeClr val="tx1"/>
                </a:solidFill>
              </a:rPr>
              <a:t>.  </a:t>
            </a:r>
          </a:p>
          <a:p>
            <a:r>
              <a:rPr lang="en-US" sz="2400" b="1" err="1">
                <a:solidFill>
                  <a:schemeClr val="tx1"/>
                </a:solidFill>
              </a:rPr>
              <a:t>Disgwylir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i</a:t>
            </a:r>
            <a:r>
              <a:rPr lang="en-US" sz="2400" b="1">
                <a:solidFill>
                  <a:schemeClr val="tx1"/>
                </a:solidFill>
              </a:rPr>
              <a:t> bob </a:t>
            </a:r>
            <a:r>
              <a:rPr lang="en-US" sz="2400" b="1" err="1">
                <a:solidFill>
                  <a:schemeClr val="tx1"/>
                </a:solidFill>
              </a:rPr>
              <a:t>myfyriwr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sy’n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graddio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gyda</a:t>
            </a:r>
            <a:r>
              <a:rPr lang="en-US" sz="2400" b="1">
                <a:solidFill>
                  <a:schemeClr val="tx1"/>
                </a:solidFill>
              </a:rPr>
              <a:t> SAC </a:t>
            </a:r>
            <a:r>
              <a:rPr lang="en-US" sz="2400" b="1" err="1">
                <a:solidFill>
                  <a:schemeClr val="tx1"/>
                </a:solidFill>
              </a:rPr>
              <a:t>gael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lefelau’r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Fframwaith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ar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eu</a:t>
            </a:r>
            <a:r>
              <a:rPr lang="en-US" sz="2400" b="1">
                <a:solidFill>
                  <a:schemeClr val="tx1"/>
                </a:solidFill>
              </a:rPr>
              <a:t> PDP </a:t>
            </a:r>
            <a:r>
              <a:rPr lang="en-US" sz="2400" b="1" err="1">
                <a:solidFill>
                  <a:schemeClr val="tx1"/>
                </a:solidFill>
              </a:rPr>
              <a:t>ar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ddechrau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eu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gyrfa</a:t>
            </a:r>
            <a:r>
              <a:rPr lang="en-US" sz="2400" b="1">
                <a:solidFill>
                  <a:schemeClr val="tx1"/>
                </a:solidFill>
              </a:rPr>
              <a:t>. </a:t>
            </a:r>
          </a:p>
          <a:p>
            <a:r>
              <a:rPr lang="en-US" sz="2400" b="1">
                <a:solidFill>
                  <a:schemeClr val="tx1"/>
                </a:solidFill>
              </a:rPr>
              <a:t>Ni </a:t>
            </a:r>
            <a:r>
              <a:rPr lang="en-US" sz="2400" b="1" err="1">
                <a:solidFill>
                  <a:schemeClr val="tx1"/>
                </a:solidFill>
              </a:rPr>
              <a:t>ddylai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casglu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tystiolaeth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fod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yn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llawer</a:t>
            </a:r>
            <a:r>
              <a:rPr lang="en-US" sz="2400" b="1">
                <a:solidFill>
                  <a:schemeClr val="tx1"/>
                </a:solidFill>
              </a:rPr>
              <a:t> o </a:t>
            </a:r>
            <a:r>
              <a:rPr lang="en-US" sz="2400" b="1" err="1">
                <a:solidFill>
                  <a:schemeClr val="tx1"/>
                </a:solidFill>
              </a:rPr>
              <a:t>waith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ychwanegol</a:t>
            </a:r>
            <a:r>
              <a:rPr lang="en-US" sz="2400" b="1">
                <a:solidFill>
                  <a:schemeClr val="tx1"/>
                </a:solidFill>
              </a:rPr>
              <a:t>.  </a:t>
            </a:r>
            <a:r>
              <a:rPr lang="en-US" sz="2400" b="1" err="1">
                <a:solidFill>
                  <a:schemeClr val="tx1"/>
                </a:solidFill>
              </a:rPr>
              <a:t>Dylai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fod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yn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rhywbeth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sy’n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digwydd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yn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naturiol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yn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ystod</a:t>
            </a:r>
            <a:r>
              <a:rPr lang="en-US" sz="2400" b="1">
                <a:solidFill>
                  <a:schemeClr val="tx1"/>
                </a:solidFill>
              </a:rPr>
              <a:t> y </a:t>
            </a:r>
            <a:r>
              <a:rPr lang="en-US" sz="2400" b="1" err="1">
                <a:solidFill>
                  <a:schemeClr val="tx1"/>
                </a:solidFill>
              </a:rPr>
              <a:t>flwyddyn</a:t>
            </a:r>
            <a:r>
              <a:rPr lang="en-US" sz="2400" b="1">
                <a:solidFill>
                  <a:schemeClr val="tx1"/>
                </a:solidFill>
              </a:rPr>
              <a:t>. 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800" b="1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7B7A46F-94BC-6B4B-8B76-A98878D6A66D}"/>
              </a:ext>
            </a:extLst>
          </p:cNvPr>
          <p:cNvSpPr txBox="1">
            <a:spLocks/>
          </p:cNvSpPr>
          <p:nvPr/>
        </p:nvSpPr>
        <p:spPr>
          <a:xfrm>
            <a:off x="6307382" y="1451114"/>
            <a:ext cx="5725592" cy="42810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>
                <a:solidFill>
                  <a:schemeClr val="tx1"/>
                </a:solidFill>
              </a:rPr>
              <a:t>You cannot fail / pass the Framework / Portfolio.  This is not an exam, a test or an assignment.</a:t>
            </a:r>
          </a:p>
          <a:p>
            <a:r>
              <a:rPr lang="en-US" sz="2200">
                <a:solidFill>
                  <a:schemeClr val="tx1"/>
                </a:solidFill>
              </a:rPr>
              <a:t>Every student who graduates with a QTS is expected to have the Framework levels on their PLP at the beginning of their teaching career.</a:t>
            </a:r>
          </a:p>
          <a:p>
            <a:r>
              <a:rPr lang="en-US" sz="2200">
                <a:solidFill>
                  <a:schemeClr val="tx1"/>
                </a:solidFill>
              </a:rPr>
              <a:t>Collecting evidence should not be a lot of extra work.  This is something that should happen on a regular basis as part of your professional development.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27C628B-B3C5-1949-B7CA-3FE2F27FA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839" y="203232"/>
            <a:ext cx="10178322" cy="906088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4800" b="1" err="1">
                <a:solidFill>
                  <a:schemeClr val="bg1"/>
                </a:solidFill>
              </a:rPr>
              <a:t>Pwysig</a:t>
            </a:r>
            <a:r>
              <a:rPr lang="en-US" sz="4800" b="1">
                <a:solidFill>
                  <a:schemeClr val="bg1"/>
                </a:solidFill>
              </a:rPr>
              <a:t>!   </a:t>
            </a:r>
            <a:r>
              <a:rPr lang="en-US" sz="4800" b="1" i="1">
                <a:solidFill>
                  <a:schemeClr val="bg1"/>
                </a:solidFill>
              </a:rPr>
              <a:t>Important!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D81653-993C-391D-182F-DB0BD7A60B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4710" y="6132095"/>
            <a:ext cx="7749210" cy="588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899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528A8CD7-EBCA-474C-BBDD-1C7B3CFB99B3}"/>
    </a:ext>
  </a:extLst>
</a:theme>
</file>

<file path=ppt/theme/theme2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301D9F0C-1E53-B443-B6DD-D4A3D073EB39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94EC666A-FA25-D24B-B8B7-6B0849826C0B}"/>
    </a:ext>
  </a:extLst>
</a:theme>
</file>

<file path=ppt/theme/theme4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F1ADBF0E-F7DE-6D48-B6B1-F4ACFAC8CFA2}"/>
    </a:ext>
  </a:extLst>
</a:theme>
</file>

<file path=ppt/theme/theme5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4341099A-2CA7-0F40-A0C2-DBA79B04F616}"/>
    </a:ext>
  </a:extLst>
</a:theme>
</file>

<file path=ppt/theme/theme6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72950A46-5D0F-5B45-80BF-FAFD76489183}"/>
    </a:ext>
  </a:extLst>
</a:theme>
</file>

<file path=ppt/theme/theme7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B30EAF06-3EF0-8540-B8D5-0747FE69DD58}"/>
    </a:ext>
  </a:extLst>
</a:theme>
</file>

<file path=ppt/theme/theme8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1787B570-DB7E-7F48-91B0-9E6F516EB757}"/>
    </a:ext>
  </a:extLst>
</a:theme>
</file>

<file path=ppt/theme/theme9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E3F083FC-65F2-424A-9F85-833A03E8FF54}"/>
    </a:ext>
  </a:extLst>
</a:theme>
</file>

<file path=ppt/theme/theme10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49C99445-741D-5047-BFCA-64ECBB6BA174}"/>
    </a:ext>
  </a:extLst>
</a:theme>
</file>

<file path=ppt/theme/theme11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89BACAB5-2572-9144-A176-AFC2C60610C4}"/>
    </a:ext>
  </a:extLst>
</a:theme>
</file>

<file path=ppt/theme/theme12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419F581F-3CB0-AE43-8364-3377CBF8888D}"/>
    </a:ext>
  </a:extLst>
</a:theme>
</file>

<file path=ppt/theme/theme13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020DD798-A37E-9F46-B530-A57568EA56DA}"/>
    </a:ext>
  </a:extLst>
</a:theme>
</file>

<file path=ppt/theme/theme14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CB6882F1-7989-8244-B21D-72534426F38B}"/>
    </a:ext>
  </a:extLst>
</a:theme>
</file>

<file path=ppt/theme/theme1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gfen" ma:contentTypeID="0x010100964854871C080D46AAF220054162EE49" ma:contentTypeVersion="14" ma:contentTypeDescription="Creu dogfen newydd." ma:contentTypeScope="" ma:versionID="59f84320b9f289c4bdc80886d6fec337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10965ba085fba1929f698ecde7f85f9d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Tagiau Delwedd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Rhannwyd â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Wedi Rhannu Gyda Manylion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ed90f537-6aef-4a2e-90db-00c10756adce}" ma:internalName="TaxCatchAll" ma:showField="CatchAllData" ma:web="497e3025-69b6-416a-8642-3c6d06f66ac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Math o Gynnwys"/>
        <xsd:element ref="dc:title" minOccurs="0" maxOccurs="1" ma:index="4" ma:displayName="Teit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c0bc5e67-24c2-4fc5-b969-f791d200abd2">
      <Terms xmlns="http://schemas.microsoft.com/office/infopath/2007/PartnerControls"/>
    </lcf76f155ced4ddcb4097134ff3c332f>
    <TaxCatchAll xmlns="497e3025-69b6-416a-8642-3c6d06f66ac5" xsi:nil="true"/>
  </documentManagement>
</p:properties>
</file>

<file path=customXml/itemProps1.xml><?xml version="1.0" encoding="utf-8"?>
<ds:datastoreItem xmlns:ds="http://schemas.openxmlformats.org/officeDocument/2006/customXml" ds:itemID="{2DFC1F6E-1DF0-4879-9D36-41BE662EB49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bc5e67-24c2-4fc5-b969-f791d200abd2"/>
    <ds:schemaRef ds:uri="497e3025-69b6-416a-8642-3c6d06f66ac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purl.org/dc/dcmitype/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purl.org/dc/terms/"/>
    <ds:schemaRef ds:uri="c0bc5e67-24c2-4fc5-b969-f791d200abd2"/>
    <ds:schemaRef ds:uri="497e3025-69b6-416a-8642-3c6d06f66ac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200_Subtitle 3</Template>
  <TotalTime>15</TotalTime>
  <Words>2031</Words>
  <Application>Microsoft Macintosh PowerPoint</Application>
  <PresentationFormat>Widescreen</PresentationFormat>
  <Paragraphs>277</Paragraphs>
  <Slides>15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14</vt:i4>
      </vt:variant>
      <vt:variant>
        <vt:lpstr>Slide Titles</vt:lpstr>
      </vt:variant>
      <vt:variant>
        <vt:i4>15</vt:i4>
      </vt:variant>
    </vt:vector>
  </HeadingPairs>
  <TitlesOfParts>
    <vt:vector size="33" baseType="lpstr">
      <vt:lpstr>Arial</vt:lpstr>
      <vt:lpstr>Avenir Book</vt:lpstr>
      <vt:lpstr>Calibri</vt:lpstr>
      <vt:lpstr>Calibri Light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Sut i lwytho? How to upload?</vt:lpstr>
      <vt:lpstr>PowerPoint Presentation</vt:lpstr>
      <vt:lpstr>PowerPoint Presentation</vt:lpstr>
      <vt:lpstr>PowerPoint Presentation</vt:lpstr>
      <vt:lpstr>Pwysig!   Important!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Ian Walsh</dc:creator>
  <cp:lastModifiedBy>Rhian Abbott</cp:lastModifiedBy>
  <cp:revision>4</cp:revision>
  <dcterms:created xsi:type="dcterms:W3CDTF">2021-03-29T10:52:19Z</dcterms:created>
  <dcterms:modified xsi:type="dcterms:W3CDTF">2024-02-21T13:54:12Z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0x010100964854871C080D46AAF220054162EE49</vt:lpwstr>
  </property>
  <property fmtid="{D5CDD505-2E9C-101B-9397-08002B2CF9AE}" pid="3" name="MediaServiceImageTags">
    <vt:lpwstr/>
  </property>
</Properties>
</file>