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64" r:id="rId3"/>
    <p:sldId id="257" r:id="rId4"/>
    <p:sldId id="258" r:id="rId5"/>
    <p:sldId id="259" r:id="rId6"/>
    <p:sldId id="260" r:id="rId7"/>
    <p:sldId id="261" r:id="rId8"/>
    <p:sldId id="262" r:id="rId9"/>
    <p:sldId id="265" r:id="rId10"/>
    <p:sldId id="263" r:id="rId11"/>
  </p:sldIdLst>
  <p:sldSz cx="18288000" cy="10287000"/>
  <p:notesSz cx="6858000" cy="9144000"/>
  <p:embeddedFontLst>
    <p:embeddedFont>
      <p:font typeface="Calibri" panose="020F0502020204030204" pitchFamily="34" charset="0"/>
      <p:regular r:id="rId13"/>
      <p:bold r:id="rId14"/>
      <p:italic r:id="rId15"/>
      <p:boldItalic r:id="rId16"/>
    </p:embeddedFont>
    <p:embeddedFont>
      <p:font typeface="Roboto Condensed" panose="02000000000000000000" pitchFamily="2" charset="0"/>
      <p:regular r:id="rId17"/>
      <p:bold r:id="rId18"/>
      <p:italic r:id="rId19"/>
      <p:boldItalic r:id="rId20"/>
    </p:embeddedFont>
    <p:embeddedFont>
      <p:font typeface="Roboto Condensed Bold" panose="020B0604020202020204" charset="0"/>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B38977-A03C-46EA-88AF-C32E904CEA2B}" v="8" dt="2023-02-09T15:30:05.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70769" autoAdjust="0"/>
  </p:normalViewPr>
  <p:slideViewPr>
    <p:cSldViewPr>
      <p:cViewPr>
        <p:scale>
          <a:sx n="70" d="100"/>
          <a:sy n="70" d="100"/>
        </p:scale>
        <p:origin x="-178" y="-5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587126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Hilton Hotels Corporation, a global leader in the hotel sector, manages more than 2,000 hotels and provides hotel franchises to other companies. The company's overseas business, Conrad Hotels, has hotels in Hong Kong, Singapore, Belgium, Egypt, Great Britain, and Great Britain. Despite being publicly traded since Conrad Hilton founded the Hilton Hotels Corporation in 1919, family members have run the company for the great majority of its history. Hilton developed a worldwide network of opulent hotels by the late 1940s. </a:t>
            </a:r>
          </a:p>
          <a:p>
            <a:endParaRPr lang="en-US" dirty="0"/>
          </a:p>
          <a:p>
            <a:r>
              <a:rPr lang="en-US" dirty="0"/>
              <a:t>A brand-new collection of opulent hotels called Signia by Hilton can be found in some of the most coveted resort and metropolitan locations on earth. Signia by Hilton hotels provide unmatched, innovative meeting and event capabilities with world-class design, cutting-edge technology, </a:t>
            </a:r>
            <a:r>
              <a:rPr lang="en-US" dirty="0" err="1"/>
              <a:t>recognisable</a:t>
            </a:r>
            <a:r>
              <a:rPr lang="en-US" dirty="0"/>
              <a:t> cuisine and beverage experiences, and premium wellness facilities. They are supported by the Hilton brand and the Hilton Honors Program.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Business travelers, vacationers, and families and large groups are all well served by "Signia by Hilton." They have a variety of rooms available to fit various price ranges. Signia hotels are popular among both business and leisure tourists due to their convenient locations, high quality, and extensive list of services. Package deals, group discounts, and the "Kids Eat Free" policy make it a good choice for gatherings with younger members of the family or group. The Signia by Hilton brand has gone a long way from its humble beginnings. It has grown to become the biggest hotel network in the world, with more than 1 million rooms available across many separate brands in more than . </a:t>
            </a:r>
            <a:r>
              <a:rPr lang="en-US" b="0" dirty="0"/>
              <a:t>B</a:t>
            </a:r>
            <a:r>
              <a:rPr lang="en-US" dirty="0"/>
              <a:t>usinesses are always evolving in order to better serve their customers. Customers may now reach Signia by Hilton via a variety of additional channels of communication. It's possible that they are only checking in, making plans for their trip, or making hotel reservations. These may be obtained by visiting the Signia by Hilton website, using the mobile app, purchasing them in person, or purchasing them from one of these locations. If Signia wanted to maintain its reputation for providing high-quality rooms, the company understood it needed to invest more effort into cultivating connections with its customers. As a direct consequence of this, the criteria for the collection and evaluation of data need certain revisions. as well as accomplishing this goal by recruiting the necessary specialists (</a:t>
            </a:r>
            <a:r>
              <a:rPr lang="en-GB" sz="1200" dirty="0">
                <a:effectLst/>
                <a:latin typeface="Times New Roman" panose="02020603050405020304" pitchFamily="18" charset="0"/>
              </a:rPr>
              <a:t>Hilton, 2023)</a:t>
            </a:r>
            <a:r>
              <a:rPr lang="en-US" dirty="0"/>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As the industry leader in hospitality, Signia by Hilton provides its guests with a comprehensive selection of services and facilities. These range from luxurious luxuries to practical business services.</a:t>
            </a:r>
          </a:p>
          <a:p>
            <a:endParaRPr lang="en-US" dirty="0"/>
          </a:p>
          <a:p>
            <a:r>
              <a:rPr lang="en-US" dirty="0"/>
              <a:t>Guests staying at a Signia by Hilton hotel can anticipate receiving outstanding service and the most modern conveniences. Signia by Hilton guarantees that its visitors have access to everything they need to make their stay pleasant and delightful. This includes providing opulent bedding, spa services, room service, fitness facilities, pools, on-site restaurants, business centers, and Wi-Fi connectivity. In addition, many Signia by Hilton hotels provide business visitors with additional amenities tailored to their needs, including conference rooms, high-speed internet access, and audio-visual equipment rental (</a:t>
            </a:r>
            <a:r>
              <a:rPr lang="en-GB" altLang="en-US" dirty="0">
                <a:latin typeface="Times New Roman" panose="02020603050405020304" pitchFamily="18" charset="0"/>
              </a:rPr>
              <a:t>Dolce, 2018)</a:t>
            </a:r>
            <a:r>
              <a:rPr lang="en-US" dirty="0"/>
              <a:t>.</a:t>
            </a:r>
          </a:p>
          <a:p>
            <a:endParaRPr lang="en-US" dirty="0"/>
          </a:p>
          <a:p>
            <a:r>
              <a:rPr lang="en-US" dirty="0"/>
              <a:t>In addition, Signia by Hilton takes great pleasure in its dedication to provide guests with an experience that is safe, secure, and pleasant. Each and every one of Signia by Hilton's hotels has keycard entry systems, video surveillance systems, and security professionals on duty around the clock. In addition, visitors at Signia by Hilton hotels can expect a clean, healthy, and smoke-free atmosphere throughout their whole stay at one of the chain's hotels.</a:t>
            </a:r>
          </a:p>
          <a:p>
            <a:endParaRPr lang="en-US" dirty="0"/>
          </a:p>
          <a:p>
            <a:r>
              <a:rPr lang="en-US" dirty="0"/>
              <a:t>In conclusion, Signia by Hilton is committed to delivering an experience that is above and above, as well as rewarding for its customers. The objective of Signia by Hilton is to give each of its visitors with a memorable and pleasurable experience, and this may be accomplished in a number of ways, such by providing </a:t>
            </a:r>
            <a:r>
              <a:rPr lang="en-US" dirty="0" err="1"/>
              <a:t>individualised</a:t>
            </a:r>
            <a:r>
              <a:rPr lang="en-US" dirty="0"/>
              <a:t> customer care, creating an inviting environment, or making special offers (</a:t>
            </a:r>
            <a:r>
              <a:rPr lang="en-GB" sz="1200" dirty="0">
                <a:effectLst/>
                <a:latin typeface="Times New Roman" panose="02020603050405020304" pitchFamily="18" charset="0"/>
              </a:rPr>
              <a:t>kellykuang, 2019)</a:t>
            </a:r>
            <a:r>
              <a:rPr lang="en-US" dirty="0"/>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904220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Guest services may be the deciding factor when it comes to providing clients and guests. They may make a long-lasting impact on consumers and serve as the company's public face. The guest services staff is responsible for fostering a friendly environment, providing information, and promptly resolving issues. They must also advertise the company's products and services, anticipate consumer needs, and provide customers </a:t>
            </a:r>
            <a:r>
              <a:rPr lang="en-US" dirty="0" err="1"/>
              <a:t>personalised</a:t>
            </a:r>
            <a:r>
              <a:rPr lang="en-US" dirty="0"/>
              <a:t> service that sets the business apart from the competitors. By concentrating on the function and goal of guest services, businesses may provide the greatest service and a positive customer experience.</a:t>
            </a:r>
          </a:p>
          <a:p>
            <a:endParaRPr lang="en-US" dirty="0"/>
          </a:p>
          <a:p>
            <a:r>
              <a:rPr lang="en-US" dirty="0"/>
              <a:t>Any successful hospitality business must provide first-rate customer service. To do this, you must first have the ability to identify and then anticipate the requirements of your clients. Then, you must put plans into action to not only meet but also exceed those demands. Guest Service in the Hospitality Industry takes a holistic approach to the hospitality industry and goes into the specifics of giving visitors outstanding service by looking at tried-and-true concepts from every sector. This book provides its readers with an introduction to the idea of hospitality by outlining several conceptual frameworks for doing so (</a:t>
            </a:r>
            <a:r>
              <a:rPr lang="en-GB" altLang="en-US" dirty="0">
                <a:latin typeface="Times New Roman" panose="02020603050405020304" pitchFamily="18" charset="0"/>
              </a:rPr>
              <a:t>Macdonald, 2021)</a:t>
            </a:r>
            <a:r>
              <a:rPr lang="en-US" dirty="0"/>
              <a:t>.</a:t>
            </a:r>
          </a:p>
          <a:p>
            <a:endParaRPr lang="en-US" dirty="0"/>
          </a:p>
          <a:p>
            <a:r>
              <a:rPr lang="en-US" dirty="0"/>
              <a:t>Integrating great service into the basic principles and routines of the whole company is the key to success in the hotel industry. The course "Guest Service in the Hospitality Industry" aims to assist prospective hospitality managers in acquiring the knowledge and abilities they'll need to provide visitors the sort of first-rate service that pervades every aspect of the company, from the staff to the strategic planning (Kansakar, Munir and Shabani, 2019).</a:t>
            </a:r>
          </a:p>
          <a:p>
            <a:endParaRPr lang="en-US" dirty="0"/>
          </a:p>
          <a:p>
            <a:r>
              <a:rPr lang="en-US" dirty="0"/>
              <a:t>Training and knowledge in customer service are crucial in a profession as risky and cutthroat as hospitality. Given the wide range of alternatives customers have at their disposal, offering outstanding service may be what convinces a client to come back. "Guest service experience management" monitors client satisfaction with the service they get using sentiment analysis. The guest experience analysis tool evaluates the performance of several aspects of your business and identifies areas where adjustments might have the most effect. For monitoring visitor happiness, a system that offers reliable analysis of customer input is essential. You need a platform that can gather data from a variety of sources, including surveys, OpenTable, TripAdvisor, </a:t>
            </a:r>
            <a:r>
              <a:rPr lang="en-US" dirty="0" err="1"/>
              <a:t>GoogleMyBusiness</a:t>
            </a:r>
            <a:r>
              <a:rPr lang="en-US" dirty="0"/>
              <a:t>, and other sources, if your industry attracts people from many walks of life. It also has to have natural language processing skills built in to be able to understand reviews and comments made in various languages (</a:t>
            </a:r>
            <a:r>
              <a:rPr lang="en-GB" sz="1200" dirty="0">
                <a:effectLst/>
                <a:latin typeface="Times New Roman" panose="02020603050405020304" pitchFamily="18" charset="0"/>
              </a:rPr>
              <a:t>kellykuang, 2019)</a:t>
            </a:r>
            <a:r>
              <a:rPr lang="en-US" dirty="0"/>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4290533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Hospitality is crucial in the tourist and hospitality sectors because it ensures customers have a positive and memorable experience. Being hospitable is making guests feel welcome by catering to their every need and treating them with dignity. Hotels that go above and above for their guests are more likely to get repeat business and positive word-of-mouth. It is the goal of most hotels to make their visitors' stays as comfortable and pleasant as possible. Hotels often provide their guests with a wide variety of services and amenities, including free breakfast, room service, concierge assistance, on-site recreational facilities, and spa treatments (Rhou and Singal, 2020). They have a helpful and kind staff, and it's easy to go to local attractions and public transportation. To cap it all off, hotels go to great lengths to ensure that their guests have a pleasant stay by providing them with clean, well-maintained rooms and a helpful staff. Hotels give these perks to their customers free of charge because they want them to have a pleasant stay. The goal should be to not only satisfy guests, but to delight them. Providing outstanding service gives guests more of a reason to select your hotel over the competition, which in turn increases repeat visits, loyalty, and income. Understanding the most common needs of guests and how to accommodate them at every stage of the booking process is crucial (</a:t>
            </a:r>
            <a:r>
              <a:rPr lang="en-GB" altLang="en-US" dirty="0">
                <a:latin typeface="Times New Roman" panose="02020603050405020304" pitchFamily="18" charset="0"/>
              </a:rPr>
              <a:t>Dolce, 2018)</a:t>
            </a:r>
            <a:r>
              <a:rPr lang="en-US" dirty="0"/>
              <a:t>.</a:t>
            </a:r>
          </a:p>
          <a:p>
            <a:endParaRPr lang="en-US" dirty="0"/>
          </a:p>
          <a:p>
            <a:r>
              <a:rPr lang="en-US" dirty="0"/>
              <a:t>Meeting guests' expectations is important for keeping reservations coming in throughout the year, but going above and beyond is the key to converting them into brand-loyal consumers. The more you learn about your customers' needs during the buying process, the more prepared you'll be to meet and exceed their expectations. Guests won't be satisfied enough to return if your hotel only meets their minimal expectations, which include a clean room, a convenient location, and a pleasant bed and pillows. However, if you give your customers what they want in the form of superior service, unique offerings, cutting-edge technology, and an improved overall experience, they will be more loyal to your brand and may even go so far as to spread the word about how great your company is. Create an individual experience with your brand via individualization for extra points (</a:t>
            </a:r>
            <a:r>
              <a:rPr lang="en-GB" altLang="en-US" dirty="0">
                <a:latin typeface="Times New Roman" panose="02020603050405020304" pitchFamily="18" charset="0"/>
              </a:rPr>
              <a:t>Montgomery, 2016) </a:t>
            </a:r>
            <a:r>
              <a:rPr lang="en-US" dirty="0"/>
              <a:t>. The standards of our guests seem to be rising constantly. Due to the prevalence of social media, modern tourists are always on the lookout for the perfect experience to share with their friends and followers back home, and they settle for nothing less than a really once-in-a-lifetime adventure. Therefore, it is essential that the service you provide delights the visitor and has a constructive effect on their following. Obviously, you should go above and above for your customers. In fact, it is the single most important factor in determining whether or not a guest would return to your hotel. Even while technological advancements may one day lead to computers taking over many aspects of the tourist experience, nothing beats focused human attention to set your hotel apart from the competitors (</a:t>
            </a:r>
            <a:r>
              <a:rPr lang="en-GB" altLang="en-US" dirty="0">
                <a:latin typeface="Times New Roman" panose="02020603050405020304" pitchFamily="18" charset="0"/>
              </a:rPr>
              <a:t>Solomon, 2019)</a:t>
            </a:r>
            <a:r>
              <a:rPr lang="en-US" dirty="0"/>
              <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7583977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When customers have a good time with a company, they are more inclined to do business with that company again and to recommend it to their friends and family. The information that was acquired might be utilised to improve advertising efforts and remove any discrepancies that existed between the product that was advertised and the product that was delivered. As a direct consequence of this, your standing among your peers in the industry will improve to an even greater degree.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352929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331686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8009231" y="8230"/>
            <a:ext cx="10287000" cy="10270541"/>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7A547E">
                <a:alpha val="9804"/>
              </a:srgbClr>
            </a:solidFill>
          </p:spPr>
        </p:sp>
      </p:grpSp>
      <p:grpSp>
        <p:nvGrpSpPr>
          <p:cNvPr id="4" name="Group 4"/>
          <p:cNvGrpSpPr/>
          <p:nvPr/>
        </p:nvGrpSpPr>
        <p:grpSpPr>
          <a:xfrm rot="-5400000">
            <a:off x="9901956" y="1900956"/>
            <a:ext cx="10287000" cy="6485088"/>
            <a:chOff x="0" y="0"/>
            <a:chExt cx="3130550" cy="1973548"/>
          </a:xfrm>
        </p:grpSpPr>
        <p:sp>
          <p:nvSpPr>
            <p:cNvPr id="5" name="Freeform 5"/>
            <p:cNvSpPr/>
            <p:nvPr/>
          </p:nvSpPr>
          <p:spPr>
            <a:xfrm>
              <a:off x="0" y="0"/>
              <a:ext cx="3130550" cy="1973548"/>
            </a:xfrm>
            <a:custGeom>
              <a:avLst/>
              <a:gdLst/>
              <a:ahLst/>
              <a:cxnLst/>
              <a:rect l="l" t="t" r="r" b="b"/>
              <a:pathLst>
                <a:path w="3130550" h="1973548">
                  <a:moveTo>
                    <a:pt x="0" y="1123950"/>
                  </a:moveTo>
                  <a:lnTo>
                    <a:pt x="0" y="1973548"/>
                  </a:lnTo>
                  <a:lnTo>
                    <a:pt x="3130550" y="1973548"/>
                  </a:lnTo>
                  <a:lnTo>
                    <a:pt x="3130550" y="0"/>
                  </a:lnTo>
                  <a:close/>
                </a:path>
              </a:pathLst>
            </a:custGeom>
            <a:solidFill>
              <a:srgbClr val="000000"/>
            </a:solidFill>
          </p:spPr>
        </p:sp>
      </p:grpSp>
      <p:sp>
        <p:nvSpPr>
          <p:cNvPr id="7" name="TextBox 7"/>
          <p:cNvSpPr txBox="1"/>
          <p:nvPr/>
        </p:nvSpPr>
        <p:spPr>
          <a:xfrm>
            <a:off x="1072265" y="944681"/>
            <a:ext cx="11016182" cy="4183838"/>
          </a:xfrm>
          <a:prstGeom prst="rect">
            <a:avLst/>
          </a:prstGeom>
        </p:spPr>
        <p:txBody>
          <a:bodyPr wrap="square" lIns="0" tIns="0" rIns="0" bIns="0" rtlCol="0" anchor="t">
            <a:spAutoFit/>
          </a:bodyPr>
          <a:lstStyle/>
          <a:p>
            <a:pPr>
              <a:lnSpc>
                <a:spcPts val="11480"/>
              </a:lnSpc>
            </a:pPr>
            <a:r>
              <a:rPr lang="en-US" sz="4000" b="1" dirty="0">
                <a:solidFill>
                  <a:srgbClr val="EF7B54"/>
                </a:solidFill>
                <a:latin typeface="Roboto Condensed"/>
              </a:rPr>
              <a:t>The Role and Importance of Quality Service, Hospitability and guest services within the hotel industry</a:t>
            </a:r>
          </a:p>
        </p:txBody>
      </p:sp>
      <p:sp>
        <p:nvSpPr>
          <p:cNvPr id="8" name="TextBox 8"/>
          <p:cNvSpPr txBox="1"/>
          <p:nvPr/>
        </p:nvSpPr>
        <p:spPr>
          <a:xfrm>
            <a:off x="1650789" y="7250400"/>
            <a:ext cx="9668599" cy="2215991"/>
          </a:xfrm>
          <a:prstGeom prst="rect">
            <a:avLst/>
          </a:prstGeom>
        </p:spPr>
        <p:txBody>
          <a:bodyPr lIns="0" tIns="0" rIns="0" bIns="0" rtlCol="0" anchor="t">
            <a:spAutoFit/>
          </a:bodyPr>
          <a:lstStyle/>
          <a:p>
            <a:r>
              <a:rPr lang="en-US" sz="3600" dirty="0">
                <a:solidFill>
                  <a:srgbClr val="000000"/>
                </a:solidFill>
                <a:latin typeface="Roboto Condensed Bold"/>
              </a:rPr>
              <a:t>Name: Sakiba Islam</a:t>
            </a:r>
          </a:p>
          <a:p>
            <a:r>
              <a:rPr lang="en-US" sz="3600" dirty="0">
                <a:solidFill>
                  <a:srgbClr val="000000"/>
                </a:solidFill>
                <a:latin typeface="Roboto Condensed Bold"/>
              </a:rPr>
              <a:t>ID: 2210233</a:t>
            </a:r>
          </a:p>
          <a:p>
            <a:r>
              <a:rPr lang="en-US" sz="3600" dirty="0">
                <a:solidFill>
                  <a:srgbClr val="000000"/>
                </a:solidFill>
                <a:latin typeface="Roboto Condensed Bold"/>
              </a:rPr>
              <a:t>Module: BMIH4003</a:t>
            </a:r>
          </a:p>
          <a:p>
            <a:r>
              <a:rPr lang="en-US" sz="3600" dirty="0">
                <a:solidFill>
                  <a:srgbClr val="000000"/>
                </a:solidFill>
                <a:latin typeface="Roboto Condensed Bold"/>
              </a:rPr>
              <a:t>Lecturer’s Name: Lisa Marie Bassler</a:t>
            </a:r>
          </a:p>
        </p:txBody>
      </p:sp>
      <p:grpSp>
        <p:nvGrpSpPr>
          <p:cNvPr id="11" name="Group 11"/>
          <p:cNvGrpSpPr/>
          <p:nvPr/>
        </p:nvGrpSpPr>
        <p:grpSpPr>
          <a:xfrm rot="-5400000">
            <a:off x="10297987" y="2296987"/>
            <a:ext cx="3521286" cy="12458739"/>
            <a:chOff x="0" y="0"/>
            <a:chExt cx="3786082" cy="13395622"/>
          </a:xfrm>
        </p:grpSpPr>
        <p:sp>
          <p:nvSpPr>
            <p:cNvPr id="12" name="Freeform 12"/>
            <p:cNvSpPr/>
            <p:nvPr/>
          </p:nvSpPr>
          <p:spPr>
            <a:xfrm>
              <a:off x="0" y="0"/>
              <a:ext cx="3786082" cy="13395623"/>
            </a:xfrm>
            <a:custGeom>
              <a:avLst/>
              <a:gdLst/>
              <a:ahLst/>
              <a:cxnLst/>
              <a:rect l="l" t="t" r="r" b="b"/>
              <a:pathLst>
                <a:path w="3786082" h="13395623">
                  <a:moveTo>
                    <a:pt x="3786082" y="13395623"/>
                  </a:moveTo>
                  <a:lnTo>
                    <a:pt x="0" y="13395623"/>
                  </a:lnTo>
                  <a:lnTo>
                    <a:pt x="0" y="0"/>
                  </a:lnTo>
                  <a:lnTo>
                    <a:pt x="3786082" y="13395623"/>
                  </a:lnTo>
                  <a:close/>
                </a:path>
              </a:pathLst>
            </a:custGeom>
            <a:solidFill>
              <a:srgbClr val="81CFC2"/>
            </a:solidFill>
          </p:spPr>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0251498" cy="1236271"/>
          </a:xfrm>
          <a:prstGeom prst="rect">
            <a:avLst/>
          </a:prstGeom>
        </p:spPr>
        <p:txBody>
          <a:bodyPr lIns="0" tIns="0" rIns="0" bIns="0" rtlCol="0" anchor="t">
            <a:spAutoFit/>
          </a:bodyPr>
          <a:lstStyle/>
          <a:p>
            <a:pPr>
              <a:lnSpc>
                <a:spcPts val="10080"/>
              </a:lnSpc>
            </a:pPr>
            <a:r>
              <a:rPr lang="en-US" sz="7200" dirty="0">
                <a:solidFill>
                  <a:srgbClr val="EF7B54"/>
                </a:solidFill>
                <a:latin typeface="Roboto Condensed Bold"/>
              </a:rPr>
              <a:t>Table of Contents</a:t>
            </a:r>
          </a:p>
        </p:txBody>
      </p:sp>
      <p:sp>
        <p:nvSpPr>
          <p:cNvPr id="6" name="TextBox 6"/>
          <p:cNvSpPr txBox="1"/>
          <p:nvPr/>
        </p:nvSpPr>
        <p:spPr>
          <a:xfrm>
            <a:off x="1504950" y="3009900"/>
            <a:ext cx="15278100" cy="6565900"/>
          </a:xfrm>
          <a:prstGeom prst="rect">
            <a:avLst/>
          </a:prstGeom>
        </p:spPr>
        <p:txBody>
          <a:bodyPr wrap="square" lIns="0" tIns="0" rIns="0" bIns="0" rtlCol="0" anchor="t">
            <a:spAutoFit/>
          </a:bodyPr>
          <a:lstStyle/>
          <a:p>
            <a:pPr>
              <a:lnSpc>
                <a:spcPct val="150000"/>
              </a:lnSpc>
            </a:pPr>
            <a:r>
              <a:rPr lang="en-US" sz="3200" dirty="0">
                <a:latin typeface="Roboto Condensed Bold"/>
              </a:rPr>
              <a:t>Introduction (slide 3)</a:t>
            </a:r>
          </a:p>
          <a:p>
            <a:pPr>
              <a:lnSpc>
                <a:spcPct val="150000"/>
              </a:lnSpc>
            </a:pPr>
            <a:r>
              <a:rPr lang="en-US" sz="3200" dirty="0">
                <a:latin typeface="Roboto Condensed Bold"/>
              </a:rPr>
              <a:t>Target Customers (slide 4)</a:t>
            </a:r>
          </a:p>
          <a:p>
            <a:pPr>
              <a:lnSpc>
                <a:spcPct val="150000"/>
              </a:lnSpc>
            </a:pPr>
            <a:r>
              <a:rPr lang="en-US" sz="3200" dirty="0">
                <a:latin typeface="Roboto Condensed Bold"/>
              </a:rPr>
              <a:t>Nature, Role and Scope of Guest Services (slide 5) </a:t>
            </a:r>
          </a:p>
          <a:p>
            <a:pPr>
              <a:lnSpc>
                <a:spcPct val="150000"/>
              </a:lnSpc>
            </a:pPr>
            <a:r>
              <a:rPr lang="en-US" sz="3200" dirty="0">
                <a:latin typeface="Roboto Condensed Bold"/>
              </a:rPr>
              <a:t>Role and Function of Guest Services (slide 6)</a:t>
            </a:r>
          </a:p>
          <a:p>
            <a:pPr>
              <a:lnSpc>
                <a:spcPct val="150000"/>
              </a:lnSpc>
            </a:pPr>
            <a:r>
              <a:rPr lang="en-US" sz="3200" dirty="0">
                <a:latin typeface="Roboto Condensed Bold"/>
              </a:rPr>
              <a:t>Importance of Hospitability (slide 7)</a:t>
            </a:r>
          </a:p>
          <a:p>
            <a:pPr>
              <a:lnSpc>
                <a:spcPct val="150000"/>
              </a:lnSpc>
            </a:pPr>
            <a:r>
              <a:rPr lang="en-US" sz="3200" dirty="0">
                <a:latin typeface="Roboto Condensed Bold"/>
              </a:rPr>
              <a:t>Conclusion (slide 8)</a:t>
            </a:r>
          </a:p>
          <a:p>
            <a:pPr>
              <a:lnSpc>
                <a:spcPct val="150000"/>
              </a:lnSpc>
            </a:pPr>
            <a:r>
              <a:rPr lang="en-US" sz="3200" dirty="0">
                <a:latin typeface="Roboto Condensed Bold"/>
              </a:rPr>
              <a:t>References (slide 10)</a:t>
            </a:r>
          </a:p>
          <a:p>
            <a:pPr>
              <a:lnSpc>
                <a:spcPct val="150000"/>
              </a:lnSpc>
            </a:pPr>
            <a:endParaRPr lang="en-US" sz="3200" dirty="0">
              <a:latin typeface="Roboto Condensed Bold"/>
            </a:endParaRPr>
          </a:p>
          <a:p>
            <a:pPr>
              <a:lnSpc>
                <a:spcPct val="150000"/>
              </a:lnSpc>
            </a:pPr>
            <a:endParaRPr lang="en-US" sz="3200" dirty="0">
              <a:latin typeface="Roboto Condensed Bold"/>
            </a:endParaRPr>
          </a:p>
        </p:txBody>
      </p:sp>
    </p:spTree>
    <p:extLst>
      <p:ext uri="{BB962C8B-B14F-4D97-AF65-F5344CB8AC3E}">
        <p14:creationId xmlns:p14="http://schemas.microsoft.com/office/powerpoint/2010/main" val="291411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0251498" cy="1202189"/>
          </a:xfrm>
          <a:prstGeom prst="rect">
            <a:avLst/>
          </a:prstGeom>
        </p:spPr>
        <p:txBody>
          <a:bodyPr lIns="0" tIns="0" rIns="0" bIns="0" rtlCol="0" anchor="t">
            <a:spAutoFit/>
          </a:bodyPr>
          <a:lstStyle/>
          <a:p>
            <a:pPr>
              <a:lnSpc>
                <a:spcPts val="10080"/>
              </a:lnSpc>
            </a:pPr>
            <a:r>
              <a:rPr lang="en-US" sz="7200" dirty="0">
                <a:solidFill>
                  <a:srgbClr val="EF7B54"/>
                </a:solidFill>
                <a:latin typeface="Roboto Condensed Bold"/>
              </a:rPr>
              <a:t>Introduction</a:t>
            </a:r>
          </a:p>
        </p:txBody>
      </p:sp>
      <p:sp>
        <p:nvSpPr>
          <p:cNvPr id="6" name="TextBox 6"/>
          <p:cNvSpPr txBox="1"/>
          <p:nvPr/>
        </p:nvSpPr>
        <p:spPr>
          <a:xfrm>
            <a:off x="1028700" y="3322488"/>
            <a:ext cx="7810500" cy="3616375"/>
          </a:xfrm>
          <a:prstGeom prst="rect">
            <a:avLst/>
          </a:prstGeom>
        </p:spPr>
        <p:txBody>
          <a:bodyPr wrap="square" lIns="0" tIns="0" rIns="0" bIns="0" rtlCol="0" anchor="t">
            <a:spAutoFit/>
          </a:bodyPr>
          <a:lstStyle>
            <a:defPPr>
              <a:defRPr lang="en-US"/>
            </a:defPPr>
            <a:lvl2pPr marL="453390" lvl="1" indent="-226695">
              <a:lnSpc>
                <a:spcPts val="4767"/>
              </a:lnSpc>
              <a:buFont typeface="Arial"/>
              <a:buChar char="•"/>
              <a:defRPr sz="3200">
                <a:solidFill>
                  <a:srgbClr val="000000"/>
                </a:solidFill>
                <a:latin typeface="Roboto Condensed"/>
              </a:defRPr>
            </a:lvl2pPr>
          </a:lstStyle>
          <a:p>
            <a:pPr lvl="1"/>
            <a:r>
              <a:rPr lang="en-US" sz="2400" dirty="0"/>
              <a:t>Hilton manages more than 2,000 hotels and provides hotel franchises to other companies. </a:t>
            </a:r>
          </a:p>
          <a:p>
            <a:pPr lvl="1"/>
            <a:r>
              <a:rPr lang="en-US" sz="2400" dirty="0"/>
              <a:t>Signia by Hilton can be found in some of the most coveted resort and metropolitan locations on earth.</a:t>
            </a:r>
          </a:p>
          <a:p>
            <a:pPr lvl="1"/>
            <a:r>
              <a:rPr lang="en-US" sz="2400" dirty="0"/>
              <a:t>Signia by Hilton hotels provide innovative event capabilities with world-class design.</a:t>
            </a:r>
          </a:p>
        </p:txBody>
      </p:sp>
      <p:pic>
        <p:nvPicPr>
          <p:cNvPr id="1026" name="Picture 2" descr="Signia – A Brand Name Developed by Lexicon Branding for Hilton — Lexicon  Branding">
            <a:extLst>
              <a:ext uri="{FF2B5EF4-FFF2-40B4-BE49-F238E27FC236}">
                <a16:creationId xmlns:a16="http://schemas.microsoft.com/office/drawing/2014/main" id="{82893214-2B3D-F2C6-0704-E91CF5F5703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82200" y="1403305"/>
            <a:ext cx="6278202" cy="627820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0251498" cy="1236271"/>
          </a:xfrm>
          <a:prstGeom prst="rect">
            <a:avLst/>
          </a:prstGeom>
        </p:spPr>
        <p:txBody>
          <a:bodyPr lIns="0" tIns="0" rIns="0" bIns="0" rtlCol="0" anchor="t">
            <a:spAutoFit/>
          </a:bodyPr>
          <a:lstStyle/>
          <a:p>
            <a:pPr>
              <a:lnSpc>
                <a:spcPts val="10080"/>
              </a:lnSpc>
            </a:pPr>
            <a:r>
              <a:rPr lang="en-US" sz="7200" dirty="0">
                <a:solidFill>
                  <a:srgbClr val="EF7B54"/>
                </a:solidFill>
                <a:latin typeface="Roboto Condensed Bold"/>
              </a:rPr>
              <a:t>Target Customers</a:t>
            </a:r>
          </a:p>
        </p:txBody>
      </p:sp>
      <p:sp>
        <p:nvSpPr>
          <p:cNvPr id="6" name="TextBox 6"/>
          <p:cNvSpPr txBox="1"/>
          <p:nvPr/>
        </p:nvSpPr>
        <p:spPr>
          <a:xfrm>
            <a:off x="1028701" y="3160643"/>
            <a:ext cx="8343899" cy="3629199"/>
          </a:xfrm>
          <a:prstGeom prst="rect">
            <a:avLst/>
          </a:prstGeom>
        </p:spPr>
        <p:txBody>
          <a:bodyPr wrap="square" lIns="0" tIns="0" rIns="0" bIns="0" rtlCol="0" anchor="t">
            <a:spAutoFit/>
          </a:bodyPr>
          <a:lstStyle/>
          <a:p>
            <a:pPr marL="453390" lvl="1" indent="-226695">
              <a:lnSpc>
                <a:spcPts val="4767"/>
              </a:lnSpc>
              <a:buFont typeface="Arial"/>
              <a:buChar char="•"/>
            </a:pPr>
            <a:r>
              <a:rPr lang="en-US" sz="2800" dirty="0">
                <a:solidFill>
                  <a:srgbClr val="000000"/>
                </a:solidFill>
                <a:latin typeface="Roboto Condensed"/>
              </a:rPr>
              <a:t>Customers who are traveling for business, pleasure, or as part of a group or conference make up the majority of </a:t>
            </a:r>
            <a:r>
              <a:rPr lang="en-US" sz="2800" dirty="0" err="1">
                <a:solidFill>
                  <a:srgbClr val="000000"/>
                </a:solidFill>
                <a:latin typeface="Roboto Condensed"/>
              </a:rPr>
              <a:t>Signia's</a:t>
            </a:r>
            <a:r>
              <a:rPr lang="en-US" sz="2800" dirty="0">
                <a:solidFill>
                  <a:srgbClr val="000000"/>
                </a:solidFill>
                <a:latin typeface="Roboto Condensed"/>
              </a:rPr>
              <a:t> clientele.</a:t>
            </a:r>
          </a:p>
          <a:p>
            <a:pPr marL="453390" lvl="1" indent="-226695">
              <a:lnSpc>
                <a:spcPts val="4767"/>
              </a:lnSpc>
              <a:buFont typeface="Arial"/>
              <a:buChar char="•"/>
            </a:pPr>
            <a:r>
              <a:rPr lang="en-US" sz="2800" dirty="0">
                <a:solidFill>
                  <a:srgbClr val="000000"/>
                </a:solidFill>
                <a:latin typeface="Roboto Condensed"/>
              </a:rPr>
              <a:t> Package deals, group discounts, and the "Kids Eat Free" policy make it a good choice for gatherings with younger members of the family or group (</a:t>
            </a:r>
            <a:r>
              <a:rPr lang="en-GB" sz="2800" dirty="0">
                <a:solidFill>
                  <a:srgbClr val="000000"/>
                </a:solidFill>
                <a:latin typeface="Roboto Condensed"/>
              </a:rPr>
              <a:t>Hilton, 2023)</a:t>
            </a:r>
            <a:r>
              <a:rPr lang="en-US" sz="2800" dirty="0">
                <a:solidFill>
                  <a:srgbClr val="000000"/>
                </a:solidFill>
                <a:latin typeface="Roboto Condensed"/>
              </a:rPr>
              <a:t>.</a:t>
            </a:r>
          </a:p>
        </p:txBody>
      </p:sp>
      <p:pic>
        <p:nvPicPr>
          <p:cNvPr id="2050" name="Picture 2" descr="How to Identify Your Ideal Target Markets for Paid Campaigns">
            <a:extLst>
              <a:ext uri="{FF2B5EF4-FFF2-40B4-BE49-F238E27FC236}">
                <a16:creationId xmlns:a16="http://schemas.microsoft.com/office/drawing/2014/main" id="{FBCB4046-4C12-DEDB-DF8E-304291FF9E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9464" y="2639576"/>
            <a:ext cx="6917110" cy="41502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5430500" cy="1202189"/>
          </a:xfrm>
          <a:prstGeom prst="rect">
            <a:avLst/>
          </a:prstGeom>
        </p:spPr>
        <p:txBody>
          <a:bodyPr wrap="square" lIns="0" tIns="0" rIns="0" bIns="0" rtlCol="0" anchor="t">
            <a:spAutoFit/>
          </a:bodyPr>
          <a:lstStyle/>
          <a:p>
            <a:pPr>
              <a:lnSpc>
                <a:spcPts val="10080"/>
              </a:lnSpc>
            </a:pPr>
            <a:r>
              <a:rPr lang="en-US" sz="7200" dirty="0">
                <a:solidFill>
                  <a:srgbClr val="EF7B54"/>
                </a:solidFill>
                <a:latin typeface="Roboto Condensed Bold"/>
              </a:rPr>
              <a:t>Nature, Role and Scope of Guest Services </a:t>
            </a:r>
          </a:p>
        </p:txBody>
      </p:sp>
      <p:sp>
        <p:nvSpPr>
          <p:cNvPr id="6" name="TextBox 6"/>
          <p:cNvSpPr txBox="1"/>
          <p:nvPr/>
        </p:nvSpPr>
        <p:spPr>
          <a:xfrm>
            <a:off x="1028700" y="3160643"/>
            <a:ext cx="15430500" cy="4244752"/>
          </a:xfrm>
          <a:prstGeom prst="rect">
            <a:avLst/>
          </a:prstGeom>
        </p:spPr>
        <p:txBody>
          <a:bodyPr wrap="square" lIns="0" tIns="0" rIns="0" bIns="0" rtlCol="0" anchor="t">
            <a:spAutoFit/>
          </a:bodyPr>
          <a:lstStyle>
            <a:defPPr>
              <a:defRPr lang="en-US"/>
            </a:defPPr>
            <a:lvl2pPr marL="453390" lvl="1" indent="-226695">
              <a:lnSpc>
                <a:spcPts val="4767"/>
              </a:lnSpc>
              <a:buFont typeface="Arial"/>
              <a:buChar char="•"/>
              <a:defRPr sz="3200">
                <a:solidFill>
                  <a:srgbClr val="000000"/>
                </a:solidFill>
                <a:latin typeface="Roboto Condensed"/>
              </a:defRPr>
            </a:lvl2pPr>
          </a:lstStyle>
          <a:p>
            <a:pPr lvl="1"/>
            <a:r>
              <a:rPr lang="en-US" sz="2800" dirty="0"/>
              <a:t>Comprehensive selection of services and facilities (</a:t>
            </a:r>
            <a:r>
              <a:rPr lang="en-GB" altLang="en-US" sz="2800" dirty="0"/>
              <a:t>Dolce, 2018)</a:t>
            </a:r>
            <a:r>
              <a:rPr lang="en-US" sz="2800" dirty="0"/>
              <a:t>.</a:t>
            </a:r>
          </a:p>
          <a:p>
            <a:pPr lvl="1"/>
            <a:r>
              <a:rPr lang="en-US" sz="2800" dirty="0"/>
              <a:t>Outstanding and the most modern conveniences.</a:t>
            </a:r>
          </a:p>
          <a:p>
            <a:pPr lvl="1"/>
            <a:r>
              <a:rPr lang="en-US" sz="2800" dirty="0"/>
              <a:t>Signia by Hilton takes great pleasure in its dedication to provide guests with an experience that is safe, secure, and pleasant.</a:t>
            </a:r>
          </a:p>
          <a:p>
            <a:pPr lvl="1"/>
            <a:r>
              <a:rPr lang="en-US" sz="2800" dirty="0"/>
              <a:t>Signia by Hilton is committed to delivering an experience that is above and above, as well as rewarding for its customers (</a:t>
            </a:r>
            <a:r>
              <a:rPr lang="en-GB" sz="2800" dirty="0"/>
              <a:t>kellykuang, 2019)</a:t>
            </a:r>
            <a:r>
              <a:rPr lang="en-US" sz="2800" dirty="0"/>
              <a:t>.</a:t>
            </a:r>
          </a:p>
          <a:p>
            <a:pPr lvl="1"/>
            <a:endParaRPr lang="en-US" sz="2800" dirty="0"/>
          </a:p>
        </p:txBody>
      </p:sp>
    </p:spTree>
    <p:extLst>
      <p:ext uri="{BB962C8B-B14F-4D97-AF65-F5344CB8AC3E}">
        <p14:creationId xmlns:p14="http://schemas.microsoft.com/office/powerpoint/2010/main" val="1526254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5430500" cy="1202189"/>
          </a:xfrm>
          <a:prstGeom prst="rect">
            <a:avLst/>
          </a:prstGeom>
        </p:spPr>
        <p:txBody>
          <a:bodyPr wrap="square" lIns="0" tIns="0" rIns="0" bIns="0" rtlCol="0" anchor="t">
            <a:spAutoFit/>
          </a:bodyPr>
          <a:lstStyle/>
          <a:p>
            <a:pPr>
              <a:lnSpc>
                <a:spcPts val="10080"/>
              </a:lnSpc>
            </a:pPr>
            <a:r>
              <a:rPr lang="en-US" sz="7200" dirty="0">
                <a:solidFill>
                  <a:srgbClr val="EF7B54"/>
                </a:solidFill>
                <a:latin typeface="Roboto Condensed Bold"/>
              </a:rPr>
              <a:t>Role and Function of Guest Services </a:t>
            </a:r>
          </a:p>
        </p:txBody>
      </p:sp>
      <p:sp>
        <p:nvSpPr>
          <p:cNvPr id="6" name="TextBox 6"/>
          <p:cNvSpPr txBox="1"/>
          <p:nvPr/>
        </p:nvSpPr>
        <p:spPr>
          <a:xfrm>
            <a:off x="1028700" y="3160643"/>
            <a:ext cx="15963900" cy="3013646"/>
          </a:xfrm>
          <a:prstGeom prst="rect">
            <a:avLst/>
          </a:prstGeom>
        </p:spPr>
        <p:txBody>
          <a:bodyPr wrap="square" lIns="0" tIns="0" rIns="0" bIns="0" rtlCol="0" anchor="t">
            <a:spAutoFit/>
          </a:bodyPr>
          <a:lstStyle>
            <a:defPPr>
              <a:defRPr lang="en-US"/>
            </a:defPPr>
            <a:lvl2pPr marL="453390" lvl="1" indent="-226695">
              <a:lnSpc>
                <a:spcPts val="4767"/>
              </a:lnSpc>
              <a:buFont typeface="Arial"/>
              <a:buChar char="•"/>
              <a:defRPr sz="2800">
                <a:solidFill>
                  <a:srgbClr val="000000"/>
                </a:solidFill>
                <a:latin typeface="Roboto Condensed"/>
              </a:defRPr>
            </a:lvl2pPr>
          </a:lstStyle>
          <a:p>
            <a:pPr lvl="1"/>
            <a:r>
              <a:rPr lang="en-US" dirty="0"/>
              <a:t>Guest services may be the deciding factor when it comes to providing clients and guests. </a:t>
            </a:r>
          </a:p>
          <a:p>
            <a:pPr lvl="1"/>
            <a:r>
              <a:rPr lang="en-US" dirty="0"/>
              <a:t>Any successful hospitality business must provide first-rate customer service (</a:t>
            </a:r>
            <a:r>
              <a:rPr lang="en-GB" altLang="en-US" dirty="0"/>
              <a:t>Macdonald, 2021)</a:t>
            </a:r>
            <a:r>
              <a:rPr lang="en-US" dirty="0"/>
              <a:t>. </a:t>
            </a:r>
          </a:p>
          <a:p>
            <a:pPr lvl="1"/>
            <a:r>
              <a:rPr lang="en-US" dirty="0"/>
              <a:t>Integrating great service into the basic principles and routines of the whole company. </a:t>
            </a:r>
          </a:p>
          <a:p>
            <a:pPr lvl="1"/>
            <a:r>
              <a:rPr lang="en-US" dirty="0"/>
              <a:t>Training and knowledge in customer service are crucial (Kansakar, Munir and Shabani, 2019). </a:t>
            </a:r>
          </a:p>
          <a:p>
            <a:pPr lvl="1"/>
            <a:r>
              <a:rPr lang="en-US" dirty="0"/>
              <a:t>Offering outstanding service may be what convinces a client to come back </a:t>
            </a:r>
            <a:r>
              <a:rPr lang="en-US" sz="2800" dirty="0"/>
              <a:t>(</a:t>
            </a:r>
            <a:r>
              <a:rPr lang="en-GB" sz="2800" dirty="0"/>
              <a:t>kellykuang, 2019).</a:t>
            </a:r>
            <a:endParaRPr lang="en-US" dirty="0"/>
          </a:p>
        </p:txBody>
      </p:sp>
    </p:spTree>
    <p:extLst>
      <p:ext uri="{BB962C8B-B14F-4D97-AF65-F5344CB8AC3E}">
        <p14:creationId xmlns:p14="http://schemas.microsoft.com/office/powerpoint/2010/main" val="3010220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5430500" cy="1202189"/>
          </a:xfrm>
          <a:prstGeom prst="rect">
            <a:avLst/>
          </a:prstGeom>
        </p:spPr>
        <p:txBody>
          <a:bodyPr wrap="square" lIns="0" tIns="0" rIns="0" bIns="0" rtlCol="0" anchor="t">
            <a:spAutoFit/>
          </a:bodyPr>
          <a:lstStyle/>
          <a:p>
            <a:pPr>
              <a:lnSpc>
                <a:spcPts val="10080"/>
              </a:lnSpc>
            </a:pPr>
            <a:r>
              <a:rPr lang="en-US" sz="7200" dirty="0">
                <a:solidFill>
                  <a:srgbClr val="EF7B54"/>
                </a:solidFill>
                <a:latin typeface="Roboto Condensed Bold"/>
              </a:rPr>
              <a:t>Importance of Hospitability</a:t>
            </a:r>
          </a:p>
        </p:txBody>
      </p:sp>
      <p:sp>
        <p:nvSpPr>
          <p:cNvPr id="6" name="TextBox 6"/>
          <p:cNvSpPr txBox="1"/>
          <p:nvPr/>
        </p:nvSpPr>
        <p:spPr>
          <a:xfrm>
            <a:off x="1028700" y="3160643"/>
            <a:ext cx="7505700" cy="4860305"/>
          </a:xfrm>
          <a:prstGeom prst="rect">
            <a:avLst/>
          </a:prstGeom>
        </p:spPr>
        <p:txBody>
          <a:bodyPr wrap="square" lIns="0" tIns="0" rIns="0" bIns="0" rtlCol="0" anchor="t">
            <a:spAutoFit/>
          </a:bodyPr>
          <a:lstStyle>
            <a:defPPr>
              <a:defRPr lang="en-US"/>
            </a:defPPr>
            <a:lvl2pPr marL="453390" lvl="1" indent="-226695">
              <a:lnSpc>
                <a:spcPts val="4767"/>
              </a:lnSpc>
              <a:buFont typeface="Arial"/>
              <a:buChar char="•"/>
              <a:defRPr sz="2800">
                <a:solidFill>
                  <a:srgbClr val="000000"/>
                </a:solidFill>
                <a:latin typeface="Roboto Condensed"/>
              </a:defRPr>
            </a:lvl2pPr>
          </a:lstStyle>
          <a:p>
            <a:pPr lvl="1"/>
            <a:r>
              <a:rPr lang="en-US" dirty="0"/>
              <a:t>Ensures customers have a positive and memorable experience (Rhou and Singal, 2020). </a:t>
            </a:r>
          </a:p>
          <a:p>
            <a:pPr lvl="1"/>
            <a:r>
              <a:rPr lang="en-US" dirty="0"/>
              <a:t>Meeting guests' expectations is important for keeping reservations(</a:t>
            </a:r>
            <a:r>
              <a:rPr lang="en-GB" altLang="en-US" dirty="0"/>
              <a:t>Solomon, 2019)</a:t>
            </a:r>
            <a:r>
              <a:rPr lang="en-US" dirty="0"/>
              <a:t>.</a:t>
            </a:r>
          </a:p>
          <a:p>
            <a:pPr lvl="1"/>
            <a:r>
              <a:rPr lang="en-US" dirty="0"/>
              <a:t>more you learn about your customers' needs during the buying process, the more prepared you'll be to meet and exceed </a:t>
            </a:r>
            <a:r>
              <a:rPr lang="en-US"/>
              <a:t>their expectations.</a:t>
            </a:r>
            <a:endParaRPr lang="en-US" dirty="0"/>
          </a:p>
          <a:p>
            <a:pPr marL="226695" lvl="1" indent="0">
              <a:buNone/>
            </a:pPr>
            <a:endParaRPr lang="en-US" dirty="0"/>
          </a:p>
        </p:txBody>
      </p:sp>
      <p:pic>
        <p:nvPicPr>
          <p:cNvPr id="3074" name="Picture 2" descr="How hospitality students see their future in the industry">
            <a:extLst>
              <a:ext uri="{FF2B5EF4-FFF2-40B4-BE49-F238E27FC236}">
                <a16:creationId xmlns:a16="http://schemas.microsoft.com/office/drawing/2014/main" id="{88DE1027-6735-1762-2ECE-97982EA94BD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61987" y="2876550"/>
            <a:ext cx="7958812" cy="4533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3558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5430500" cy="1202189"/>
          </a:xfrm>
          <a:prstGeom prst="rect">
            <a:avLst/>
          </a:prstGeom>
        </p:spPr>
        <p:txBody>
          <a:bodyPr wrap="square" lIns="0" tIns="0" rIns="0" bIns="0" rtlCol="0" anchor="t">
            <a:spAutoFit/>
          </a:bodyPr>
          <a:lstStyle/>
          <a:p>
            <a:pPr>
              <a:lnSpc>
                <a:spcPts val="10080"/>
              </a:lnSpc>
            </a:pPr>
            <a:r>
              <a:rPr lang="en-US" sz="7200" dirty="0">
                <a:solidFill>
                  <a:srgbClr val="EF7B54"/>
                </a:solidFill>
                <a:latin typeface="Roboto Condensed Bold"/>
              </a:rPr>
              <a:t>Conclusion</a:t>
            </a:r>
          </a:p>
        </p:txBody>
      </p:sp>
      <p:sp>
        <p:nvSpPr>
          <p:cNvPr id="6" name="TextBox 6"/>
          <p:cNvSpPr txBox="1"/>
          <p:nvPr/>
        </p:nvSpPr>
        <p:spPr>
          <a:xfrm>
            <a:off x="1162050" y="2989064"/>
            <a:ext cx="15963900" cy="2154436"/>
          </a:xfrm>
          <a:prstGeom prst="rect">
            <a:avLst/>
          </a:prstGeom>
        </p:spPr>
        <p:txBody>
          <a:bodyPr wrap="square" lIns="0" tIns="0" rIns="0" bIns="0" rtlCol="0" anchor="t">
            <a:spAutoFit/>
          </a:bodyPr>
          <a:lstStyle>
            <a:defPPr>
              <a:defRPr lang="en-US"/>
            </a:defPPr>
            <a:lvl2pPr marL="453390" lvl="1" indent="-226695">
              <a:lnSpc>
                <a:spcPts val="4767"/>
              </a:lnSpc>
              <a:buFont typeface="Arial"/>
              <a:buChar char="•"/>
              <a:defRPr sz="2800">
                <a:solidFill>
                  <a:srgbClr val="000000"/>
                </a:solidFill>
                <a:latin typeface="Roboto Condensed"/>
              </a:defRPr>
            </a:lvl2pPr>
          </a:lstStyle>
          <a:p>
            <a:r>
              <a:rPr lang="en-US" sz="2800" dirty="0">
                <a:solidFill>
                  <a:srgbClr val="000000"/>
                </a:solidFill>
                <a:latin typeface="Roboto Condensed"/>
              </a:rPr>
              <a:t>When customers have a good time with a company, they are more inclined to do business with that company again and to recommend it to their friends and family. The information that was acquired might be utilised to improve advertising efforts and remove any discrepancies that existed between the product that was advertised and the product that was delivered. As a direct consequence of this, you're standing among your peers in the industry will improve to an even greater degree.</a:t>
            </a:r>
          </a:p>
        </p:txBody>
      </p:sp>
    </p:spTree>
    <p:extLst>
      <p:ext uri="{BB962C8B-B14F-4D97-AF65-F5344CB8AC3E}">
        <p14:creationId xmlns:p14="http://schemas.microsoft.com/office/powerpoint/2010/main" val="2611164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85009-911D-4C0A-6BD6-FB324976E768}"/>
              </a:ext>
            </a:extLst>
          </p:cNvPr>
          <p:cNvSpPr>
            <a:spLocks noGrp="1"/>
          </p:cNvSpPr>
          <p:nvPr>
            <p:ph type="title"/>
          </p:nvPr>
        </p:nvSpPr>
        <p:spPr>
          <a:xfrm>
            <a:off x="4114800" y="876300"/>
            <a:ext cx="8229600" cy="3733800"/>
          </a:xfrm>
        </p:spPr>
        <p:txBody>
          <a:bodyPr/>
          <a:lstStyle/>
          <a:p>
            <a:endParaRPr lang="en-GB" dirty="0"/>
          </a:p>
        </p:txBody>
      </p:sp>
      <p:pic>
        <p:nvPicPr>
          <p:cNvPr id="1026" name="Picture 2" descr="Thank You Images">
            <a:extLst>
              <a:ext uri="{FF2B5EF4-FFF2-40B4-BE49-F238E27FC236}">
                <a16:creationId xmlns:a16="http://schemas.microsoft.com/office/drawing/2014/main" id="{D4F04731-4621-5A73-80B9-1ACE743398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0" y="876301"/>
            <a:ext cx="8229600"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297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028700" y="9067800"/>
            <a:ext cx="4611469" cy="0"/>
          </a:xfrm>
          <a:prstGeom prst="line">
            <a:avLst/>
          </a:prstGeom>
          <a:ln w="190500" cap="flat">
            <a:solidFill>
              <a:srgbClr val="000000"/>
            </a:solidFill>
            <a:prstDash val="solid"/>
            <a:headEnd type="none" w="sm" len="sm"/>
            <a:tailEnd type="none" w="sm" len="sm"/>
          </a:ln>
        </p:spPr>
      </p:sp>
      <p:sp>
        <p:nvSpPr>
          <p:cNvPr id="3" name="AutoShape 3"/>
          <p:cNvSpPr/>
          <p:nvPr/>
        </p:nvSpPr>
        <p:spPr>
          <a:xfrm>
            <a:off x="5640169" y="9067800"/>
            <a:ext cx="4811406" cy="0"/>
          </a:xfrm>
          <a:prstGeom prst="line">
            <a:avLst/>
          </a:prstGeom>
          <a:ln w="190500" cap="flat">
            <a:solidFill>
              <a:srgbClr val="EF7B54"/>
            </a:solidFill>
            <a:prstDash val="solid"/>
            <a:headEnd type="none" w="sm" len="sm"/>
            <a:tailEnd type="none" w="sm" len="sm"/>
          </a:ln>
        </p:spPr>
      </p:sp>
      <p:sp>
        <p:nvSpPr>
          <p:cNvPr id="4" name="AutoShape 4"/>
          <p:cNvSpPr/>
          <p:nvPr/>
        </p:nvSpPr>
        <p:spPr>
          <a:xfrm>
            <a:off x="10451575" y="9067800"/>
            <a:ext cx="4646761" cy="0"/>
          </a:xfrm>
          <a:prstGeom prst="line">
            <a:avLst/>
          </a:prstGeom>
          <a:ln w="190500" cap="flat">
            <a:solidFill>
              <a:srgbClr val="81CFC2"/>
            </a:solidFill>
            <a:prstDash val="solid"/>
            <a:headEnd type="none" w="sm" len="sm"/>
            <a:tailEnd type="none" w="sm" len="sm"/>
          </a:ln>
        </p:spPr>
      </p:sp>
      <p:sp>
        <p:nvSpPr>
          <p:cNvPr id="5" name="TextBox 5"/>
          <p:cNvSpPr txBox="1"/>
          <p:nvPr/>
        </p:nvSpPr>
        <p:spPr>
          <a:xfrm>
            <a:off x="1028700" y="1403305"/>
            <a:ext cx="15430500" cy="1202189"/>
          </a:xfrm>
          <a:prstGeom prst="rect">
            <a:avLst/>
          </a:prstGeom>
        </p:spPr>
        <p:txBody>
          <a:bodyPr wrap="square" lIns="0" tIns="0" rIns="0" bIns="0" rtlCol="0" anchor="t">
            <a:spAutoFit/>
          </a:bodyPr>
          <a:lstStyle/>
          <a:p>
            <a:pPr>
              <a:lnSpc>
                <a:spcPts val="10080"/>
              </a:lnSpc>
            </a:pPr>
            <a:r>
              <a:rPr lang="en-US" sz="7200" dirty="0">
                <a:solidFill>
                  <a:srgbClr val="EF7B54"/>
                </a:solidFill>
                <a:latin typeface="Roboto Condensed Bold"/>
              </a:rPr>
              <a:t>References</a:t>
            </a:r>
          </a:p>
        </p:txBody>
      </p:sp>
      <p:sp>
        <p:nvSpPr>
          <p:cNvPr id="6" name="TextBox 6"/>
          <p:cNvSpPr txBox="1"/>
          <p:nvPr/>
        </p:nvSpPr>
        <p:spPr>
          <a:xfrm>
            <a:off x="1028700" y="2605494"/>
            <a:ext cx="14336336" cy="5909310"/>
          </a:xfrm>
          <a:prstGeom prst="rect">
            <a:avLst/>
          </a:prstGeom>
        </p:spPr>
        <p:txBody>
          <a:bodyPr wrap="square" lIns="0" tIns="0" rIns="0" bIns="0" rtlCol="0" anchor="t">
            <a:spAutoFit/>
          </a:bodyPr>
          <a:lstStyle>
            <a:defPPr>
              <a:defRPr lang="en-US"/>
            </a:defPPr>
            <a:lvl2pPr marL="453390" lvl="1" indent="-226695">
              <a:lnSpc>
                <a:spcPts val="4767"/>
              </a:lnSpc>
              <a:buFont typeface="Arial"/>
              <a:buChar char="•"/>
              <a:defRPr sz="2800">
                <a:solidFill>
                  <a:srgbClr val="000000"/>
                </a:solidFill>
                <a:latin typeface="Roboto Condensed"/>
              </a:defRPr>
            </a:lvl2pPr>
          </a:lstStyle>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Brand Culture (2021)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BrandCulture's</a:t>
            </a:r>
            <a:r>
              <a:rPr lang="en-GB" sz="1600" dirty="0">
                <a:effectLst/>
                <a:latin typeface="Calibri" panose="020F0502020204030204" pitchFamily="34" charset="0"/>
                <a:ea typeface="Calibri" panose="020F0502020204030204" pitchFamily="34" charset="0"/>
                <a:cs typeface="Times New Roman" panose="02020603050405020304" pitchFamily="18" charset="0"/>
              </a:rPr>
              <a:t> Hospitality: How to Cultivate a Culture. Available at: &lt;https://brandculture.com/insights/cultivating-a-culture-brand-culture-hospitality/&gt; (Accessed: 4th of January 2023).</a:t>
            </a:r>
          </a:p>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Disney Institute (2020) Be Our Guest. New York: Disney Editions.</a:t>
            </a:r>
          </a:p>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Dolce, A. (2018) Service isn’t Hospitality [video]. Available at https://www.youtube.com/watch?v=qkU3uwWyAn8. (Accessed: 4th of January 2023).</a:t>
            </a:r>
          </a:p>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Hill Camp (2015) What is Hospitality? Available at: https://www.youtube.com/watch?v=u0bqEeCVI_A (Accessed: 4th of January 2023).</a:t>
            </a:r>
          </a:p>
          <a:p>
            <a:pPr marL="342900" marR="0" lvl="0" indent="-342900">
              <a:spcBef>
                <a:spcPts val="0"/>
              </a:spcBef>
              <a:spcAft>
                <a:spcPts val="800"/>
              </a:spcAft>
              <a:buFont typeface="Arial" panose="020B0604020202020204" pitchFamily="34" charset="0"/>
              <a:buChar char="•"/>
              <a:tabLst>
                <a:tab pos="457200" algn="l"/>
              </a:tabLst>
            </a:pPr>
            <a:r>
              <a:rPr lang="en-US" sz="1600" dirty="0">
                <a:effectLst/>
                <a:latin typeface="Calibri" panose="020F0502020204030204" pitchFamily="34" charset="0"/>
                <a:ea typeface="Calibri" panose="020F0502020204030204" pitchFamily="34" charset="0"/>
                <a:cs typeface="Times New Roman" panose="02020603050405020304" pitchFamily="18" charset="0"/>
              </a:rPr>
              <a:t>Hilton (2023). Signia Hilton [Website]. Retrieved from https://www.hilton.com/en/signia-hilton/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Arial" panose="020B0604020202020204" pitchFamily="34" charset="0"/>
              <a:buChar char="•"/>
              <a:tabLst>
                <a:tab pos="457200" algn="l"/>
              </a:tabLst>
            </a:pPr>
            <a:r>
              <a:rPr lang="en-US" sz="1600" dirty="0">
                <a:effectLst/>
                <a:latin typeface="Calibri" panose="020F0502020204030204" pitchFamily="34" charset="0"/>
                <a:ea typeface="Calibri" panose="020F0502020204030204" pitchFamily="34" charset="0"/>
                <a:cs typeface="Times New Roman" panose="02020603050405020304" pitchFamily="18" charset="0"/>
              </a:rPr>
              <a:t>Kansakar, P., Munir, A. and Shabani, N. (2019). Technology in the Hospitality Industry: Prospects and Challenges. IEEE Consumer Electronics Magazine, [online] 8(3), pp.60–65. </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dirty="0">
                <a:effectLst/>
                <a:latin typeface="Calibri" panose="020F0502020204030204" pitchFamily="34" charset="0"/>
                <a:ea typeface="Calibri" panose="020F0502020204030204" pitchFamily="34" charset="0"/>
                <a:cs typeface="Times New Roman" panose="02020603050405020304" pitchFamily="18" charset="0"/>
              </a:rPr>
              <a:t>://doi.org/10.1109/mce.2019.2892245.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kellykuang (2019). </a:t>
            </a:r>
            <a:r>
              <a:rPr lang="en-GB" sz="1600" i="1" dirty="0">
                <a:effectLst/>
                <a:latin typeface="Calibri" panose="020F0502020204030204" pitchFamily="34" charset="0"/>
                <a:ea typeface="Calibri" panose="020F0502020204030204" pitchFamily="34" charset="0"/>
                <a:cs typeface="Times New Roman" panose="02020603050405020304" pitchFamily="18" charset="0"/>
              </a:rPr>
              <a:t>How </a:t>
            </a:r>
            <a:r>
              <a:rPr lang="en-GB" sz="1600" i="1" dirty="0" err="1">
                <a:effectLst/>
                <a:latin typeface="Calibri" panose="020F0502020204030204" pitchFamily="34" charset="0"/>
                <a:ea typeface="Calibri" panose="020F0502020204030204" pitchFamily="34" charset="0"/>
                <a:cs typeface="Times New Roman" panose="02020603050405020304" pitchFamily="18" charset="0"/>
              </a:rPr>
              <a:t>Signia</a:t>
            </a:r>
            <a:r>
              <a:rPr lang="en-GB" sz="1600" i="1" dirty="0">
                <a:effectLst/>
                <a:latin typeface="Calibri" panose="020F0502020204030204" pitchFamily="34" charset="0"/>
                <a:ea typeface="Calibri" panose="020F0502020204030204" pitchFamily="34" charset="0"/>
                <a:cs typeface="Times New Roman" panose="02020603050405020304" pitchFamily="18" charset="0"/>
              </a:rPr>
              <a:t> by Hilton Target Their Market and Audience</a:t>
            </a:r>
            <a:r>
              <a:rPr lang="en-GB" sz="1600" dirty="0">
                <a:effectLst/>
                <a:latin typeface="Calibri" panose="020F0502020204030204" pitchFamily="34" charset="0"/>
                <a:ea typeface="Calibri" panose="020F0502020204030204" pitchFamily="34" charset="0"/>
                <a:cs typeface="Times New Roman" panose="02020603050405020304" pitchFamily="18" charset="0"/>
              </a:rPr>
              <a:t>. [online] Blogspot.com. Available at: http://kellykuang21.blogspot.com/2012/11/how-Signia by Hilton-international-target-their.html.</a:t>
            </a:r>
          </a:p>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Macdonald, S. (2021) 7 ways to create a great customer experience strategy [Blog]. Available at: https://www.superoffice.com/blog/customer-experience-strategy/ (Accessed: 4th of January 2023).</a:t>
            </a:r>
          </a:p>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Montgomery, D. (2016) ‘The Meanings of Destination: A Q Method Approach’, Journal of Travel Research, Vol. 56, No. 6, pp.793-807.</a:t>
            </a:r>
          </a:p>
          <a:p>
            <a:pPr marL="342900" marR="0" lvl="0" indent="-342900">
              <a:spcBef>
                <a:spcPts val="0"/>
              </a:spcBef>
              <a:spcAft>
                <a:spcPts val="800"/>
              </a:spcAft>
              <a:buFont typeface="Arial" panose="020B0604020202020204" pitchFamily="34" charset="0"/>
              <a:buChar char="•"/>
              <a:tabLst>
                <a:tab pos="457200" algn="l"/>
              </a:tabLst>
            </a:pPr>
            <a:r>
              <a:rPr lang="en-US" sz="1600" dirty="0">
                <a:effectLst/>
                <a:latin typeface="Calibri" panose="020F0502020204030204" pitchFamily="34" charset="0"/>
                <a:ea typeface="Calibri" panose="020F0502020204030204" pitchFamily="34" charset="0"/>
                <a:cs typeface="Times New Roman" panose="02020603050405020304" pitchFamily="18" charset="0"/>
              </a:rPr>
              <a:t>Rhou, Y. and Singal, M. (2020). A review of the business case for CSR in the hospitality industry. International Journal of Hospitality Management, [online] 84, p.102330. </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dirty="0">
                <a:effectLst/>
                <a:latin typeface="Calibri" panose="020F0502020204030204" pitchFamily="34" charset="0"/>
                <a:ea typeface="Calibri" panose="020F0502020204030204" pitchFamily="34" charset="0"/>
                <a:cs typeface="Times New Roman" panose="02020603050405020304" pitchFamily="18" charset="0"/>
              </a:rPr>
              <a:t>://doi.org/10.1016/j.ijhm.2019.102330.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Arial" panose="020B0604020202020204" pitchFamily="34" charset="0"/>
              <a:buChar char="•"/>
              <a:tabLst>
                <a:tab pos="457200" algn="l"/>
              </a:tabLst>
            </a:pPr>
            <a:r>
              <a:rPr lang="en-US" sz="1600" dirty="0">
                <a:effectLst/>
                <a:latin typeface="Calibri" panose="020F0502020204030204" pitchFamily="34" charset="0"/>
                <a:ea typeface="Calibri" panose="020F0502020204030204" pitchFamily="34" charset="0"/>
                <a:cs typeface="Times New Roman" panose="02020603050405020304" pitchFamily="18" charset="0"/>
              </a:rPr>
              <a:t>Ruel, H. and Njoku, E. (2020). AI redefining the hospitality industry. Journal of Tourism Futures, ahead-of-print(ahead-of-print). </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doi:https</a:t>
            </a:r>
            <a:r>
              <a:rPr lang="en-US" sz="1600" dirty="0">
                <a:effectLst/>
                <a:latin typeface="Calibri" panose="020F0502020204030204" pitchFamily="34" charset="0"/>
                <a:ea typeface="Calibri" panose="020F0502020204030204" pitchFamily="34" charset="0"/>
                <a:cs typeface="Times New Roman" panose="02020603050405020304" pitchFamily="18" charset="0"/>
              </a:rPr>
              <a:t>://doi.org/10.1108/jtf-03-2020-0032.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Arial" panose="020B0604020202020204" pitchFamily="34" charset="0"/>
              <a:buChar char="•"/>
              <a:tabLst>
                <a:tab pos="457200" algn="l"/>
              </a:tabLst>
            </a:pPr>
            <a:r>
              <a:rPr lang="en-GB" sz="1600" dirty="0">
                <a:effectLst/>
                <a:latin typeface="Calibri" panose="020F0502020204030204" pitchFamily="34" charset="0"/>
                <a:ea typeface="Calibri" panose="020F0502020204030204" pitchFamily="34" charset="0"/>
                <a:cs typeface="Times New Roman" panose="02020603050405020304" pitchFamily="18" charset="0"/>
              </a:rPr>
              <a:t>Solomon, M. (2019) Heart of hospitality. New York: SELECT Books INC.</a:t>
            </a:r>
          </a:p>
          <a:p>
            <a:pPr marL="342900" marR="0" lvl="0" indent="-342900">
              <a:spcBef>
                <a:spcPts val="0"/>
              </a:spcBef>
              <a:spcAft>
                <a:spcPts val="800"/>
              </a:spcAft>
              <a:buFont typeface="Arial" panose="020B0604020202020204" pitchFamily="34" charset="0"/>
              <a:buChar char="•"/>
              <a:tabLst>
                <a:tab pos="457200" algn="l"/>
              </a:tabLs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Ukhospitality</a:t>
            </a:r>
            <a:r>
              <a:rPr lang="en-GB" sz="1600" dirty="0">
                <a:effectLst/>
                <a:latin typeface="Calibri" panose="020F0502020204030204" pitchFamily="34" charset="0"/>
                <a:ea typeface="Calibri" panose="020F0502020204030204" pitchFamily="34" charset="0"/>
                <a:cs typeface="Times New Roman" panose="02020603050405020304" pitchFamily="18" charset="0"/>
              </a:rPr>
              <a:t> (2020) Reports. Available at: https://www.ukhospitality.org.uk/page/Reports (Accessed: 4th of January 2023).</a:t>
            </a:r>
          </a:p>
        </p:txBody>
      </p:sp>
    </p:spTree>
    <p:extLst>
      <p:ext uri="{BB962C8B-B14F-4D97-AF65-F5344CB8AC3E}">
        <p14:creationId xmlns:p14="http://schemas.microsoft.com/office/powerpoint/2010/main" val="781074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2834</Words>
  <Application>Microsoft Office PowerPoint</Application>
  <PresentationFormat>Custom</PresentationFormat>
  <Paragraphs>91</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Roboto Condensed</vt:lpstr>
      <vt:lpstr>Arial</vt:lpstr>
      <vt:lpstr>Roboto Condensed Bold</vt:lpstr>
      <vt:lpstr>Times New Roman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MAriott International</dc:title>
  <dc:creator>Rakibul Hasan</dc:creator>
  <cp:lastModifiedBy>Sakiba Islam</cp:lastModifiedBy>
  <cp:revision>13</cp:revision>
  <dcterms:created xsi:type="dcterms:W3CDTF">2006-08-16T00:00:00Z</dcterms:created>
  <dcterms:modified xsi:type="dcterms:W3CDTF">2023-02-09T17:38:42Z</dcterms:modified>
  <dc:identifier>DAFZFXzgdWg</dc:identifier>
</cp:coreProperties>
</file>