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14C320-AB3C-6DD1-032D-7B53D351B387}" v="1214" dt="2020-01-14T02:01:13.637"/>
    <p1510:client id="{D9EE271A-A495-C806-1985-5B8FDB02867C}" v="2340" dt="2020-01-14T00:35:35.048"/>
    <p1510:client id="{DBCB4426-72C0-EFEB-045D-69A22C4EB8E9}" v="2304" dt="2020-01-14T03:31:05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ya.org.uk/wp-content/uploads/2014/06/National-Occupational-Standards-for-Youth-Work.pdf" TargetMode="External"/><Relationship Id="rId2" Type="http://schemas.openxmlformats.org/officeDocument/2006/relationships/hyperlink" Target="http://www.indeed.com/career-advice/career-development/time-management-skill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killsyouneed.com/ips/team-work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Study Skills Presentation.</a:t>
            </a:r>
            <a:br>
              <a:rPr lang="en-US" sz="3600" dirty="0">
                <a:solidFill>
                  <a:schemeClr val="tx1"/>
                </a:solidFill>
              </a:rPr>
            </a:b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Laura Davies 1908100</a:t>
            </a: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B5B23A-BB41-4442-91D0-A783354BDD89}"/>
              </a:ext>
            </a:extLst>
          </p:cNvPr>
          <p:cNvSpPr txBox="1"/>
          <p:nvPr/>
        </p:nvSpPr>
        <p:spPr>
          <a:xfrm>
            <a:off x="447675" y="533400"/>
            <a:ext cx="9001125" cy="45375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/>
              <a:t>This presentation will be </a:t>
            </a:r>
            <a:r>
              <a:rPr lang="en-GB" sz="2800" dirty="0" err="1"/>
              <a:t>disscussing</a:t>
            </a:r>
            <a:r>
              <a:rPr lang="en-GB" sz="2800" dirty="0"/>
              <a:t> the following:</a:t>
            </a:r>
          </a:p>
          <a:p>
            <a:pPr algn="just">
              <a:lnSpc>
                <a:spcPct val="150000"/>
              </a:lnSpc>
            </a:pPr>
            <a:endParaRPr lang="en-GB" sz="2800" dirty="0"/>
          </a:p>
          <a:p>
            <a:pPr marL="457200" indent="-457200" algn="just">
              <a:lnSpc>
                <a:spcPct val="150000"/>
              </a:lnSpc>
              <a:buFont typeface="Wingdings"/>
              <a:buChar char="§"/>
            </a:pPr>
            <a:r>
              <a:rPr lang="en-GB" sz="2800" dirty="0"/>
              <a:t>What are study skills?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§"/>
            </a:pPr>
            <a:r>
              <a:rPr lang="en-GB" sz="2800" dirty="0"/>
              <a:t>Importance to future employability.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§"/>
            </a:pPr>
            <a:r>
              <a:rPr lang="en-GB" sz="2800" dirty="0"/>
              <a:t>How they transfer to a Youth and Community setting</a:t>
            </a:r>
          </a:p>
          <a:p>
            <a:pPr marL="457200" indent="-457200" algn="just">
              <a:lnSpc>
                <a:spcPct val="150000"/>
              </a:lnSpc>
              <a:buFont typeface="Wingdings"/>
              <a:buChar char="§"/>
            </a:pPr>
            <a:r>
              <a:rPr lang="en-GB" sz="2800" dirty="0"/>
              <a:t>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158620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EB9E43-DFE1-471F-A24C-2B22A9AB181D}"/>
              </a:ext>
            </a:extLst>
          </p:cNvPr>
          <p:cNvSpPr txBox="1"/>
          <p:nvPr/>
        </p:nvSpPr>
        <p:spPr>
          <a:xfrm>
            <a:off x="571500" y="400050"/>
            <a:ext cx="8858250" cy="643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dirty="0"/>
              <a:t>What are study skills?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According to Cottrell (2013, p. 36) study skills is a term that describes not only academic skills but also a broader range of skills which helps you to successfully progress within your studies. Putting them into four categories:</a:t>
            </a:r>
          </a:p>
          <a:p>
            <a:pPr algn="just"/>
            <a:endParaRPr lang="en-GB" sz="2800" dirty="0"/>
          </a:p>
          <a:p>
            <a:pPr marL="457200" indent="-457200" algn="just">
              <a:buAutoNum type="arabicPeriod"/>
            </a:pPr>
            <a:r>
              <a:rPr lang="en-GB" sz="2800" dirty="0"/>
              <a:t>Self-Management skills </a:t>
            </a:r>
          </a:p>
          <a:p>
            <a:pPr marL="457200" indent="-457200" algn="just">
              <a:buAutoNum type="arabicPeriod"/>
            </a:pPr>
            <a:r>
              <a:rPr lang="en-GB" sz="2800" dirty="0"/>
              <a:t>Academic skills</a:t>
            </a:r>
          </a:p>
          <a:p>
            <a:pPr marL="457200" indent="-457200" algn="just">
              <a:buAutoNum type="arabicPeriod"/>
            </a:pPr>
            <a:r>
              <a:rPr lang="en-GB" sz="2800" dirty="0"/>
              <a:t>People skills</a:t>
            </a:r>
          </a:p>
          <a:p>
            <a:pPr marL="457200" indent="-457200" algn="just">
              <a:buAutoNum type="arabicPeriod"/>
            </a:pPr>
            <a:r>
              <a:rPr lang="en-GB" sz="2800" dirty="0"/>
              <a:t>Task management skills.</a:t>
            </a:r>
          </a:p>
          <a:p>
            <a:pPr algn="just"/>
            <a:endParaRPr lang="en-GB" sz="28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1878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AC717C-D872-4400-BE87-278143FE41EA}"/>
              </a:ext>
            </a:extLst>
          </p:cNvPr>
          <p:cNvSpPr txBox="1"/>
          <p:nvPr/>
        </p:nvSpPr>
        <p:spPr>
          <a:xfrm>
            <a:off x="333375" y="609600"/>
            <a:ext cx="9372600" cy="58301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u="sng" dirty="0"/>
              <a:t>These will include: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sz="2800" dirty="0"/>
              <a:t>-Reading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-Organisational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-Thinking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-Critical thinking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-Creative problem-solving 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-Time management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-Listening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-Self motivation                  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02A955-1BB4-49AA-B88D-CB72EEF3095A}"/>
              </a:ext>
            </a:extLst>
          </p:cNvPr>
          <p:cNvSpPr txBox="1"/>
          <p:nvPr/>
        </p:nvSpPr>
        <p:spPr>
          <a:xfrm>
            <a:off x="5076825" y="2352675"/>
            <a:ext cx="4267200" cy="38101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-Listening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-Working independently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-Working within a group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-Writing skills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-Setting goals</a:t>
            </a:r>
          </a:p>
          <a:p>
            <a:pPr>
              <a:lnSpc>
                <a:spcPct val="15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2723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F66150-AC39-44CF-8439-50EA245653A7}"/>
              </a:ext>
            </a:extLst>
          </p:cNvPr>
          <p:cNvSpPr txBox="1"/>
          <p:nvPr/>
        </p:nvSpPr>
        <p:spPr>
          <a:xfrm>
            <a:off x="523875" y="342900"/>
            <a:ext cx="8839200" cy="58301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endParaRPr lang="en-GB" sz="2800" dirty="0"/>
          </a:p>
          <a:p>
            <a:pPr algn="just">
              <a:lnSpc>
                <a:spcPct val="150000"/>
              </a:lnSpc>
            </a:pPr>
            <a:r>
              <a:rPr lang="en-GB" sz="2800" dirty="0"/>
              <a:t>Focus on the following three study skills:</a:t>
            </a:r>
            <a:endParaRPr lang="en-GB" dirty="0"/>
          </a:p>
          <a:p>
            <a:pPr algn="just">
              <a:lnSpc>
                <a:spcPct val="150000"/>
              </a:lnSpc>
            </a:pPr>
            <a:endParaRPr lang="en-GB" sz="2800" dirty="0"/>
          </a:p>
          <a:p>
            <a:pPr marL="514350" indent="-514350" algn="just">
              <a:lnSpc>
                <a:spcPct val="150000"/>
              </a:lnSpc>
              <a:buAutoNum type="arabicPeriod"/>
            </a:pPr>
            <a:r>
              <a:rPr lang="en-GB" sz="2800" dirty="0"/>
              <a:t>Time Management</a:t>
            </a:r>
          </a:p>
          <a:p>
            <a:pPr marL="514350" indent="-514350" algn="just">
              <a:lnSpc>
                <a:spcPct val="150000"/>
              </a:lnSpc>
              <a:buAutoNum type="arabicPeriod"/>
            </a:pPr>
            <a:endParaRPr lang="en-GB" sz="2800" dirty="0"/>
          </a:p>
          <a:p>
            <a:pPr marL="514350" indent="-514350" algn="just">
              <a:lnSpc>
                <a:spcPct val="150000"/>
              </a:lnSpc>
              <a:buAutoNum type="arabicPeriod"/>
            </a:pPr>
            <a:r>
              <a:rPr lang="en-GB" sz="2800" dirty="0"/>
              <a:t>Listening skills</a:t>
            </a:r>
          </a:p>
          <a:p>
            <a:pPr marL="514350" indent="-514350" algn="just">
              <a:lnSpc>
                <a:spcPct val="150000"/>
              </a:lnSpc>
              <a:buAutoNum type="arabicPeriod"/>
            </a:pPr>
            <a:endParaRPr lang="en-GB" sz="2800" dirty="0"/>
          </a:p>
          <a:p>
            <a:pPr marL="514350" indent="-514350" algn="just">
              <a:lnSpc>
                <a:spcPct val="150000"/>
              </a:lnSpc>
              <a:buAutoNum type="arabicPeriod"/>
            </a:pPr>
            <a:r>
              <a:rPr lang="en-GB" sz="2800" dirty="0"/>
              <a:t>Teamwork.</a:t>
            </a:r>
          </a:p>
          <a:p>
            <a:pPr algn="just"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82917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6BE96DF-228D-460E-873A-6D77FD5E6A4E}"/>
              </a:ext>
            </a:extLst>
          </p:cNvPr>
          <p:cNvSpPr txBox="1"/>
          <p:nvPr/>
        </p:nvSpPr>
        <p:spPr>
          <a:xfrm>
            <a:off x="4974337" y="623630"/>
            <a:ext cx="4861139" cy="57456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54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 descr="A close up of a clock&#10;&#10;Description generated with very high confidence">
            <a:extLst>
              <a:ext uri="{FF2B5EF4-FFF2-40B4-BE49-F238E27FC236}">
                <a16:creationId xmlns:a16="http://schemas.microsoft.com/office/drawing/2014/main" id="{1172B7EA-B513-4FAC-8CD6-DA4E16ABD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48D97B-1BAB-4CD8-A8DD-B79044F98BCB}"/>
              </a:ext>
            </a:extLst>
          </p:cNvPr>
          <p:cNvSpPr txBox="1"/>
          <p:nvPr/>
        </p:nvSpPr>
        <p:spPr>
          <a:xfrm>
            <a:off x="4867275" y="942975"/>
            <a:ext cx="4705350" cy="74481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u="sng" dirty="0"/>
              <a:t>Time management!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One of the key skills to manage either an academic study or role within any workplace is having good time management skills. </a:t>
            </a:r>
            <a:endParaRPr lang="en-GB"/>
          </a:p>
          <a:p>
            <a:pPr algn="just"/>
            <a:endParaRPr lang="en-GB" dirty="0"/>
          </a:p>
          <a:p>
            <a:pPr algn="just"/>
            <a:r>
              <a:rPr lang="en-GB" dirty="0"/>
              <a:t>Being able to </a:t>
            </a:r>
            <a:r>
              <a:rPr lang="en-GB" b="1" dirty="0"/>
              <a:t>plan</a:t>
            </a:r>
            <a:r>
              <a:rPr lang="en-GB" dirty="0"/>
              <a:t> and </a:t>
            </a:r>
            <a:r>
              <a:rPr lang="en-GB" b="1" dirty="0"/>
              <a:t>prioritise</a:t>
            </a:r>
            <a:r>
              <a:rPr lang="en-GB" dirty="0"/>
              <a:t> your time wisely to</a:t>
            </a:r>
            <a:r>
              <a:rPr lang="en-GB" b="1" dirty="0"/>
              <a:t> complete</a:t>
            </a:r>
            <a:r>
              <a:rPr lang="en-GB" dirty="0"/>
              <a:t> essays or tasks by a set </a:t>
            </a:r>
            <a:r>
              <a:rPr lang="en-GB" b="1" dirty="0"/>
              <a:t>deadline</a:t>
            </a:r>
            <a:r>
              <a:rPr lang="en-GB" dirty="0"/>
              <a:t>. Often having to split your time between multiple tasks and work/family life commitments.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Being able to </a:t>
            </a:r>
            <a:r>
              <a:rPr lang="en-GB" b="1" dirty="0"/>
              <a:t>delegate</a:t>
            </a:r>
            <a:r>
              <a:rPr lang="en-GB" dirty="0"/>
              <a:t> some tasks to ensure that timelines are met or if you are not going to be able to personally manage to complete a task independently. Know when to ask for </a:t>
            </a:r>
            <a:r>
              <a:rPr lang="en-GB" b="1" dirty="0"/>
              <a:t>help</a:t>
            </a:r>
            <a:r>
              <a:rPr lang="en-GB" dirty="0"/>
              <a:t> (indeed career guide, 2018).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/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59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30F88DA-5121-4734-B776-6AFBC64DFB94}"/>
              </a:ext>
            </a:extLst>
          </p:cNvPr>
          <p:cNvSpPr txBox="1"/>
          <p:nvPr/>
        </p:nvSpPr>
        <p:spPr>
          <a:xfrm>
            <a:off x="4568432" y="295034"/>
            <a:ext cx="5351680" cy="6462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198DD6-F4EA-4F70-8D22-F12EBECFA517}"/>
              </a:ext>
            </a:extLst>
          </p:cNvPr>
          <p:cNvSpPr txBox="1"/>
          <p:nvPr/>
        </p:nvSpPr>
        <p:spPr>
          <a:xfrm>
            <a:off x="4572000" y="352425"/>
            <a:ext cx="650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4C73E4B8-F190-46B9-81A3-F1766F6F9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42" y="1521996"/>
            <a:ext cx="2743200" cy="41749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6D95571-5786-4901-8185-C69DDC1BE729}"/>
              </a:ext>
            </a:extLst>
          </p:cNvPr>
          <p:cNvSpPr txBox="1"/>
          <p:nvPr/>
        </p:nvSpPr>
        <p:spPr>
          <a:xfrm>
            <a:off x="3343275" y="723900"/>
            <a:ext cx="7134225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u="sng" dirty="0"/>
              <a:t>Listening skills.</a:t>
            </a:r>
          </a:p>
          <a:p>
            <a:pPr algn="just"/>
            <a:endParaRPr lang="en-GB" sz="2800" b="1" u="sng" dirty="0"/>
          </a:p>
          <a:p>
            <a:pPr algn="just"/>
            <a:r>
              <a:rPr lang="en-GB" sz="2400" dirty="0"/>
              <a:t>Being able to listen is very important. Not just hearing something but actually listening. </a:t>
            </a:r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  <a:p>
            <a:pPr marL="342900" indent="-342900" algn="just">
              <a:buFont typeface="Arial"/>
              <a:buChar char="•"/>
            </a:pPr>
            <a:r>
              <a:rPr lang="en-GB" sz="2400" dirty="0"/>
              <a:t>Able to take on information</a:t>
            </a:r>
            <a:endParaRPr lang="en-GB" dirty="0"/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  <a:p>
            <a:pPr marL="342900" indent="-342900" algn="just">
              <a:buFont typeface="Arial"/>
              <a:buChar char="•"/>
            </a:pPr>
            <a:r>
              <a:rPr lang="en-GB" sz="2400" dirty="0"/>
              <a:t>Distinguish what is relevant</a:t>
            </a:r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  <a:p>
            <a:pPr marL="342900" indent="-342900" algn="just">
              <a:buFont typeface="Arial"/>
              <a:buChar char="•"/>
            </a:pPr>
            <a:r>
              <a:rPr lang="en-GB" sz="2400" dirty="0"/>
              <a:t>Being able to follow instructions</a:t>
            </a:r>
            <a:endParaRPr lang="en-GB" dirty="0"/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  <a:p>
            <a:pPr marL="342900" indent="-342900" algn="just">
              <a:buFont typeface="Arial"/>
              <a:buChar char="•"/>
            </a:pPr>
            <a:r>
              <a:rPr lang="en-GB" sz="2400" dirty="0"/>
              <a:t>Using the information to make decisions</a:t>
            </a:r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  <a:p>
            <a:pPr marL="342900" indent="-342900" algn="just">
              <a:buFont typeface="Arial"/>
              <a:buChar char="•"/>
            </a:pPr>
            <a:r>
              <a:rPr lang="en-GB" sz="2400" dirty="0"/>
              <a:t>Letting people know you are interested in what they have to say (Cottrell, 2013).</a:t>
            </a:r>
          </a:p>
          <a:p>
            <a:pPr marL="342900" indent="-342900" algn="just"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76521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5E44EAF-8CEF-449F-982A-9BF5B07930A2}"/>
              </a:ext>
            </a:extLst>
          </p:cNvPr>
          <p:cNvSpPr txBox="1"/>
          <p:nvPr/>
        </p:nvSpPr>
        <p:spPr>
          <a:xfrm>
            <a:off x="985969" y="4553712"/>
            <a:ext cx="8288032" cy="10963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8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094FF8F3-C407-4AF8-B9E0-F98F8A88EB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968" y="-42065"/>
            <a:ext cx="8288033" cy="2681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08069D-3B53-4984-99E0-F9E6754FB18D}"/>
              </a:ext>
            </a:extLst>
          </p:cNvPr>
          <p:cNvSpPr txBox="1"/>
          <p:nvPr/>
        </p:nvSpPr>
        <p:spPr>
          <a:xfrm>
            <a:off x="419100" y="2828925"/>
            <a:ext cx="9248775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Being able to work together in a group is an essential skill for progression in any environment.</a:t>
            </a:r>
          </a:p>
          <a:p>
            <a:r>
              <a:rPr lang="en-GB" sz="2400" dirty="0"/>
              <a:t>Able to distinguish each members strength and utilise them to get the task done.</a:t>
            </a:r>
          </a:p>
          <a:p>
            <a:r>
              <a:rPr lang="en-GB" sz="2400" dirty="0"/>
              <a:t>Ability to be able to integrate within a diverse group</a:t>
            </a:r>
          </a:p>
          <a:p>
            <a:pPr marL="342900" indent="-342900">
              <a:buFont typeface="Arial"/>
              <a:buChar char="•"/>
            </a:pPr>
            <a:r>
              <a:rPr lang="en-GB" sz="1600" dirty="0"/>
              <a:t>Age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1600" dirty="0"/>
              <a:t>Race</a:t>
            </a:r>
          </a:p>
          <a:p>
            <a:pPr marL="342900" indent="-342900">
              <a:buFont typeface="Arial"/>
              <a:buChar char="•"/>
            </a:pPr>
            <a:r>
              <a:rPr lang="en-GB" sz="1600" dirty="0"/>
              <a:t>Background</a:t>
            </a:r>
          </a:p>
          <a:p>
            <a:pPr marL="342900" indent="-342900">
              <a:buFont typeface="Arial"/>
              <a:buChar char="•"/>
            </a:pPr>
            <a:r>
              <a:rPr lang="en-GB" sz="1600" dirty="0"/>
              <a:t>Thoughts</a:t>
            </a:r>
          </a:p>
          <a:p>
            <a:r>
              <a:rPr lang="en-GB" sz="2400" dirty="0"/>
              <a:t>The need to be able to resolve any conflict when working with difficult situations and opinions (Skills you need, 2016)</a:t>
            </a:r>
            <a:endParaRPr lang="en-GB" sz="16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7656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7630A796-C6B8-4C56-9C46-68D8931B15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44" t="8830" r="-351" b="27752"/>
          <a:stretch/>
        </p:blipFill>
        <p:spPr>
          <a:xfrm>
            <a:off x="62163" y="313693"/>
            <a:ext cx="5318841" cy="6006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362D48-6BFF-4B12-BA19-4B516B32EE1A}"/>
              </a:ext>
            </a:extLst>
          </p:cNvPr>
          <p:cNvSpPr txBox="1"/>
          <p:nvPr/>
        </p:nvSpPr>
        <p:spPr>
          <a:xfrm>
            <a:off x="5389646" y="1301416"/>
            <a:ext cx="415239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These are all skills that are transferable to the workplace and especially the Youth and Community work setting as can be seen using the Functional map for </a:t>
            </a:r>
            <a:r>
              <a:rPr lang="en-GB" sz="2400"/>
              <a:t>Youth work (NOS, 2014).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Every aspect is covered by these "soft skills" in some </a:t>
            </a:r>
            <a:r>
              <a:rPr lang="en-GB" sz="2400"/>
              <a:t>way.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1136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DFED75-8BF0-4085-8D27-A844C5F8657B}"/>
              </a:ext>
            </a:extLst>
          </p:cNvPr>
          <p:cNvSpPr txBox="1"/>
          <p:nvPr/>
        </p:nvSpPr>
        <p:spPr>
          <a:xfrm>
            <a:off x="542925" y="466725"/>
            <a:ext cx="8896350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/>
              <a:t>Personal Developments.</a:t>
            </a:r>
            <a:endParaRPr lang="en-US" sz="3200" b="1" u="sng"/>
          </a:p>
          <a:p>
            <a:endParaRPr lang="en-GB" sz="2800" dirty="0"/>
          </a:p>
          <a:p>
            <a:r>
              <a:rPr lang="en-GB" sz="2800"/>
              <a:t>Organise a time management plan as several deadlines </a:t>
            </a:r>
            <a:r>
              <a:rPr lang="en-GB" sz="2800" dirty="0"/>
              <a:t>have been missed.</a:t>
            </a:r>
            <a:endParaRPr lang="en-GB"/>
          </a:p>
          <a:p>
            <a:endParaRPr lang="en-GB" sz="2800" dirty="0"/>
          </a:p>
          <a:p>
            <a:r>
              <a:rPr lang="en-GB" sz="2800"/>
              <a:t>Prioritising tasks and applying myself more.</a:t>
            </a:r>
            <a:endParaRPr lang="en-GB" sz="2800" dirty="0"/>
          </a:p>
          <a:p>
            <a:endParaRPr lang="en-GB" sz="2800" dirty="0"/>
          </a:p>
          <a:p>
            <a:r>
              <a:rPr lang="en-GB" sz="2800"/>
              <a:t>Being able to ask for help.</a:t>
            </a:r>
            <a:endParaRPr lang="en-GB" sz="2800" dirty="0"/>
          </a:p>
          <a:p>
            <a:endParaRPr lang="en-GB" sz="2800" dirty="0"/>
          </a:p>
          <a:p>
            <a:r>
              <a:rPr lang="en-GB" sz="2800"/>
              <a:t>Working better within a group.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0303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71DD9B-5424-4CAD-AE7A-76E5EACE0A45}"/>
              </a:ext>
            </a:extLst>
          </p:cNvPr>
          <p:cNvSpPr txBox="1"/>
          <p:nvPr/>
        </p:nvSpPr>
        <p:spPr>
          <a:xfrm>
            <a:off x="771525" y="781050"/>
            <a:ext cx="8315325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 List.</a:t>
            </a:r>
            <a:endParaRPr lang="en-GB" dirty="0"/>
          </a:p>
          <a:p>
            <a:endParaRPr lang="en-GB" dirty="0"/>
          </a:p>
          <a:p>
            <a:r>
              <a:rPr lang="en-GB" dirty="0"/>
              <a:t>Cottrell, S. (2013) </a:t>
            </a:r>
            <a:r>
              <a:rPr lang="en-GB" i="1" dirty="0"/>
              <a:t>The Study Skills Handbook. </a:t>
            </a:r>
            <a:r>
              <a:rPr lang="en-GB"/>
              <a:t>Hampshire: Palgrave Macmillan.</a:t>
            </a:r>
            <a:endParaRPr lang="en-GB" dirty="0"/>
          </a:p>
          <a:p>
            <a:endParaRPr lang="en-GB" dirty="0"/>
          </a:p>
          <a:p>
            <a:r>
              <a:rPr lang="en-GB" i="1"/>
              <a:t>Indeed career guide </a:t>
            </a:r>
            <a:r>
              <a:rPr lang="en-GB"/>
              <a:t>(2018) Available at: </a:t>
            </a:r>
            <a:r>
              <a:rPr lang="en-GB" dirty="0">
                <a:hlinkClick r:id="rId2"/>
              </a:rPr>
              <a:t>http://www.indeed.com/career-advice/career-development/time-management-skills</a:t>
            </a:r>
            <a:r>
              <a:rPr lang="en-GB"/>
              <a:t>. (Accessed: 2 January 2020).</a:t>
            </a:r>
          </a:p>
          <a:p>
            <a:endParaRPr lang="en-GB" dirty="0"/>
          </a:p>
          <a:p>
            <a:r>
              <a:rPr lang="en-GB" i="1" dirty="0"/>
              <a:t>National Occupational Standards (2014) Youth work National Occupatinal Standards Introduction.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www.nya.org.uk/wp-content/uploads/2014/06/National-Occupational-Standards-for-Youth-Work.pdf</a:t>
            </a:r>
            <a:r>
              <a:rPr lang="en-GB"/>
              <a:t>. (Accessed 3 January 2020)</a:t>
            </a:r>
          </a:p>
          <a:p>
            <a:endParaRPr lang="en-GB" dirty="0"/>
          </a:p>
          <a:p>
            <a:r>
              <a:rPr lang="en-GB" i="1" dirty="0"/>
              <a:t>Skills you need (</a:t>
            </a:r>
            <a:r>
              <a:rPr lang="en-GB" dirty="0"/>
              <a:t>2016) Available at: </a:t>
            </a:r>
            <a:r>
              <a:rPr lang="en-GB" dirty="0">
                <a:hlinkClick r:id="rId4"/>
              </a:rPr>
              <a:t>http://www.skillsyouneed.com/ips/team-working.html</a:t>
            </a:r>
            <a:r>
              <a:rPr lang="en-GB"/>
              <a:t>. (Accessed 3 January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5483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Study Skills Presentation.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1059</cp:revision>
  <dcterms:created xsi:type="dcterms:W3CDTF">2020-01-13T22:52:27Z</dcterms:created>
  <dcterms:modified xsi:type="dcterms:W3CDTF">2020-01-14T03:48:52Z</dcterms:modified>
</cp:coreProperties>
</file>