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61" r:id="rId6"/>
    <p:sldId id="262" r:id="rId7"/>
    <p:sldId id="263" r:id="rId8"/>
    <p:sldId id="264" r:id="rId9"/>
    <p:sldId id="265" r:id="rId10"/>
    <p:sldId id="266" r:id="rId11"/>
    <p:sldId id="267" r:id="rId12"/>
    <p:sldId id="269" r:id="rId13"/>
    <p:sldId id="270"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2" d="100"/>
          <a:sy n="82" d="100"/>
        </p:scale>
        <p:origin x="1474" y="6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US"/>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46E02B55-21FF-4B53-A154-C04E20A4E315}" type="datetimeFigureOut">
              <a:rPr lang="en-GB" smtClean="0"/>
              <a:t>30/06/2018</a:t>
            </a:fld>
            <a:endParaRPr lang="en-GB"/>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GB"/>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D3111617-EBB0-474D-AFE7-9AFA96A96653}" type="slidenum">
              <a:rPr lang="en-GB" smtClean="0"/>
              <a:t>‹#›</a:t>
            </a:fld>
            <a:endParaRPr lang="en-GB"/>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6E02B55-21FF-4B53-A154-C04E20A4E315}" type="datetimeFigureOut">
              <a:rPr lang="en-GB" smtClean="0"/>
              <a:t>30/06/2018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111617-EBB0-474D-AFE7-9AFA96A96653}"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US"/>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6E02B55-21FF-4B53-A154-C04E20A4E315}" type="datetimeFigureOut">
              <a:rPr lang="en-GB" smtClean="0"/>
              <a:t>30/06/2018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111617-EBB0-474D-AFE7-9AFA96A96653}"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46E02B55-21FF-4B53-A154-C04E20A4E315}" type="datetimeFigureOut">
              <a:rPr lang="en-GB" smtClean="0"/>
              <a:t>30/06/2018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111617-EBB0-474D-AFE7-9AFA96A96653}" type="slidenum">
              <a:rPr lang="en-GB" smtClean="0"/>
              <a:t>‹#›</a:t>
            </a:fld>
            <a:endParaRPr lang="en-GB"/>
          </a:p>
        </p:txBody>
      </p:sp>
      <p:sp>
        <p:nvSpPr>
          <p:cNvPr id="9" name="Content Placeholder 8"/>
          <p:cNvSpPr>
            <a:spLocks noGrp="1"/>
          </p:cNvSpPr>
          <p:nvPr>
            <p:ph sz="quarter" idx="13"/>
          </p:nvPr>
        </p:nvSpPr>
        <p:spPr>
          <a:xfrm>
            <a:off x="1042416" y="2313432"/>
            <a:ext cx="3419856" cy="34930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6E02B55-21FF-4B53-A154-C04E20A4E315}" type="datetimeFigureOut">
              <a:rPr lang="en-GB" smtClean="0"/>
              <a:t>30/06/2018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3111617-EBB0-474D-AFE7-9AFA96A96653}"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6E02B55-21FF-4B53-A154-C04E20A4E315}" type="datetimeFigureOut">
              <a:rPr lang="en-GB" smtClean="0"/>
              <a:t>30/06/2018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3111617-EBB0-474D-AFE7-9AFA96A96653}"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E02B55-21FF-4B53-A154-C04E20A4E315}" type="datetimeFigureOut">
              <a:rPr lang="en-GB" smtClean="0"/>
              <a:t>30/06/2018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3111617-EBB0-474D-AFE7-9AFA96A96653}"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46E02B55-21FF-4B53-A154-C04E20A4E315}" type="datetimeFigureOut">
              <a:rPr lang="en-GB" smtClean="0"/>
              <a:t>30/06/2018</a:t>
            </a:fld>
            <a:endParaRPr lang="en-GB"/>
          </a:p>
        </p:txBody>
      </p:sp>
      <p:sp>
        <p:nvSpPr>
          <p:cNvPr id="7" name="Slide Number Placeholder 6"/>
          <p:cNvSpPr>
            <a:spLocks noGrp="1"/>
          </p:cNvSpPr>
          <p:nvPr>
            <p:ph type="sldNum" sz="quarter" idx="12"/>
          </p:nvPr>
        </p:nvSpPr>
        <p:spPr/>
        <p:txBody>
          <a:bodyPr/>
          <a:lstStyle/>
          <a:p>
            <a:fld id="{D3111617-EBB0-474D-AFE7-9AFA96A96653}" type="slidenum">
              <a:rPr lang="en-GB" smtClean="0"/>
              <a:t>‹#›</a:t>
            </a:fld>
            <a:endParaRPr lang="en-GB"/>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US"/>
              <a:t>Click to edit Master title style</a:t>
            </a:r>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US"/>
              <a:t>Click to edit Master title style</a:t>
            </a:r>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6E02B55-21FF-4B53-A154-C04E20A4E315}" type="datetimeFigureOut">
              <a:rPr lang="en-GB" smtClean="0"/>
              <a:t>30/06/2018</a:t>
            </a:fld>
            <a:endParaRPr lang="en-GB"/>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7" name="Slide Number Placeholder 6"/>
          <p:cNvSpPr>
            <a:spLocks noGrp="1"/>
          </p:cNvSpPr>
          <p:nvPr>
            <p:ph type="sldNum" sz="quarter" idx="12"/>
          </p:nvPr>
        </p:nvSpPr>
        <p:spPr/>
        <p:txBody>
          <a:bodyPr/>
          <a:lstStyle/>
          <a:p>
            <a:fld id="{D3111617-EBB0-474D-AFE7-9AFA96A96653}"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6E02B55-21FF-4B53-A154-C04E20A4E315}" type="datetimeFigureOut">
              <a:rPr lang="en-GB" smtClean="0"/>
              <a:t>30/06/2018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111617-EBB0-474D-AFE7-9AFA96A96653}"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6E02B55-21FF-4B53-A154-C04E20A4E315}" type="datetimeFigureOut">
              <a:rPr lang="en-GB" smtClean="0"/>
              <a:t>30/06/2018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111617-EBB0-474D-AFE7-9AFA96A96653}"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46E02B55-21FF-4B53-A154-C04E20A4E315}" type="datetimeFigureOut">
              <a:rPr lang="en-GB" smtClean="0"/>
              <a:t>30/06/2018</a:t>
            </a:fld>
            <a:endParaRPr lang="en-GB"/>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D3111617-EBB0-474D-AFE7-9AFA96A96653}"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716016" y="332656"/>
            <a:ext cx="3313355" cy="3429908"/>
          </a:xfrm>
        </p:spPr>
        <p:txBody>
          <a:bodyPr>
            <a:normAutofit fontScale="90000"/>
          </a:bodyPr>
          <a:lstStyle/>
          <a:p>
            <a:r>
              <a:rPr lang="en-GB" dirty="0"/>
              <a:t>Lifting Operations and Lifting Equipment Regulations 1998 (LOLER)</a:t>
            </a:r>
            <a:br>
              <a:rPr lang="en-GB" dirty="0"/>
            </a:br>
            <a:endParaRPr lang="en-GB" dirty="0"/>
          </a:p>
        </p:txBody>
      </p:sp>
      <p:sp>
        <p:nvSpPr>
          <p:cNvPr id="3" name="Subtitle 2"/>
          <p:cNvSpPr>
            <a:spLocks noGrp="1"/>
          </p:cNvSpPr>
          <p:nvPr>
            <p:ph type="subTitle" idx="1"/>
          </p:nvPr>
        </p:nvSpPr>
        <p:spPr/>
        <p:txBody>
          <a:bodyPr/>
          <a:lstStyle/>
          <a:p>
            <a:r>
              <a:rPr lang="en-GB" dirty="0"/>
              <a:t>Rhodri Thomas</a:t>
            </a:r>
          </a:p>
        </p:txBody>
      </p:sp>
    </p:spTree>
    <p:extLst>
      <p:ext uri="{BB962C8B-B14F-4D97-AF65-F5344CB8AC3E}">
        <p14:creationId xmlns:p14="http://schemas.microsoft.com/office/powerpoint/2010/main" val="32018518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b="1" dirty="0"/>
              <a:t>Regulations 9, 10 and 11 of LOLER refer to the examination and inspection, and the reporting and record-keeping obligations </a:t>
            </a:r>
          </a:p>
          <a:p>
            <a:endParaRPr lang="en-GB" b="1" dirty="0"/>
          </a:p>
          <a:p>
            <a:endParaRPr lang="en-GB" b="1" dirty="0"/>
          </a:p>
          <a:p>
            <a:r>
              <a:rPr lang="en-GB" b="1" dirty="0"/>
              <a:t>All lifting equipment should also be checked and maintained as necessary to keep it safe for use, so: </a:t>
            </a:r>
          </a:p>
        </p:txBody>
      </p:sp>
    </p:spTree>
    <p:extLst>
      <p:ext uri="{BB962C8B-B14F-4D97-AF65-F5344CB8AC3E}">
        <p14:creationId xmlns:p14="http://schemas.microsoft.com/office/powerpoint/2010/main" val="1628000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t>Checks necessary to verify that the lifting equipment can continue to be safely used</a:t>
            </a:r>
          </a:p>
        </p:txBody>
      </p:sp>
      <p:sp>
        <p:nvSpPr>
          <p:cNvPr id="3" name="Content Placeholder 2"/>
          <p:cNvSpPr>
            <a:spLocks noGrp="1"/>
          </p:cNvSpPr>
          <p:nvPr>
            <p:ph idx="1"/>
          </p:nvPr>
        </p:nvSpPr>
        <p:spPr>
          <a:xfrm>
            <a:off x="1043492" y="2323652"/>
            <a:ext cx="6777317" cy="3985668"/>
          </a:xfrm>
        </p:spPr>
        <p:txBody>
          <a:bodyPr>
            <a:normAutofit fontScale="70000" lnSpcReduction="20000"/>
          </a:bodyPr>
          <a:lstStyle/>
          <a:p>
            <a:endParaRPr lang="en-GB" dirty="0"/>
          </a:p>
          <a:p>
            <a:r>
              <a:rPr lang="en-GB" dirty="0"/>
              <a:t>  </a:t>
            </a:r>
            <a:r>
              <a:rPr lang="en-GB" b="1" dirty="0"/>
              <a:t>  </a:t>
            </a:r>
            <a:r>
              <a:rPr lang="en-GB" sz="2900" b="1" dirty="0"/>
              <a:t>users to undertake simple pre-use checks (e.g. on lifting chains and slings), or make checks on a daily basis (e.g. for lift trucks)</a:t>
            </a:r>
          </a:p>
          <a:p>
            <a:endParaRPr lang="en-GB" sz="2900" b="1" dirty="0"/>
          </a:p>
          <a:p>
            <a:r>
              <a:rPr lang="en-GB" sz="2900" b="1" dirty="0"/>
              <a:t>    in some cases, inspections and checks should be made on a regular basis, often weekly, or on a monthly or quarterly basis (e.g. the checks undertaken by an operator on their crane)</a:t>
            </a:r>
          </a:p>
          <a:p>
            <a:endParaRPr lang="en-GB" sz="2900" b="1" dirty="0"/>
          </a:p>
          <a:p>
            <a:r>
              <a:rPr lang="en-GB" sz="2900" b="1" dirty="0"/>
              <a:t>    employers should ensure that lifting equipment is thoroughly examined (normally once or twice a year but, in some cases, this may be more or less frequent</a:t>
            </a:r>
            <a:r>
              <a:rPr lang="en-GB" sz="2900" dirty="0"/>
              <a:t>)</a:t>
            </a:r>
          </a:p>
          <a:p>
            <a:endParaRPr lang="en-GB" dirty="0"/>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31763494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t>What is a 'thorough examination' under LOLER?</a:t>
            </a:r>
            <a:br>
              <a:rPr lang="en-GB" dirty="0"/>
            </a:br>
            <a:endParaRPr lang="en-GB" dirty="0"/>
          </a:p>
        </p:txBody>
      </p:sp>
      <p:sp>
        <p:nvSpPr>
          <p:cNvPr id="3" name="Content Placeholder 2"/>
          <p:cNvSpPr>
            <a:spLocks noGrp="1"/>
          </p:cNvSpPr>
          <p:nvPr>
            <p:ph idx="1"/>
          </p:nvPr>
        </p:nvSpPr>
        <p:spPr>
          <a:xfrm>
            <a:off x="539552" y="1844824"/>
            <a:ext cx="7992888" cy="4464496"/>
          </a:xfrm>
        </p:spPr>
        <p:txBody>
          <a:bodyPr>
            <a:normAutofit fontScale="47500" lnSpcReduction="20000"/>
          </a:bodyPr>
          <a:lstStyle/>
          <a:p>
            <a:endParaRPr lang="en-GB" dirty="0"/>
          </a:p>
          <a:p>
            <a:r>
              <a:rPr lang="en-GB" sz="3800" b="1" dirty="0"/>
              <a:t>This is a systematic and detailed examination of the equipment and safety-critical parts, carried out at specified intervals by a competent person who must then complete a written report. This report must contain the information required by LOLER Schedule 1 link to external website, including:</a:t>
            </a:r>
          </a:p>
          <a:p>
            <a:endParaRPr lang="en-GB" sz="3800" b="1" dirty="0"/>
          </a:p>
          <a:p>
            <a:pPr>
              <a:buFont typeface="Wingdings" pitchFamily="2" charset="2"/>
              <a:buChar char="ü"/>
            </a:pPr>
            <a:r>
              <a:rPr lang="en-GB" sz="3800" b="1" dirty="0"/>
              <a:t>  the examination date</a:t>
            </a:r>
          </a:p>
          <a:p>
            <a:pPr>
              <a:buFont typeface="Wingdings" pitchFamily="2" charset="2"/>
              <a:buChar char="ü"/>
            </a:pPr>
            <a:r>
              <a:rPr lang="en-GB" sz="3800" b="1" dirty="0"/>
              <a:t>  the date when the next thorough examination is due</a:t>
            </a:r>
          </a:p>
          <a:p>
            <a:pPr>
              <a:buFont typeface="Wingdings" pitchFamily="2" charset="2"/>
              <a:buChar char="ü"/>
            </a:pPr>
            <a:r>
              <a:rPr lang="en-GB" sz="3800" b="1" dirty="0"/>
              <a:t>  any defects found which are (or could potentially become) a danger   to people</a:t>
            </a:r>
          </a:p>
          <a:p>
            <a:endParaRPr lang="en-GB" sz="3800" b="1" dirty="0"/>
          </a:p>
          <a:p>
            <a:r>
              <a:rPr lang="en-GB" sz="3800" b="1" dirty="0"/>
              <a:t>Where serious defects are identified, the competent person carrying out the examination must immediately report this verbally to the duty-holder. This should then be followed by the written report, a copy of which must also be sent to the relevant enforcing authority.</a:t>
            </a:r>
          </a:p>
        </p:txBody>
      </p:sp>
    </p:spTree>
    <p:extLst>
      <p:ext uri="{BB962C8B-B14F-4D97-AF65-F5344CB8AC3E}">
        <p14:creationId xmlns:p14="http://schemas.microsoft.com/office/powerpoint/2010/main" val="15133923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t>What is a 'competent person'?</a:t>
            </a:r>
            <a:br>
              <a:rPr lang="en-GB" dirty="0"/>
            </a:br>
            <a:endParaRPr lang="en-GB" dirty="0"/>
          </a:p>
        </p:txBody>
      </p:sp>
      <p:sp>
        <p:nvSpPr>
          <p:cNvPr id="3" name="Content Placeholder 2"/>
          <p:cNvSpPr>
            <a:spLocks noGrp="1"/>
          </p:cNvSpPr>
          <p:nvPr>
            <p:ph idx="1"/>
          </p:nvPr>
        </p:nvSpPr>
        <p:spPr>
          <a:xfrm>
            <a:off x="1043492" y="1916832"/>
            <a:ext cx="6777317" cy="3915797"/>
          </a:xfrm>
        </p:spPr>
        <p:txBody>
          <a:bodyPr>
            <a:normAutofit fontScale="85000" lnSpcReduction="10000"/>
          </a:bodyPr>
          <a:lstStyle/>
          <a:p>
            <a:endParaRPr lang="en-GB" dirty="0"/>
          </a:p>
          <a:p>
            <a:r>
              <a:rPr lang="en-GB" b="1" dirty="0"/>
              <a:t>The term 'competent person' is not defined in law but the LOLER Approved Code of Practice and guidance (paragraph 294 on competent persons) states that:</a:t>
            </a:r>
          </a:p>
          <a:p>
            <a:r>
              <a:rPr lang="en-GB" b="1" dirty="0"/>
              <a:t>'You should ensure that the person carrying out a thorough examination has such appropriate practical and theoretical knowledge and experience of the lifting equipment to be thoroughly examined as will enable them to detect defects or weaknesses and to assess their importance in relation to the safety and continued use of the lifting equipment.'</a:t>
            </a:r>
          </a:p>
        </p:txBody>
      </p:sp>
    </p:spTree>
    <p:extLst>
      <p:ext uri="{BB962C8B-B14F-4D97-AF65-F5344CB8AC3E}">
        <p14:creationId xmlns:p14="http://schemas.microsoft.com/office/powerpoint/2010/main" val="20433402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When should thorough examinations be carried out?</a:t>
            </a:r>
          </a:p>
        </p:txBody>
      </p:sp>
      <p:sp>
        <p:nvSpPr>
          <p:cNvPr id="3" name="Content Placeholder 2"/>
          <p:cNvSpPr>
            <a:spLocks noGrp="1"/>
          </p:cNvSpPr>
          <p:nvPr>
            <p:ph idx="1"/>
          </p:nvPr>
        </p:nvSpPr>
        <p:spPr>
          <a:xfrm>
            <a:off x="683568" y="2323652"/>
            <a:ext cx="7137241" cy="3508977"/>
          </a:xfrm>
        </p:spPr>
        <p:txBody>
          <a:bodyPr>
            <a:normAutofit/>
          </a:bodyPr>
          <a:lstStyle/>
          <a:p>
            <a:r>
              <a:rPr lang="en-GB" sz="2000" b="1" dirty="0"/>
              <a:t>before use for the first time - unless the equipment has an EC Declaration of Conformity less than one year old and the equipment was not assembled on site. If it was assembled on site, it must be examined by a competent person to ensure that the assembly (e.g. a platform lift installed in a building) was completed correctly and safely</a:t>
            </a:r>
          </a:p>
          <a:p>
            <a:r>
              <a:rPr lang="en-GB" sz="2000" b="1" dirty="0"/>
              <a:t>after assembly and before use at each location - for equipment that requires assembly or installation before use, e.g. tower cranes</a:t>
            </a:r>
          </a:p>
        </p:txBody>
      </p:sp>
    </p:spTree>
    <p:extLst>
      <p:ext uri="{BB962C8B-B14F-4D97-AF65-F5344CB8AC3E}">
        <p14:creationId xmlns:p14="http://schemas.microsoft.com/office/powerpoint/2010/main" val="18754436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55576" y="908720"/>
            <a:ext cx="7632848" cy="4923909"/>
          </a:xfrm>
        </p:spPr>
        <p:txBody>
          <a:bodyPr>
            <a:noAutofit/>
          </a:bodyPr>
          <a:lstStyle/>
          <a:p>
            <a:r>
              <a:rPr lang="en-GB" sz="2000" b="1" dirty="0"/>
              <a:t>regularly, while in service - if the equipment is exposed to conditions that cause deterioration which is likely to result in dangerous situations. Most lifting equipment will be subject to wear and tear and so will need regular in-service examination. Some may be exposed to significant environmental conditions which may cause further deterioration. You have a choice:</a:t>
            </a:r>
          </a:p>
          <a:p>
            <a:endParaRPr lang="en-GB" sz="2000" b="1" dirty="0"/>
          </a:p>
          <a:p>
            <a:r>
              <a:rPr lang="en-GB" sz="2000" b="1" dirty="0"/>
              <a:t>    arrange for thorough examination to be carried out at the intervals specified by LOLER (every 6 or 12 months, depending on the equipment - see below), or</a:t>
            </a:r>
          </a:p>
          <a:p>
            <a:r>
              <a:rPr lang="en-GB" sz="2000" b="1" dirty="0"/>
              <a:t>    conduct examinations in accordance with an examination scheme, drawn up by a competent person</a:t>
            </a:r>
          </a:p>
          <a:p>
            <a:endParaRPr lang="en-GB" sz="2000" dirty="0"/>
          </a:p>
          <a:p>
            <a:endParaRPr lang="en-GB" sz="2000" dirty="0"/>
          </a:p>
        </p:txBody>
      </p:sp>
    </p:spTree>
    <p:extLst>
      <p:ext uri="{BB962C8B-B14F-4D97-AF65-F5344CB8AC3E}">
        <p14:creationId xmlns:p14="http://schemas.microsoft.com/office/powerpoint/2010/main" val="7561975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3492" y="980728"/>
            <a:ext cx="7272924" cy="4851901"/>
          </a:xfrm>
        </p:spPr>
        <p:txBody>
          <a:bodyPr>
            <a:normAutofit/>
          </a:bodyPr>
          <a:lstStyle/>
          <a:p>
            <a:r>
              <a:rPr lang="en-GB" sz="2000" b="1" dirty="0"/>
              <a:t>Following exceptional circumstances - liable to jeopardise the safety of lifting equipment, which may include:</a:t>
            </a:r>
          </a:p>
          <a:p>
            <a:endParaRPr lang="en-GB" sz="2000" b="1" dirty="0"/>
          </a:p>
          <a:p>
            <a:pPr>
              <a:buFont typeface="Wingdings" pitchFamily="2" charset="2"/>
              <a:buChar char="ü"/>
            </a:pPr>
            <a:r>
              <a:rPr lang="en-GB" sz="2000" b="1" dirty="0"/>
              <a:t>    damage or failure</a:t>
            </a:r>
          </a:p>
          <a:p>
            <a:pPr>
              <a:buFont typeface="Wingdings" pitchFamily="2" charset="2"/>
              <a:buChar char="ü"/>
            </a:pPr>
            <a:r>
              <a:rPr lang="en-GB" sz="2000" b="1" dirty="0"/>
              <a:t>    being out of use for long periods</a:t>
            </a:r>
          </a:p>
          <a:p>
            <a:pPr>
              <a:buFont typeface="Wingdings" pitchFamily="2" charset="2"/>
              <a:buChar char="ü"/>
            </a:pPr>
            <a:r>
              <a:rPr lang="en-GB" sz="2000" b="1" dirty="0"/>
              <a:t>    major changes, which are likely to affect the 	equipment's integrity (e.g. modifications, or 	replacement / repair of critical parts)</a:t>
            </a:r>
          </a:p>
          <a:p>
            <a:endParaRPr lang="en-GB" dirty="0"/>
          </a:p>
          <a:p>
            <a:endParaRPr lang="en-GB" dirty="0"/>
          </a:p>
        </p:txBody>
      </p:sp>
    </p:spTree>
    <p:extLst>
      <p:ext uri="{BB962C8B-B14F-4D97-AF65-F5344CB8AC3E}">
        <p14:creationId xmlns:p14="http://schemas.microsoft.com/office/powerpoint/2010/main" val="21630995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043608" y="1700808"/>
            <a:ext cx="7024744" cy="1143000"/>
          </a:xfrm>
        </p:spPr>
        <p:txBody>
          <a:bodyPr>
            <a:normAutofit fontScale="90000"/>
          </a:bodyPr>
          <a:lstStyle/>
          <a:p>
            <a:r>
              <a:rPr lang="en-GB" dirty="0"/>
              <a:t>What are the specified intervals for regular thorough examinations?</a:t>
            </a:r>
            <a:br>
              <a:rPr lang="en-GB" dirty="0"/>
            </a:br>
            <a:endParaRPr lang="en-GB" dirty="0"/>
          </a:p>
        </p:txBody>
      </p:sp>
      <p:sp>
        <p:nvSpPr>
          <p:cNvPr id="3" name="Content Placeholder 2"/>
          <p:cNvSpPr>
            <a:spLocks noGrp="1"/>
          </p:cNvSpPr>
          <p:nvPr>
            <p:ph idx="1"/>
          </p:nvPr>
        </p:nvSpPr>
        <p:spPr/>
        <p:txBody>
          <a:bodyPr>
            <a:normAutofit/>
          </a:bodyPr>
          <a:lstStyle/>
          <a:p>
            <a:endParaRPr lang="en-GB" dirty="0"/>
          </a:p>
          <a:p>
            <a:r>
              <a:rPr lang="en-GB" sz="2200" b="1" dirty="0"/>
              <a:t>Unless there is an 'examination scheme' specifying other intervals, thorough examinations should be conducted every:</a:t>
            </a:r>
          </a:p>
          <a:p>
            <a:endParaRPr lang="en-GB" sz="2200" b="1" dirty="0"/>
          </a:p>
          <a:p>
            <a:pPr>
              <a:buFont typeface="Wingdings" pitchFamily="2" charset="2"/>
              <a:buChar char="ü"/>
            </a:pPr>
            <a:r>
              <a:rPr lang="en-GB" sz="2200" b="1" dirty="0"/>
              <a:t>    6 months, for lifting equipment and any   	associated accessories used to lift people</a:t>
            </a:r>
          </a:p>
          <a:p>
            <a:pPr>
              <a:buFont typeface="Wingdings" pitchFamily="2" charset="2"/>
              <a:buChar char="ü"/>
            </a:pPr>
            <a:r>
              <a:rPr lang="en-GB" sz="2200" b="1" dirty="0"/>
              <a:t>    6 months, for all lifting accessories</a:t>
            </a:r>
          </a:p>
          <a:p>
            <a:pPr>
              <a:buFont typeface="Wingdings" pitchFamily="2" charset="2"/>
              <a:buChar char="ü"/>
            </a:pPr>
            <a:r>
              <a:rPr lang="en-GB" sz="2200" b="1" dirty="0"/>
              <a:t>    12 months, for all other lifting equipment</a:t>
            </a:r>
          </a:p>
          <a:p>
            <a:endParaRPr lang="en-GB" dirty="0"/>
          </a:p>
        </p:txBody>
      </p:sp>
    </p:spTree>
    <p:extLst>
      <p:ext uri="{BB962C8B-B14F-4D97-AF65-F5344CB8AC3E}">
        <p14:creationId xmlns:p14="http://schemas.microsoft.com/office/powerpoint/2010/main" val="11610258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is covered by a thorough examination?</a:t>
            </a:r>
            <a:br>
              <a:rPr lang="en-GB" dirty="0"/>
            </a:br>
            <a:endParaRPr lang="en-GB" dirty="0"/>
          </a:p>
        </p:txBody>
      </p:sp>
      <p:sp>
        <p:nvSpPr>
          <p:cNvPr id="3" name="Content Placeholder 2"/>
          <p:cNvSpPr>
            <a:spLocks noGrp="1"/>
          </p:cNvSpPr>
          <p:nvPr>
            <p:ph idx="1"/>
          </p:nvPr>
        </p:nvSpPr>
        <p:spPr>
          <a:xfrm>
            <a:off x="323528" y="1412776"/>
            <a:ext cx="8496944" cy="4824536"/>
          </a:xfrm>
        </p:spPr>
        <p:txBody>
          <a:bodyPr>
            <a:noAutofit/>
          </a:bodyPr>
          <a:lstStyle/>
          <a:p>
            <a:endParaRPr lang="en-GB" sz="2000" dirty="0"/>
          </a:p>
          <a:p>
            <a:r>
              <a:rPr lang="en-GB" sz="2000" b="1" dirty="0"/>
              <a:t>This depends on the professional judgement of the competent person undertaking the examination, but needs to include all matters which affect the safety of the lifting equipment, including likely deterioration with time.</a:t>
            </a:r>
          </a:p>
          <a:p>
            <a:endParaRPr lang="en-GB" sz="2000" b="1" dirty="0"/>
          </a:p>
          <a:p>
            <a:r>
              <a:rPr lang="en-GB" sz="2000" b="1" dirty="0"/>
              <a:t>For most common lifting equipment and accessories, there are industry standard procedures and criteria which a competent person would follow when undertaking thorough examinations and making judgements as to the continued safety of the equipment. Methods used include:</a:t>
            </a:r>
          </a:p>
          <a:p>
            <a:endParaRPr lang="en-GB" sz="2000" b="1" dirty="0"/>
          </a:p>
          <a:p>
            <a:r>
              <a:rPr lang="en-GB" sz="2000" b="1" dirty="0"/>
              <a:t>    visual examination and functional checks</a:t>
            </a:r>
          </a:p>
          <a:p>
            <a:r>
              <a:rPr lang="en-GB" sz="2000" b="1" dirty="0"/>
              <a:t>    measurements of wear</a:t>
            </a:r>
          </a:p>
          <a:p>
            <a:r>
              <a:rPr lang="en-GB" sz="2000" b="1" dirty="0"/>
              <a:t>    (in some cases) traditional NDT (non-destructive testing) and 	load testing</a:t>
            </a:r>
          </a:p>
          <a:p>
            <a:endParaRPr lang="en-GB" sz="2000" dirty="0"/>
          </a:p>
        </p:txBody>
      </p:sp>
    </p:spTree>
    <p:extLst>
      <p:ext uri="{BB962C8B-B14F-4D97-AF65-F5344CB8AC3E}">
        <p14:creationId xmlns:p14="http://schemas.microsoft.com/office/powerpoint/2010/main" val="20439858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649491"/>
          </a:xfrm>
        </p:spPr>
        <p:txBody>
          <a:bodyPr>
            <a:noAutofit/>
          </a:bodyPr>
          <a:lstStyle/>
          <a:p>
            <a:pPr marL="68580" indent="0">
              <a:buNone/>
            </a:pPr>
            <a:endParaRPr lang="en-GB" sz="2000" b="1" dirty="0"/>
          </a:p>
          <a:p>
            <a:r>
              <a:rPr lang="en-GB" sz="2000" b="1" dirty="0"/>
              <a:t>Where an examination scheme has been drawn up, this should identify and specify:</a:t>
            </a:r>
          </a:p>
          <a:p>
            <a:endParaRPr lang="en-GB" sz="2000" b="1" dirty="0"/>
          </a:p>
          <a:p>
            <a:r>
              <a:rPr lang="en-GB" sz="2000" b="1" dirty="0"/>
              <a:t>    the parts to be thoroughly examined</a:t>
            </a:r>
          </a:p>
          <a:p>
            <a:r>
              <a:rPr lang="en-GB" sz="2000" b="1" dirty="0"/>
              <a:t>    the methods of examination and testing</a:t>
            </a:r>
          </a:p>
          <a:p>
            <a:r>
              <a:rPr lang="en-GB" sz="2000" b="1" dirty="0"/>
              <a:t>    the intervals for examination (and testing of the different parts, where appropriate)</a:t>
            </a:r>
          </a:p>
          <a:p>
            <a:endParaRPr lang="en-GB" sz="2000" b="1" dirty="0"/>
          </a:p>
          <a:p>
            <a:pPr marL="68580" indent="0">
              <a:buNone/>
            </a:pPr>
            <a:endParaRPr lang="en-GB" sz="2000" b="1" dirty="0"/>
          </a:p>
          <a:p>
            <a:r>
              <a:rPr lang="en-GB" sz="2000" b="1" dirty="0"/>
              <a:t>Although examination schemes do not need to be preserved in the form of a document, it should be possible to produce a written copy when required (e.g. on request by the relevant enforcing authority). These should be secured from loss or unauthorised modification. </a:t>
            </a:r>
          </a:p>
        </p:txBody>
      </p:sp>
    </p:spTree>
    <p:extLst>
      <p:ext uri="{BB962C8B-B14F-4D97-AF65-F5344CB8AC3E}">
        <p14:creationId xmlns:p14="http://schemas.microsoft.com/office/powerpoint/2010/main" val="33636089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268760"/>
            <a:ext cx="7024744" cy="1152128"/>
          </a:xfrm>
        </p:spPr>
        <p:txBody>
          <a:bodyPr>
            <a:normAutofit fontScale="90000"/>
          </a:bodyPr>
          <a:lstStyle/>
          <a:p>
            <a:r>
              <a:rPr lang="en-GB" dirty="0"/>
              <a:t>Maintenance and inspection of lifting equipment.</a:t>
            </a:r>
            <a:br>
              <a:rPr lang="en-GB" dirty="0"/>
            </a:br>
            <a:endParaRPr lang="en-GB" dirty="0"/>
          </a:p>
        </p:txBody>
      </p:sp>
      <p:sp>
        <p:nvSpPr>
          <p:cNvPr id="3" name="Content Placeholder 2"/>
          <p:cNvSpPr>
            <a:spLocks noGrp="1"/>
          </p:cNvSpPr>
          <p:nvPr>
            <p:ph idx="1"/>
          </p:nvPr>
        </p:nvSpPr>
        <p:spPr>
          <a:xfrm>
            <a:off x="539552" y="2060848"/>
            <a:ext cx="8064896" cy="4536504"/>
          </a:xfrm>
        </p:spPr>
        <p:txBody>
          <a:bodyPr>
            <a:normAutofit fontScale="32500" lnSpcReduction="20000"/>
          </a:bodyPr>
          <a:lstStyle/>
          <a:p>
            <a:endParaRPr lang="en-GB" dirty="0"/>
          </a:p>
          <a:p>
            <a:r>
              <a:rPr lang="en-GB" sz="6200" b="1" dirty="0"/>
              <a:t>Maintenance of lifting equipment to ensure it remains safe for use is a requirement of PUWER. In some cases - to assist with this, and detect any deterioration so it can be remedied in good time.</a:t>
            </a:r>
          </a:p>
          <a:p>
            <a:endParaRPr lang="en-GB" sz="6200" b="1" dirty="0"/>
          </a:p>
          <a:p>
            <a:r>
              <a:rPr lang="en-GB" sz="6200" b="1" dirty="0"/>
              <a:t>The nature, need for and frequency of such inspections should be determined through risk assessment, taking full account of any manufacturer's recommendations. </a:t>
            </a:r>
          </a:p>
          <a:p>
            <a:endParaRPr lang="en-GB" sz="6200" b="1" dirty="0"/>
          </a:p>
          <a:p>
            <a:r>
              <a:rPr lang="en-GB" sz="6200" b="1" dirty="0"/>
              <a:t>Lifting accessories do not normally need formal inspection, provided that proper pre-use checks are made and they undergo their standard thorough examination. </a:t>
            </a:r>
          </a:p>
        </p:txBody>
      </p:sp>
    </p:spTree>
    <p:extLst>
      <p:ext uri="{BB962C8B-B14F-4D97-AF65-F5344CB8AC3E}">
        <p14:creationId xmlns:p14="http://schemas.microsoft.com/office/powerpoint/2010/main" val="33969651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Reports and defects</a:t>
            </a:r>
            <a:br>
              <a:rPr lang="en-GB" dirty="0"/>
            </a:br>
            <a:endParaRPr lang="en-GB" dirty="0"/>
          </a:p>
        </p:txBody>
      </p:sp>
      <p:sp>
        <p:nvSpPr>
          <p:cNvPr id="3" name="Content Placeholder 2"/>
          <p:cNvSpPr>
            <a:spLocks noGrp="1"/>
          </p:cNvSpPr>
          <p:nvPr>
            <p:ph idx="1"/>
          </p:nvPr>
        </p:nvSpPr>
        <p:spPr>
          <a:xfrm>
            <a:off x="611560" y="1700808"/>
            <a:ext cx="7920880" cy="4824536"/>
          </a:xfrm>
        </p:spPr>
        <p:txBody>
          <a:bodyPr>
            <a:normAutofit fontScale="70000" lnSpcReduction="20000"/>
          </a:bodyPr>
          <a:lstStyle/>
          <a:p>
            <a:endParaRPr lang="en-GB" dirty="0"/>
          </a:p>
          <a:p>
            <a:r>
              <a:rPr lang="en-GB" sz="2900" b="1" dirty="0"/>
              <a:t>Records should be kept of all thorough examinations and inspections, and of the EC Declarations of Conformity for all lifting equipment and lifting accessories. </a:t>
            </a:r>
          </a:p>
          <a:p>
            <a:endParaRPr lang="en-GB" sz="2900" b="1" dirty="0"/>
          </a:p>
          <a:p>
            <a:r>
              <a:rPr lang="en-GB" sz="2900" b="1" dirty="0"/>
              <a:t>Examination and inspection records do not need to be kept in hard copy form but you should be able to provide a written copy when necessary (e.g. upon request by the relevant enforcing authority or when lifting equipment leaves your undertaking -under hire, use elsewhere, or second-hand sale). </a:t>
            </a:r>
          </a:p>
          <a:p>
            <a:endParaRPr lang="en-GB" sz="2900" b="1" dirty="0"/>
          </a:p>
          <a:p>
            <a:r>
              <a:rPr lang="en-GB" sz="2900" b="1" dirty="0"/>
              <a:t>The records should also be protected from unauthorised alteration. Details of the periods for which they must be kept are given in Table 3 of Thorough examination of lifting equipment PDF.</a:t>
            </a:r>
          </a:p>
        </p:txBody>
      </p:sp>
    </p:spTree>
    <p:extLst>
      <p:ext uri="{BB962C8B-B14F-4D97-AF65-F5344CB8AC3E}">
        <p14:creationId xmlns:p14="http://schemas.microsoft.com/office/powerpoint/2010/main" val="426456339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Austin</Template>
  <TotalTime>55</TotalTime>
  <Words>1098</Words>
  <Application>Microsoft Office PowerPoint</Application>
  <PresentationFormat>On-screen Show (4:3)</PresentationFormat>
  <Paragraphs>79</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Century Gothic</vt:lpstr>
      <vt:lpstr>Wingdings</vt:lpstr>
      <vt:lpstr>Wingdings 2</vt:lpstr>
      <vt:lpstr>Austin</vt:lpstr>
      <vt:lpstr>Lifting Operations and Lifting Equipment Regulations 1998 (LOLER) </vt:lpstr>
      <vt:lpstr>PowerPoint Presentation</vt:lpstr>
      <vt:lpstr>Checks necessary to verify that the lifting equipment can continue to be safely used</vt:lpstr>
      <vt:lpstr>What is a 'thorough examination' under LOLER? </vt:lpstr>
      <vt:lpstr>What is a 'competent person'? </vt:lpstr>
      <vt:lpstr>When should thorough examinations be carried out?</vt:lpstr>
      <vt:lpstr>PowerPoint Presentation</vt:lpstr>
      <vt:lpstr>PowerPoint Presentation</vt:lpstr>
      <vt:lpstr>What are the specified intervals for regular thorough examinations? </vt:lpstr>
      <vt:lpstr>What is covered by a thorough examination? </vt:lpstr>
      <vt:lpstr>PowerPoint Presentation</vt:lpstr>
      <vt:lpstr>Maintenance and inspection of lifting equipment. </vt:lpstr>
      <vt:lpstr>Reports and defects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Lifting Operations and Lifting Equipment Regulations 1998 (LOLER)</dc:title>
  <dc:creator>Thomas, Rhodri</dc:creator>
  <cp:lastModifiedBy>Terry</cp:lastModifiedBy>
  <cp:revision>4</cp:revision>
  <dcterms:created xsi:type="dcterms:W3CDTF">2016-02-24T11:00:59Z</dcterms:created>
  <dcterms:modified xsi:type="dcterms:W3CDTF">2018-06-29T23:11:56Z</dcterms:modified>
</cp:coreProperties>
</file>