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78" r:id="rId5"/>
    <p:sldId id="276" r:id="rId6"/>
    <p:sldId id="272" r:id="rId7"/>
    <p:sldId id="277" r:id="rId8"/>
    <p:sldId id="279" r:id="rId9"/>
    <p:sldId id="280" r:id="rId10"/>
    <p:sldId id="281" r:id="rId11"/>
    <p:sldId id="282" r:id="rId12"/>
    <p:sldId id="283" r:id="rId13"/>
    <p:sldId id="284" r:id="rId14"/>
    <p:sldId id="285" r:id="rId15"/>
    <p:sldId id="288" r:id="rId16"/>
    <p:sldId id="289" r:id="rId17"/>
    <p:sldId id="290" r:id="rId18"/>
    <p:sldId id="291" r:id="rId19"/>
    <p:sldId id="292" r:id="rId20"/>
    <p:sldId id="293" r:id="rId21"/>
    <p:sldId id="295" r:id="rId22"/>
    <p:sldId id="273" r:id="rId23"/>
    <p:sldId id="294" r:id="rId24"/>
    <p:sldId id="274" r:id="rId25"/>
    <p:sldId id="271" r:id="rId26"/>
    <p:sldId id="259" r:id="rId27"/>
    <p:sldId id="260" r:id="rId28"/>
    <p:sldId id="262" r:id="rId29"/>
    <p:sldId id="263" r:id="rId30"/>
    <p:sldId id="264" r:id="rId31"/>
    <p:sldId id="265" r:id="rId32"/>
    <p:sldId id="296" r:id="rId33"/>
    <p:sldId id="269" r:id="rId34"/>
    <p:sldId id="270" r:id="rId35"/>
    <p:sldId id="267" r:id="rId36"/>
    <p:sldId id="266" r:id="rId3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628" autoAdjust="0"/>
    <p:restoredTop sz="94660"/>
  </p:normalViewPr>
  <p:slideViewPr>
    <p:cSldViewPr>
      <p:cViewPr varScale="1">
        <p:scale>
          <a:sx n="70" d="100"/>
          <a:sy n="70" d="100"/>
        </p:scale>
        <p:origin x="1302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270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88165-CCC1-40EE-9E99-EA40612AD111}" type="datetimeFigureOut">
              <a:rPr lang="en-GB" smtClean="0"/>
              <a:pPr/>
              <a:t>08/02/2018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A2A79-DF6F-42F0-94A2-8ABEB43CC2F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88165-CCC1-40EE-9E99-EA40612AD111}" type="datetimeFigureOut">
              <a:rPr lang="en-GB" smtClean="0"/>
              <a:pPr/>
              <a:t>08/02/2018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A2A79-DF6F-42F0-94A2-8ABEB43CC2F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88165-CCC1-40EE-9E99-EA40612AD111}" type="datetimeFigureOut">
              <a:rPr lang="en-GB" smtClean="0"/>
              <a:pPr/>
              <a:t>08/02/2018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A2A79-DF6F-42F0-94A2-8ABEB43CC2F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88165-CCC1-40EE-9E99-EA40612AD111}" type="datetimeFigureOut">
              <a:rPr lang="en-GB" smtClean="0"/>
              <a:pPr/>
              <a:t>08/02/2018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A2A79-DF6F-42F0-94A2-8ABEB43CC2F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88165-CCC1-40EE-9E99-EA40612AD111}" type="datetimeFigureOut">
              <a:rPr lang="en-GB" smtClean="0"/>
              <a:pPr/>
              <a:t>08/02/2018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A2A79-DF6F-42F0-94A2-8ABEB43CC2F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88165-CCC1-40EE-9E99-EA40612AD111}" type="datetimeFigureOut">
              <a:rPr lang="en-GB" smtClean="0"/>
              <a:pPr/>
              <a:t>08/02/2018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A2A79-DF6F-42F0-94A2-8ABEB43CC2F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88165-CCC1-40EE-9E99-EA40612AD111}" type="datetimeFigureOut">
              <a:rPr lang="en-GB" smtClean="0"/>
              <a:pPr/>
              <a:t>08/02/2018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A2A79-DF6F-42F0-94A2-8ABEB43CC2F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88165-CCC1-40EE-9E99-EA40612AD111}" type="datetimeFigureOut">
              <a:rPr lang="en-GB" smtClean="0"/>
              <a:pPr/>
              <a:t>08/02/2018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A2A79-DF6F-42F0-94A2-8ABEB43CC2F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88165-CCC1-40EE-9E99-EA40612AD111}" type="datetimeFigureOut">
              <a:rPr lang="en-GB" smtClean="0"/>
              <a:pPr/>
              <a:t>08/02/2018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A2A79-DF6F-42F0-94A2-8ABEB43CC2F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88165-CCC1-40EE-9E99-EA40612AD111}" type="datetimeFigureOut">
              <a:rPr lang="en-GB" smtClean="0"/>
              <a:pPr/>
              <a:t>08/02/2018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A2A79-DF6F-42F0-94A2-8ABEB43CC2F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88165-CCC1-40EE-9E99-EA40612AD111}" type="datetimeFigureOut">
              <a:rPr lang="en-GB" smtClean="0"/>
              <a:pPr/>
              <a:t>08/02/2018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A2A79-DF6F-42F0-94A2-8ABEB43CC2F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F88165-CCC1-40EE-9E99-EA40612AD111}" type="datetimeFigureOut">
              <a:rPr lang="en-GB" smtClean="0"/>
              <a:pPr/>
              <a:t>08/02/2018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3A2A79-DF6F-42F0-94A2-8ABEB43CC2F1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ipd.co.uk/news-views/policy-engagement/consultations/modern-working-practices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bc.co.uk/news/business-30532463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d.com/talks/ricardo_semler_radical_wisdom_for_a_company_a_school_a_life" TargetMode="External"/><Relationship Id="rId2" Type="http://schemas.openxmlformats.org/officeDocument/2006/relationships/hyperlink" Target="http://digitalcommons.ilr.cornell.edu/cgi/viewcontent.cgi?article=1384&amp;context=articles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://gu.com/p/45pgf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ipd.co.uk/knowledge/strategy/organisational-development/pestle-analysis-factsheet#27080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acas.org.uk/media/pdf/g/m/What_role_for_trade_unions_in_future_workplace_relations.pdf" TargetMode="Externa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bc.co.uk/programmes/b06znclc" TargetMode="Externa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trike84.co.uk/index.html" TargetMode="External"/><Relationship Id="rId2" Type="http://schemas.openxmlformats.org/officeDocument/2006/relationships/hyperlink" Target="https://www.barnardos.org.uk/130212_ecp_local_report_final__2_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cipd.co.uk/hr-resources/factsheets/employee-relations-overview.asp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Employment Relations and Reward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6" name="Picture 2" descr="D:\Jayne\Desktop\tsd-logo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980728"/>
            <a:ext cx="1809750" cy="7239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Lecture 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To understand the power and impact of the parties in employment relations.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Role of the parties: the state, employer and employee.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Trade Unions and other collective associations.</a:t>
            </a:r>
          </a:p>
          <a:p>
            <a:endParaRPr lang="en-GB" dirty="0"/>
          </a:p>
          <a:p>
            <a:r>
              <a:rPr lang="en-GB" dirty="0"/>
              <a:t>The effects of PEST contexts on the parties.</a:t>
            </a:r>
          </a:p>
          <a:p>
            <a:pPr>
              <a:buNone/>
            </a:pPr>
            <a:endParaRPr lang="en-GB" dirty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Aims (Continued)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0">
              <a:spcBef>
                <a:spcPts val="0"/>
              </a:spcBef>
              <a:buNone/>
            </a:pPr>
            <a:r>
              <a:rPr lang="en-GB" dirty="0"/>
              <a:t>The impact of factors, including:</a:t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Political Factors</a:t>
            </a:r>
          </a:p>
          <a:p>
            <a:pPr indent="0">
              <a:spcBef>
                <a:spcPts val="0"/>
              </a:spcBef>
              <a:buNone/>
            </a:pPr>
            <a:r>
              <a:rPr lang="en-GB" dirty="0"/>
              <a:t>Economic Factors</a:t>
            </a:r>
          </a:p>
          <a:p>
            <a:pPr indent="0">
              <a:spcBef>
                <a:spcPts val="0"/>
              </a:spcBef>
              <a:buNone/>
            </a:pPr>
            <a:r>
              <a:rPr lang="en-GB" dirty="0"/>
              <a:t>Social Factors</a:t>
            </a:r>
          </a:p>
          <a:p>
            <a:pPr indent="0">
              <a:spcBef>
                <a:spcPts val="0"/>
              </a:spcBef>
              <a:buNone/>
            </a:pPr>
            <a:r>
              <a:rPr lang="en-GB" dirty="0"/>
              <a:t>Technology Advances</a:t>
            </a:r>
          </a:p>
          <a:p>
            <a:pPr indent="0">
              <a:spcBef>
                <a:spcPts val="0"/>
              </a:spcBef>
              <a:buNone/>
            </a:pPr>
            <a:r>
              <a:rPr lang="en-GB" dirty="0"/>
              <a:t>Diversity</a:t>
            </a:r>
          </a:p>
          <a:p>
            <a:pPr indent="0">
              <a:spcBef>
                <a:spcPts val="0"/>
              </a:spcBef>
              <a:buNone/>
            </a:pPr>
            <a:r>
              <a:rPr lang="en-GB" dirty="0"/>
              <a:t>Ethical/Environmental Issues</a:t>
            </a:r>
          </a:p>
          <a:p>
            <a:pPr indent="0">
              <a:spcBef>
                <a:spcPts val="0"/>
              </a:spcBef>
              <a:buNone/>
            </a:pPr>
            <a:endParaRPr lang="en-GB" dirty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Employment v 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Employment is not the same as work. </a:t>
            </a:r>
          </a:p>
          <a:p>
            <a:r>
              <a:rPr lang="en-GB" dirty="0"/>
              <a:t>Work can be paid or unpaid.</a:t>
            </a:r>
          </a:p>
          <a:p>
            <a:r>
              <a:rPr lang="en-GB" dirty="0"/>
              <a:t>Employment by its nature necessitates an economic exchange between two parties.</a:t>
            </a:r>
          </a:p>
          <a:p>
            <a:r>
              <a:rPr lang="en-GB" dirty="0"/>
              <a:t>It situates people within a market in which the capacity to labour is bought and sold. </a:t>
            </a:r>
          </a:p>
          <a:p>
            <a:r>
              <a:rPr lang="en-GB" dirty="0"/>
              <a:t>According to the International Labour Organisation (ILO), the employment relationship is </a:t>
            </a:r>
            <a:r>
              <a:rPr lang="en-GB" i="1" dirty="0"/>
              <a:t>usually</a:t>
            </a:r>
            <a:r>
              <a:rPr lang="en-GB" dirty="0"/>
              <a:t> conceived as involving ‘full-time work, under a contract of employment for unlimited duration with a single employer, and protected against unjustified dismissal’ </a:t>
            </a:r>
          </a:p>
        </p:txBody>
      </p:sp>
    </p:spTree>
    <p:extLst>
      <p:ext uri="{BB962C8B-B14F-4D97-AF65-F5344CB8AC3E}">
        <p14:creationId xmlns:p14="http://schemas.microsoft.com/office/powerpoint/2010/main" val="1492982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en-GB" dirty="0"/>
              <a:t>The great corporate challenge of our age is </a:t>
            </a:r>
          </a:p>
          <a:p>
            <a:pPr>
              <a:buNone/>
            </a:pPr>
            <a:r>
              <a:rPr lang="en-GB" dirty="0"/>
              <a:t>harnessing the creativity and the productive </a:t>
            </a:r>
          </a:p>
          <a:p>
            <a:pPr>
              <a:buNone/>
            </a:pPr>
            <a:r>
              <a:rPr lang="en-GB" dirty="0"/>
              <a:t>power of people.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The employment relationship is thus of strategic</a:t>
            </a:r>
          </a:p>
          <a:p>
            <a:pPr>
              <a:buNone/>
            </a:pPr>
            <a:r>
              <a:rPr lang="en-GB" dirty="0"/>
              <a:t>significance. 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As with any relationship, questions arise around </a:t>
            </a:r>
          </a:p>
          <a:p>
            <a:pPr>
              <a:buNone/>
            </a:pPr>
            <a:r>
              <a:rPr lang="en-GB" dirty="0"/>
              <a:t>who the dominant party is: the employment </a:t>
            </a:r>
          </a:p>
          <a:p>
            <a:pPr>
              <a:buNone/>
            </a:pPr>
            <a:r>
              <a:rPr lang="en-GB" dirty="0"/>
              <a:t>relationship is no different. </a:t>
            </a:r>
          </a:p>
        </p:txBody>
      </p:sp>
    </p:spTree>
    <p:extLst>
      <p:ext uri="{BB962C8B-B14F-4D97-AF65-F5344CB8AC3E}">
        <p14:creationId xmlns:p14="http://schemas.microsoft.com/office/powerpoint/2010/main" val="1610124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EDE909D-C374-4A1F-9EAD-43D3367A74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Chapters 1/2 – </a:t>
            </a:r>
            <a:r>
              <a:rPr lang="en-GB" dirty="0" err="1"/>
              <a:t>Dundon</a:t>
            </a:r>
            <a:r>
              <a:rPr lang="en-GB" dirty="0"/>
              <a:t> and Rollinson (2011)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1443BE0-5C13-40F7-A532-FACB1ED26A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Employers are buyers of labour power, employees are sellers. This can lead to conflict.</a:t>
            </a:r>
          </a:p>
          <a:p>
            <a:r>
              <a:rPr lang="en-GB" dirty="0"/>
              <a:t>Can be reconciled – one route to profitability is to engage the commitment and co-operation of employees  - this satisfies their desire for job security, social status and satisfaction.</a:t>
            </a:r>
          </a:p>
          <a:p>
            <a:r>
              <a:rPr lang="en-GB" dirty="0"/>
              <a:t>However, balance of power often with management. They use control to regulate employee behaviour (in order to achieve goals), which employees can feel the need to react to.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8805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Power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/>
              <a:t>Understanding the employment relationship </a:t>
            </a:r>
          </a:p>
          <a:p>
            <a:pPr>
              <a:buNone/>
            </a:pPr>
            <a:r>
              <a:rPr lang="en-GB" dirty="0"/>
              <a:t>relies on an understanding of </a:t>
            </a:r>
            <a:r>
              <a:rPr lang="en-GB" b="1" dirty="0"/>
              <a:t>power</a:t>
            </a:r>
            <a:r>
              <a:rPr lang="en-GB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142171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Good Employment/Work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Good employment/work is work that is rewarding for employees, employers and society. </a:t>
            </a:r>
            <a:endParaRPr lang="en-GB" dirty="0" smtClean="0"/>
          </a:p>
          <a:p>
            <a:r>
              <a:rPr lang="en-GB">
                <a:hlinkClick r:id="rId2"/>
              </a:rPr>
              <a:t>https</a:t>
            </a:r>
            <a:r>
              <a:rPr lang="en-GB">
                <a:hlinkClick r:id="rId2"/>
              </a:rPr>
              <a:t>://</a:t>
            </a:r>
            <a:r>
              <a:rPr lang="en-GB" smtClean="0">
                <a:hlinkClick r:id="rId2"/>
              </a:rPr>
              <a:t>www.cipd.co.uk/news-views/policy-engagement/consultations/modern-working-practices</a:t>
            </a:r>
            <a:endParaRPr lang="en-GB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6086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Good Employment/Work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For </a:t>
            </a:r>
            <a:r>
              <a:rPr lang="en-GB" b="1" dirty="0"/>
              <a:t>employees</a:t>
            </a:r>
            <a:r>
              <a:rPr lang="en-GB" dirty="0"/>
              <a:t>, it provides: secure and interesting jobs; choice, flexibility and control over working hours; autonomy and control over the pace and timing of work and the working environment; a say in the critical decisions that affect their futures; and an appropriate balance between effort and reward. </a:t>
            </a:r>
          </a:p>
          <a:p>
            <a:r>
              <a:rPr lang="en-GB" dirty="0"/>
              <a:t>From a </a:t>
            </a:r>
            <a:r>
              <a:rPr lang="en-GB" b="1" dirty="0"/>
              <a:t>business</a:t>
            </a:r>
            <a:r>
              <a:rPr lang="en-GB" dirty="0"/>
              <a:t> perspective, it is: productive and efficient; aims to involve and engage employees and to encourage their contribution to organisational success. </a:t>
            </a:r>
          </a:p>
          <a:p>
            <a:r>
              <a:rPr lang="en-GB" b="1" dirty="0"/>
              <a:t>Society</a:t>
            </a:r>
            <a:r>
              <a:rPr lang="en-GB" dirty="0"/>
              <a:t> perspective, good work is socially aware, ethical, and sustainable.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2758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Apple – Broken Promises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/>
              <a:t>Apple’s supply chain.  Does it contain ‘good work’?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>
                <a:hlinkClick r:id="rId2"/>
              </a:rPr>
              <a:t>http://www.bbc.co.uk/news/business-30532463</a:t>
            </a: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(Refer to Handout)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3889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Definition of Parties and their Roles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Employer</a:t>
            </a:r>
          </a:p>
          <a:p>
            <a:r>
              <a:rPr lang="en-GB" dirty="0"/>
              <a:t>Employee </a:t>
            </a:r>
          </a:p>
          <a:p>
            <a:r>
              <a:rPr lang="en-GB" dirty="0"/>
              <a:t>Trade Unions</a:t>
            </a:r>
          </a:p>
          <a:p>
            <a:r>
              <a:rPr lang="en-GB" dirty="0"/>
              <a:t> Employer/employee bodies </a:t>
            </a:r>
          </a:p>
          <a:p>
            <a:r>
              <a:rPr lang="en-GB" dirty="0"/>
              <a:t>The State</a:t>
            </a:r>
          </a:p>
          <a:p>
            <a:r>
              <a:rPr lang="en-GB" dirty="0"/>
              <a:t>NGOs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9745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Employer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/>
              <a:t>	A person or organisation who employs one or more people for wages or a salary.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What is the role of an employer?</a:t>
            </a:r>
          </a:p>
        </p:txBody>
      </p:sp>
    </p:spTree>
    <p:extLst>
      <p:ext uri="{BB962C8B-B14F-4D97-AF65-F5344CB8AC3E}">
        <p14:creationId xmlns:p14="http://schemas.microsoft.com/office/powerpoint/2010/main" val="2883066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Employee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/>
              <a:t>	A person employed for wages or salary, especially at non-executive level.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What is the role of an employee?</a:t>
            </a:r>
          </a:p>
        </p:txBody>
      </p:sp>
    </p:spTree>
    <p:extLst>
      <p:ext uri="{BB962C8B-B14F-4D97-AF65-F5344CB8AC3E}">
        <p14:creationId xmlns:p14="http://schemas.microsoft.com/office/powerpoint/2010/main" val="3762881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Trade Unions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/>
              <a:t>“an organisation (whether temporary or permanent) which consists wholly or mainly of workers...whose principal purposes include the regulation of relations between workers and employers or employers’ associations”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sz="2400" dirty="0"/>
              <a:t>(Trade Unions and Labour Relations Consolidation) Act (1992), Part 1)</a:t>
            </a:r>
          </a:p>
        </p:txBody>
      </p:sp>
    </p:spTree>
    <p:extLst>
      <p:ext uri="{BB962C8B-B14F-4D97-AF65-F5344CB8AC3E}">
        <p14:creationId xmlns:p14="http://schemas.microsoft.com/office/powerpoint/2010/main" val="3378516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Trades Union Congress (TUC)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Formed in 1868.</a:t>
            </a:r>
            <a:br>
              <a:rPr lang="en-GB" dirty="0"/>
            </a:br>
            <a:endParaRPr lang="en-GB" dirty="0"/>
          </a:p>
          <a:p>
            <a:r>
              <a:rPr lang="en-GB" dirty="0"/>
              <a:t>National body which exists to co-ordinate the activities of member unions in the UK.</a:t>
            </a:r>
            <a:br>
              <a:rPr lang="en-GB" dirty="0"/>
            </a:br>
            <a:endParaRPr lang="en-GB" dirty="0"/>
          </a:p>
          <a:p>
            <a:r>
              <a:rPr lang="en-GB" dirty="0"/>
              <a:t>Does not have automatic authority over all trade unions.</a:t>
            </a:r>
          </a:p>
        </p:txBody>
      </p:sp>
    </p:spTree>
    <p:extLst>
      <p:ext uri="{BB962C8B-B14F-4D97-AF65-F5344CB8AC3E}">
        <p14:creationId xmlns:p14="http://schemas.microsoft.com/office/powerpoint/2010/main" val="2595778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State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sz="4000" dirty="0"/>
              <a:t>The state acts as mediator for both management and workers. </a:t>
            </a:r>
            <a:br>
              <a:rPr lang="en-GB" sz="4000" dirty="0"/>
            </a:br>
            <a:endParaRPr lang="en-GB" sz="4000" dirty="0"/>
          </a:p>
          <a:p>
            <a:r>
              <a:rPr lang="en-GB" sz="4000" dirty="0"/>
              <a:t>It sets statutory regulations which management must follow thus attempting  to prevent the exploitation of workers.</a:t>
            </a:r>
            <a:br>
              <a:rPr lang="en-GB" sz="4000" dirty="0"/>
            </a:br>
            <a:endParaRPr lang="en-GB" sz="4000" dirty="0"/>
          </a:p>
          <a:p>
            <a:r>
              <a:rPr lang="en-GB" sz="4000" dirty="0"/>
              <a:t>It also intervenes in situations where both employees and management fail to resolve their differences.</a:t>
            </a:r>
            <a:br>
              <a:rPr lang="en-GB" sz="4000" dirty="0"/>
            </a:br>
            <a:endParaRPr lang="en-GB" sz="4000" dirty="0"/>
          </a:p>
          <a:p>
            <a:r>
              <a:rPr lang="en-GB" sz="4000" dirty="0"/>
              <a:t>State institutions:  ACAS, Low Pay Commission (LPC), Employment Tribunals.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3952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Non Government Organisations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Labour Behind the Label</a:t>
            </a:r>
          </a:p>
          <a:p>
            <a:r>
              <a:rPr lang="en-GB" dirty="0"/>
              <a:t>Clean Clothes Campaign</a:t>
            </a:r>
          </a:p>
          <a:p>
            <a:r>
              <a:rPr lang="en-GB" dirty="0"/>
              <a:t>Global Witness</a:t>
            </a:r>
          </a:p>
          <a:p>
            <a:r>
              <a:rPr lang="en-GB" dirty="0"/>
              <a:t>Clinton Climate Initiative</a:t>
            </a:r>
          </a:p>
          <a:p>
            <a:r>
              <a:rPr lang="en-GB" dirty="0"/>
              <a:t>Platform for International Cooperation on Undocumented Migrants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Activity – research the above NGO’s and report back on the work they do.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4842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Environments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/>
              <a:t>Working in a: </a:t>
            </a:r>
            <a:br>
              <a:rPr lang="en-GB" dirty="0"/>
            </a:br>
            <a:endParaRPr lang="en-GB" dirty="0"/>
          </a:p>
          <a:p>
            <a:r>
              <a:rPr lang="en-GB" dirty="0"/>
              <a:t>Unionised</a:t>
            </a:r>
          </a:p>
          <a:p>
            <a:r>
              <a:rPr lang="en-GB" dirty="0"/>
              <a:t>Non-unionised</a:t>
            </a:r>
          </a:p>
          <a:p>
            <a:pPr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653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Recognition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Union recognition</a:t>
            </a:r>
          </a:p>
          <a:p>
            <a:r>
              <a:rPr lang="en-GB" dirty="0"/>
              <a:t>Employee forum recognition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6628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Employee Forum Recognition.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fontAlgn="base">
              <a:buNone/>
            </a:pPr>
            <a:r>
              <a:rPr lang="en-GB" dirty="0"/>
              <a:t>A way of communicating with employees. It involves:</a:t>
            </a:r>
          </a:p>
          <a:p>
            <a:pPr fontAlgn="base"/>
            <a:r>
              <a:rPr lang="en-GB" dirty="0"/>
              <a:t>proactively seeking views and feedback from employees in their area of the business</a:t>
            </a:r>
          </a:p>
          <a:p>
            <a:pPr fontAlgn="base"/>
            <a:r>
              <a:rPr lang="en-GB" dirty="0"/>
              <a:t>identifying progress and </a:t>
            </a:r>
            <a:r>
              <a:rPr lang="en-GB"/>
              <a:t>communicating progress</a:t>
            </a:r>
            <a:endParaRPr lang="en-GB" dirty="0"/>
          </a:p>
          <a:p>
            <a:pPr fontAlgn="base"/>
            <a:r>
              <a:rPr lang="en-GB" dirty="0"/>
              <a:t>running employee focus groups to seek views and opinions</a:t>
            </a:r>
          </a:p>
          <a:p>
            <a:pPr fontAlgn="base"/>
            <a:r>
              <a:rPr lang="en-GB" dirty="0"/>
              <a:t>presenting and reporting to managers on relevant feedback from their area of the business</a:t>
            </a:r>
          </a:p>
          <a:p>
            <a:pPr fontAlgn="base"/>
            <a:r>
              <a:rPr lang="en-GB" dirty="0"/>
              <a:t>communicating with people in their area of the business about ideas or issue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9433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Further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Parties in Employment Relations in Understanding Employment Relations by </a:t>
            </a:r>
            <a:r>
              <a:rPr lang="en-GB" dirty="0" err="1"/>
              <a:t>Dundon</a:t>
            </a:r>
            <a:r>
              <a:rPr lang="en-GB" dirty="0"/>
              <a:t> and </a:t>
            </a:r>
            <a:r>
              <a:rPr lang="en-GB" dirty="0" err="1"/>
              <a:t>Rollinson</a:t>
            </a:r>
            <a:r>
              <a:rPr lang="en-GB" dirty="0"/>
              <a:t> p 101 – 197</a:t>
            </a:r>
            <a:br>
              <a:rPr lang="en-GB" dirty="0"/>
            </a:br>
            <a:endParaRPr lang="en-GB" dirty="0"/>
          </a:p>
          <a:p>
            <a:r>
              <a:rPr lang="en-GB" dirty="0"/>
              <a:t>Trade Unions, NGOs, and Corporate Codes of Conduct </a:t>
            </a:r>
          </a:p>
          <a:p>
            <a:pPr>
              <a:buNone/>
            </a:pPr>
            <a:r>
              <a:rPr lang="en-GB" sz="1600" dirty="0">
                <a:hlinkClick r:id="rId2"/>
              </a:rPr>
              <a:t>http://digitalcommons.ilr.cornell.edu/cgi/viewcontent.cgi?article=1384&amp;context=articles</a:t>
            </a:r>
            <a:endParaRPr lang="en-GB" sz="1600" dirty="0"/>
          </a:p>
          <a:p>
            <a:pPr>
              <a:buNone/>
            </a:pPr>
            <a:r>
              <a:rPr lang="en-GB" dirty="0"/>
              <a:t>How to Run a Company with (almost) no rules</a:t>
            </a:r>
          </a:p>
          <a:p>
            <a:pPr>
              <a:buNone/>
            </a:pPr>
            <a:r>
              <a:rPr lang="en-GB" sz="1700" dirty="0">
                <a:hlinkClick r:id="rId3"/>
              </a:rPr>
              <a:t>http://www.ted.com/talks/ricardo_semler_radical_wisdom_for_a_company_a_school_a_life</a:t>
            </a:r>
            <a:endParaRPr lang="en-GB" sz="1700" dirty="0"/>
          </a:p>
          <a:p>
            <a:pPr>
              <a:buNone/>
            </a:pP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857861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E7F7EF8-E365-4576-9FDA-DB78A4C117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Contextual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3C909F2A-4F0D-416E-A1AE-4976BF6B5C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Employment relations is part of a wider societal system and there are a host of environmental factors that can affect factors inside a firm. </a:t>
            </a:r>
          </a:p>
          <a:p>
            <a:r>
              <a:rPr lang="en-GB" dirty="0"/>
              <a:t>One way of inspecting these broad contextual influences is the use of the PEST framework.</a:t>
            </a:r>
          </a:p>
          <a:p>
            <a:r>
              <a:rPr lang="en-GB" dirty="0"/>
              <a:t>There are also internal organisational factors which affect employment relations.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1379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Guardian Article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London Maybe Rich but Many of its </a:t>
            </a:r>
            <a:br>
              <a:rPr lang="en-GB" dirty="0"/>
            </a:br>
            <a:r>
              <a:rPr lang="en-GB" dirty="0"/>
              <a:t>People are Poor</a:t>
            </a:r>
          </a:p>
          <a:p>
            <a:r>
              <a:rPr lang="en-GB" dirty="0">
                <a:hlinkClick r:id="rId2"/>
              </a:rPr>
              <a:t>http://gu.com/p/45pgf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4715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5423F03-C22A-4A69-8F82-A3528361C4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Organisational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3F8C8E1-13DF-4250-AC49-4FB8DA9A5C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Employees and their associations – trade union, staff representative groups, Citizens Advice Bureau (can be strong/weak)</a:t>
            </a:r>
          </a:p>
          <a:p>
            <a:r>
              <a:rPr lang="en-GB" dirty="0"/>
              <a:t>Employers and managers – management style and techniques used to manage and control employees can vary</a:t>
            </a:r>
          </a:p>
          <a:p>
            <a:r>
              <a:rPr lang="en-GB" dirty="0"/>
              <a:t>Employment Relations climate – an atmosphere that reflects the quality of the relationship at the time (transient)</a:t>
            </a:r>
          </a:p>
          <a:p>
            <a:r>
              <a:rPr lang="en-GB" dirty="0"/>
              <a:t>Organisational culture – reflection of values, code of conduct</a:t>
            </a:r>
          </a:p>
        </p:txBody>
      </p:sp>
    </p:spTree>
    <p:extLst>
      <p:ext uri="{BB962C8B-B14F-4D97-AF65-F5344CB8AC3E}">
        <p14:creationId xmlns:p14="http://schemas.microsoft.com/office/powerpoint/2010/main" val="421503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6D4399C-70FC-43FC-964D-B7812D2A70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PESTLE Video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5A8A9A94-3801-40D3-A309-7AC1BAD587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https://www.cipd.co.uk/knowledge/strategy/organisational-development/pestle-analysis-factsheet#27080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4779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Political Factors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Development of legislation</a:t>
            </a:r>
          </a:p>
          <a:p>
            <a:r>
              <a:rPr lang="en-GB" dirty="0"/>
              <a:t>UK government impact – Labour/Conservative</a:t>
            </a:r>
          </a:p>
          <a:p>
            <a:r>
              <a:rPr lang="en-GB" dirty="0"/>
              <a:t>EU impact</a:t>
            </a:r>
          </a:p>
          <a:p>
            <a:r>
              <a:rPr lang="en-GB" dirty="0"/>
              <a:t>May 2015 election – pre and post impact</a:t>
            </a:r>
          </a:p>
          <a:p>
            <a:r>
              <a:rPr lang="en-GB" dirty="0"/>
              <a:t>Attitude to MNCs</a:t>
            </a:r>
            <a:br>
              <a:rPr lang="en-GB" dirty="0"/>
            </a:br>
            <a:endParaRPr lang="en-GB" dirty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Economic Factors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Employment /Unemployment</a:t>
            </a:r>
          </a:p>
          <a:p>
            <a:r>
              <a:rPr lang="en-GB" dirty="0"/>
              <a:t>Taxation and spending</a:t>
            </a:r>
          </a:p>
          <a:p>
            <a:r>
              <a:rPr lang="en-GB" dirty="0"/>
              <a:t>Interest and exchange rates</a:t>
            </a:r>
          </a:p>
          <a:p>
            <a:r>
              <a:rPr lang="en-GB" dirty="0"/>
              <a:t>Economic growth – Age of Austerity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Social Factors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Unemployment levels and types (long term/NEETS)</a:t>
            </a:r>
          </a:p>
          <a:p>
            <a:r>
              <a:rPr lang="en-GB" dirty="0"/>
              <a:t>Immigration</a:t>
            </a:r>
          </a:p>
          <a:p>
            <a:r>
              <a:rPr lang="en-GB" dirty="0"/>
              <a:t>Emigration</a:t>
            </a:r>
          </a:p>
          <a:p>
            <a:r>
              <a:rPr lang="en-GB" dirty="0"/>
              <a:t>Family-related issues</a:t>
            </a:r>
          </a:p>
          <a:p>
            <a:r>
              <a:rPr lang="en-GB" dirty="0"/>
              <a:t>Poverty (Swansea - 21% of children in poverty)</a:t>
            </a:r>
          </a:p>
          <a:p>
            <a:pPr>
              <a:buNone/>
            </a:pPr>
            <a:r>
              <a:rPr lang="en-GB" sz="2300" dirty="0"/>
              <a:t>	Well over half of parents in poverty (61%) say they have cut back on food and over a quarter (26%) say they have skipped meals in the past year. Around 1 in 5 parents in poverty (19%) say their children have to go without new shoes when they need them. A large number of children in poverty say they are missing out on things that many other children take for granted, such as going on school trips (19%) and having a warm coat in winter (14%).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Diversity in Employment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Stereotyped jobs</a:t>
            </a:r>
          </a:p>
          <a:p>
            <a:r>
              <a:rPr lang="en-GB" dirty="0"/>
              <a:t>Parents</a:t>
            </a:r>
          </a:p>
          <a:p>
            <a:r>
              <a:rPr lang="en-GB" dirty="0"/>
              <a:t>Flexibility</a:t>
            </a:r>
          </a:p>
          <a:p>
            <a:r>
              <a:rPr lang="en-GB" dirty="0"/>
              <a:t>Types of Discrimination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Technological Factors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Ability to learn how to use new technology</a:t>
            </a:r>
          </a:p>
          <a:p>
            <a:r>
              <a:rPr lang="en-GB" dirty="0"/>
              <a:t>Remote working</a:t>
            </a:r>
          </a:p>
          <a:p>
            <a:r>
              <a:rPr lang="en-GB" dirty="0"/>
              <a:t>Monitoring of performance</a:t>
            </a:r>
          </a:p>
          <a:p>
            <a:r>
              <a:rPr lang="en-GB" dirty="0"/>
              <a:t>Change in methods of communication – social media, internet access.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Ethical/Environmental Factors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Sustainability</a:t>
            </a:r>
          </a:p>
          <a:p>
            <a:r>
              <a:rPr lang="en-GB" dirty="0"/>
              <a:t>Corporate social responsibility</a:t>
            </a:r>
          </a:p>
          <a:p>
            <a:r>
              <a:rPr lang="en-GB" dirty="0"/>
              <a:t>Globalisation</a:t>
            </a:r>
          </a:p>
          <a:p>
            <a:r>
              <a:rPr lang="en-GB" dirty="0"/>
              <a:t>Moving operations overseas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DA02716-7784-4D2D-8FE1-4267CBAFC9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C0F90D4-F3D5-47BF-8945-363C3EC2A3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your groups, complete a PESTLE analysis of the </a:t>
            </a:r>
            <a:r>
              <a:rPr lang="en-GB" dirty="0" smtClean="0"/>
              <a:t>NHS/Amazon/Tesco/Marriott Hotel</a:t>
            </a:r>
            <a:endParaRPr lang="en-GB" dirty="0"/>
          </a:p>
          <a:p>
            <a:r>
              <a:rPr lang="en-GB" dirty="0"/>
              <a:t>State how these factors might influence the employment relationship.</a:t>
            </a:r>
          </a:p>
          <a:p>
            <a:r>
              <a:rPr lang="en-GB" dirty="0"/>
              <a:t>State how management could minimise the impact of such factors on the status quo. </a:t>
            </a:r>
          </a:p>
          <a:p>
            <a:r>
              <a:rPr lang="en-GB" dirty="0"/>
              <a:t>Present your findings to the class. </a:t>
            </a:r>
          </a:p>
        </p:txBody>
      </p:sp>
    </p:spTree>
    <p:extLst>
      <p:ext uri="{BB962C8B-B14F-4D97-AF65-F5344CB8AC3E}">
        <p14:creationId xmlns:p14="http://schemas.microsoft.com/office/powerpoint/2010/main" val="407006580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Group 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is your power?</a:t>
            </a:r>
          </a:p>
          <a:p>
            <a:r>
              <a:rPr lang="en-US" dirty="0"/>
              <a:t>How are you affected by the country PEST?</a:t>
            </a:r>
          </a:p>
          <a:p>
            <a:r>
              <a:rPr lang="en-US" dirty="0"/>
              <a:t>How can you influence the situation?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540869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Role of Trade Unions</a:t>
            </a:r>
            <a:r>
              <a:rPr lang="is-IS" dirty="0"/>
              <a:t>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is-IS" dirty="0"/>
              <a:t>…</a:t>
            </a:r>
            <a:r>
              <a:rPr lang="en-US" dirty="0"/>
              <a:t>And other collective associations:</a:t>
            </a:r>
          </a:p>
          <a:p>
            <a:r>
              <a:rPr lang="en-US" dirty="0"/>
              <a:t>Works Councils</a:t>
            </a:r>
          </a:p>
          <a:p>
            <a:r>
              <a:rPr lang="en-US" dirty="0"/>
              <a:t>Employee Groups</a:t>
            </a:r>
          </a:p>
          <a:p>
            <a:r>
              <a:rPr lang="en-US" dirty="0"/>
              <a:t>Employee cooperatives</a:t>
            </a:r>
          </a:p>
          <a:p>
            <a:pPr marL="0" indent="0">
              <a:buNone/>
            </a:pPr>
            <a:r>
              <a:rPr lang="en-US" dirty="0">
                <a:hlinkClick r:id="rId2"/>
              </a:rPr>
              <a:t>http://www.acas.org.uk/media/pdf/g/m/What_role_for_trade_unions_in_future_workplace_relations.pdf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725886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Discuss The Andrew Marr Show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The Andrew Marr Show looks at power and who in the employment relationship has power.</a:t>
            </a:r>
            <a:br>
              <a:rPr lang="en-US" dirty="0"/>
            </a:br>
            <a:endParaRPr lang="en-US" dirty="0"/>
          </a:p>
          <a:p>
            <a:r>
              <a:rPr lang="en-US" dirty="0"/>
              <a:t>This show goes some way to explain where power comes from.</a:t>
            </a:r>
            <a:br>
              <a:rPr lang="en-US" dirty="0"/>
            </a:br>
            <a:endParaRPr lang="en-US" dirty="0"/>
          </a:p>
          <a:p>
            <a:r>
              <a:rPr lang="en-US" dirty="0"/>
              <a:t>Does power shift?</a:t>
            </a:r>
          </a:p>
          <a:p>
            <a:pPr marL="0" indent="0">
              <a:buNone/>
            </a:pPr>
            <a:r>
              <a:rPr lang="en-US" dirty="0">
                <a:hlinkClick r:id="rId2"/>
              </a:rPr>
              <a:t>http://www.bbc.co.uk/programmes/b06znclc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889720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600" dirty="0"/>
              <a:t>We looked power, the parties in the employment relationship and the impact of PEST</a:t>
            </a:r>
          </a:p>
          <a:p>
            <a:r>
              <a:rPr lang="en-GB" sz="2600" b="1" dirty="0"/>
              <a:t>Reading</a:t>
            </a:r>
            <a:r>
              <a:rPr lang="en-GB" sz="2600" dirty="0"/>
              <a:t>: Chapter 2 of </a:t>
            </a:r>
            <a:r>
              <a:rPr lang="en-GB" sz="2600" dirty="0" err="1"/>
              <a:t>Dundon</a:t>
            </a:r>
            <a:r>
              <a:rPr lang="en-GB" sz="2600" dirty="0"/>
              <a:t> and </a:t>
            </a:r>
            <a:r>
              <a:rPr lang="en-GB" sz="2600" dirty="0" err="1"/>
              <a:t>Rollinson</a:t>
            </a:r>
            <a:endParaRPr lang="en-GB" sz="2600" dirty="0"/>
          </a:p>
          <a:p>
            <a:r>
              <a:rPr lang="en-GB" sz="2600" dirty="0" err="1"/>
              <a:t>Barnardos</a:t>
            </a:r>
            <a:r>
              <a:rPr lang="en-GB" sz="2600" dirty="0"/>
              <a:t> Report on Child Poverty</a:t>
            </a:r>
            <a:endParaRPr lang="en-GB" sz="2600" u="sng" dirty="0">
              <a:hlinkClick r:id="rId2"/>
            </a:endParaRPr>
          </a:p>
          <a:p>
            <a:r>
              <a:rPr lang="en-GB" sz="2000" dirty="0">
                <a:hlinkClick r:id="rId2"/>
              </a:rPr>
              <a:t>https://www.barnardos.org.uk/130212_ecp_local_report_final__2_.pdf</a:t>
            </a:r>
            <a:endParaRPr lang="en-GB" sz="2000" dirty="0"/>
          </a:p>
          <a:p>
            <a:r>
              <a:rPr lang="en-GB" sz="2000" dirty="0"/>
              <a:t>Images of the Miners Strike:</a:t>
            </a:r>
          </a:p>
          <a:p>
            <a:r>
              <a:rPr lang="en-GB" sz="2000" dirty="0">
                <a:hlinkClick r:id="rId3"/>
              </a:rPr>
              <a:t>http://www.strike84.co.uk/index.html</a:t>
            </a:r>
            <a:endParaRPr lang="en-GB" sz="2000" dirty="0"/>
          </a:p>
          <a:p>
            <a:r>
              <a:rPr lang="en-GB" sz="2000" dirty="0"/>
              <a:t>Employee Relations – An Overview. CIPD Fact Sheet:</a:t>
            </a:r>
          </a:p>
          <a:p>
            <a:r>
              <a:rPr lang="en-GB" sz="2000" dirty="0">
                <a:hlinkClick r:id="rId4"/>
              </a:rPr>
              <a:t>http://www.cipd.co.uk/hr-resources/factsheets/employee-relations-overview.aspx</a:t>
            </a:r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476</TotalTime>
  <Words>1079</Words>
  <Application>Microsoft Office PowerPoint</Application>
  <PresentationFormat>On-screen Show (4:3)</PresentationFormat>
  <Paragraphs>186</Paragraphs>
  <Slides>36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39" baseType="lpstr">
      <vt:lpstr>Arial</vt:lpstr>
      <vt:lpstr>Calibri</vt:lpstr>
      <vt:lpstr>Office Theme</vt:lpstr>
      <vt:lpstr>Employment Relations and Reward</vt:lpstr>
      <vt:lpstr>Lecture Aims</vt:lpstr>
      <vt:lpstr>Aims (Continued)</vt:lpstr>
      <vt:lpstr>Employment v Work</vt:lpstr>
      <vt:lpstr>Why?</vt:lpstr>
      <vt:lpstr>Chapters 1/2 – Dundon and Rollinson (2011)</vt:lpstr>
      <vt:lpstr>Power</vt:lpstr>
      <vt:lpstr>Good Employment/Work</vt:lpstr>
      <vt:lpstr>Good Employment/Work</vt:lpstr>
      <vt:lpstr>Apple – Broken Promises</vt:lpstr>
      <vt:lpstr>Definition of Parties and their Roles</vt:lpstr>
      <vt:lpstr>Employer</vt:lpstr>
      <vt:lpstr>Employee</vt:lpstr>
      <vt:lpstr>Trade Unions</vt:lpstr>
      <vt:lpstr>Trades Union Congress (TUC)</vt:lpstr>
      <vt:lpstr>The State</vt:lpstr>
      <vt:lpstr>Non Government Organisations</vt:lpstr>
      <vt:lpstr>Environments</vt:lpstr>
      <vt:lpstr>Recognition</vt:lpstr>
      <vt:lpstr>Employee Forum Recognition.</vt:lpstr>
      <vt:lpstr>Further Information</vt:lpstr>
      <vt:lpstr>Contextual Factors</vt:lpstr>
      <vt:lpstr>Guardian Article</vt:lpstr>
      <vt:lpstr>Organisational Factors</vt:lpstr>
      <vt:lpstr>PESTLE Video</vt:lpstr>
      <vt:lpstr>Political Factors</vt:lpstr>
      <vt:lpstr>Economic Factors</vt:lpstr>
      <vt:lpstr>Social Factors</vt:lpstr>
      <vt:lpstr>Diversity in Employment</vt:lpstr>
      <vt:lpstr>Technological Factors</vt:lpstr>
      <vt:lpstr>Ethical/Environmental Factors</vt:lpstr>
      <vt:lpstr>Activity</vt:lpstr>
      <vt:lpstr>Group Work</vt:lpstr>
      <vt:lpstr>Role of Trade Unions…</vt:lpstr>
      <vt:lpstr>Discuss The Andrew Marr Show</vt:lpstr>
      <vt:lpstr>Summary</vt:lpstr>
    </vt:vector>
  </TitlesOfParts>
  <Company>Deftones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Employment Relations</dc:title>
  <dc:creator>Jayne</dc:creator>
  <cp:lastModifiedBy>Julie Thomas</cp:lastModifiedBy>
  <cp:revision>41</cp:revision>
  <dcterms:created xsi:type="dcterms:W3CDTF">2015-02-01T15:00:29Z</dcterms:created>
  <dcterms:modified xsi:type="dcterms:W3CDTF">2018-02-08T14:49:25Z</dcterms:modified>
</cp:coreProperties>
</file>