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1" r:id="rId6"/>
    <p:sldId id="262"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7/5/2022</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060974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7/5/2022</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0333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7/5/2022</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91933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7/5/2022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575648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7/5/2022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82856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7/5/2022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806290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7/5/2022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75635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7/5/2022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04751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7/5/2022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584444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7/5/2022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63218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7/5/2022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498249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7/5/2022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4108166258"/>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 name="Rectangle 8">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3" name="Group 10">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12" name="Straight Connector 11">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94"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95"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96" name="Rectangle 18">
            <a:extLst>
              <a:ext uri="{FF2B5EF4-FFF2-40B4-BE49-F238E27FC236}">
                <a16:creationId xmlns:a16="http://schemas.microsoft.com/office/drawing/2014/main" id="{AE6FDE22-1F54-452D-A9BA-1BE9FDB534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20">
            <a:extLst>
              <a:ext uri="{FF2B5EF4-FFF2-40B4-BE49-F238E27FC236}">
                <a16:creationId xmlns:a16="http://schemas.microsoft.com/office/drawing/2014/main" id="{E24727BA-2777-4823-88E1-1B4B61968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22">
            <a:extLst>
              <a:ext uri="{FF2B5EF4-FFF2-40B4-BE49-F238E27FC236}">
                <a16:creationId xmlns:a16="http://schemas.microsoft.com/office/drawing/2014/main" id="{2AB0E0E5-A956-4B80-A317-E670B96C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 holding each other's wrists and interlinked to form a circle">
            <a:extLst>
              <a:ext uri="{FF2B5EF4-FFF2-40B4-BE49-F238E27FC236}">
                <a16:creationId xmlns:a16="http://schemas.microsoft.com/office/drawing/2014/main" id="{7B183748-201D-4828-1620-B9D2379C5144}"/>
              </a:ext>
            </a:extLst>
          </p:cNvPr>
          <p:cNvPicPr>
            <a:picLocks noChangeAspect="1"/>
          </p:cNvPicPr>
          <p:nvPr/>
        </p:nvPicPr>
        <p:blipFill rotWithShape="1">
          <a:blip r:embed="rId2">
            <a:alphaModFix amt="40000"/>
          </a:blip>
          <a:srcRect b="15540"/>
          <a:stretch/>
        </p:blipFill>
        <p:spPr>
          <a:xfrm>
            <a:off x="4398" y="7733"/>
            <a:ext cx="12191980" cy="6873463"/>
          </a:xfrm>
          <a:prstGeom prst="rect">
            <a:avLst/>
          </a:prstGeom>
          <a:ln w="12700">
            <a:noFill/>
          </a:ln>
        </p:spPr>
      </p:pic>
      <p:grpSp>
        <p:nvGrpSpPr>
          <p:cNvPr id="99" name="Group 24">
            <a:extLst>
              <a:ext uri="{FF2B5EF4-FFF2-40B4-BE49-F238E27FC236}">
                <a16:creationId xmlns:a16="http://schemas.microsoft.com/office/drawing/2014/main" id="{B42A1F82-CCEE-4C0C-A877-4479E6E697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8366" y="87"/>
            <a:ext cx="10933011" cy="6864710"/>
            <a:chOff x="628366" y="87"/>
            <a:chExt cx="10933011" cy="6864710"/>
          </a:xfrm>
        </p:grpSpPr>
        <p:cxnSp>
          <p:nvCxnSpPr>
            <p:cNvPr id="26" name="Straight Connector 25">
              <a:extLst>
                <a:ext uri="{FF2B5EF4-FFF2-40B4-BE49-F238E27FC236}">
                  <a16:creationId xmlns:a16="http://schemas.microsoft.com/office/drawing/2014/main" id="{DAF6120F-8C25-48EE-B58B-0B1A353014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282750" y="3429044"/>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55B033-D8E3-4A82-AB0E-173CAD44C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6688336" y="3429043"/>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21F3F31-AC49-40C2-9F6E-441F41C575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8366" y="3413532"/>
              <a:ext cx="2585819"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0" name="Graphic 11">
              <a:extLst>
                <a:ext uri="{FF2B5EF4-FFF2-40B4-BE49-F238E27FC236}">
                  <a16:creationId xmlns:a16="http://schemas.microsoft.com/office/drawing/2014/main" id="{C820DA10-4D21-41E0-9E4D-DA1126254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2063" y="702002"/>
              <a:ext cx="5759819" cy="6155995"/>
            </a:xfrm>
            <a:custGeom>
              <a:avLst/>
              <a:gdLst>
                <a:gd name="connsiteX0" fmla="*/ 0 w 4320540"/>
                <a:gd name="connsiteY0" fmla="*/ 4617720 h 4617719"/>
                <a:gd name="connsiteX1" fmla="*/ 0 w 4320540"/>
                <a:gd name="connsiteY1" fmla="*/ 4268439 h 4617719"/>
                <a:gd name="connsiteX2" fmla="*/ 0 w 4320540"/>
                <a:gd name="connsiteY2" fmla="*/ 2052352 h 4617719"/>
                <a:gd name="connsiteX3" fmla="*/ 2160270 w 4320540"/>
                <a:gd name="connsiteY3" fmla="*/ 0 h 4617719"/>
                <a:gd name="connsiteX4" fmla="*/ 2160270 w 4320540"/>
                <a:gd name="connsiteY4" fmla="*/ 0 h 4617719"/>
                <a:gd name="connsiteX5" fmla="*/ 4320540 w 4320540"/>
                <a:gd name="connsiteY5" fmla="*/ 2052352 h 4617719"/>
                <a:gd name="connsiteX6" fmla="*/ 4320540 w 4320540"/>
                <a:gd name="connsiteY6" fmla="*/ 2782443 h 4617719"/>
                <a:gd name="connsiteX7" fmla="*/ 4320540 w 4320540"/>
                <a:gd name="connsiteY7" fmla="*/ 4617720 h 4617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540" h="4617719">
                  <a:moveTo>
                    <a:pt x="0" y="4617720"/>
                  </a:moveTo>
                  <a:lnTo>
                    <a:pt x="0" y="4268439"/>
                  </a:lnTo>
                  <a:lnTo>
                    <a:pt x="0" y="2052352"/>
                  </a:lnTo>
                  <a:cubicBezTo>
                    <a:pt x="0" y="918877"/>
                    <a:pt x="967169" y="0"/>
                    <a:pt x="2160270" y="0"/>
                  </a:cubicBezTo>
                  <a:lnTo>
                    <a:pt x="2160270" y="0"/>
                  </a:lnTo>
                  <a:cubicBezTo>
                    <a:pt x="3353372" y="0"/>
                    <a:pt x="4320540" y="918877"/>
                    <a:pt x="4320540" y="2052352"/>
                  </a:cubicBezTo>
                  <a:lnTo>
                    <a:pt x="4320540" y="2782443"/>
                  </a:lnTo>
                  <a:lnTo>
                    <a:pt x="4320540" y="4617720"/>
                  </a:lnTo>
                </a:path>
              </a:pathLst>
            </a:custGeom>
            <a:noFill/>
            <a:ln w="12700" cap="flat">
              <a:solidFill>
                <a:schemeClr val="accent4"/>
              </a:solidFill>
              <a:prstDash val="solid"/>
              <a:miter/>
            </a:ln>
          </p:spPr>
          <p:txBody>
            <a:bodyPr rtlCol="0" anchor="ctr"/>
            <a:lstStyle/>
            <a:p>
              <a:endParaRPr lang="en-US"/>
            </a:p>
          </p:txBody>
        </p:sp>
        <p:cxnSp>
          <p:nvCxnSpPr>
            <p:cNvPr id="101" name="Straight Connector 29">
              <a:extLst>
                <a:ext uri="{FF2B5EF4-FFF2-40B4-BE49-F238E27FC236}">
                  <a16:creationId xmlns:a16="http://schemas.microsoft.com/office/drawing/2014/main" id="{77B9E282-7D7D-4E37-A9EA-0FC764361D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974010" y="3413529"/>
              <a:ext cx="258736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2" name="Straight Connector 30">
              <a:extLst>
                <a:ext uri="{FF2B5EF4-FFF2-40B4-BE49-F238E27FC236}">
                  <a16:creationId xmlns:a16="http://schemas.microsoft.com/office/drawing/2014/main" id="{47D240B2-CB7B-4C39-9F1B-84F19DD7E8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2421" y="3435841"/>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FB17155-CD99-45E3-8E4D-9229AB42A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6164" y="3435428"/>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4809EB9-BBD1-C5F1-57FE-94959E3A3962}"/>
              </a:ext>
            </a:extLst>
          </p:cNvPr>
          <p:cNvSpPr>
            <a:spLocks noGrp="1"/>
          </p:cNvSpPr>
          <p:nvPr>
            <p:ph type="ctrTitle"/>
          </p:nvPr>
        </p:nvSpPr>
        <p:spPr>
          <a:xfrm>
            <a:off x="3496547" y="1745130"/>
            <a:ext cx="5105400" cy="2109690"/>
          </a:xfrm>
        </p:spPr>
        <p:txBody>
          <a:bodyPr vert="horz" lIns="91440" tIns="45720" rIns="91440" bIns="45720" rtlCol="0" anchor="b">
            <a:normAutofit/>
          </a:bodyPr>
          <a:lstStyle/>
          <a:p>
            <a:pPr algn="ctr"/>
            <a:r>
              <a:rPr lang="en-US" sz="4400">
                <a:solidFill>
                  <a:srgbClr val="FFFFFF"/>
                </a:solidFill>
              </a:rPr>
              <a:t>STAFF SHORTAGE AT THE NHS</a:t>
            </a:r>
          </a:p>
        </p:txBody>
      </p:sp>
      <p:sp>
        <p:nvSpPr>
          <p:cNvPr id="3" name="Subtitle 2">
            <a:extLst>
              <a:ext uri="{FF2B5EF4-FFF2-40B4-BE49-F238E27FC236}">
                <a16:creationId xmlns:a16="http://schemas.microsoft.com/office/drawing/2014/main" id="{55CA25EA-F193-464D-2A76-25848A579AE6}"/>
              </a:ext>
            </a:extLst>
          </p:cNvPr>
          <p:cNvSpPr>
            <a:spLocks noGrp="1"/>
          </p:cNvSpPr>
          <p:nvPr>
            <p:ph type="subTitle" idx="1"/>
          </p:nvPr>
        </p:nvSpPr>
        <p:spPr>
          <a:xfrm>
            <a:off x="3496547" y="4105835"/>
            <a:ext cx="5105400" cy="1995420"/>
          </a:xfrm>
        </p:spPr>
        <p:txBody>
          <a:bodyPr vert="horz" lIns="91440" tIns="45720" rIns="91440" bIns="45720" rtlCol="0">
            <a:normAutofit/>
          </a:bodyPr>
          <a:lstStyle/>
          <a:p>
            <a:pPr indent="-228600" algn="ctr">
              <a:lnSpc>
                <a:spcPct val="100000"/>
              </a:lnSpc>
              <a:buFont typeface="Arial" panose="020B0604020202020204" pitchFamily="34" charset="0"/>
              <a:buChar char="•"/>
            </a:pPr>
            <a:r>
              <a:rPr lang="en-US" sz="1900" dirty="0" err="1">
                <a:solidFill>
                  <a:srgbClr val="FFFFFF"/>
                </a:solidFill>
              </a:rPr>
              <a:t>Soraia</a:t>
            </a:r>
            <a:r>
              <a:rPr lang="en-US" sz="1900" dirty="0">
                <a:solidFill>
                  <a:srgbClr val="FFFFFF"/>
                </a:solidFill>
              </a:rPr>
              <a:t> Carina Travessa De Barros (1911898)</a:t>
            </a:r>
          </a:p>
          <a:p>
            <a:pPr indent="-228600" algn="ctr">
              <a:lnSpc>
                <a:spcPct val="100000"/>
              </a:lnSpc>
              <a:buFont typeface="Arial" panose="020B0604020202020204" pitchFamily="34" charset="0"/>
              <a:buChar char="•"/>
            </a:pPr>
            <a:r>
              <a:rPr lang="en-US" sz="1900" dirty="0">
                <a:solidFill>
                  <a:srgbClr val="FFFFFF"/>
                </a:solidFill>
              </a:rPr>
              <a:t>BMSW 4004</a:t>
            </a:r>
          </a:p>
          <a:p>
            <a:pPr indent="-228600" algn="ctr">
              <a:lnSpc>
                <a:spcPct val="100000"/>
              </a:lnSpc>
              <a:buFont typeface="Arial" panose="020B0604020202020204" pitchFamily="34" charset="0"/>
              <a:buChar char="•"/>
            </a:pPr>
            <a:r>
              <a:rPr lang="en-US" sz="1900" dirty="0">
                <a:solidFill>
                  <a:srgbClr val="FFFFFF"/>
                </a:solidFill>
              </a:rPr>
              <a:t>Problem Solving and Research Methods</a:t>
            </a:r>
          </a:p>
          <a:p>
            <a:pPr indent="-228600" algn="ctr">
              <a:lnSpc>
                <a:spcPct val="100000"/>
              </a:lnSpc>
              <a:buFont typeface="Arial" panose="020B0604020202020204" pitchFamily="34" charset="0"/>
              <a:buChar char="•"/>
            </a:pPr>
            <a:r>
              <a:rPr lang="en-US" sz="1900" dirty="0">
                <a:solidFill>
                  <a:srgbClr val="FFFFFF"/>
                </a:solidFill>
              </a:rPr>
              <a:t>Nicholas  Worthington</a:t>
            </a:r>
          </a:p>
          <a:p>
            <a:pPr indent="-228600" algn="ctr">
              <a:lnSpc>
                <a:spcPct val="100000"/>
              </a:lnSpc>
              <a:buFont typeface="Arial" panose="020B0604020202020204" pitchFamily="34" charset="0"/>
              <a:buChar char="•"/>
            </a:pPr>
            <a:endParaRPr lang="en-US" sz="1900" dirty="0">
              <a:solidFill>
                <a:srgbClr val="FFFFFF"/>
              </a:solidFill>
            </a:endParaRPr>
          </a:p>
        </p:txBody>
      </p:sp>
    </p:spTree>
    <p:extLst>
      <p:ext uri="{BB962C8B-B14F-4D97-AF65-F5344CB8AC3E}">
        <p14:creationId xmlns:p14="http://schemas.microsoft.com/office/powerpoint/2010/main" val="145676271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BDAB0-20EC-6B40-DECA-D6F081472407}"/>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EDBA63C2-032E-7765-439D-10C546F2FA90}"/>
              </a:ext>
            </a:extLst>
          </p:cNvPr>
          <p:cNvSpPr>
            <a:spLocks noGrp="1"/>
          </p:cNvSpPr>
          <p:nvPr>
            <p:ph idx="1"/>
          </p:nvPr>
        </p:nvSpPr>
        <p:spPr/>
        <p:txBody>
          <a:bodyPr/>
          <a:lstStyle/>
          <a:p>
            <a:pPr algn="just"/>
            <a:r>
              <a:rPr lang="en-GB" dirty="0">
                <a:solidFill>
                  <a:schemeClr val="tx1"/>
                </a:solidFill>
              </a:rPr>
              <a:t>Hospitals are aggravating a extreme shortage of staff like nurses, midwifes, doctors, since 2020 was reported that NHS Hospitals and Mental Health Services are  with 84,000 missing staff (The King’s Fund) </a:t>
            </a:r>
          </a:p>
          <a:p>
            <a:pPr algn="just"/>
            <a:endParaRPr lang="en-GB" dirty="0">
              <a:solidFill>
                <a:schemeClr val="tx1"/>
              </a:solidFill>
            </a:endParaRPr>
          </a:p>
        </p:txBody>
      </p:sp>
    </p:spTree>
    <p:extLst>
      <p:ext uri="{BB962C8B-B14F-4D97-AF65-F5344CB8AC3E}">
        <p14:creationId xmlns:p14="http://schemas.microsoft.com/office/powerpoint/2010/main" val="3586848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74">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Rectangle 76">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2" name="Group 78">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80" name="Straight Connector 79">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1BBB0F8-4BFB-5445-35B1-E3683B031AA4}"/>
              </a:ext>
            </a:extLst>
          </p:cNvPr>
          <p:cNvSpPr>
            <a:spLocks noGrp="1"/>
          </p:cNvSpPr>
          <p:nvPr>
            <p:ph type="title"/>
          </p:nvPr>
        </p:nvSpPr>
        <p:spPr>
          <a:xfrm>
            <a:off x="838200" y="727323"/>
            <a:ext cx="4933950" cy="1596291"/>
          </a:xfrm>
        </p:spPr>
        <p:txBody>
          <a:bodyPr vert="horz" lIns="91440" tIns="45720" rIns="91440" bIns="45720" rtlCol="0">
            <a:normAutofit/>
          </a:bodyPr>
          <a:lstStyle/>
          <a:p>
            <a:r>
              <a:rPr lang="en-US" dirty="0"/>
              <a:t>Pestle Analysis </a:t>
            </a:r>
          </a:p>
        </p:txBody>
      </p:sp>
      <p:sp>
        <p:nvSpPr>
          <p:cNvPr id="57" name="Content Placeholder 56">
            <a:extLst>
              <a:ext uri="{FF2B5EF4-FFF2-40B4-BE49-F238E27FC236}">
                <a16:creationId xmlns:a16="http://schemas.microsoft.com/office/drawing/2014/main" id="{46A4C99D-B0CE-862E-7B89-2BBC95CD7516}"/>
              </a:ext>
            </a:extLst>
          </p:cNvPr>
          <p:cNvSpPr>
            <a:spLocks noGrp="1"/>
          </p:cNvSpPr>
          <p:nvPr>
            <p:ph idx="1"/>
          </p:nvPr>
        </p:nvSpPr>
        <p:spPr>
          <a:xfrm>
            <a:off x="838200" y="2434196"/>
            <a:ext cx="4933950" cy="3430575"/>
          </a:xfrm>
        </p:spPr>
        <p:txBody>
          <a:bodyPr>
            <a:normAutofit/>
          </a:bodyPr>
          <a:lstStyle/>
          <a:p>
            <a:r>
              <a:rPr lang="en-US" dirty="0">
                <a:solidFill>
                  <a:schemeClr val="tx1"/>
                </a:solidFill>
              </a:rPr>
              <a:t>Politics</a:t>
            </a:r>
          </a:p>
          <a:p>
            <a:r>
              <a:rPr lang="en-US" dirty="0">
                <a:solidFill>
                  <a:schemeClr val="tx1"/>
                </a:solidFill>
              </a:rPr>
              <a:t>Economy</a:t>
            </a:r>
          </a:p>
          <a:p>
            <a:r>
              <a:rPr lang="en-US" dirty="0">
                <a:solidFill>
                  <a:schemeClr val="tx1"/>
                </a:solidFill>
              </a:rPr>
              <a:t>Social</a:t>
            </a:r>
          </a:p>
          <a:p>
            <a:r>
              <a:rPr lang="en-US" dirty="0">
                <a:solidFill>
                  <a:schemeClr val="tx1"/>
                </a:solidFill>
              </a:rPr>
              <a:t>Technology</a:t>
            </a:r>
          </a:p>
          <a:p>
            <a:r>
              <a:rPr lang="en-US" dirty="0">
                <a:solidFill>
                  <a:schemeClr val="tx1"/>
                </a:solidFill>
              </a:rPr>
              <a:t>Environment</a:t>
            </a:r>
          </a:p>
          <a:p>
            <a:r>
              <a:rPr lang="en-US" dirty="0">
                <a:solidFill>
                  <a:schemeClr val="tx1"/>
                </a:solidFill>
              </a:rPr>
              <a:t>Legal</a:t>
            </a:r>
          </a:p>
          <a:p>
            <a:pPr marL="0" indent="0">
              <a:buNone/>
            </a:pPr>
            <a:endParaRPr lang="en-US" dirty="0"/>
          </a:p>
        </p:txBody>
      </p:sp>
      <p:cxnSp>
        <p:nvCxnSpPr>
          <p:cNvPr id="103" name="Straight Connector 84">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5" name="Picture 14" descr="Diagram&#10;&#10;Description automatically generated">
            <a:extLst>
              <a:ext uri="{FF2B5EF4-FFF2-40B4-BE49-F238E27FC236}">
                <a16:creationId xmlns:a16="http://schemas.microsoft.com/office/drawing/2014/main" id="{C7623640-8FFE-47CC-4F44-8DF0FB0F4A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5260" y="1812305"/>
            <a:ext cx="4824168" cy="3232192"/>
          </a:xfrm>
          <a:prstGeom prst="rect">
            <a:avLst/>
          </a:prstGeom>
        </p:spPr>
      </p:pic>
      <p:sp>
        <p:nvSpPr>
          <p:cNvPr id="27" name="TextBox 26">
            <a:extLst>
              <a:ext uri="{FF2B5EF4-FFF2-40B4-BE49-F238E27FC236}">
                <a16:creationId xmlns:a16="http://schemas.microsoft.com/office/drawing/2014/main" id="{91DC0D47-D42F-38C6-34F1-128AA9AD1936}"/>
              </a:ext>
            </a:extLst>
          </p:cNvPr>
          <p:cNvSpPr txBox="1"/>
          <p:nvPr/>
        </p:nvSpPr>
        <p:spPr>
          <a:xfrm>
            <a:off x="8641080" y="5486399"/>
            <a:ext cx="2712720" cy="369332"/>
          </a:xfrm>
          <a:prstGeom prst="rect">
            <a:avLst/>
          </a:prstGeom>
          <a:noFill/>
        </p:spPr>
        <p:txBody>
          <a:bodyPr wrap="square" rtlCol="0">
            <a:spAutoFit/>
          </a:bodyPr>
          <a:lstStyle/>
          <a:p>
            <a:r>
              <a:rPr lang="en-GB" dirty="0"/>
              <a:t>Source: </a:t>
            </a:r>
            <a:r>
              <a:rPr lang="en-GB" dirty="0" err="1"/>
              <a:t>Sobiya</a:t>
            </a:r>
            <a:endParaRPr lang="en-GB" dirty="0"/>
          </a:p>
        </p:txBody>
      </p:sp>
    </p:spTree>
    <p:extLst>
      <p:ext uri="{BB962C8B-B14F-4D97-AF65-F5344CB8AC3E}">
        <p14:creationId xmlns:p14="http://schemas.microsoft.com/office/powerpoint/2010/main" val="1765478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0FE2A-4907-B37F-843C-FE0DDD3BE203}"/>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72A99592-6102-7CD6-A79A-F1A40B30A493}"/>
              </a:ext>
            </a:extLst>
          </p:cNvPr>
          <p:cNvSpPr>
            <a:spLocks noGrp="1"/>
          </p:cNvSpPr>
          <p:nvPr>
            <p:ph idx="1"/>
          </p:nvPr>
        </p:nvSpPr>
        <p:spPr/>
        <p:txBody>
          <a:bodyPr/>
          <a:lstStyle/>
          <a:p>
            <a:r>
              <a:rPr lang="en-GB" b="1" dirty="0">
                <a:solidFill>
                  <a:schemeClr val="tx1"/>
                </a:solidFill>
              </a:rPr>
              <a:t>Politics: </a:t>
            </a:r>
            <a:r>
              <a:rPr lang="en-GB" dirty="0">
                <a:solidFill>
                  <a:schemeClr val="tx1"/>
                </a:solidFill>
              </a:rPr>
              <a:t>Brexit was  one of the big impacts of the shortage of staff in the NHS, as some of the professionals are from the EU, and one more impact that are aggravating is the low medication equipment that is originally from the EU.</a:t>
            </a:r>
          </a:p>
          <a:p>
            <a:r>
              <a:rPr lang="en-GB" b="1" dirty="0">
                <a:solidFill>
                  <a:schemeClr val="tx1"/>
                </a:solidFill>
              </a:rPr>
              <a:t>Economy: </a:t>
            </a:r>
            <a:r>
              <a:rPr lang="en-GB" dirty="0">
                <a:solidFill>
                  <a:schemeClr val="tx1"/>
                </a:solidFill>
              </a:rPr>
              <a:t>United Kingdom was impacted by the crisis (started on 2018) and the NHS was having some financial issues, and by that time it was very difficult to provide a sufficient quality of care for the patients.</a:t>
            </a:r>
          </a:p>
          <a:p>
            <a:r>
              <a:rPr lang="en-GB" b="1" dirty="0">
                <a:solidFill>
                  <a:schemeClr val="tx1"/>
                </a:solidFill>
              </a:rPr>
              <a:t>Social:  </a:t>
            </a:r>
            <a:r>
              <a:rPr lang="en-GB" dirty="0">
                <a:solidFill>
                  <a:schemeClr val="tx1"/>
                </a:solidFill>
              </a:rPr>
              <a:t>Aging population is one of the social factors that is affecting the NHS, because they tend to have more health problems, and it can be very costly to treat or manage. Another factor is the patients expectations, they tend to have more acknowledge about the treatments available.</a:t>
            </a:r>
          </a:p>
          <a:p>
            <a:endParaRPr lang="en-GB" dirty="0">
              <a:solidFill>
                <a:schemeClr val="tx1"/>
              </a:solidFill>
            </a:endParaRPr>
          </a:p>
          <a:p>
            <a:pPr marL="0" indent="0">
              <a:buNone/>
            </a:pPr>
            <a:endParaRPr lang="en-GB" dirty="0">
              <a:solidFill>
                <a:schemeClr val="tx1"/>
              </a:solidFill>
            </a:endParaRPr>
          </a:p>
          <a:p>
            <a:endParaRPr lang="en-GB" dirty="0">
              <a:solidFill>
                <a:schemeClr val="tx1"/>
              </a:solidFill>
            </a:endParaRPr>
          </a:p>
        </p:txBody>
      </p:sp>
    </p:spTree>
    <p:extLst>
      <p:ext uri="{BB962C8B-B14F-4D97-AF65-F5344CB8AC3E}">
        <p14:creationId xmlns:p14="http://schemas.microsoft.com/office/powerpoint/2010/main" val="3847295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06B62-02C3-4157-9EE2-D605B847CCC0}"/>
              </a:ext>
            </a:extLst>
          </p:cNvPr>
          <p:cNvSpPr>
            <a:spLocks noGrp="1"/>
          </p:cNvSpPr>
          <p:nvPr>
            <p:ph type="title"/>
          </p:nvPr>
        </p:nvSpPr>
        <p:spPr/>
        <p:txBody>
          <a:bodyPr/>
          <a:lstStyle/>
          <a:p>
            <a:r>
              <a:rPr lang="en-GB" dirty="0"/>
              <a:t>Pestle Analysis</a:t>
            </a:r>
          </a:p>
        </p:txBody>
      </p:sp>
      <p:sp>
        <p:nvSpPr>
          <p:cNvPr id="3" name="Content Placeholder 2">
            <a:extLst>
              <a:ext uri="{FF2B5EF4-FFF2-40B4-BE49-F238E27FC236}">
                <a16:creationId xmlns:a16="http://schemas.microsoft.com/office/drawing/2014/main" id="{0F69D129-FEB9-EA9C-13D0-1251196322BC}"/>
              </a:ext>
            </a:extLst>
          </p:cNvPr>
          <p:cNvSpPr>
            <a:spLocks noGrp="1"/>
          </p:cNvSpPr>
          <p:nvPr>
            <p:ph idx="1"/>
          </p:nvPr>
        </p:nvSpPr>
        <p:spPr/>
        <p:txBody>
          <a:bodyPr/>
          <a:lstStyle/>
          <a:p>
            <a:r>
              <a:rPr lang="en-GB" b="1" dirty="0">
                <a:solidFill>
                  <a:schemeClr val="tx1"/>
                </a:solidFill>
              </a:rPr>
              <a:t>Technological: </a:t>
            </a:r>
            <a:r>
              <a:rPr lang="en-GB" dirty="0">
                <a:solidFill>
                  <a:schemeClr val="tx1"/>
                </a:solidFill>
              </a:rPr>
              <a:t>Healthcare is slowly being improved, creating scanning tools, various pumps and and tools for treating people are being developed decreasing mobility.</a:t>
            </a:r>
          </a:p>
          <a:p>
            <a:r>
              <a:rPr lang="en-GB" b="1" i="0" dirty="0">
                <a:solidFill>
                  <a:schemeClr val="tx1"/>
                </a:solidFill>
                <a:effectLst/>
              </a:rPr>
              <a:t>Environmental: </a:t>
            </a:r>
            <a:r>
              <a:rPr lang="en-GB" dirty="0">
                <a:solidFill>
                  <a:schemeClr val="tx1"/>
                </a:solidFill>
              </a:rPr>
              <a:t>Th</a:t>
            </a:r>
            <a:r>
              <a:rPr lang="en-GB" b="0" i="0" dirty="0">
                <a:solidFill>
                  <a:schemeClr val="tx1"/>
                </a:solidFill>
                <a:effectLst/>
              </a:rPr>
              <a:t>e medical industry is a high contributor to the toxic waste that is accumulating throughout the world. Added to the current crisis situation that our climate is facing, there is heavy pressure on all medical organizations.</a:t>
            </a:r>
            <a:r>
              <a:rPr lang="en-GB" dirty="0">
                <a:solidFill>
                  <a:schemeClr val="tx1"/>
                </a:solidFill>
              </a:rPr>
              <a:t> </a:t>
            </a:r>
          </a:p>
          <a:p>
            <a:r>
              <a:rPr lang="en-GB" b="1" dirty="0">
                <a:solidFill>
                  <a:schemeClr val="tx1"/>
                </a:solidFill>
              </a:rPr>
              <a:t>Legal: </a:t>
            </a:r>
            <a:r>
              <a:rPr lang="en-GB" dirty="0">
                <a:solidFill>
                  <a:schemeClr val="tx1"/>
                </a:solidFill>
              </a:rPr>
              <a:t>Families who are not satisfied with the service of the NHS have the right of go to the court to seek retribution.</a:t>
            </a:r>
          </a:p>
        </p:txBody>
      </p:sp>
    </p:spTree>
    <p:extLst>
      <p:ext uri="{BB962C8B-B14F-4D97-AF65-F5344CB8AC3E}">
        <p14:creationId xmlns:p14="http://schemas.microsoft.com/office/powerpoint/2010/main" val="3628993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C4C31-0582-F26F-3D5C-CD5478BD39AB}"/>
              </a:ext>
            </a:extLst>
          </p:cNvPr>
          <p:cNvSpPr>
            <a:spLocks noGrp="1"/>
          </p:cNvSpPr>
          <p:nvPr>
            <p:ph type="title"/>
          </p:nvPr>
        </p:nvSpPr>
        <p:spPr/>
        <p:txBody>
          <a:bodyPr/>
          <a:lstStyle/>
          <a:p>
            <a:r>
              <a:rPr lang="en-GB" dirty="0"/>
              <a:t>Solutions </a:t>
            </a:r>
          </a:p>
        </p:txBody>
      </p:sp>
      <p:sp>
        <p:nvSpPr>
          <p:cNvPr id="3" name="Content Placeholder 2">
            <a:extLst>
              <a:ext uri="{FF2B5EF4-FFF2-40B4-BE49-F238E27FC236}">
                <a16:creationId xmlns:a16="http://schemas.microsoft.com/office/drawing/2014/main" id="{618354AD-4515-37ED-6038-C93ACD3EEDB5}"/>
              </a:ext>
            </a:extLst>
          </p:cNvPr>
          <p:cNvSpPr>
            <a:spLocks noGrp="1"/>
          </p:cNvSpPr>
          <p:nvPr>
            <p:ph idx="1"/>
          </p:nvPr>
        </p:nvSpPr>
        <p:spPr/>
        <p:txBody>
          <a:bodyPr/>
          <a:lstStyle/>
          <a:p>
            <a:r>
              <a:rPr lang="en-GB" dirty="0">
                <a:solidFill>
                  <a:schemeClr val="tx1"/>
                </a:solidFill>
              </a:rPr>
              <a:t>Investing in mental health in the work place, 36% of the </a:t>
            </a:r>
            <a:r>
              <a:rPr lang="en-GB" dirty="0" err="1">
                <a:solidFill>
                  <a:schemeClr val="tx1"/>
                </a:solidFill>
              </a:rPr>
              <a:t>abseeintism</a:t>
            </a:r>
            <a:r>
              <a:rPr lang="en-GB" dirty="0">
                <a:solidFill>
                  <a:schemeClr val="tx1"/>
                </a:solidFill>
              </a:rPr>
              <a:t> is related to depression and stress.</a:t>
            </a:r>
          </a:p>
          <a:p>
            <a:r>
              <a:rPr lang="en-GB" dirty="0">
                <a:solidFill>
                  <a:schemeClr val="tx1"/>
                </a:solidFill>
              </a:rPr>
              <a:t>Get back to basics with return procedures, it means that employees are well enough to go to work. </a:t>
            </a:r>
          </a:p>
          <a:p>
            <a:r>
              <a:rPr lang="en-GB" dirty="0">
                <a:solidFill>
                  <a:schemeClr val="tx1"/>
                </a:solidFill>
              </a:rPr>
              <a:t>Get Home work options, even if the staff are not 100% well, still be able to work from home, ensuring business continuity.</a:t>
            </a:r>
          </a:p>
        </p:txBody>
      </p:sp>
    </p:spTree>
    <p:extLst>
      <p:ext uri="{BB962C8B-B14F-4D97-AF65-F5344CB8AC3E}">
        <p14:creationId xmlns:p14="http://schemas.microsoft.com/office/powerpoint/2010/main" val="938747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55C7B-CED7-9D87-70B7-9FED98A89DE1}"/>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681D6515-1F8F-4EF6-1A51-F8EA007AC865}"/>
              </a:ext>
            </a:extLst>
          </p:cNvPr>
          <p:cNvSpPr>
            <a:spLocks noGrp="1"/>
          </p:cNvSpPr>
          <p:nvPr>
            <p:ph idx="1"/>
          </p:nvPr>
        </p:nvSpPr>
        <p:spPr/>
        <p:txBody>
          <a:bodyPr>
            <a:normAutofit fontScale="92500"/>
          </a:bodyPr>
          <a:lstStyle/>
          <a:p>
            <a:r>
              <a:rPr lang="en-GB" b="0" i="0" dirty="0">
                <a:solidFill>
                  <a:srgbClr val="000000"/>
                </a:solidFill>
                <a:effectLst/>
                <a:latin typeface="Open Sans" panose="020B0606030504020204" pitchFamily="34" charset="0"/>
              </a:rPr>
              <a:t>Bush, T., 2022. </a:t>
            </a:r>
            <a:r>
              <a:rPr lang="en-GB" b="0" i="1" dirty="0">
                <a:solidFill>
                  <a:srgbClr val="000000"/>
                </a:solidFill>
                <a:effectLst/>
                <a:latin typeface="Open Sans" panose="020B0606030504020204" pitchFamily="34" charset="0"/>
              </a:rPr>
              <a:t>PESTLE Analysis of the NHS</a:t>
            </a:r>
            <a:r>
              <a:rPr lang="en-GB" b="0" i="0" dirty="0">
                <a:solidFill>
                  <a:srgbClr val="000000"/>
                </a:solidFill>
                <a:effectLst/>
                <a:latin typeface="Open Sans" panose="020B0606030504020204" pitchFamily="34" charset="0"/>
              </a:rPr>
              <a:t>. [online] PESTLE Analysis. Available at: &lt;https://pestleanalysis.com/nhs-pestle-analysis/&gt; [Accessed 5 July 2022].</a:t>
            </a:r>
          </a:p>
          <a:p>
            <a:r>
              <a:rPr lang="en-GB" b="0" i="0" dirty="0">
                <a:solidFill>
                  <a:srgbClr val="000000"/>
                </a:solidFill>
                <a:effectLst/>
                <a:latin typeface="Open Sans" panose="020B0606030504020204" pitchFamily="34" charset="0"/>
              </a:rPr>
              <a:t>2022. [online] Available at: &lt;https://nhsfunding.info/symptoms/10-effects-of-underfunding/staff-shortages/#:~:text=Shortages%20of%20staff%20are%20widespread%20within%20the%20NHS,and%20retention%20continues%20to%20be%20a%20growing%20problem.&gt; [Accessed 10 July 2022].</a:t>
            </a:r>
          </a:p>
          <a:p>
            <a:r>
              <a:rPr lang="en-GB" b="0" i="0" dirty="0" err="1">
                <a:solidFill>
                  <a:srgbClr val="000000"/>
                </a:solidFill>
                <a:effectLst/>
                <a:latin typeface="Open Sans" panose="020B0606030504020204" pitchFamily="34" charset="0"/>
              </a:rPr>
              <a:t>Advergize</a:t>
            </a:r>
            <a:r>
              <a:rPr lang="en-GB" b="0" i="0" dirty="0">
                <a:solidFill>
                  <a:srgbClr val="000000"/>
                </a:solidFill>
                <a:effectLst/>
                <a:latin typeface="Open Sans" panose="020B0606030504020204" pitchFamily="34" charset="0"/>
              </a:rPr>
              <a:t>. 2022. </a:t>
            </a:r>
            <a:r>
              <a:rPr lang="en-GB" b="0" i="1" dirty="0">
                <a:solidFill>
                  <a:srgbClr val="000000"/>
                </a:solidFill>
                <a:effectLst/>
                <a:latin typeface="Open Sans" panose="020B0606030504020204" pitchFamily="34" charset="0"/>
              </a:rPr>
              <a:t>Pestle Analysis Examples to Unlock Business Growth</a:t>
            </a:r>
            <a:r>
              <a:rPr lang="en-GB" b="0" i="0" dirty="0">
                <a:solidFill>
                  <a:srgbClr val="000000"/>
                </a:solidFill>
                <a:effectLst/>
                <a:latin typeface="Open Sans" panose="020B0606030504020204" pitchFamily="34" charset="0"/>
              </a:rPr>
              <a:t>. [online] Available at: &lt;https://www.advergize.com/insights/pestle-analysis-examples-to-unlock-business-growth/&gt; [Accessed 10 July 2022].</a:t>
            </a:r>
          </a:p>
          <a:p>
            <a:r>
              <a:rPr lang="en-GB" b="0" i="0" dirty="0" err="1">
                <a:solidFill>
                  <a:srgbClr val="000000"/>
                </a:solidFill>
                <a:effectLst/>
                <a:latin typeface="Open Sans" panose="020B0606030504020204" pitchFamily="34" charset="0"/>
              </a:rPr>
              <a:t>Activ</a:t>
            </a:r>
            <a:r>
              <a:rPr lang="en-GB" b="0" i="0" dirty="0">
                <a:solidFill>
                  <a:srgbClr val="000000"/>
                </a:solidFill>
                <a:effectLst/>
                <a:latin typeface="Open Sans" panose="020B0606030504020204" pitchFamily="34" charset="0"/>
              </a:rPr>
              <a:t> People HR. 2022. </a:t>
            </a:r>
            <a:r>
              <a:rPr lang="en-GB" b="0" i="1" dirty="0">
                <a:solidFill>
                  <a:srgbClr val="000000"/>
                </a:solidFill>
                <a:effectLst/>
                <a:latin typeface="Open Sans" panose="020B0606030504020204" pitchFamily="34" charset="0"/>
              </a:rPr>
              <a:t>A Strategy to tackle Presenteeism and Absenteeism - </a:t>
            </a:r>
            <a:r>
              <a:rPr lang="en-GB" b="0" i="1" dirty="0" err="1">
                <a:solidFill>
                  <a:srgbClr val="000000"/>
                </a:solidFill>
                <a:effectLst/>
                <a:latin typeface="Open Sans" panose="020B0606030504020204" pitchFamily="34" charset="0"/>
              </a:rPr>
              <a:t>Activ</a:t>
            </a:r>
            <a:r>
              <a:rPr lang="en-GB" b="0" i="1" dirty="0">
                <a:solidFill>
                  <a:srgbClr val="000000"/>
                </a:solidFill>
                <a:effectLst/>
                <a:latin typeface="Open Sans" panose="020B0606030504020204" pitchFamily="34" charset="0"/>
              </a:rPr>
              <a:t> People HR</a:t>
            </a:r>
            <a:r>
              <a:rPr lang="en-GB" b="0" i="0" dirty="0">
                <a:solidFill>
                  <a:srgbClr val="000000"/>
                </a:solidFill>
                <a:effectLst/>
                <a:latin typeface="Open Sans" panose="020B0606030504020204" pitchFamily="34" charset="0"/>
              </a:rPr>
              <a:t>. [online] Available at: &lt;https://www.activpeoplehr.co.uk/insights/a-strategy-to-tackle-presenteeism-and-absenteeism/?msclkid=85e648112a8c148c212f2adb87c599ba&gt; [Accessed 10 July 2022].</a:t>
            </a:r>
            <a:endParaRPr lang="en-GB" dirty="0"/>
          </a:p>
        </p:txBody>
      </p:sp>
    </p:spTree>
    <p:extLst>
      <p:ext uri="{BB962C8B-B14F-4D97-AF65-F5344CB8AC3E}">
        <p14:creationId xmlns:p14="http://schemas.microsoft.com/office/powerpoint/2010/main" val="49366229"/>
      </p:ext>
    </p:extLst>
  </p:cSld>
  <p:clrMapOvr>
    <a:masterClrMapping/>
  </p:clrMapOvr>
</p:sld>
</file>

<file path=ppt/theme/theme1.xml><?xml version="1.0" encoding="utf-8"?>
<a:theme xmlns:a="http://schemas.openxmlformats.org/drawingml/2006/main" name="ArchVTI">
  <a:themeElements>
    <a:clrScheme name="AnalogousFromLightSeedLeftStep">
      <a:dk1>
        <a:srgbClr val="000000"/>
      </a:dk1>
      <a:lt1>
        <a:srgbClr val="FFFFFF"/>
      </a:lt1>
      <a:dk2>
        <a:srgbClr val="41243C"/>
      </a:dk2>
      <a:lt2>
        <a:srgbClr val="E7E2E8"/>
      </a:lt2>
      <a:accent1>
        <a:srgbClr val="87AB81"/>
      </a:accent1>
      <a:accent2>
        <a:srgbClr val="92A973"/>
      </a:accent2>
      <a:accent3>
        <a:srgbClr val="A3A37B"/>
      </a:accent3>
      <a:accent4>
        <a:srgbClr val="B59E7A"/>
      </a:accent4>
      <a:accent5>
        <a:srgbClr val="C2988E"/>
      </a:accent5>
      <a:accent6>
        <a:srgbClr val="BA7F8D"/>
      </a:accent6>
      <a:hlink>
        <a:srgbClr val="A469AE"/>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docProps/app.xml><?xml version="1.0" encoding="utf-8"?>
<Properties xmlns="http://schemas.openxmlformats.org/officeDocument/2006/extended-properties" xmlns:vt="http://schemas.openxmlformats.org/officeDocument/2006/docPropsVTypes">
  <Template/>
  <TotalTime>7379</TotalTime>
  <Words>562</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Avenir Next LT Pro</vt:lpstr>
      <vt:lpstr>Footlight MT Light</vt:lpstr>
      <vt:lpstr>Open Sans</vt:lpstr>
      <vt:lpstr>ArchVTI</vt:lpstr>
      <vt:lpstr>STAFF SHORTAGE AT THE NHS</vt:lpstr>
      <vt:lpstr>Introduction</vt:lpstr>
      <vt:lpstr>Pestle Analysis </vt:lpstr>
      <vt:lpstr>Pestle Analysis</vt:lpstr>
      <vt:lpstr>Pestle Analysis</vt:lpstr>
      <vt:lpstr>Solutions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SHORTAGE IN PROPER CARE</dc:title>
  <dc:creator>Soraia Travessa De Barros (1911898)</dc:creator>
  <cp:lastModifiedBy>soraiacarina08@outlook.com</cp:lastModifiedBy>
  <cp:revision>4</cp:revision>
  <dcterms:created xsi:type="dcterms:W3CDTF">2022-06-25T09:14:45Z</dcterms:created>
  <dcterms:modified xsi:type="dcterms:W3CDTF">2022-07-10T11:00:05Z</dcterms:modified>
</cp:coreProperties>
</file>