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8" r:id="rId3"/>
    <p:sldId id="268" r:id="rId4"/>
    <p:sldId id="259" r:id="rId5"/>
    <p:sldId id="260" r:id="rId6"/>
    <p:sldId id="257" r:id="rId7"/>
    <p:sldId id="264" r:id="rId8"/>
    <p:sldId id="265" r:id="rId9"/>
    <p:sldId id="272" r:id="rId10"/>
    <p:sldId id="267" r:id="rId11"/>
    <p:sldId id="262" r:id="rId12"/>
    <p:sldId id="274" r:id="rId13"/>
    <p:sldId id="266" r:id="rId14"/>
    <p:sldId id="271" r:id="rId15"/>
    <p:sldId id="263" r:id="rId16"/>
    <p:sldId id="269" r:id="rId17"/>
    <p:sldId id="261" r:id="rId18"/>
    <p:sldId id="270"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6694F0-AB6C-674D-B5B4-5B2913892B3F}" type="datetimeFigureOut">
              <a:rPr lang="en-US" smtClean="0"/>
              <a:t>5/14/19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F1B54-4DA7-AB44-9599-CD075158381E}" type="slidenum">
              <a:rPr lang="en-US" smtClean="0"/>
              <a:t>‹#›</a:t>
            </a:fld>
            <a:endParaRPr lang="en-US"/>
          </a:p>
        </p:txBody>
      </p:sp>
    </p:spTree>
    <p:extLst>
      <p:ext uri="{BB962C8B-B14F-4D97-AF65-F5344CB8AC3E}">
        <p14:creationId xmlns:p14="http://schemas.microsoft.com/office/powerpoint/2010/main" val="2063086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Side 1 - Chloe </a:t>
            </a:r>
          </a:p>
          <a:p>
            <a:r>
              <a:rPr lang="en-GB"/>
              <a:t>Slide 2 </a:t>
            </a:r>
            <a:r>
              <a:rPr lang="en-GB" dirty="0"/>
              <a:t>– Chloe </a:t>
            </a:r>
          </a:p>
          <a:p>
            <a:r>
              <a:rPr lang="en-GB" dirty="0"/>
              <a:t>Slide 3 – Leah </a:t>
            </a:r>
          </a:p>
          <a:p>
            <a:r>
              <a:rPr lang="en-GB" dirty="0"/>
              <a:t>Slide 4 – Leah </a:t>
            </a:r>
          </a:p>
          <a:p>
            <a:r>
              <a:rPr lang="en-GB" dirty="0"/>
              <a:t>Slide </a:t>
            </a:r>
            <a:r>
              <a:rPr lang="en-GB"/>
              <a:t>5 – Leah </a:t>
            </a:r>
          </a:p>
          <a:p>
            <a:r>
              <a:rPr lang="en-GB" dirty="0"/>
              <a:t>Slide 6 – Chloe </a:t>
            </a:r>
          </a:p>
          <a:p>
            <a:r>
              <a:rPr lang="en-GB" dirty="0"/>
              <a:t>Slide 7 – Chloe </a:t>
            </a:r>
          </a:p>
          <a:p>
            <a:r>
              <a:rPr lang="en-GB" dirty="0"/>
              <a:t>Slide 8 – Chloe </a:t>
            </a:r>
          </a:p>
          <a:p>
            <a:r>
              <a:rPr lang="en-GB" dirty="0"/>
              <a:t>Slide 9 – Nature - </a:t>
            </a:r>
            <a:r>
              <a:rPr lang="en-GB"/>
              <a:t>Leah Nurture</a:t>
            </a:r>
            <a:r>
              <a:rPr lang="en-GB" dirty="0"/>
              <a:t> – Chloe \</a:t>
            </a:r>
          </a:p>
          <a:p>
            <a:r>
              <a:rPr lang="en-GB" dirty="0"/>
              <a:t>Slide 10 – Chloe </a:t>
            </a:r>
          </a:p>
          <a:p>
            <a:r>
              <a:rPr lang="en-GB" dirty="0"/>
              <a:t>Slide 11 – Leah </a:t>
            </a:r>
          </a:p>
          <a:p>
            <a:r>
              <a:rPr lang="en-GB"/>
              <a:t>Slide 12 </a:t>
            </a:r>
            <a:r>
              <a:rPr lang="en-GB" dirty="0"/>
              <a:t>– Leah </a:t>
            </a:r>
          </a:p>
          <a:p>
            <a:r>
              <a:rPr lang="en-GB" dirty="0"/>
              <a:t>Slide 13 – Chloe </a:t>
            </a:r>
          </a:p>
          <a:p>
            <a:r>
              <a:rPr lang="en-GB" dirty="0"/>
              <a:t>Slide 14 – </a:t>
            </a:r>
            <a:r>
              <a:rPr lang="en-GB"/>
              <a:t>Chloe  </a:t>
            </a:r>
            <a:endParaRPr lang="en-GB" dirty="0"/>
          </a:p>
          <a:p>
            <a:r>
              <a:rPr lang="en-GB" dirty="0"/>
              <a:t>Slide 15- Leah </a:t>
            </a:r>
          </a:p>
          <a:p>
            <a:r>
              <a:rPr lang="en-GB" dirty="0"/>
              <a:t>Slide 16 – Chloe</a:t>
            </a:r>
            <a:r>
              <a:rPr lang="en-GB"/>
              <a:t> </a:t>
            </a:r>
            <a:endParaRPr lang="en-US"/>
          </a:p>
        </p:txBody>
      </p:sp>
      <p:sp>
        <p:nvSpPr>
          <p:cNvPr id="4" name="Slide Number Placeholder 3"/>
          <p:cNvSpPr>
            <a:spLocks noGrp="1"/>
          </p:cNvSpPr>
          <p:nvPr>
            <p:ph type="sldNum" sz="quarter" idx="5"/>
          </p:nvPr>
        </p:nvSpPr>
        <p:spPr/>
        <p:txBody>
          <a:bodyPr/>
          <a:lstStyle/>
          <a:p>
            <a:fld id="{41EF1B54-4DA7-AB44-9599-CD075158381E}" type="slidenum">
              <a:rPr lang="en-US" smtClean="0"/>
              <a:t>1</a:t>
            </a:fld>
            <a:endParaRPr lang="en-US"/>
          </a:p>
        </p:txBody>
      </p:sp>
    </p:spTree>
    <p:extLst>
      <p:ext uri="{BB962C8B-B14F-4D97-AF65-F5344CB8AC3E}">
        <p14:creationId xmlns:p14="http://schemas.microsoft.com/office/powerpoint/2010/main" val="19108272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5/14/19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5/14/19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5/14/19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5/14/19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5/14/19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5/14/19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5/14/19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5/14/19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5/14/19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5/14/19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5/14/19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5/14/19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5/14/19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5/14/19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hyperlink" Target="https://m.youtube.com/watch?v=59_uP6MezC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1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gi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B8609-723C-E042-8C5B-D6EF8C2B7BE9}"/>
              </a:ext>
            </a:extLst>
          </p:cNvPr>
          <p:cNvSpPr>
            <a:spLocks noGrp="1"/>
          </p:cNvSpPr>
          <p:nvPr>
            <p:ph type="ctrTitle"/>
          </p:nvPr>
        </p:nvSpPr>
        <p:spPr>
          <a:xfrm>
            <a:off x="1371600" y="1352761"/>
            <a:ext cx="9448800" cy="1825096"/>
          </a:xfrm>
        </p:spPr>
        <p:txBody>
          <a:bodyPr>
            <a:noAutofit/>
          </a:bodyPr>
          <a:lstStyle/>
          <a:p>
            <a:pPr algn="ctr"/>
            <a:r>
              <a:rPr lang="en-GB" sz="7000" dirty="0"/>
              <a:t>Social develOPMENT</a:t>
            </a:r>
            <a:endParaRPr lang="en-US" sz="7000" dirty="0"/>
          </a:p>
        </p:txBody>
      </p:sp>
      <p:sp>
        <p:nvSpPr>
          <p:cNvPr id="3" name="Subtitle 2">
            <a:extLst>
              <a:ext uri="{FF2B5EF4-FFF2-40B4-BE49-F238E27FC236}">
                <a16:creationId xmlns:a16="http://schemas.microsoft.com/office/drawing/2014/main" id="{C9DA3B27-4CE8-024C-8841-FDCF455B3530}"/>
              </a:ext>
            </a:extLst>
          </p:cNvPr>
          <p:cNvSpPr>
            <a:spLocks noGrp="1"/>
          </p:cNvSpPr>
          <p:nvPr>
            <p:ph type="subTitle" idx="1"/>
          </p:nvPr>
        </p:nvSpPr>
        <p:spPr>
          <a:xfrm>
            <a:off x="3447299" y="3533282"/>
            <a:ext cx="6494206" cy="850545"/>
          </a:xfrm>
        </p:spPr>
        <p:txBody>
          <a:bodyPr>
            <a:noAutofit/>
          </a:bodyPr>
          <a:lstStyle/>
          <a:p>
            <a:r>
              <a:rPr lang="en-GB" sz="2500" dirty="0"/>
              <a:t>By Chloe Harries and Leah Hooper</a:t>
            </a:r>
          </a:p>
          <a:p>
            <a:r>
              <a:rPr lang="en-GB" sz="2500" dirty="0"/>
              <a:t>BA Education Studies </a:t>
            </a:r>
            <a:endParaRPr lang="en-US" sz="2500" dirty="0"/>
          </a:p>
        </p:txBody>
      </p:sp>
    </p:spTree>
    <p:extLst>
      <p:ext uri="{BB962C8B-B14F-4D97-AF65-F5344CB8AC3E}">
        <p14:creationId xmlns:p14="http://schemas.microsoft.com/office/powerpoint/2010/main" val="2915678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0F4AA-B3ED-B445-BBBC-C4DB28BBEBA6}"/>
              </a:ext>
            </a:extLst>
          </p:cNvPr>
          <p:cNvSpPr>
            <a:spLocks noGrp="1"/>
          </p:cNvSpPr>
          <p:nvPr>
            <p:ph type="title"/>
          </p:nvPr>
        </p:nvSpPr>
        <p:spPr>
          <a:xfrm>
            <a:off x="6978715" y="-68643"/>
            <a:ext cx="4096228" cy="1293028"/>
          </a:xfrm>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29075F58-B4F6-FB4B-80EE-CD9F481702FD}"/>
              </a:ext>
            </a:extLst>
          </p:cNvPr>
          <p:cNvSpPr>
            <a:spLocks noGrp="1"/>
          </p:cNvSpPr>
          <p:nvPr>
            <p:ph idx="1"/>
          </p:nvPr>
        </p:nvSpPr>
        <p:spPr>
          <a:xfrm>
            <a:off x="177526" y="955914"/>
            <a:ext cx="12014473" cy="5902086"/>
          </a:xfrm>
        </p:spPr>
        <p:txBody>
          <a:bodyPr vert="horz" lIns="91440" tIns="45720" rIns="91440" bIns="45720" rtlCol="0" anchor="t">
            <a:noAutofit/>
          </a:bodyPr>
          <a:lstStyle/>
          <a:p>
            <a:r>
              <a:rPr lang="en-GB" sz="2000" dirty="0"/>
              <a:t>Firstly, this presentation will be looking at what is social development?.  </a:t>
            </a:r>
          </a:p>
          <a:p>
            <a:endParaRPr lang="en-GB" sz="2000" dirty="0"/>
          </a:p>
          <a:p>
            <a:r>
              <a:rPr lang="en-GB" sz="2000" dirty="0"/>
              <a:t>Secondly, this PowerPoint will be looking theorists who support social development and the theories discussed are Lev Vygotsky's Social development theory and John Watson's behaviourism theory. </a:t>
            </a:r>
          </a:p>
          <a:p>
            <a:endParaRPr lang="en-GB" sz="2000" dirty="0"/>
          </a:p>
          <a:p>
            <a:r>
              <a:rPr lang="en-GB" sz="2000" dirty="0"/>
              <a:t>Thirdly, it will be discussing two environmental factors that affect social development. </a:t>
            </a:r>
          </a:p>
          <a:p>
            <a:endParaRPr lang="en-GB" sz="2000" dirty="0"/>
          </a:p>
          <a:p>
            <a:r>
              <a:rPr lang="en-GB" sz="2000" dirty="0"/>
              <a:t>The first one is stress and how it impacts on the child and caregivers, looking at what effects it can have in the child’s life.  </a:t>
            </a:r>
          </a:p>
          <a:p>
            <a:endParaRPr lang="en-GB" sz="2000" dirty="0"/>
          </a:p>
          <a:p>
            <a:r>
              <a:rPr lang="en-GB" sz="2000" dirty="0"/>
              <a:t>The second one is the environment and how it impacts on the child in what environment they grow up in.  This section will be discussing if the environment is appropriate for the child for an example technology can hinder and enhance their learning, and looking at nature vs nurture.  </a:t>
            </a:r>
          </a:p>
          <a:p>
            <a:endParaRPr lang="en-GB" sz="2000" dirty="0"/>
          </a:p>
          <a:p>
            <a:r>
              <a:rPr lang="en-GB" sz="2000" dirty="0"/>
              <a:t>Finally, the presentation  will come to a conclusion.  </a:t>
            </a:r>
          </a:p>
        </p:txBody>
      </p:sp>
    </p:spTree>
    <p:extLst>
      <p:ext uri="{BB962C8B-B14F-4D97-AF65-F5344CB8AC3E}">
        <p14:creationId xmlns:p14="http://schemas.microsoft.com/office/powerpoint/2010/main" val="464390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2C624-6376-BF41-ADAA-61E382589B4A}"/>
              </a:ext>
            </a:extLst>
          </p:cNvPr>
          <p:cNvSpPr>
            <a:spLocks noGrp="1"/>
          </p:cNvSpPr>
          <p:nvPr>
            <p:ph type="title"/>
          </p:nvPr>
        </p:nvSpPr>
        <p:spPr/>
        <p:txBody>
          <a:bodyPr/>
          <a:lstStyle/>
          <a:p>
            <a:r>
              <a:rPr lang="en-GB" dirty="0"/>
              <a:t>What is social development?</a:t>
            </a:r>
            <a:endParaRPr lang="en-US" dirty="0"/>
          </a:p>
        </p:txBody>
      </p:sp>
      <p:sp>
        <p:nvSpPr>
          <p:cNvPr id="3" name="Content Placeholder 2">
            <a:extLst>
              <a:ext uri="{FF2B5EF4-FFF2-40B4-BE49-F238E27FC236}">
                <a16:creationId xmlns:a16="http://schemas.microsoft.com/office/drawing/2014/main" id="{F0BBA027-C8DE-944E-8326-5E238763BFEE}"/>
              </a:ext>
            </a:extLst>
          </p:cNvPr>
          <p:cNvSpPr>
            <a:spLocks noGrp="1"/>
          </p:cNvSpPr>
          <p:nvPr>
            <p:ph idx="1"/>
          </p:nvPr>
        </p:nvSpPr>
        <p:spPr/>
        <p:txBody>
          <a:bodyPr>
            <a:normAutofit lnSpcReduction="10000"/>
          </a:bodyPr>
          <a:lstStyle/>
          <a:p>
            <a:r>
              <a:rPr lang="en-GB" dirty="0"/>
              <a:t>Social development is when a child learns to socialise with people around them and develop new skills and learn to process their own actions. </a:t>
            </a:r>
          </a:p>
          <a:p>
            <a:r>
              <a:rPr lang="en-GB" dirty="0"/>
              <a:t>It allows children to make friendships and form relationships between others and also it allows the child to handle conflict between others.  </a:t>
            </a:r>
          </a:p>
          <a:p>
            <a:endParaRPr lang="en-GB" dirty="0"/>
          </a:p>
          <a:p>
            <a:pPr marL="0" indent="0">
              <a:buNone/>
            </a:pPr>
            <a:r>
              <a:rPr lang="en-GB" dirty="0"/>
              <a:t>Why is it important? </a:t>
            </a:r>
          </a:p>
          <a:p>
            <a:endParaRPr lang="en-GB" dirty="0"/>
          </a:p>
          <a:p>
            <a:r>
              <a:rPr lang="en-GB" dirty="0"/>
              <a:t>It is important as it allows the child to interact in a healthy way and to learn new words from a toddler such as ‘mam, dad’ and many other words, and then growing up to be able to deal with pressure from exams and also the challenges of adulthood.  </a:t>
            </a:r>
            <a:endParaRPr lang="en-GB" sz="2000" dirty="0"/>
          </a:p>
        </p:txBody>
      </p:sp>
      <p:sp>
        <p:nvSpPr>
          <p:cNvPr id="4" name="TextBox 3">
            <a:extLst>
              <a:ext uri="{FF2B5EF4-FFF2-40B4-BE49-F238E27FC236}">
                <a16:creationId xmlns:a16="http://schemas.microsoft.com/office/drawing/2014/main" id="{BF39BA0F-998D-3D4E-8C3A-4D34E52D9740}"/>
              </a:ext>
            </a:extLst>
          </p:cNvPr>
          <p:cNvSpPr txBox="1"/>
          <p:nvPr/>
        </p:nvSpPr>
        <p:spPr>
          <a:xfrm>
            <a:off x="9785007" y="6218684"/>
            <a:ext cx="2150261" cy="400110"/>
          </a:xfrm>
          <a:prstGeom prst="rect">
            <a:avLst/>
          </a:prstGeom>
          <a:noFill/>
        </p:spPr>
        <p:txBody>
          <a:bodyPr wrap="square" rtlCol="0">
            <a:spAutoFit/>
          </a:bodyPr>
          <a:lstStyle/>
          <a:p>
            <a:pPr algn="l"/>
            <a:r>
              <a:rPr lang="en-GB" sz="2000" dirty="0"/>
              <a:t>Scan (2019). </a:t>
            </a:r>
            <a:endParaRPr lang="en-US" sz="2000" dirty="0"/>
          </a:p>
        </p:txBody>
      </p:sp>
    </p:spTree>
    <p:extLst>
      <p:ext uri="{BB962C8B-B14F-4D97-AF65-F5344CB8AC3E}">
        <p14:creationId xmlns:p14="http://schemas.microsoft.com/office/powerpoint/2010/main" val="3381511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C5492-0875-D54D-B3F3-911244820B41}"/>
              </a:ext>
            </a:extLst>
          </p:cNvPr>
          <p:cNvSpPr>
            <a:spLocks noGrp="1"/>
          </p:cNvSpPr>
          <p:nvPr>
            <p:ph type="title"/>
          </p:nvPr>
        </p:nvSpPr>
        <p:spPr>
          <a:xfrm>
            <a:off x="619760" y="764373"/>
            <a:ext cx="6832600" cy="1293028"/>
          </a:xfrm>
        </p:spPr>
        <p:txBody>
          <a:bodyPr>
            <a:normAutofit/>
          </a:bodyPr>
          <a:lstStyle/>
          <a:p>
            <a:r>
              <a:rPr lang="en-GB" dirty="0"/>
              <a:t>Lev Vygotsky</a:t>
            </a:r>
            <a:endParaRPr lang="en-US" dirty="0"/>
          </a:p>
        </p:txBody>
      </p:sp>
      <p:sp>
        <p:nvSpPr>
          <p:cNvPr id="3" name="Content Placeholder 2">
            <a:extLst>
              <a:ext uri="{FF2B5EF4-FFF2-40B4-BE49-F238E27FC236}">
                <a16:creationId xmlns:a16="http://schemas.microsoft.com/office/drawing/2014/main" id="{25F9F680-F329-2E49-9A66-3C5B00EDB9B9}"/>
              </a:ext>
            </a:extLst>
          </p:cNvPr>
          <p:cNvSpPr>
            <a:spLocks noGrp="1"/>
          </p:cNvSpPr>
          <p:nvPr>
            <p:ph idx="1"/>
          </p:nvPr>
        </p:nvSpPr>
        <p:spPr>
          <a:xfrm>
            <a:off x="603219" y="1921442"/>
            <a:ext cx="6832600" cy="4469526"/>
          </a:xfrm>
        </p:spPr>
        <p:txBody>
          <a:bodyPr>
            <a:normAutofit lnSpcReduction="10000"/>
          </a:bodyPr>
          <a:lstStyle/>
          <a:p>
            <a:r>
              <a:rPr lang="en-GB" dirty="0"/>
              <a:t>Vygotsky built his theory on constructivism. </a:t>
            </a:r>
          </a:p>
          <a:p>
            <a:r>
              <a:rPr lang="en-GB" dirty="0"/>
              <a:t>Vygotsky believes that social interaction precedes development.  He sees that a child must undergo the act socially to be able to develop from it socially afterwards. </a:t>
            </a:r>
          </a:p>
          <a:p>
            <a:r>
              <a:rPr lang="en-GB" dirty="0"/>
              <a:t>Each social interaction happens twice.</a:t>
            </a:r>
          </a:p>
          <a:p>
            <a:r>
              <a:rPr lang="en-GB" dirty="0"/>
              <a:t>He set out three major themes within his social development theory which he saw to be the main reasons and influences of social development in children. These include:</a:t>
            </a:r>
          </a:p>
          <a:p>
            <a:r>
              <a:rPr lang="en-GB" dirty="0"/>
              <a:t>Social interaction </a:t>
            </a:r>
          </a:p>
          <a:p>
            <a:r>
              <a:rPr lang="en-GB" dirty="0"/>
              <a:t>Knowledgeable other </a:t>
            </a:r>
          </a:p>
          <a:p>
            <a:r>
              <a:rPr lang="en-GB" dirty="0"/>
              <a:t>Zone of Proximal development </a:t>
            </a:r>
            <a:endParaRPr lang="en-GB" sz="2000" dirty="0"/>
          </a:p>
        </p:txBody>
      </p:sp>
      <p:pic>
        <p:nvPicPr>
          <p:cNvPr id="4" name="Picture 4">
            <a:extLst>
              <a:ext uri="{FF2B5EF4-FFF2-40B4-BE49-F238E27FC236}">
                <a16:creationId xmlns:a16="http://schemas.microsoft.com/office/drawing/2014/main" id="{59C21FAE-53A1-B34C-8E1B-04E7D71F6DD3}"/>
              </a:ext>
            </a:extLst>
          </p:cNvPr>
          <p:cNvPicPr>
            <a:picLocks noChangeAspect="1"/>
          </p:cNvPicPr>
          <p:nvPr/>
        </p:nvPicPr>
        <p:blipFill rotWithShape="1">
          <a:blip r:embed="rId2"/>
          <a:srcRect r="5523" b="-3"/>
          <a:stretch/>
        </p:blipFill>
        <p:spPr>
          <a:xfrm>
            <a:off x="7861238" y="746125"/>
            <a:ext cx="3644962" cy="5472559"/>
          </a:xfrm>
          <a:prstGeom prst="rect">
            <a:avLst/>
          </a:prstGeom>
        </p:spPr>
      </p:pic>
      <p:sp>
        <p:nvSpPr>
          <p:cNvPr id="6" name="TextBox 5">
            <a:extLst>
              <a:ext uri="{FF2B5EF4-FFF2-40B4-BE49-F238E27FC236}">
                <a16:creationId xmlns:a16="http://schemas.microsoft.com/office/drawing/2014/main" id="{D1E8C784-F055-CF4D-95DF-4FD8E372C50C}"/>
              </a:ext>
            </a:extLst>
          </p:cNvPr>
          <p:cNvSpPr txBox="1"/>
          <p:nvPr/>
        </p:nvSpPr>
        <p:spPr>
          <a:xfrm>
            <a:off x="4913599" y="6218684"/>
            <a:ext cx="1828800" cy="400110"/>
          </a:xfrm>
          <a:prstGeom prst="rect">
            <a:avLst/>
          </a:prstGeom>
          <a:noFill/>
        </p:spPr>
        <p:txBody>
          <a:bodyPr wrap="square" rtlCol="0">
            <a:spAutoFit/>
          </a:bodyPr>
          <a:lstStyle/>
          <a:p>
            <a:pPr algn="l"/>
            <a:r>
              <a:rPr lang="en-GB" sz="2000" dirty="0"/>
              <a:t>David (2014) </a:t>
            </a:r>
            <a:endParaRPr lang="en-US" sz="2000" dirty="0"/>
          </a:p>
        </p:txBody>
      </p:sp>
    </p:spTree>
    <p:extLst>
      <p:ext uri="{BB962C8B-B14F-4D97-AF65-F5344CB8AC3E}">
        <p14:creationId xmlns:p14="http://schemas.microsoft.com/office/powerpoint/2010/main" val="217508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38014-A167-5B4D-8B63-871D53885F82}"/>
              </a:ext>
            </a:extLst>
          </p:cNvPr>
          <p:cNvSpPr>
            <a:spLocks noGrp="1"/>
          </p:cNvSpPr>
          <p:nvPr>
            <p:ph type="title"/>
          </p:nvPr>
        </p:nvSpPr>
        <p:spPr>
          <a:xfrm>
            <a:off x="1242685" y="307172"/>
            <a:ext cx="8610600" cy="1293028"/>
          </a:xfrm>
        </p:spPr>
        <p:txBody>
          <a:bodyPr/>
          <a:lstStyle/>
          <a:p>
            <a:r>
              <a:rPr lang="en-GB" dirty="0"/>
              <a:t>3 major themes </a:t>
            </a:r>
            <a:endParaRPr lang="en-US" dirty="0"/>
          </a:p>
        </p:txBody>
      </p:sp>
      <p:sp>
        <p:nvSpPr>
          <p:cNvPr id="3" name="Content Placeholder 2">
            <a:extLst>
              <a:ext uri="{FF2B5EF4-FFF2-40B4-BE49-F238E27FC236}">
                <a16:creationId xmlns:a16="http://schemas.microsoft.com/office/drawing/2014/main" id="{642EF4F1-62C1-E946-819C-49EB34DAEC40}"/>
              </a:ext>
            </a:extLst>
          </p:cNvPr>
          <p:cNvSpPr>
            <a:spLocks noGrp="1"/>
          </p:cNvSpPr>
          <p:nvPr>
            <p:ph idx="1"/>
          </p:nvPr>
        </p:nvSpPr>
        <p:spPr>
          <a:xfrm>
            <a:off x="685800" y="1600200"/>
            <a:ext cx="8709469" cy="4618485"/>
          </a:xfrm>
        </p:spPr>
        <p:txBody>
          <a:bodyPr>
            <a:normAutofit fontScale="92500"/>
          </a:bodyPr>
          <a:lstStyle/>
          <a:p>
            <a:r>
              <a:rPr lang="en-GB" dirty="0"/>
              <a:t>Social interactions – allows individuals to gather their thoughts and reflects on their understanding of the situation or conversation. </a:t>
            </a:r>
          </a:p>
          <a:p>
            <a:endParaRPr lang="en-GB" dirty="0"/>
          </a:p>
          <a:p>
            <a:r>
              <a:rPr lang="en-GB" dirty="0"/>
              <a:t>More knowledgeable other – children learn from those around them with more knowledge around the topic or task. For instance learning words from parents, siblings or peers can help develop a child’s speech and language. </a:t>
            </a:r>
          </a:p>
          <a:p>
            <a:endParaRPr lang="en-GB" dirty="0"/>
          </a:p>
          <a:p>
            <a:r>
              <a:rPr lang="en-GB" dirty="0"/>
              <a:t>Zone of Proximal development – this is the difference of what the learner can do with and without help. For example there are three circles the first circle is what the child knows and the third one is what they do not know so in the middle circle is the zone of proximal development where the learning will take place to get from the first circle to the third circle. </a:t>
            </a:r>
            <a:endParaRPr lang="en-GB" sz="2000" dirty="0"/>
          </a:p>
        </p:txBody>
      </p:sp>
      <p:sp>
        <p:nvSpPr>
          <p:cNvPr id="4" name="Oval 3">
            <a:extLst>
              <a:ext uri="{FF2B5EF4-FFF2-40B4-BE49-F238E27FC236}">
                <a16:creationId xmlns:a16="http://schemas.microsoft.com/office/drawing/2014/main" id="{3987E7FE-FBB7-6A42-B7E1-71D28DCC3D3D}"/>
              </a:ext>
            </a:extLst>
          </p:cNvPr>
          <p:cNvSpPr/>
          <p:nvPr/>
        </p:nvSpPr>
        <p:spPr>
          <a:xfrm>
            <a:off x="9853286" y="803557"/>
            <a:ext cx="2221818"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Previous knowledge</a:t>
            </a:r>
            <a:endParaRPr lang="en-US" sz="2000" dirty="0"/>
          </a:p>
        </p:txBody>
      </p:sp>
      <p:sp>
        <p:nvSpPr>
          <p:cNvPr id="6" name="Oval 5">
            <a:extLst>
              <a:ext uri="{FF2B5EF4-FFF2-40B4-BE49-F238E27FC236}">
                <a16:creationId xmlns:a16="http://schemas.microsoft.com/office/drawing/2014/main" id="{B633FC39-0E1D-8840-9AA3-607417EB209B}"/>
              </a:ext>
            </a:extLst>
          </p:cNvPr>
          <p:cNvSpPr/>
          <p:nvPr/>
        </p:nvSpPr>
        <p:spPr>
          <a:xfrm>
            <a:off x="9750323" y="2750113"/>
            <a:ext cx="2366703"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ZPD</a:t>
            </a:r>
            <a:endParaRPr lang="en-US" sz="2000" dirty="0"/>
          </a:p>
        </p:txBody>
      </p:sp>
      <p:sp>
        <p:nvSpPr>
          <p:cNvPr id="8" name="Oval 7">
            <a:extLst>
              <a:ext uri="{FF2B5EF4-FFF2-40B4-BE49-F238E27FC236}">
                <a16:creationId xmlns:a16="http://schemas.microsoft.com/office/drawing/2014/main" id="{8E72AAE9-7170-D146-B70F-09603DDF6189}"/>
              </a:ext>
            </a:extLst>
          </p:cNvPr>
          <p:cNvSpPr/>
          <p:nvPr/>
        </p:nvSpPr>
        <p:spPr>
          <a:xfrm>
            <a:off x="9853284" y="4841191"/>
            <a:ext cx="2263741" cy="1828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Information not yet known</a:t>
            </a:r>
            <a:endParaRPr lang="en-US" sz="2000" dirty="0"/>
          </a:p>
        </p:txBody>
      </p:sp>
    </p:spTree>
    <p:extLst>
      <p:ext uri="{BB962C8B-B14F-4D97-AF65-F5344CB8AC3E}">
        <p14:creationId xmlns:p14="http://schemas.microsoft.com/office/powerpoint/2010/main" val="1967069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6CE50-CAE2-1E40-ABB0-4A4C230A4F9E}"/>
              </a:ext>
            </a:extLst>
          </p:cNvPr>
          <p:cNvSpPr>
            <a:spLocks noGrp="1"/>
          </p:cNvSpPr>
          <p:nvPr>
            <p:ph type="title"/>
          </p:nvPr>
        </p:nvSpPr>
        <p:spPr>
          <a:xfrm>
            <a:off x="619760" y="204477"/>
            <a:ext cx="6832600" cy="1293028"/>
          </a:xfrm>
        </p:spPr>
        <p:txBody>
          <a:bodyPr>
            <a:normAutofit/>
          </a:bodyPr>
          <a:lstStyle/>
          <a:p>
            <a:r>
              <a:rPr lang="en-GB" dirty="0"/>
              <a:t>John Watson</a:t>
            </a:r>
            <a:endParaRPr lang="en-US" dirty="0"/>
          </a:p>
        </p:txBody>
      </p:sp>
      <p:sp>
        <p:nvSpPr>
          <p:cNvPr id="20" name="Content Placeholder 19">
            <a:extLst>
              <a:ext uri="{FF2B5EF4-FFF2-40B4-BE49-F238E27FC236}">
                <a16:creationId xmlns:a16="http://schemas.microsoft.com/office/drawing/2014/main" id="{A7525F2E-A5CB-4659-89D5-F7F755BC74C3}"/>
              </a:ext>
            </a:extLst>
          </p:cNvPr>
          <p:cNvSpPr>
            <a:spLocks noGrp="1"/>
          </p:cNvSpPr>
          <p:nvPr>
            <p:ph idx="1"/>
          </p:nvPr>
        </p:nvSpPr>
        <p:spPr>
          <a:xfrm>
            <a:off x="150215" y="1365591"/>
            <a:ext cx="7592688" cy="5298494"/>
          </a:xfrm>
        </p:spPr>
        <p:txBody>
          <a:bodyPr>
            <a:normAutofit fontScale="92500" lnSpcReduction="10000"/>
          </a:bodyPr>
          <a:lstStyle/>
          <a:p>
            <a:r>
              <a:rPr lang="en-GB" dirty="0"/>
              <a:t>John Watson theory (1878-1958) links to classical conditioning.  His theory is based on behaviourism and how behaviour could be modified through neutral stimuli.  Pritchard (2018) noted that Watson was an important person in the twentieth century.  </a:t>
            </a:r>
          </a:p>
          <a:p>
            <a:endParaRPr lang="en-GB" dirty="0"/>
          </a:p>
          <a:p>
            <a:r>
              <a:rPr lang="en-GB" dirty="0"/>
              <a:t>He believed that a behaviour is a response being made to a particular stimulus, and Pound (2006) noted that if the caregiver was to praise the child every time they put their toys away or give them a sweet, the child will always clear their toys away, as the behaviour is most likely to be repeated.   </a:t>
            </a:r>
          </a:p>
          <a:p>
            <a:endParaRPr lang="en-GB" dirty="0"/>
          </a:p>
          <a:p>
            <a:r>
              <a:rPr lang="en-GB" dirty="0"/>
              <a:t>Watson’s theory was based on ‘Little Albert’ and  Bates (2016) noted that the theory was to see how Albert reacted when different animals were introduced to him.  When a loud noise was heard Albert’s response changed towards the animals.  </a:t>
            </a:r>
          </a:p>
          <a:p>
            <a:endParaRPr lang="en-US" dirty="0"/>
          </a:p>
        </p:txBody>
      </p:sp>
      <p:pic>
        <p:nvPicPr>
          <p:cNvPr id="18" name="Picture 15">
            <a:extLst>
              <a:ext uri="{FF2B5EF4-FFF2-40B4-BE49-F238E27FC236}">
                <a16:creationId xmlns:a16="http://schemas.microsoft.com/office/drawing/2014/main" id="{FDE0766F-609F-6D47-B1B7-B3D3409D31C8}"/>
              </a:ext>
            </a:extLst>
          </p:cNvPr>
          <p:cNvPicPr>
            <a:picLocks noChangeAspect="1"/>
          </p:cNvPicPr>
          <p:nvPr/>
        </p:nvPicPr>
        <p:blipFill>
          <a:blip r:embed="rId2"/>
          <a:stretch>
            <a:fillRect/>
          </a:stretch>
        </p:blipFill>
        <p:spPr>
          <a:xfrm>
            <a:off x="7861238" y="782432"/>
            <a:ext cx="3644962" cy="5399945"/>
          </a:xfrm>
          <a:prstGeom prst="rect">
            <a:avLst/>
          </a:prstGeom>
        </p:spPr>
      </p:pic>
    </p:spTree>
    <p:extLst>
      <p:ext uri="{BB962C8B-B14F-4D97-AF65-F5344CB8AC3E}">
        <p14:creationId xmlns:p14="http://schemas.microsoft.com/office/powerpoint/2010/main" val="402014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9384A-0246-F246-833D-E9EA5608B1FA}"/>
              </a:ext>
            </a:extLst>
          </p:cNvPr>
          <p:cNvSpPr>
            <a:spLocks noGrp="1"/>
          </p:cNvSpPr>
          <p:nvPr>
            <p:ph type="title"/>
          </p:nvPr>
        </p:nvSpPr>
        <p:spPr>
          <a:xfrm>
            <a:off x="3428183" y="898707"/>
            <a:ext cx="8610600" cy="1293028"/>
          </a:xfrm>
        </p:spPr>
        <p:txBody>
          <a:bodyPr>
            <a:normAutofit fontScale="90000"/>
          </a:bodyPr>
          <a:lstStyle/>
          <a:p>
            <a:r>
              <a:rPr lang="en-GB"/>
              <a:t>How john Watson’s theory related to social development? </a:t>
            </a:r>
            <a:endParaRPr lang="en-US" dirty="0"/>
          </a:p>
        </p:txBody>
      </p:sp>
      <p:sp>
        <p:nvSpPr>
          <p:cNvPr id="3" name="Content Placeholder 2">
            <a:extLst>
              <a:ext uri="{FF2B5EF4-FFF2-40B4-BE49-F238E27FC236}">
                <a16:creationId xmlns:a16="http://schemas.microsoft.com/office/drawing/2014/main" id="{ADFF6E0F-DFEE-D245-AC23-94654ECA6B05}"/>
              </a:ext>
            </a:extLst>
          </p:cNvPr>
          <p:cNvSpPr>
            <a:spLocks noGrp="1"/>
          </p:cNvSpPr>
          <p:nvPr>
            <p:ph idx="1"/>
          </p:nvPr>
        </p:nvSpPr>
        <p:spPr>
          <a:xfrm>
            <a:off x="153217" y="2514230"/>
            <a:ext cx="11675806" cy="4152949"/>
          </a:xfrm>
        </p:spPr>
        <p:txBody>
          <a:bodyPr>
            <a:normAutofit fontScale="92500"/>
          </a:bodyPr>
          <a:lstStyle/>
          <a:p>
            <a:endParaRPr lang="en-GB" dirty="0"/>
          </a:p>
          <a:p>
            <a:r>
              <a:rPr lang="en-GB" dirty="0"/>
              <a:t>John Watson’s theory relates to social development as the behaviour of a child may come from a social situation and can be a learnt behaviour from another child or adult.  Social development is a process that a child learns to interact with others, and Scan (2019) noted that social development is seen as when a child develops friendships or how they handle conflicts between others. </a:t>
            </a:r>
          </a:p>
          <a:p>
            <a:endParaRPr lang="en-GB" dirty="0"/>
          </a:p>
          <a:p>
            <a:r>
              <a:rPr lang="en-GB" dirty="0"/>
              <a:t>For an example by looking at the ‘Little Albert’ experiment it clearly shows that Albert had a social interaction with the animals, and that he was not fazed by the different animals.   When the loud noise was heard from seeing the rat he was scared of the rat but when another animal was shown he still was scared, as he had a fear of the loud noise.  The video is very distressing for a child so young, but as ‘Little Albert’ grew up he still had a strong fear of furry things such as objects or animals.  </a:t>
            </a:r>
            <a:endParaRPr lang="en-GB" sz="2000" dirty="0"/>
          </a:p>
        </p:txBody>
      </p:sp>
      <p:pic>
        <p:nvPicPr>
          <p:cNvPr id="15" name="Picture 15">
            <a:extLst>
              <a:ext uri="{FF2B5EF4-FFF2-40B4-BE49-F238E27FC236}">
                <a16:creationId xmlns:a16="http://schemas.microsoft.com/office/drawing/2014/main" id="{B65A1945-A0FF-AF4A-BEF1-7747F3953385}"/>
              </a:ext>
            </a:extLst>
          </p:cNvPr>
          <p:cNvPicPr>
            <a:picLocks noChangeAspect="1"/>
          </p:cNvPicPr>
          <p:nvPr/>
        </p:nvPicPr>
        <p:blipFill>
          <a:blip r:embed="rId2"/>
          <a:stretch>
            <a:fillRect/>
          </a:stretch>
        </p:blipFill>
        <p:spPr>
          <a:xfrm>
            <a:off x="153217" y="122541"/>
            <a:ext cx="2536998" cy="2631278"/>
          </a:xfrm>
          <a:prstGeom prst="rect">
            <a:avLst/>
          </a:prstGeom>
        </p:spPr>
      </p:pic>
      <p:sp>
        <p:nvSpPr>
          <p:cNvPr id="17" name="TextBox 16">
            <a:extLst>
              <a:ext uri="{FF2B5EF4-FFF2-40B4-BE49-F238E27FC236}">
                <a16:creationId xmlns:a16="http://schemas.microsoft.com/office/drawing/2014/main" id="{3B0BE7D8-160F-C042-AB65-5B60450BF131}"/>
              </a:ext>
            </a:extLst>
          </p:cNvPr>
          <p:cNvSpPr txBox="1"/>
          <p:nvPr/>
        </p:nvSpPr>
        <p:spPr>
          <a:xfrm>
            <a:off x="2690215" y="190821"/>
            <a:ext cx="3946013" cy="707886"/>
          </a:xfrm>
          <a:prstGeom prst="rect">
            <a:avLst/>
          </a:prstGeom>
          <a:noFill/>
        </p:spPr>
        <p:txBody>
          <a:bodyPr wrap="square" rtlCol="0">
            <a:spAutoFit/>
          </a:bodyPr>
          <a:lstStyle/>
          <a:p>
            <a:pPr algn="l"/>
            <a:r>
              <a:rPr lang="en-GB" sz="2000" i="1" dirty="0"/>
              <a:t>‘Logo’ (Social Development Laboratory, n.d.).  </a:t>
            </a:r>
            <a:endParaRPr lang="en-US" sz="2000" i="1" dirty="0"/>
          </a:p>
        </p:txBody>
      </p:sp>
    </p:spTree>
    <p:extLst>
      <p:ext uri="{BB962C8B-B14F-4D97-AF65-F5344CB8AC3E}">
        <p14:creationId xmlns:p14="http://schemas.microsoft.com/office/powerpoint/2010/main" val="3758130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F83C2-FE32-164C-8E43-0CD040C7C539}"/>
              </a:ext>
            </a:extLst>
          </p:cNvPr>
          <p:cNvSpPr>
            <a:spLocks noGrp="1"/>
          </p:cNvSpPr>
          <p:nvPr>
            <p:ph type="title"/>
          </p:nvPr>
        </p:nvSpPr>
        <p:spPr>
          <a:xfrm>
            <a:off x="7401505" y="0"/>
            <a:ext cx="3940824" cy="1293028"/>
          </a:xfrm>
        </p:spPr>
        <p:txBody>
          <a:bodyPr/>
          <a:lstStyle/>
          <a:p>
            <a:r>
              <a:rPr lang="en-GB"/>
              <a:t>‘Little Albert’</a:t>
            </a:r>
            <a:endParaRPr lang="en-US" dirty="0"/>
          </a:p>
        </p:txBody>
      </p:sp>
      <p:sp>
        <p:nvSpPr>
          <p:cNvPr id="3" name="Content Placeholder 2">
            <a:extLst>
              <a:ext uri="{FF2B5EF4-FFF2-40B4-BE49-F238E27FC236}">
                <a16:creationId xmlns:a16="http://schemas.microsoft.com/office/drawing/2014/main" id="{DD0A94EF-1715-1249-B968-70FFF2056063}"/>
              </a:ext>
            </a:extLst>
          </p:cNvPr>
          <p:cNvSpPr>
            <a:spLocks noGrp="1"/>
          </p:cNvSpPr>
          <p:nvPr>
            <p:ph idx="1"/>
          </p:nvPr>
        </p:nvSpPr>
        <p:spPr>
          <a:xfrm>
            <a:off x="663947" y="5626237"/>
            <a:ext cx="10820400" cy="696451"/>
          </a:xfrm>
        </p:spPr>
        <p:txBody>
          <a:bodyPr/>
          <a:lstStyle/>
          <a:p>
            <a:r>
              <a:rPr lang="en-GB" sz="2000" dirty="0"/>
              <a:t>Here is a video of John Watson’s experiment on ‘Little Albert’. </a:t>
            </a:r>
            <a:r>
              <a:rPr lang="en-GB" sz="2000" dirty="0">
                <a:hlinkClick r:id="rId2"/>
              </a:rPr>
              <a:t>https://m.youtube.com/watch?v=</a:t>
            </a:r>
            <a:r>
              <a:rPr lang="en-GB" sz="2000" dirty="0" err="1">
                <a:hlinkClick r:id="rId2"/>
              </a:rPr>
              <a:t>59_uP6MezCs</a:t>
            </a:r>
            <a:endParaRPr lang="en-GB" sz="2000" dirty="0"/>
          </a:p>
          <a:p>
            <a:endParaRPr lang="en-US" dirty="0"/>
          </a:p>
        </p:txBody>
      </p:sp>
      <p:pic>
        <p:nvPicPr>
          <p:cNvPr id="5" name="Picture 4">
            <a:extLst>
              <a:ext uri="{FF2B5EF4-FFF2-40B4-BE49-F238E27FC236}">
                <a16:creationId xmlns:a16="http://schemas.microsoft.com/office/drawing/2014/main" id="{5470496F-F8D4-E645-8FC2-5B09B9FE19F2}"/>
              </a:ext>
            </a:extLst>
          </p:cNvPr>
          <p:cNvPicPr>
            <a:picLocks noChangeAspect="1"/>
          </p:cNvPicPr>
          <p:nvPr/>
        </p:nvPicPr>
        <p:blipFill>
          <a:blip r:embed="rId3"/>
          <a:stretch>
            <a:fillRect/>
          </a:stretch>
        </p:blipFill>
        <p:spPr>
          <a:xfrm>
            <a:off x="1340326" y="1410887"/>
            <a:ext cx="8490384" cy="3562632"/>
          </a:xfrm>
          <a:prstGeom prst="rect">
            <a:avLst/>
          </a:prstGeom>
        </p:spPr>
      </p:pic>
      <p:sp>
        <p:nvSpPr>
          <p:cNvPr id="6" name="TextBox 5">
            <a:extLst>
              <a:ext uri="{FF2B5EF4-FFF2-40B4-BE49-F238E27FC236}">
                <a16:creationId xmlns:a16="http://schemas.microsoft.com/office/drawing/2014/main" id="{E2FD819D-2FA3-5C4F-BA1E-573FEC44235E}"/>
              </a:ext>
            </a:extLst>
          </p:cNvPr>
          <p:cNvSpPr txBox="1"/>
          <p:nvPr/>
        </p:nvSpPr>
        <p:spPr>
          <a:xfrm>
            <a:off x="6527527" y="4973519"/>
            <a:ext cx="5448710" cy="400110"/>
          </a:xfrm>
          <a:prstGeom prst="rect">
            <a:avLst/>
          </a:prstGeom>
          <a:noFill/>
        </p:spPr>
        <p:txBody>
          <a:bodyPr wrap="square" rtlCol="0">
            <a:spAutoFit/>
          </a:bodyPr>
          <a:lstStyle/>
          <a:p>
            <a:pPr algn="l"/>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2000" i="1" dirty="0">
                <a:effectLst/>
                <a:ea typeface="Times New Roman" panose="02020603050405020304" pitchFamily="18" charset="0"/>
                <a:cs typeface="Times New Roman" panose="02020603050405020304" pitchFamily="18" charset="0"/>
              </a:rPr>
              <a:t>Explore Ratatouille Gifs’ (GIPHY, n.d.).</a:t>
            </a:r>
            <a:endParaRPr lang="en-US" sz="2000" dirty="0"/>
          </a:p>
        </p:txBody>
      </p:sp>
    </p:spTree>
    <p:extLst>
      <p:ext uri="{BB962C8B-B14F-4D97-AF65-F5344CB8AC3E}">
        <p14:creationId xmlns:p14="http://schemas.microsoft.com/office/powerpoint/2010/main" val="17128935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76AA1-2C22-664B-8465-D7FC27D33FD8}"/>
              </a:ext>
            </a:extLst>
          </p:cNvPr>
          <p:cNvSpPr>
            <a:spLocks noGrp="1"/>
          </p:cNvSpPr>
          <p:nvPr>
            <p:ph type="title"/>
          </p:nvPr>
        </p:nvSpPr>
        <p:spPr>
          <a:xfrm>
            <a:off x="2895600" y="764373"/>
            <a:ext cx="8610600" cy="1293028"/>
          </a:xfrm>
        </p:spPr>
        <p:txBody>
          <a:bodyPr>
            <a:normAutofit/>
          </a:bodyPr>
          <a:lstStyle/>
          <a:p>
            <a:r>
              <a:rPr lang="en-GB" dirty="0"/>
              <a:t>Nature vs nurture</a:t>
            </a:r>
            <a:endParaRPr lang="en-US" dirty="0"/>
          </a:p>
        </p:txBody>
      </p:sp>
      <p:sp>
        <p:nvSpPr>
          <p:cNvPr id="3" name="Content Placeholder 2">
            <a:extLst>
              <a:ext uri="{FF2B5EF4-FFF2-40B4-BE49-F238E27FC236}">
                <a16:creationId xmlns:a16="http://schemas.microsoft.com/office/drawing/2014/main" id="{56D88A88-D995-0E4B-B032-17AC22BEAC24}"/>
              </a:ext>
            </a:extLst>
          </p:cNvPr>
          <p:cNvSpPr>
            <a:spLocks noGrp="1"/>
          </p:cNvSpPr>
          <p:nvPr>
            <p:ph idx="1"/>
          </p:nvPr>
        </p:nvSpPr>
        <p:spPr>
          <a:xfrm>
            <a:off x="109246" y="1812191"/>
            <a:ext cx="7142043" cy="4947485"/>
          </a:xfrm>
        </p:spPr>
        <p:txBody>
          <a:bodyPr>
            <a:noAutofit/>
          </a:bodyPr>
          <a:lstStyle/>
          <a:p>
            <a:r>
              <a:rPr lang="en-GB" dirty="0"/>
              <a:t>Nature is described as the way the child is born for an example their hair, eye colour, ear size and many other factors and many other biological traits.  Plomin (1994) believed that nature had an influence on social development.   </a:t>
            </a:r>
          </a:p>
          <a:p>
            <a:endParaRPr lang="en-GB" dirty="0"/>
          </a:p>
          <a:p>
            <a:endParaRPr lang="en-GB" dirty="0"/>
          </a:p>
          <a:p>
            <a:r>
              <a:rPr lang="en-GB" dirty="0"/>
              <a:t>Nurture is described as the influences of the environmental factors has on the child, for an example conditioning a new behaviour into a child and the child showing that behaviour. </a:t>
            </a:r>
            <a:r>
              <a:rPr lang="en-GB" dirty="0" err="1"/>
              <a:t>Sincero</a:t>
            </a:r>
            <a:r>
              <a:rPr lang="en-GB" dirty="0"/>
              <a:t> (n.d.) noted that John Watson believed that he could train a child to behave in a way that he wanted, this would be linked to nurture.   </a:t>
            </a:r>
            <a:endParaRPr lang="en-GB" sz="2000" dirty="0"/>
          </a:p>
        </p:txBody>
      </p:sp>
      <p:pic>
        <p:nvPicPr>
          <p:cNvPr id="8" name="Picture 8">
            <a:extLst>
              <a:ext uri="{FF2B5EF4-FFF2-40B4-BE49-F238E27FC236}">
                <a16:creationId xmlns:a16="http://schemas.microsoft.com/office/drawing/2014/main" id="{CB372919-4242-BE40-9CE9-33DB159310C2}"/>
              </a:ext>
            </a:extLst>
          </p:cNvPr>
          <p:cNvPicPr>
            <a:picLocks noChangeAspect="1"/>
          </p:cNvPicPr>
          <p:nvPr/>
        </p:nvPicPr>
        <p:blipFill>
          <a:blip r:embed="rId2"/>
          <a:stretch>
            <a:fillRect/>
          </a:stretch>
        </p:blipFill>
        <p:spPr>
          <a:xfrm>
            <a:off x="7387849" y="2194560"/>
            <a:ext cx="4626997" cy="3140720"/>
          </a:xfrm>
          <a:prstGeom prst="rect">
            <a:avLst/>
          </a:prstGeom>
        </p:spPr>
      </p:pic>
      <p:sp>
        <p:nvSpPr>
          <p:cNvPr id="10" name="TextBox 9">
            <a:extLst>
              <a:ext uri="{FF2B5EF4-FFF2-40B4-BE49-F238E27FC236}">
                <a16:creationId xmlns:a16="http://schemas.microsoft.com/office/drawing/2014/main" id="{0BE75A12-E83B-5848-8F54-211A5C1F40C0}"/>
              </a:ext>
            </a:extLst>
          </p:cNvPr>
          <p:cNvSpPr txBox="1"/>
          <p:nvPr/>
        </p:nvSpPr>
        <p:spPr>
          <a:xfrm>
            <a:off x="7251288" y="5463757"/>
            <a:ext cx="4831465" cy="707886"/>
          </a:xfrm>
          <a:prstGeom prst="rect">
            <a:avLst/>
          </a:prstGeom>
          <a:noFill/>
        </p:spPr>
        <p:txBody>
          <a:bodyPr wrap="square" rtlCol="0">
            <a:spAutoFit/>
          </a:bodyPr>
          <a:lstStyle/>
          <a:p>
            <a:pPr algn="l"/>
            <a:r>
              <a:rPr lang="en-GB" sz="2000" dirty="0"/>
              <a:t>‘</a:t>
            </a:r>
            <a:r>
              <a:rPr lang="en-GB" sz="2000" i="1" dirty="0"/>
              <a:t>The age old debate of nature vs. nurture’ </a:t>
            </a:r>
            <a:r>
              <a:rPr lang="en-GB" sz="2000" dirty="0"/>
              <a:t>(Cherry, 2019).  </a:t>
            </a:r>
            <a:endParaRPr lang="en-US" sz="2000" i="1" dirty="0"/>
          </a:p>
        </p:txBody>
      </p:sp>
    </p:spTree>
    <p:extLst>
      <p:ext uri="{BB962C8B-B14F-4D97-AF65-F5344CB8AC3E}">
        <p14:creationId xmlns:p14="http://schemas.microsoft.com/office/powerpoint/2010/main" val="4019063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B9CEF-6BDF-1D45-B1BA-0BBD56F65FDB}"/>
              </a:ext>
            </a:extLst>
          </p:cNvPr>
          <p:cNvSpPr>
            <a:spLocks noGrp="1"/>
          </p:cNvSpPr>
          <p:nvPr>
            <p:ph type="title"/>
          </p:nvPr>
        </p:nvSpPr>
        <p:spPr/>
        <p:txBody>
          <a:bodyPr/>
          <a:lstStyle/>
          <a:p>
            <a:r>
              <a:rPr lang="en-GB" dirty="0"/>
              <a:t>Environmental factors </a:t>
            </a:r>
            <a:endParaRPr lang="en-US" dirty="0"/>
          </a:p>
        </p:txBody>
      </p:sp>
      <p:sp>
        <p:nvSpPr>
          <p:cNvPr id="3" name="Content Placeholder 2">
            <a:extLst>
              <a:ext uri="{FF2B5EF4-FFF2-40B4-BE49-F238E27FC236}">
                <a16:creationId xmlns:a16="http://schemas.microsoft.com/office/drawing/2014/main" id="{3C3A65CC-1B3C-194D-8FA9-62FBDC6FFCFC}"/>
              </a:ext>
            </a:extLst>
          </p:cNvPr>
          <p:cNvSpPr>
            <a:spLocks noGrp="1"/>
          </p:cNvSpPr>
          <p:nvPr>
            <p:ph idx="1"/>
          </p:nvPr>
        </p:nvSpPr>
        <p:spPr>
          <a:xfrm>
            <a:off x="2035004" y="2376128"/>
            <a:ext cx="9993125" cy="4128208"/>
          </a:xfrm>
        </p:spPr>
        <p:txBody>
          <a:bodyPr>
            <a:normAutofit lnSpcReduction="10000"/>
          </a:bodyPr>
          <a:lstStyle/>
          <a:p>
            <a:pPr marL="0" indent="0">
              <a:buNone/>
            </a:pPr>
            <a:r>
              <a:rPr lang="en-GB" dirty="0"/>
              <a:t>The PowerPoint will be looking at 2 different factors and briefly including other factors that impact on social development.  </a:t>
            </a:r>
          </a:p>
          <a:p>
            <a:endParaRPr lang="en-GB" dirty="0"/>
          </a:p>
          <a:p>
            <a:endParaRPr lang="en-GB" dirty="0"/>
          </a:p>
          <a:p>
            <a:endParaRPr lang="en-GB" dirty="0"/>
          </a:p>
          <a:p>
            <a:r>
              <a:rPr lang="en-GB" dirty="0"/>
              <a:t>The first one will be looking at stress and how it impacts on the children’s development, and what impact it will have in the future.  </a:t>
            </a:r>
          </a:p>
          <a:p>
            <a:endParaRPr lang="en-GB" dirty="0"/>
          </a:p>
          <a:p>
            <a:endParaRPr lang="en-GB" dirty="0"/>
          </a:p>
          <a:p>
            <a:r>
              <a:rPr lang="en-GB" dirty="0"/>
              <a:t>The second one will be looking at the environment and how it affects children’s development and how it may affect the child in the future.  </a:t>
            </a:r>
          </a:p>
          <a:p>
            <a:endParaRPr lang="en-US" dirty="0"/>
          </a:p>
        </p:txBody>
      </p:sp>
      <p:sp>
        <p:nvSpPr>
          <p:cNvPr id="6" name="Star: 24 Points 5">
            <a:extLst>
              <a:ext uri="{FF2B5EF4-FFF2-40B4-BE49-F238E27FC236}">
                <a16:creationId xmlns:a16="http://schemas.microsoft.com/office/drawing/2014/main" id="{4DBF0412-DD46-5A45-8530-C26398EC950B}"/>
              </a:ext>
            </a:extLst>
          </p:cNvPr>
          <p:cNvSpPr/>
          <p:nvPr/>
        </p:nvSpPr>
        <p:spPr>
          <a:xfrm>
            <a:off x="341397" y="4043132"/>
            <a:ext cx="1226026" cy="1226026"/>
          </a:xfrm>
          <a:prstGeom prst="star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1</a:t>
            </a:r>
            <a:endParaRPr lang="en-US" sz="2000" dirty="0"/>
          </a:p>
        </p:txBody>
      </p:sp>
      <p:sp>
        <p:nvSpPr>
          <p:cNvPr id="8" name="Star: 24 Points 7">
            <a:extLst>
              <a:ext uri="{FF2B5EF4-FFF2-40B4-BE49-F238E27FC236}">
                <a16:creationId xmlns:a16="http://schemas.microsoft.com/office/drawing/2014/main" id="{9E9FA1DB-E6C5-BD41-B4D6-BA71C14CEAC2}"/>
              </a:ext>
            </a:extLst>
          </p:cNvPr>
          <p:cNvSpPr/>
          <p:nvPr/>
        </p:nvSpPr>
        <p:spPr>
          <a:xfrm>
            <a:off x="341397" y="5395065"/>
            <a:ext cx="1226027" cy="1226027"/>
          </a:xfrm>
          <a:prstGeom prst="star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2</a:t>
            </a:r>
            <a:endParaRPr lang="en-US" sz="2000" dirty="0"/>
          </a:p>
        </p:txBody>
      </p:sp>
    </p:spTree>
    <p:extLst>
      <p:ext uri="{BB962C8B-B14F-4D97-AF65-F5344CB8AC3E}">
        <p14:creationId xmlns:p14="http://schemas.microsoft.com/office/powerpoint/2010/main" val="663855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DA25FF-CA73-47B8-AB4C-1C3343FB1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a:extLst>
              <a:ext uri="{FF2B5EF4-FFF2-40B4-BE49-F238E27FC236}">
                <a16:creationId xmlns:a16="http://schemas.microsoft.com/office/drawing/2014/main" id="{4A25DA41-A1BD-4EC5-8504-99DBC64B36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a:stretch/>
        </p:blipFill>
        <p:spPr>
          <a:xfrm>
            <a:off x="0" y="0"/>
            <a:ext cx="12192000" cy="1441450"/>
          </a:xfrm>
          <a:prstGeom prst="rect">
            <a:avLst/>
          </a:prstGeom>
        </p:spPr>
      </p:pic>
      <p:sp>
        <p:nvSpPr>
          <p:cNvPr id="2" name="Title 1">
            <a:extLst>
              <a:ext uri="{FF2B5EF4-FFF2-40B4-BE49-F238E27FC236}">
                <a16:creationId xmlns:a16="http://schemas.microsoft.com/office/drawing/2014/main" id="{6F79F5D3-F6FA-524C-8F56-E30F3E805494}"/>
              </a:ext>
            </a:extLst>
          </p:cNvPr>
          <p:cNvSpPr>
            <a:spLocks noGrp="1"/>
          </p:cNvSpPr>
          <p:nvPr>
            <p:ph type="title"/>
          </p:nvPr>
        </p:nvSpPr>
        <p:spPr>
          <a:xfrm>
            <a:off x="7841499" y="-120761"/>
            <a:ext cx="2113664" cy="1293028"/>
          </a:xfrm>
        </p:spPr>
        <p:txBody>
          <a:bodyPr>
            <a:normAutofit/>
          </a:bodyPr>
          <a:lstStyle/>
          <a:p>
            <a:r>
              <a:rPr lang="en-GB"/>
              <a:t>Stress  </a:t>
            </a:r>
            <a:endParaRPr lang="en-US" dirty="0"/>
          </a:p>
        </p:txBody>
      </p:sp>
      <p:sp>
        <p:nvSpPr>
          <p:cNvPr id="3" name="Content Placeholder 2">
            <a:extLst>
              <a:ext uri="{FF2B5EF4-FFF2-40B4-BE49-F238E27FC236}">
                <a16:creationId xmlns:a16="http://schemas.microsoft.com/office/drawing/2014/main" id="{B9BA1A91-9BC7-7547-ACBF-C7C26F4FAE5C}"/>
              </a:ext>
            </a:extLst>
          </p:cNvPr>
          <p:cNvSpPr>
            <a:spLocks noGrp="1"/>
          </p:cNvSpPr>
          <p:nvPr>
            <p:ph idx="1"/>
          </p:nvPr>
        </p:nvSpPr>
        <p:spPr>
          <a:xfrm>
            <a:off x="163871" y="1666021"/>
            <a:ext cx="10299584" cy="4356238"/>
          </a:xfrm>
        </p:spPr>
        <p:txBody>
          <a:bodyPr>
            <a:noAutofit/>
          </a:bodyPr>
          <a:lstStyle/>
          <a:p>
            <a:r>
              <a:rPr lang="en-GB" dirty="0"/>
              <a:t>Stress can cause a lack of self regulation in children meaning that if they cannot control their feelings and emotions appropriately then this can have a lasting effect on their ability to form social relationships due to not being able to interact socially. </a:t>
            </a:r>
          </a:p>
          <a:p>
            <a:endParaRPr lang="en-GB" dirty="0"/>
          </a:p>
          <a:p>
            <a:endParaRPr lang="en-GB" dirty="0"/>
          </a:p>
          <a:p>
            <a:endParaRPr lang="en-GB" dirty="0"/>
          </a:p>
          <a:p>
            <a:r>
              <a:rPr lang="en-GB" dirty="0"/>
              <a:t>Ralston (2013) noted that stress can also cause many health related issues that could potentially impact the way a person develops socially as during childhood they may not be able to play outdoors with friends due to these health conditions. As stress causes an increase in heart rate and elevated blood pressure. </a:t>
            </a:r>
          </a:p>
          <a:p>
            <a:endParaRPr lang="en-US" sz="2000" dirty="0"/>
          </a:p>
        </p:txBody>
      </p:sp>
      <p:pic>
        <p:nvPicPr>
          <p:cNvPr id="17" name="Graphic 17" descr="Angry face with solid fill">
            <a:extLst>
              <a:ext uri="{FF2B5EF4-FFF2-40B4-BE49-F238E27FC236}">
                <a16:creationId xmlns:a16="http://schemas.microsoft.com/office/drawing/2014/main" id="{D0EEEB6A-08C4-D947-82F9-26796A5B48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74653" y="640081"/>
            <a:ext cx="1761189" cy="1761189"/>
          </a:xfrm>
          <a:prstGeom prst="rect">
            <a:avLst/>
          </a:prstGeom>
        </p:spPr>
      </p:pic>
      <p:pic>
        <p:nvPicPr>
          <p:cNvPr id="23" name="Graphic 24" descr="Brain in head">
            <a:extLst>
              <a:ext uri="{FF2B5EF4-FFF2-40B4-BE49-F238E27FC236}">
                <a16:creationId xmlns:a16="http://schemas.microsoft.com/office/drawing/2014/main" id="{53458943-E9C8-624A-A33C-D7FD5AD3E1C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01966" y="2548405"/>
            <a:ext cx="1761190" cy="1761190"/>
          </a:xfrm>
          <a:prstGeom prst="rect">
            <a:avLst/>
          </a:prstGeom>
        </p:spPr>
      </p:pic>
      <p:pic>
        <p:nvPicPr>
          <p:cNvPr id="29" name="Graphic 20" descr="Worried face with no fill">
            <a:extLst>
              <a:ext uri="{FF2B5EF4-FFF2-40B4-BE49-F238E27FC236}">
                <a16:creationId xmlns:a16="http://schemas.microsoft.com/office/drawing/2014/main" id="{C1007445-81CD-8D4F-9E94-8DA4B90098A1}"/>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408831" y="4470463"/>
            <a:ext cx="1747458" cy="1747458"/>
          </a:xfrm>
          <a:prstGeom prst="rect">
            <a:avLst/>
          </a:prstGeom>
        </p:spPr>
      </p:pic>
    </p:spTree>
    <p:extLst>
      <p:ext uri="{BB962C8B-B14F-4D97-AF65-F5344CB8AC3E}">
        <p14:creationId xmlns:p14="http://schemas.microsoft.com/office/powerpoint/2010/main" val="2078103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DDA25FF-CA73-47B8-AB4C-1C3343FB1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4A25DA41-A1BD-4EC5-8504-99DBC64B36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3EE309AA-274B-874C-82C9-8889242FFA8A}"/>
              </a:ext>
            </a:extLst>
          </p:cNvPr>
          <p:cNvSpPr>
            <a:spLocks noGrp="1"/>
          </p:cNvSpPr>
          <p:nvPr>
            <p:ph idx="1"/>
          </p:nvPr>
        </p:nvSpPr>
        <p:spPr>
          <a:xfrm>
            <a:off x="373618" y="1520675"/>
            <a:ext cx="8999248" cy="4301613"/>
          </a:xfrm>
        </p:spPr>
        <p:txBody>
          <a:bodyPr>
            <a:noAutofit/>
          </a:bodyPr>
          <a:lstStyle/>
          <a:p>
            <a:r>
              <a:rPr lang="en-GB" sz="2000" dirty="0"/>
              <a:t>Parents stress can also have an adverse affect on their children’s ability to develop socially as it could leave the children to having to deal with the consequences of the parents stress which could lead to a form of abuse which can affect them socially throughout life as they would have a lack of trust.</a:t>
            </a:r>
          </a:p>
          <a:p>
            <a:endParaRPr lang="en-GB" sz="2000" dirty="0"/>
          </a:p>
          <a:p>
            <a:endParaRPr lang="en-GB" sz="2000" dirty="0"/>
          </a:p>
          <a:p>
            <a:r>
              <a:rPr lang="en-GB" sz="2000" dirty="0"/>
              <a:t>The child may even have to take on the role as the main care giver as their parent could become ill from their stress which ultimately puts it all back onto that child. Which could therefore restrict their social interactions as they care for their family instead of being out playing with friends after school etc. Which could potentially isolate them throughout their life. </a:t>
            </a:r>
            <a:endParaRPr lang="en-US" sz="2000" dirty="0"/>
          </a:p>
        </p:txBody>
      </p:sp>
      <p:pic>
        <p:nvPicPr>
          <p:cNvPr id="5" name="Graphic 17" descr="Angry face with solid fill">
            <a:extLst>
              <a:ext uri="{FF2B5EF4-FFF2-40B4-BE49-F238E27FC236}">
                <a16:creationId xmlns:a16="http://schemas.microsoft.com/office/drawing/2014/main" id="{4EC86D9F-C947-D24F-9C02-17E7852AF3C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64548" y="640081"/>
            <a:ext cx="1761189" cy="1761189"/>
          </a:xfrm>
          <a:prstGeom prst="rect">
            <a:avLst/>
          </a:prstGeom>
        </p:spPr>
      </p:pic>
      <p:pic>
        <p:nvPicPr>
          <p:cNvPr id="7" name="Graphic 24" descr="Brain in head">
            <a:extLst>
              <a:ext uri="{FF2B5EF4-FFF2-40B4-BE49-F238E27FC236}">
                <a16:creationId xmlns:a16="http://schemas.microsoft.com/office/drawing/2014/main" id="{9AD1A838-4FBF-2641-833D-60ABC61CC75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46483" y="2548405"/>
            <a:ext cx="1761190" cy="1761190"/>
          </a:xfrm>
          <a:prstGeom prst="rect">
            <a:avLst/>
          </a:prstGeom>
        </p:spPr>
      </p:pic>
      <p:pic>
        <p:nvPicPr>
          <p:cNvPr id="9" name="Graphic 20" descr="Worried face with no fill">
            <a:extLst>
              <a:ext uri="{FF2B5EF4-FFF2-40B4-BE49-F238E27FC236}">
                <a16:creationId xmlns:a16="http://schemas.microsoft.com/office/drawing/2014/main" id="{AC320CC1-C6AB-684E-B622-A8F84B9ADCE9}"/>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685069" y="4470463"/>
            <a:ext cx="1747458" cy="1747458"/>
          </a:xfrm>
          <a:prstGeom prst="rect">
            <a:avLst/>
          </a:prstGeom>
        </p:spPr>
      </p:pic>
    </p:spTree>
    <p:extLst>
      <p:ext uri="{BB962C8B-B14F-4D97-AF65-F5344CB8AC3E}">
        <p14:creationId xmlns:p14="http://schemas.microsoft.com/office/powerpoint/2010/main" val="1969639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DDA25FF-CA73-47B8-AB4C-1C3343FB1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A25DA41-A1BD-4EC5-8504-99DBC64B36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a:stretch/>
        </p:blipFill>
        <p:spPr>
          <a:xfrm>
            <a:off x="0" y="0"/>
            <a:ext cx="12192000" cy="1441450"/>
          </a:xfrm>
          <a:prstGeom prst="rect">
            <a:avLst/>
          </a:prstGeom>
        </p:spPr>
      </p:pic>
      <p:sp>
        <p:nvSpPr>
          <p:cNvPr id="2" name="Title 1">
            <a:extLst>
              <a:ext uri="{FF2B5EF4-FFF2-40B4-BE49-F238E27FC236}">
                <a16:creationId xmlns:a16="http://schemas.microsoft.com/office/drawing/2014/main" id="{5E37540F-3E95-E547-ABC2-A80C2B1287FE}"/>
              </a:ext>
            </a:extLst>
          </p:cNvPr>
          <p:cNvSpPr>
            <a:spLocks noGrp="1"/>
          </p:cNvSpPr>
          <p:nvPr>
            <p:ph type="title"/>
          </p:nvPr>
        </p:nvSpPr>
        <p:spPr>
          <a:xfrm>
            <a:off x="4333162" y="468080"/>
            <a:ext cx="3986491" cy="1293028"/>
          </a:xfrm>
        </p:spPr>
        <p:txBody>
          <a:bodyPr>
            <a:normAutofit/>
          </a:bodyPr>
          <a:lstStyle/>
          <a:p>
            <a:r>
              <a:rPr lang="en-GB" dirty="0"/>
              <a:t>Environment </a:t>
            </a:r>
            <a:endParaRPr lang="en-US" dirty="0"/>
          </a:p>
        </p:txBody>
      </p:sp>
      <p:sp>
        <p:nvSpPr>
          <p:cNvPr id="3" name="Content Placeholder 2">
            <a:extLst>
              <a:ext uri="{FF2B5EF4-FFF2-40B4-BE49-F238E27FC236}">
                <a16:creationId xmlns:a16="http://schemas.microsoft.com/office/drawing/2014/main" id="{4D67564E-74E6-524F-9276-366469074008}"/>
              </a:ext>
            </a:extLst>
          </p:cNvPr>
          <p:cNvSpPr>
            <a:spLocks noGrp="1"/>
          </p:cNvSpPr>
          <p:nvPr>
            <p:ph idx="1"/>
          </p:nvPr>
        </p:nvSpPr>
        <p:spPr>
          <a:xfrm>
            <a:off x="382367" y="1938636"/>
            <a:ext cx="8289138" cy="4457577"/>
          </a:xfrm>
        </p:spPr>
        <p:txBody>
          <a:bodyPr>
            <a:normAutofit/>
          </a:bodyPr>
          <a:lstStyle/>
          <a:p>
            <a:r>
              <a:rPr lang="en-GB" sz="2000" dirty="0"/>
              <a:t>The environment can have a big impact on children and young people’s social development for an example the environment needs to be suitable for the child. </a:t>
            </a:r>
          </a:p>
          <a:p>
            <a:endParaRPr lang="en-GB" sz="2000" dirty="0"/>
          </a:p>
          <a:p>
            <a:r>
              <a:rPr lang="en-GB" sz="2000" dirty="0"/>
              <a:t>Roxby (2013) noted that technology can have a big impact on the children’s social development if it is not used correctly, on the other hand if technology is used correctly then it can be beneficial for children as they are being interactive.  For an example if the technology is prompting the child to interact then this will allow the child to interact with the game. </a:t>
            </a:r>
          </a:p>
          <a:p>
            <a:endParaRPr lang="en-GB" sz="2000" dirty="0"/>
          </a:p>
          <a:p>
            <a:r>
              <a:rPr lang="en-GB" sz="2000" dirty="0"/>
              <a:t>Roxby (2013) further noted that psychologist Dr Aric Sigman stated that if screen time is not monitored then this will become a habit and can lead to addiction or depression.  </a:t>
            </a:r>
          </a:p>
          <a:p>
            <a:endParaRPr lang="en-GB" sz="1700" dirty="0"/>
          </a:p>
        </p:txBody>
      </p:sp>
      <p:pic>
        <p:nvPicPr>
          <p:cNvPr id="4" name="Graphic 4" descr="Game controller">
            <a:extLst>
              <a:ext uri="{FF2B5EF4-FFF2-40B4-BE49-F238E27FC236}">
                <a16:creationId xmlns:a16="http://schemas.microsoft.com/office/drawing/2014/main" id="{14C29FF8-88F4-5748-8CF4-2718DA463DE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9664548" y="640081"/>
            <a:ext cx="1761189" cy="1761189"/>
          </a:xfrm>
          <a:prstGeom prst="rect">
            <a:avLst/>
          </a:prstGeom>
        </p:spPr>
      </p:pic>
      <p:pic>
        <p:nvPicPr>
          <p:cNvPr id="6" name="Graphic 6" descr="Computer">
            <a:extLst>
              <a:ext uri="{FF2B5EF4-FFF2-40B4-BE49-F238E27FC236}">
                <a16:creationId xmlns:a16="http://schemas.microsoft.com/office/drawing/2014/main" id="{E1AA812A-BB3B-B64D-B3F4-6CD7FB8418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05515" y="2493781"/>
            <a:ext cx="1761190" cy="1761190"/>
          </a:xfrm>
          <a:prstGeom prst="rect">
            <a:avLst/>
          </a:prstGeom>
        </p:spPr>
      </p:pic>
      <p:pic>
        <p:nvPicPr>
          <p:cNvPr id="5" name="Graphic 8" descr="Earth globe: Africa and Europe">
            <a:extLst>
              <a:ext uri="{FF2B5EF4-FFF2-40B4-BE49-F238E27FC236}">
                <a16:creationId xmlns:a16="http://schemas.microsoft.com/office/drawing/2014/main" id="{5D9DCCD5-1392-D34E-B48D-2300F2B4283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726037" y="4470463"/>
            <a:ext cx="1747458" cy="1747458"/>
          </a:xfrm>
          <a:prstGeom prst="rect">
            <a:avLst/>
          </a:prstGeom>
        </p:spPr>
      </p:pic>
    </p:spTree>
    <p:extLst>
      <p:ext uri="{BB962C8B-B14F-4D97-AF65-F5344CB8AC3E}">
        <p14:creationId xmlns:p14="http://schemas.microsoft.com/office/powerpoint/2010/main" val="1291147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5">
            <a:extLst>
              <a:ext uri="{FF2B5EF4-FFF2-40B4-BE49-F238E27FC236}">
                <a16:creationId xmlns:a16="http://schemas.microsoft.com/office/drawing/2014/main" id="{9DDA25FF-CA73-47B8-AB4C-1C3343FB1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17">
            <a:extLst>
              <a:ext uri="{FF2B5EF4-FFF2-40B4-BE49-F238E27FC236}">
                <a16:creationId xmlns:a16="http://schemas.microsoft.com/office/drawing/2014/main" id="{4A25DA41-A1BD-4EC5-8504-99DBC64B36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56D3EF05-BBF0-354A-8610-2A868CC0B4FF}"/>
              </a:ext>
            </a:extLst>
          </p:cNvPr>
          <p:cNvSpPr>
            <a:spLocks noGrp="1"/>
          </p:cNvSpPr>
          <p:nvPr>
            <p:ph idx="1"/>
          </p:nvPr>
        </p:nvSpPr>
        <p:spPr>
          <a:xfrm>
            <a:off x="301904" y="1520675"/>
            <a:ext cx="8493977" cy="5061476"/>
          </a:xfrm>
        </p:spPr>
        <p:txBody>
          <a:bodyPr>
            <a:noAutofit/>
          </a:bodyPr>
          <a:lstStyle/>
          <a:p>
            <a:r>
              <a:rPr lang="en-GB" sz="2000" dirty="0"/>
              <a:t>It is important that if technology is being used then the appropriate apps that help learning take place should be used, for an example a app that allows the child to speak or learn new words will enhance the children’s learning.  On the other hand, YouTube possibly could hinder learning if the appropriate videos are not used.  </a:t>
            </a:r>
          </a:p>
          <a:p>
            <a:endParaRPr lang="en-GB" sz="2000" dirty="0"/>
          </a:p>
          <a:p>
            <a:endParaRPr lang="en-GB" sz="2000" dirty="0"/>
          </a:p>
          <a:p>
            <a:endParaRPr lang="en-GB" sz="2000" dirty="0"/>
          </a:p>
          <a:p>
            <a:r>
              <a:rPr lang="en-GB" sz="2000" dirty="0"/>
              <a:t>Using technology can impact on social development if screen time is not monitored, and MacDonald (2018) noted  that the </a:t>
            </a:r>
            <a:r>
              <a:rPr lang="en-US" sz="2000" dirty="0"/>
              <a:t>American Academy of Pediatrics (AAP) </a:t>
            </a:r>
            <a:r>
              <a:rPr lang="en-GB" sz="2000" dirty="0"/>
              <a:t>stated that around one hour of good quality programmes for children under the age of six is recommended. But children, older that that should be monitored frequently to reduce addiction or aggression. </a:t>
            </a:r>
            <a:endParaRPr lang="en-US" sz="2000" dirty="0"/>
          </a:p>
        </p:txBody>
      </p:sp>
      <p:pic>
        <p:nvPicPr>
          <p:cNvPr id="5" name="Graphic 4" descr="Game controller">
            <a:extLst>
              <a:ext uri="{FF2B5EF4-FFF2-40B4-BE49-F238E27FC236}">
                <a16:creationId xmlns:a16="http://schemas.microsoft.com/office/drawing/2014/main" id="{79A2EFF6-B4A1-0C4D-A8BB-9A7D5F3584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flipH="1">
            <a:off x="9732828" y="640081"/>
            <a:ext cx="1761189" cy="1761189"/>
          </a:xfrm>
          <a:prstGeom prst="rect">
            <a:avLst/>
          </a:prstGeom>
        </p:spPr>
      </p:pic>
      <p:pic>
        <p:nvPicPr>
          <p:cNvPr id="7" name="Graphic 6" descr="Computer">
            <a:extLst>
              <a:ext uri="{FF2B5EF4-FFF2-40B4-BE49-F238E27FC236}">
                <a16:creationId xmlns:a16="http://schemas.microsoft.com/office/drawing/2014/main" id="{B9BBDB08-70D3-6341-B375-56C8D13979E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14762" y="2548405"/>
            <a:ext cx="1761190" cy="1761190"/>
          </a:xfrm>
          <a:prstGeom prst="rect">
            <a:avLst/>
          </a:prstGeom>
        </p:spPr>
      </p:pic>
      <p:pic>
        <p:nvPicPr>
          <p:cNvPr id="11" name="Graphic 8" descr="Earth globe: Africa and Europe">
            <a:extLst>
              <a:ext uri="{FF2B5EF4-FFF2-40B4-BE49-F238E27FC236}">
                <a16:creationId xmlns:a16="http://schemas.microsoft.com/office/drawing/2014/main" id="{F77018EA-C48E-7944-AFB5-6AAFD48FD76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780659" y="4470463"/>
            <a:ext cx="1747458" cy="1747458"/>
          </a:xfrm>
          <a:prstGeom prst="rect">
            <a:avLst/>
          </a:prstGeom>
        </p:spPr>
      </p:pic>
    </p:spTree>
    <p:extLst>
      <p:ext uri="{BB962C8B-B14F-4D97-AF65-F5344CB8AC3E}">
        <p14:creationId xmlns:p14="http://schemas.microsoft.com/office/powerpoint/2010/main" val="2719537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07635-7E70-8C47-A902-5F8836CE5EC6}"/>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6B72D686-BF4B-6947-B366-4C0E1C1003D2}"/>
              </a:ext>
            </a:extLst>
          </p:cNvPr>
          <p:cNvSpPr>
            <a:spLocks noGrp="1"/>
          </p:cNvSpPr>
          <p:nvPr>
            <p:ph idx="1"/>
          </p:nvPr>
        </p:nvSpPr>
        <p:spPr/>
        <p:txBody>
          <a:bodyPr/>
          <a:lstStyle/>
          <a:p>
            <a:r>
              <a:rPr lang="en-GB" dirty="0"/>
              <a:t>From the above discussion on social development it is clear to see that it has a big impact on a child’s development throughout the life span and can have big effects if social development is not developed correctly.  It follows that there were two theorists and these were Lev Vygotsky and John Watson, and looking at how these theorists relate to social development.  It was clear to see that both theorists have had a big impact on social development, and to see that behaviour links with social development.  Overall, by looking at the impacts on social development it is clear to see that there were many different impacts but this PowerPoint focused on two.  Social development is crucial for development, and is important for the life span.  </a:t>
            </a:r>
            <a:endParaRPr lang="en-US" dirty="0"/>
          </a:p>
        </p:txBody>
      </p:sp>
    </p:spTree>
    <p:extLst>
      <p:ext uri="{BB962C8B-B14F-4D97-AF65-F5344CB8AC3E}">
        <p14:creationId xmlns:p14="http://schemas.microsoft.com/office/powerpoint/2010/main" val="4270760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98C35-A996-544F-BE57-33CA93A6B338}"/>
              </a:ext>
            </a:extLst>
          </p:cNvPr>
          <p:cNvSpPr>
            <a:spLocks noGrp="1"/>
          </p:cNvSpPr>
          <p:nvPr>
            <p:ph type="title"/>
          </p:nvPr>
        </p:nvSpPr>
        <p:spPr>
          <a:xfrm>
            <a:off x="2702778" y="137828"/>
            <a:ext cx="6786443" cy="4793584"/>
          </a:xfrm>
        </p:spPr>
        <p:txBody>
          <a:bodyPr>
            <a:normAutofit/>
          </a:bodyPr>
          <a:lstStyle/>
          <a:p>
            <a:pPr algn="ctr"/>
            <a:r>
              <a:rPr lang="en-GB" dirty="0"/>
              <a:t>THANK YOU FOR LISTENING</a:t>
            </a:r>
            <a:br>
              <a:rPr lang="en-GB" dirty="0"/>
            </a:br>
            <a:br>
              <a:rPr lang="en-GB" dirty="0"/>
            </a:br>
            <a:br>
              <a:rPr lang="en-GB" dirty="0"/>
            </a:br>
            <a:r>
              <a:rPr lang="en-GB" dirty="0"/>
              <a:t>ARE THERE ANY QUESTIONS? </a:t>
            </a:r>
            <a:endParaRPr lang="en-US" dirty="0"/>
          </a:p>
        </p:txBody>
      </p:sp>
      <p:pic>
        <p:nvPicPr>
          <p:cNvPr id="4" name="Graphic 4" descr="Ear">
            <a:extLst>
              <a:ext uri="{FF2B5EF4-FFF2-40B4-BE49-F238E27FC236}">
                <a16:creationId xmlns:a16="http://schemas.microsoft.com/office/drawing/2014/main" id="{6E61DD9D-EDC9-764B-9D7E-4134B246EA8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45053" y="0"/>
            <a:ext cx="3108172" cy="3108172"/>
          </a:xfrm>
          <a:prstGeom prst="rect">
            <a:avLst/>
          </a:prstGeom>
        </p:spPr>
      </p:pic>
      <p:pic>
        <p:nvPicPr>
          <p:cNvPr id="7" name="Graphic 4" descr="Ear">
            <a:extLst>
              <a:ext uri="{FF2B5EF4-FFF2-40B4-BE49-F238E27FC236}">
                <a16:creationId xmlns:a16="http://schemas.microsoft.com/office/drawing/2014/main" id="{7312142A-BF9A-AE4C-8C79-02DE592C889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0" y="0"/>
            <a:ext cx="2995697" cy="3108172"/>
          </a:xfrm>
          <a:prstGeom prst="rect">
            <a:avLst/>
          </a:prstGeom>
        </p:spPr>
      </p:pic>
      <p:pic>
        <p:nvPicPr>
          <p:cNvPr id="5" name="Picture 4">
            <a:extLst>
              <a:ext uri="{FF2B5EF4-FFF2-40B4-BE49-F238E27FC236}">
                <a16:creationId xmlns:a16="http://schemas.microsoft.com/office/drawing/2014/main" id="{8FEAC8A0-BC13-F648-9A7C-3C40CBF90CB3}"/>
              </a:ext>
            </a:extLst>
          </p:cNvPr>
          <p:cNvPicPr>
            <a:picLocks noChangeAspect="1"/>
          </p:cNvPicPr>
          <p:nvPr/>
        </p:nvPicPr>
        <p:blipFill>
          <a:blip r:embed="rId4"/>
          <a:stretch>
            <a:fillRect/>
          </a:stretch>
        </p:blipFill>
        <p:spPr>
          <a:xfrm>
            <a:off x="3954615" y="4178710"/>
            <a:ext cx="4282768" cy="2398350"/>
          </a:xfrm>
          <a:prstGeom prst="rect">
            <a:avLst/>
          </a:prstGeom>
        </p:spPr>
      </p:pic>
    </p:spTree>
    <p:extLst>
      <p:ext uri="{BB962C8B-B14F-4D97-AF65-F5344CB8AC3E}">
        <p14:creationId xmlns:p14="http://schemas.microsoft.com/office/powerpoint/2010/main" val="2588684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55B8E-CDE5-A246-A373-DC705DACC6C8}"/>
              </a:ext>
            </a:extLst>
          </p:cNvPr>
          <p:cNvSpPr>
            <a:spLocks noGrp="1"/>
          </p:cNvSpPr>
          <p:nvPr>
            <p:ph type="title"/>
          </p:nvPr>
        </p:nvSpPr>
        <p:spPr>
          <a:xfrm>
            <a:off x="4903019" y="303162"/>
            <a:ext cx="5910979" cy="887634"/>
          </a:xfrm>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454B05BB-F197-D24A-A239-4EC063A645AA}"/>
              </a:ext>
            </a:extLst>
          </p:cNvPr>
          <p:cNvSpPr>
            <a:spLocks noGrp="1"/>
          </p:cNvSpPr>
          <p:nvPr>
            <p:ph idx="1"/>
          </p:nvPr>
        </p:nvSpPr>
        <p:spPr>
          <a:xfrm>
            <a:off x="235155" y="1543118"/>
            <a:ext cx="10820400" cy="5148279"/>
          </a:xfrm>
        </p:spPr>
        <p:txBody>
          <a:bodyPr>
            <a:normAutofit fontScale="85000" lnSpcReduction="20000"/>
          </a:bodyPr>
          <a:lstStyle/>
          <a:p>
            <a:pPr marL="0" indent="0">
              <a:buNone/>
            </a:pPr>
            <a:r>
              <a:rPr lang="en-GB" sz="2300" kern="1200" dirty="0">
                <a:effectLst/>
                <a:latin typeface="Calibri" panose="020F0502020204030204" pitchFamily="34" charset="0"/>
                <a:ea typeface="Times New Roman" panose="02020603050405020304" pitchFamily="18" charset="0"/>
                <a:cs typeface="Times New Roman" panose="02020603050405020304" pitchFamily="18" charset="0"/>
              </a:rPr>
              <a:t>Anastasia (2016)</a:t>
            </a:r>
            <a:r>
              <a:rPr lang="en-GB" sz="2300" i="1" kern="1200" dirty="0">
                <a:effectLst/>
                <a:latin typeface="Calibri" panose="020F0502020204030204" pitchFamily="34" charset="0"/>
                <a:ea typeface="Times New Roman" panose="02020603050405020304" pitchFamily="18" charset="0"/>
                <a:cs typeface="Times New Roman" panose="02020603050405020304" pitchFamily="18" charset="0"/>
              </a:rPr>
              <a:t> ‘Understanding Vygotsky’s Social Development Theory’. </a:t>
            </a:r>
            <a:r>
              <a:rPr lang="en-GB" sz="2300" kern="1200" dirty="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US" sz="2300" strike="noStrike" kern="1200" dirty="0">
                <a:effectLst/>
                <a:latin typeface="Calibri" panose="020F0502020204030204" pitchFamily="34" charset="0"/>
                <a:ea typeface="Times New Roman" panose="02020603050405020304" pitchFamily="18" charset="0"/>
                <a:cs typeface="Times New Roman" panose="02020603050405020304" pitchFamily="18" charset="0"/>
              </a:rPr>
              <a:t>https://</a:t>
            </a:r>
            <a:r>
              <a:rPr lang="en-US" sz="2300" strike="noStrike" kern="1200" dirty="0" err="1">
                <a:effectLst/>
                <a:latin typeface="Calibri" panose="020F0502020204030204" pitchFamily="34" charset="0"/>
                <a:ea typeface="Times New Roman" panose="02020603050405020304" pitchFamily="18" charset="0"/>
                <a:cs typeface="Times New Roman" panose="02020603050405020304" pitchFamily="18" charset="0"/>
              </a:rPr>
              <a:t>www.cleverism.com</a:t>
            </a:r>
            <a:r>
              <a:rPr lang="en-US" sz="2300" strike="noStrike" kern="1200" dirty="0">
                <a:effectLst/>
                <a:latin typeface="Calibri" panose="020F0502020204030204" pitchFamily="34" charset="0"/>
                <a:ea typeface="Times New Roman" panose="02020603050405020304" pitchFamily="18" charset="0"/>
                <a:cs typeface="Times New Roman" panose="02020603050405020304" pitchFamily="18" charset="0"/>
              </a:rPr>
              <a:t>/vygotskys-social-development-theory</a:t>
            </a:r>
            <a:r>
              <a:rPr lang="en-GB" sz="2300" strike="noStrike" kern="12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2300" kern="1200" dirty="0">
                <a:effectLst/>
                <a:latin typeface="Calibri" panose="020F0502020204030204" pitchFamily="34" charset="0"/>
                <a:ea typeface="Times New Roman" panose="02020603050405020304" pitchFamily="18" charset="0"/>
                <a:cs typeface="Times New Roman" panose="02020603050405020304" pitchFamily="18" charset="0"/>
              </a:rPr>
              <a:t>(accessed: 3rd May 2019).  </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300" dirty="0">
                <a:effectLst/>
                <a:latin typeface="Calibri" panose="020F0502020204030204" pitchFamily="34" charset="0"/>
                <a:ea typeface="Times New Roman" panose="02020603050405020304" pitchFamily="18" charset="0"/>
                <a:cs typeface="Times New Roman" panose="02020603050405020304" pitchFamily="18" charset="0"/>
              </a:rPr>
              <a:t>Bates, B. (2016) </a:t>
            </a:r>
            <a:r>
              <a:rPr lang="en-GB" sz="2300" i="1" dirty="0">
                <a:effectLst/>
                <a:latin typeface="Calibri" panose="020F0502020204030204" pitchFamily="34" charset="0"/>
                <a:ea typeface="Times New Roman" panose="02020603050405020304" pitchFamily="18" charset="0"/>
                <a:cs typeface="Times New Roman" panose="02020603050405020304" pitchFamily="18" charset="0"/>
              </a:rPr>
              <a:t>Learning theories simplified’.  </a:t>
            </a:r>
            <a:r>
              <a:rPr lang="en-GB" sz="2300" dirty="0">
                <a:effectLst/>
                <a:latin typeface="Calibri" panose="020F0502020204030204" pitchFamily="34" charset="0"/>
                <a:ea typeface="Times New Roman" panose="02020603050405020304" pitchFamily="18" charset="0"/>
                <a:cs typeface="Times New Roman" panose="02020603050405020304" pitchFamily="18" charset="0"/>
              </a:rPr>
              <a:t>London: SAGE.  </a:t>
            </a:r>
          </a:p>
          <a:p>
            <a:pPr marL="0" indent="0">
              <a:buNone/>
            </a:pP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300" dirty="0">
                <a:effectLst/>
                <a:latin typeface="Calibri" panose="020F0502020204030204" pitchFamily="34" charset="0"/>
                <a:ea typeface="Times New Roman" panose="02020603050405020304" pitchFamily="18" charset="0"/>
                <a:cs typeface="Times New Roman" panose="02020603050405020304" pitchFamily="18" charset="0"/>
              </a:rPr>
              <a:t>Cherry, K. (2019) ‘</a:t>
            </a:r>
            <a:r>
              <a:rPr lang="en-GB" sz="2300" i="1" dirty="0">
                <a:latin typeface="Calibri" panose="020F0502020204030204" pitchFamily="34" charset="0"/>
                <a:ea typeface="Times New Roman" panose="02020603050405020304" pitchFamily="18" charset="0"/>
                <a:cs typeface="Times New Roman" panose="02020603050405020304" pitchFamily="18" charset="0"/>
              </a:rPr>
              <a:t>The old age debate of nature vs. Nurture’.  </a:t>
            </a:r>
            <a:r>
              <a:rPr lang="en-GB" sz="2300" dirty="0">
                <a:latin typeface="Calibri" panose="020F0502020204030204" pitchFamily="34" charset="0"/>
                <a:ea typeface="Times New Roman" panose="02020603050405020304" pitchFamily="18" charset="0"/>
                <a:cs typeface="Times New Roman" panose="02020603050405020304" pitchFamily="18" charset="0"/>
              </a:rPr>
              <a:t>Available at: https://</a:t>
            </a:r>
            <a:r>
              <a:rPr lang="en-GB" sz="2300" dirty="0" err="1">
                <a:latin typeface="Calibri" panose="020F0502020204030204" pitchFamily="34" charset="0"/>
                <a:ea typeface="Times New Roman" panose="02020603050405020304" pitchFamily="18" charset="0"/>
                <a:cs typeface="Times New Roman" panose="02020603050405020304" pitchFamily="18" charset="0"/>
              </a:rPr>
              <a:t>www.verywellmind.com</a:t>
            </a:r>
            <a:r>
              <a:rPr lang="en-GB" sz="2300" dirty="0">
                <a:latin typeface="Calibri" panose="020F0502020204030204" pitchFamily="34" charset="0"/>
                <a:ea typeface="Times New Roman" panose="02020603050405020304" pitchFamily="18" charset="0"/>
                <a:cs typeface="Times New Roman" panose="02020603050405020304" pitchFamily="18" charset="0"/>
              </a:rPr>
              <a:t>/what-is-nature-versus-nurture-2795392. (Accessed: 7th May 2019).  </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300" kern="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300" kern="1200" dirty="0">
                <a:effectLst/>
                <a:latin typeface="Calibri" panose="020F0502020204030204" pitchFamily="34" charset="0"/>
                <a:ea typeface="Times New Roman" panose="02020603050405020304" pitchFamily="18" charset="0"/>
                <a:cs typeface="Times New Roman" panose="02020603050405020304" pitchFamily="18" charset="0"/>
              </a:rPr>
              <a:t>David, L. (2014) </a:t>
            </a:r>
            <a:r>
              <a:rPr lang="en-GB" sz="2300" i="1" kern="1200" dirty="0">
                <a:effectLst/>
                <a:latin typeface="Calibri" panose="020F0502020204030204" pitchFamily="34" charset="0"/>
                <a:ea typeface="Times New Roman" panose="02020603050405020304" pitchFamily="18" charset="0"/>
                <a:cs typeface="Times New Roman" panose="02020603050405020304" pitchFamily="18" charset="0"/>
              </a:rPr>
              <a:t>‘Social Development Theory (Vygotsky) in Learning Theories’. </a:t>
            </a:r>
            <a:r>
              <a:rPr lang="en-GB" sz="2300" kern="1200" dirty="0">
                <a:effectLst/>
                <a:latin typeface="Calibri" panose="020F0502020204030204" pitchFamily="34" charset="0"/>
                <a:ea typeface="Times New Roman" panose="02020603050405020304" pitchFamily="18" charset="0"/>
                <a:cs typeface="Times New Roman" panose="02020603050405020304" pitchFamily="18" charset="0"/>
              </a:rPr>
              <a:t>Available at https://www.learning-theories.com/vygotskys-social-learning-theory.html. (Accessed: 30th April 2019). </a:t>
            </a:r>
            <a:endParaRPr lang="en-GB" sz="23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300" dirty="0">
                <a:effectLst/>
                <a:latin typeface="Calibri" panose="020F0502020204030204" pitchFamily="34" charset="0"/>
                <a:ea typeface="Times New Roman" panose="02020603050405020304" pitchFamily="18" charset="0"/>
                <a:cs typeface="Times New Roman" panose="02020603050405020304" pitchFamily="18" charset="0"/>
              </a:rPr>
              <a:t>GIPHY (n.d.) ‘</a:t>
            </a:r>
            <a:r>
              <a:rPr lang="en-GB" sz="2300" i="1" dirty="0">
                <a:effectLst/>
                <a:latin typeface="Calibri" panose="020F0502020204030204" pitchFamily="34" charset="0"/>
                <a:ea typeface="Times New Roman" panose="02020603050405020304" pitchFamily="18" charset="0"/>
                <a:cs typeface="Times New Roman" panose="02020603050405020304" pitchFamily="18" charset="0"/>
              </a:rPr>
              <a:t>Explore Ratatouille Gifs’. </a:t>
            </a:r>
            <a:r>
              <a:rPr lang="en-GB" sz="2300" dirty="0">
                <a:effectLst/>
                <a:latin typeface="Calibri" panose="020F0502020204030204" pitchFamily="34" charset="0"/>
                <a:ea typeface="Times New Roman" panose="02020603050405020304" pitchFamily="18" charset="0"/>
                <a:cs typeface="Times New Roman" panose="02020603050405020304" pitchFamily="18" charset="0"/>
              </a:rPr>
              <a:t>Available at:</a:t>
            </a:r>
            <a:r>
              <a:rPr lang="en-GB" sz="2300" i="1"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2300" dirty="0">
                <a:effectLst/>
                <a:latin typeface="Calibri" panose="020F0502020204030204" pitchFamily="34" charset="0"/>
                <a:ea typeface="Times New Roman" panose="02020603050405020304" pitchFamily="18" charset="0"/>
                <a:cs typeface="Times New Roman" panose="02020603050405020304" pitchFamily="18" charset="0"/>
              </a:rPr>
              <a:t>https://</a:t>
            </a:r>
            <a:r>
              <a:rPr lang="en-GB" sz="2300" dirty="0" err="1">
                <a:effectLst/>
                <a:latin typeface="Calibri" panose="020F0502020204030204" pitchFamily="34" charset="0"/>
                <a:ea typeface="Times New Roman" panose="02020603050405020304" pitchFamily="18" charset="0"/>
                <a:cs typeface="Times New Roman" panose="02020603050405020304" pitchFamily="18" charset="0"/>
              </a:rPr>
              <a:t>giphy.com</a:t>
            </a:r>
            <a:r>
              <a:rPr lang="en-GB" sz="2300" dirty="0">
                <a:effectLst/>
                <a:latin typeface="Calibri" panose="020F0502020204030204" pitchFamily="34" charset="0"/>
                <a:ea typeface="Times New Roman" panose="02020603050405020304" pitchFamily="18" charset="0"/>
                <a:cs typeface="Times New Roman" panose="02020603050405020304" pitchFamily="18" charset="0"/>
              </a:rPr>
              <a:t>/gifs/disneypixar-disney-pixar-gif-101t9QwTM6y5oc. (Accessed: 3rd May 2019).  </a:t>
            </a:r>
          </a:p>
          <a:p>
            <a:pPr marL="0" indent="0">
              <a:buNone/>
            </a:pPr>
            <a:endParaRPr lang="en-GB" sz="2300" kern="12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300" kern="1200" dirty="0">
                <a:effectLst/>
                <a:latin typeface="Calibri" panose="020F0502020204030204" pitchFamily="34" charset="0"/>
                <a:ea typeface="Times New Roman" panose="02020603050405020304" pitchFamily="18" charset="0"/>
                <a:cs typeface="Times New Roman" panose="02020603050405020304" pitchFamily="18" charset="0"/>
              </a:rPr>
              <a:t>Lieberman, A. &amp; Van Horn, P. (2008) </a:t>
            </a:r>
            <a:r>
              <a:rPr lang="en-GB" sz="2300" i="1" kern="1200" dirty="0">
                <a:effectLst/>
                <a:latin typeface="Calibri" panose="020F0502020204030204" pitchFamily="34" charset="0"/>
                <a:ea typeface="Times New Roman" panose="02020603050405020304" pitchFamily="18" charset="0"/>
                <a:cs typeface="Times New Roman" panose="02020603050405020304" pitchFamily="18" charset="0"/>
              </a:rPr>
              <a:t>‘Psychotherapy with infants and young children’. </a:t>
            </a:r>
            <a:r>
              <a:rPr lang="en-GB" sz="2300" kern="1200" dirty="0">
                <a:effectLst/>
                <a:latin typeface="Calibri" panose="020F0502020204030204" pitchFamily="34" charset="0"/>
                <a:ea typeface="Times New Roman" panose="02020603050405020304" pitchFamily="18" charset="0"/>
                <a:cs typeface="Times New Roman" panose="02020603050405020304" pitchFamily="18" charset="0"/>
              </a:rPr>
              <a:t> The Guilford Press: New York. </a:t>
            </a:r>
            <a:endParaRPr lang="en-GB" sz="23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2000" i="1" dirty="0"/>
          </a:p>
        </p:txBody>
      </p:sp>
    </p:spTree>
    <p:extLst>
      <p:ext uri="{BB962C8B-B14F-4D97-AF65-F5344CB8AC3E}">
        <p14:creationId xmlns:p14="http://schemas.microsoft.com/office/powerpoint/2010/main" val="2605807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558010-DA76-4D49-B95A-13B2B9E5F7DF}"/>
              </a:ext>
            </a:extLst>
          </p:cNvPr>
          <p:cNvSpPr>
            <a:spLocks noGrp="1"/>
          </p:cNvSpPr>
          <p:nvPr>
            <p:ph idx="1"/>
          </p:nvPr>
        </p:nvSpPr>
        <p:spPr>
          <a:xfrm>
            <a:off x="685800" y="519835"/>
            <a:ext cx="11618178" cy="6151154"/>
          </a:xfrm>
        </p:spPr>
        <p:txBody>
          <a:bodyPr>
            <a:noAutofit/>
          </a:bodyPr>
          <a:lstStyle/>
          <a:p>
            <a:pPr marL="0" indent="0">
              <a:buNone/>
            </a:pP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MacDonald, K. (2018) </a:t>
            </a: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‘How much screen time is too much for kids? It’s complicated?’.  </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Available at:  https://</a:t>
            </a:r>
            <a:r>
              <a:rPr lang="en-GB" sz="2000" dirty="0" err="1">
                <a:effectLst/>
                <a:latin typeface="Calibri" panose="020F0502020204030204" pitchFamily="34" charset="0"/>
                <a:ea typeface="Times New Roman" panose="02020603050405020304" pitchFamily="18" charset="0"/>
                <a:cs typeface="Times New Roman" panose="02020603050405020304" pitchFamily="18" charset="0"/>
              </a:rPr>
              <a:t>www.theguardian.com</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/technology/2018/may/31/how-much-screen-time-is-too-much-for-kids-parents-advice-children-digital-media. (Accessed: 3rd May 2019).  </a:t>
            </a:r>
          </a:p>
          <a:p>
            <a:pPr marL="0" indent="0">
              <a:buNone/>
            </a:pP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Pound, L. (2006) ‘</a:t>
            </a: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How children learn’.</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 London: Practical pre-school books.  </a:t>
            </a:r>
          </a:p>
          <a:p>
            <a:pPr marL="0" indent="0">
              <a:buNone/>
            </a:pP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Pritchard, A. (2018) ‘</a:t>
            </a: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Ways of learning’.  </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Oxon: </a:t>
            </a:r>
            <a:r>
              <a:rPr lang="en-GB" sz="2000" dirty="0" err="1">
                <a:effectLst/>
                <a:latin typeface="Calibri" panose="020F0502020204030204" pitchFamily="34" charset="0"/>
                <a:ea typeface="Times New Roman" panose="02020603050405020304" pitchFamily="18" charset="0"/>
                <a:cs typeface="Times New Roman" panose="02020603050405020304" pitchFamily="18" charset="0"/>
              </a:rPr>
              <a:t>Routledge</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a:t>
            </a:r>
          </a:p>
          <a:p>
            <a:pPr marL="0" indent="0">
              <a:buNone/>
            </a:pP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Plomin, R. (1994) ‘</a:t>
            </a: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Natu</a:t>
            </a:r>
            <a:r>
              <a:rPr lang="en-GB" sz="2000" i="1" dirty="0">
                <a:latin typeface="Calibri" panose="020F0502020204030204" pitchFamily="34" charset="0"/>
                <a:ea typeface="Times New Roman" panose="02020603050405020304" pitchFamily="18" charset="0"/>
                <a:cs typeface="Times New Roman" panose="02020603050405020304" pitchFamily="18" charset="0"/>
              </a:rPr>
              <a:t>re, nurture and social development’, </a:t>
            </a:r>
            <a:r>
              <a:rPr lang="en-GB" sz="2000" dirty="0">
                <a:latin typeface="Calibri" panose="020F0502020204030204" pitchFamily="34" charset="0"/>
                <a:ea typeface="Times New Roman" panose="02020603050405020304" pitchFamily="18" charset="0"/>
                <a:cs typeface="Times New Roman" panose="02020603050405020304" pitchFamily="18" charset="0"/>
              </a:rPr>
              <a:t>3(1), pp. 37-53.  Accessed: 7th May 2019. </a:t>
            </a:r>
            <a:r>
              <a:rPr lang="en-GB" sz="2000">
                <a:latin typeface="Calibri" panose="020F0502020204030204" pitchFamily="34" charset="0"/>
                <a:ea typeface="Times New Roman" panose="02020603050405020304" pitchFamily="18" charset="0"/>
                <a:cs typeface="Times New Roman" panose="02020603050405020304" pitchFamily="18" charset="0"/>
              </a:rPr>
              <a:t>URL: https</a:t>
            </a:r>
            <a:r>
              <a:rPr lang="en-GB" sz="2000" dirty="0">
                <a:latin typeface="Calibri" panose="020F0502020204030204" pitchFamily="34" charset="0"/>
                <a:ea typeface="Times New Roman" panose="02020603050405020304" pitchFamily="18" charset="0"/>
                <a:cs typeface="Times New Roman" panose="02020603050405020304" pitchFamily="18" charset="0"/>
              </a:rPr>
              <a:t>://</a:t>
            </a:r>
            <a:r>
              <a:rPr lang="en-GB" sz="2000" dirty="0" err="1">
                <a:latin typeface="Calibri" panose="020F0502020204030204" pitchFamily="34" charset="0"/>
                <a:ea typeface="Times New Roman" panose="02020603050405020304" pitchFamily="18" charset="0"/>
                <a:cs typeface="Times New Roman" panose="02020603050405020304" pitchFamily="18" charset="0"/>
              </a:rPr>
              <a:t>doi.org</a:t>
            </a:r>
            <a:r>
              <a:rPr lang="en-GB" sz="2000" dirty="0">
                <a:latin typeface="Calibri" panose="020F0502020204030204" pitchFamily="34" charset="0"/>
                <a:ea typeface="Times New Roman" panose="02020603050405020304" pitchFamily="18" charset="0"/>
                <a:cs typeface="Times New Roman" panose="02020603050405020304" pitchFamily="18" charset="0"/>
              </a:rPr>
              <a:t>/10.1111/j.1467-9507.1994.tb00022.x.  </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Roxby, P. (2013) ‘</a:t>
            </a: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Does technology hinder or help toddlers’ learning?’.  </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Available at: https://</a:t>
            </a:r>
            <a:r>
              <a:rPr lang="en-GB" sz="2000" dirty="0" err="1">
                <a:effectLst/>
                <a:latin typeface="Calibri" panose="020F0502020204030204" pitchFamily="34" charset="0"/>
                <a:ea typeface="Times New Roman" panose="02020603050405020304" pitchFamily="18" charset="0"/>
                <a:cs typeface="Times New Roman" panose="02020603050405020304" pitchFamily="18" charset="0"/>
              </a:rPr>
              <a:t>www.bbc.co.uk</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/news/health-22219881. (Accessed: 3rd May 2019).  </a:t>
            </a:r>
          </a:p>
          <a:p>
            <a:pPr marL="0" indent="0">
              <a:buNone/>
            </a:pP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Scan (2019) ‘</a:t>
            </a: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Social development in children’.  </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Available at: https://</a:t>
            </a:r>
            <a:r>
              <a:rPr lang="en-GB" sz="2000" dirty="0" err="1">
                <a:effectLst/>
                <a:latin typeface="Calibri" panose="020F0502020204030204" pitchFamily="34" charset="0"/>
                <a:ea typeface="Times New Roman" panose="02020603050405020304" pitchFamily="18" charset="0"/>
                <a:cs typeface="Times New Roman" panose="02020603050405020304" pitchFamily="18" charset="0"/>
              </a:rPr>
              <a:t>www.scanva.org</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/support-for-parents/</a:t>
            </a:r>
            <a:r>
              <a:rPr lang="en-GB" sz="2000" dirty="0" err="1">
                <a:effectLst/>
                <a:latin typeface="Calibri" panose="020F0502020204030204" pitchFamily="34" charset="0"/>
                <a:ea typeface="Times New Roman" panose="02020603050405020304" pitchFamily="18" charset="0"/>
                <a:cs typeface="Times New Roman" panose="02020603050405020304" pitchFamily="18" charset="0"/>
              </a:rPr>
              <a:t>parent-resource-center-2</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/social-development-in-children/. (Accessed: 1st May 2019).  </a:t>
            </a:r>
          </a:p>
          <a:p>
            <a:pPr marL="0" indent="0">
              <a:buNone/>
            </a:pPr>
            <a:endParaRPr lang="en-GB" sz="200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22779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211A34-866E-4E40-A433-5A30C539559E}"/>
              </a:ext>
            </a:extLst>
          </p:cNvPr>
          <p:cNvSpPr>
            <a:spLocks noGrp="1"/>
          </p:cNvSpPr>
          <p:nvPr>
            <p:ph idx="1"/>
          </p:nvPr>
        </p:nvSpPr>
        <p:spPr>
          <a:xfrm>
            <a:off x="480961" y="1156711"/>
            <a:ext cx="10820400" cy="4024125"/>
          </a:xfrm>
        </p:spPr>
        <p:txBody>
          <a:bodyPr/>
          <a:lstStyle/>
          <a:p>
            <a:endParaRPr lang="en-GB" dirty="0"/>
          </a:p>
          <a:p>
            <a:r>
              <a:rPr lang="en-GB" sz="2000" dirty="0">
                <a:effectLst/>
                <a:latin typeface="Calibri" panose="020F0502020204030204" pitchFamily="34" charset="0"/>
                <a:ea typeface="Times New Roman" panose="02020603050405020304" pitchFamily="18" charset="0"/>
                <a:cs typeface="Times New Roman" panose="02020603050405020304" pitchFamily="18" charset="0"/>
              </a:rPr>
              <a:t>Social Development Laboratory (n.d.) ‘</a:t>
            </a:r>
            <a:r>
              <a:rPr lang="en-GB" sz="2000" i="1" dirty="0">
                <a:effectLst/>
                <a:latin typeface="Calibri" panose="020F0502020204030204" pitchFamily="34" charset="0"/>
                <a:ea typeface="Times New Roman" panose="02020603050405020304" pitchFamily="18" charset="0"/>
                <a:cs typeface="Times New Roman" panose="02020603050405020304" pitchFamily="18" charset="0"/>
              </a:rPr>
              <a:t>Logo’.  </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Available at: http://</a:t>
            </a:r>
            <a:r>
              <a:rPr lang="en-GB" sz="2000" dirty="0" err="1">
                <a:effectLst/>
                <a:latin typeface="Calibri" panose="020F0502020204030204" pitchFamily="34" charset="0"/>
                <a:ea typeface="Times New Roman" panose="02020603050405020304" pitchFamily="18" charset="0"/>
                <a:cs typeface="Times New Roman" panose="02020603050405020304" pitchFamily="18" charset="0"/>
              </a:rPr>
              <a:t>www.pc.rhul.ac.uk</a:t>
            </a:r>
            <a:r>
              <a:rPr lang="en-GB" sz="2000" dirty="0">
                <a:effectLst/>
                <a:latin typeface="Calibri" panose="020F0502020204030204" pitchFamily="34" charset="0"/>
                <a:ea typeface="Times New Roman" panose="02020603050405020304" pitchFamily="18" charset="0"/>
                <a:cs typeface="Times New Roman" panose="02020603050405020304" pitchFamily="18" charset="0"/>
              </a:rPr>
              <a:t>/sites/social_development/site/?attachment_id=1356. (Accessed: 3rd May 2019). </a:t>
            </a:r>
            <a:endParaRPr lang="en-GB" sz="2000" dirty="0">
              <a:latin typeface="Calibri" panose="020F0502020204030204" pitchFamily="34" charset="0"/>
            </a:endParaRPr>
          </a:p>
          <a:p>
            <a:endParaRPr lang="en-GB" sz="2000" dirty="0">
              <a:latin typeface="Calibri" panose="020F0502020204030204" pitchFamily="34" charset="0"/>
            </a:endParaRPr>
          </a:p>
          <a:p>
            <a:r>
              <a:rPr lang="en-GB" sz="2000" dirty="0" err="1">
                <a:latin typeface="Calibri" panose="020F0502020204030204" pitchFamily="34" charset="0"/>
              </a:rPr>
              <a:t>Sincero</a:t>
            </a:r>
            <a:r>
              <a:rPr lang="en-GB" sz="2000" dirty="0">
                <a:latin typeface="Calibri" panose="020F0502020204030204" pitchFamily="34" charset="0"/>
              </a:rPr>
              <a:t>, S.M. (n.d.) ‘</a:t>
            </a:r>
            <a:r>
              <a:rPr lang="en-GB" sz="2000" i="1" dirty="0">
                <a:latin typeface="Calibri" panose="020F0502020204030204" pitchFamily="34" charset="0"/>
              </a:rPr>
              <a:t>Nature and nurture debate’.  </a:t>
            </a:r>
            <a:r>
              <a:rPr lang="en-GB" sz="2000" dirty="0">
                <a:latin typeface="Calibri" panose="020F0502020204030204" pitchFamily="34" charset="0"/>
              </a:rPr>
              <a:t>Available at: https://explorable.com/nature-vs-nurture-debate. (Accessed: 7th May 2019).  </a:t>
            </a:r>
          </a:p>
          <a:p>
            <a:endParaRPr lang="en-GB" dirty="0"/>
          </a:p>
          <a:p>
            <a:endParaRPr lang="en-US" dirty="0"/>
          </a:p>
        </p:txBody>
      </p:sp>
    </p:spTree>
    <p:extLst>
      <p:ext uri="{BB962C8B-B14F-4D97-AF65-F5344CB8AC3E}">
        <p14:creationId xmlns:p14="http://schemas.microsoft.com/office/powerpoint/2010/main" val="323300141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1</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Vapor Trail</vt:lpstr>
      <vt:lpstr>Social develOPMENT</vt:lpstr>
      <vt:lpstr>Introduction</vt:lpstr>
      <vt:lpstr>What is social development?</vt:lpstr>
      <vt:lpstr>Lev Vygotsky</vt:lpstr>
      <vt:lpstr>3 major themes </vt:lpstr>
      <vt:lpstr>John Watson</vt:lpstr>
      <vt:lpstr>How john Watson’s theory related to social development? </vt:lpstr>
      <vt:lpstr>‘Little Albert’</vt:lpstr>
      <vt:lpstr>Nature vs nurture</vt:lpstr>
      <vt:lpstr>Environmental factors </vt:lpstr>
      <vt:lpstr>Stress  </vt:lpstr>
      <vt:lpstr>PowerPoint Presentation</vt:lpstr>
      <vt:lpstr>Environment </vt:lpstr>
      <vt:lpstr>PowerPoint Presentation</vt:lpstr>
      <vt:lpstr>Conclusion</vt:lpstr>
      <vt:lpstr>THANK YOU FOR LISTENING   ARE THERE ANY QUESTIONS? </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develOPMENT</dc:title>
  <dc:creator>Chloe Harries (1803550)</dc:creator>
  <cp:lastModifiedBy>Chloe Harries (1803550)</cp:lastModifiedBy>
  <cp:revision>9</cp:revision>
  <dcterms:created xsi:type="dcterms:W3CDTF">2019-04-30T10:02:09Z</dcterms:created>
  <dcterms:modified xsi:type="dcterms:W3CDTF">2019-05-14T11:11:44Z</dcterms:modified>
</cp:coreProperties>
</file>