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0" r:id="rId1"/>
  </p:sldMasterIdLst>
  <p:sldIdLst>
    <p:sldId id="256" r:id="rId2"/>
    <p:sldId id="260" r:id="rId3"/>
    <p:sldId id="258" r:id="rId4"/>
    <p:sldId id="262" r:id="rId5"/>
    <p:sldId id="263" r:id="rId6"/>
    <p:sldId id="265" r:id="rId7"/>
    <p:sldId id="261" r:id="rId8"/>
    <p:sldId id="268" r:id="rId9"/>
    <p:sldId id="269" r:id="rId10"/>
    <p:sldId id="271"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sy Frampton (2327857)" userId="49167548-7f68-40ca-b262-c8e42445e689" providerId="ADAL" clId="{9EB5F25C-E1B9-F942-9B6A-65B6B0591418}"/>
    <pc:docChg chg="custSel addSld delSld modSld sldOrd">
      <pc:chgData name="Lissy Frampton (2327857)" userId="49167548-7f68-40ca-b262-c8e42445e689" providerId="ADAL" clId="{9EB5F25C-E1B9-F942-9B6A-65B6B0591418}" dt="2025-02-25T12:33:39.382" v="10818" actId="12563"/>
      <pc:docMkLst>
        <pc:docMk/>
      </pc:docMkLst>
      <pc:sldChg chg="addSp modSp">
        <pc:chgData name="Lissy Frampton (2327857)" userId="49167548-7f68-40ca-b262-c8e42445e689" providerId="ADAL" clId="{9EB5F25C-E1B9-F942-9B6A-65B6B0591418}" dt="2025-02-25T12:31:44.817" v="10809" actId="1076"/>
        <pc:sldMkLst>
          <pc:docMk/>
          <pc:sldMk cId="3718849614" sldId="256"/>
        </pc:sldMkLst>
        <pc:spChg chg="add mod">
          <ac:chgData name="Lissy Frampton (2327857)" userId="49167548-7f68-40ca-b262-c8e42445e689" providerId="ADAL" clId="{9EB5F25C-E1B9-F942-9B6A-65B6B0591418}" dt="2025-02-25T12:31:44.817" v="10809" actId="1076"/>
          <ac:spMkLst>
            <pc:docMk/>
            <pc:sldMk cId="3718849614" sldId="256"/>
            <ac:spMk id="2" creationId="{86E1C350-5E2E-DF04-006C-43053167E0B5}"/>
          </ac:spMkLst>
        </pc:spChg>
        <pc:spChg chg="mod">
          <ac:chgData name="Lissy Frampton (2327857)" userId="49167548-7f68-40ca-b262-c8e42445e689" providerId="ADAL" clId="{9EB5F25C-E1B9-F942-9B6A-65B6B0591418}" dt="2025-02-24T15:38:05.089" v="4517" actId="1076"/>
          <ac:spMkLst>
            <pc:docMk/>
            <pc:sldMk cId="3718849614" sldId="256"/>
            <ac:spMk id="4" creationId="{4D0D9D20-3B92-D961-1EC1-9324C8908E5F}"/>
          </ac:spMkLst>
        </pc:spChg>
        <pc:spChg chg="mod">
          <ac:chgData name="Lissy Frampton (2327857)" userId="49167548-7f68-40ca-b262-c8e42445e689" providerId="ADAL" clId="{9EB5F25C-E1B9-F942-9B6A-65B6B0591418}" dt="2025-02-24T15:38:18.112" v="4519" actId="1076"/>
          <ac:spMkLst>
            <pc:docMk/>
            <pc:sldMk cId="3718849614" sldId="256"/>
            <ac:spMk id="5" creationId="{A24BC0EA-EF13-AD08-D06B-9F1495D33A1D}"/>
          </ac:spMkLst>
        </pc:spChg>
      </pc:sldChg>
      <pc:sldChg chg="del">
        <pc:chgData name="Lissy Frampton (2327857)" userId="49167548-7f68-40ca-b262-c8e42445e689" providerId="ADAL" clId="{9EB5F25C-E1B9-F942-9B6A-65B6B0591418}" dt="2025-02-20T13:44:55.454" v="3979" actId="2696"/>
        <pc:sldMkLst>
          <pc:docMk/>
          <pc:sldMk cId="1815183103" sldId="257"/>
        </pc:sldMkLst>
      </pc:sldChg>
      <pc:sldChg chg="delSp modSp addAnim">
        <pc:chgData name="Lissy Frampton (2327857)" userId="49167548-7f68-40ca-b262-c8e42445e689" providerId="ADAL" clId="{9EB5F25C-E1B9-F942-9B6A-65B6B0591418}" dt="2025-02-25T11:05:38.294" v="8140" actId="20577"/>
        <pc:sldMkLst>
          <pc:docMk/>
          <pc:sldMk cId="2151461022" sldId="258"/>
        </pc:sldMkLst>
        <pc:spChg chg="mod">
          <ac:chgData name="Lissy Frampton (2327857)" userId="49167548-7f68-40ca-b262-c8e42445e689" providerId="ADAL" clId="{9EB5F25C-E1B9-F942-9B6A-65B6B0591418}" dt="2025-02-25T11:05:38.294" v="8140" actId="20577"/>
          <ac:spMkLst>
            <pc:docMk/>
            <pc:sldMk cId="2151461022" sldId="258"/>
            <ac:spMk id="10" creationId="{8282AFB3-002A-FCB2-AFD9-B70B6E13523D}"/>
          </ac:spMkLst>
        </pc:spChg>
        <pc:spChg chg="mod">
          <ac:chgData name="Lissy Frampton (2327857)" userId="49167548-7f68-40ca-b262-c8e42445e689" providerId="ADAL" clId="{9EB5F25C-E1B9-F942-9B6A-65B6B0591418}" dt="2025-02-25T11:05:29.193" v="8138" actId="20577"/>
          <ac:spMkLst>
            <pc:docMk/>
            <pc:sldMk cId="2151461022" sldId="258"/>
            <ac:spMk id="11" creationId="{2E57F5B4-3860-8831-AECB-B62AD4A60FCE}"/>
          </ac:spMkLst>
        </pc:spChg>
        <pc:picChg chg="mod">
          <ac:chgData name="Lissy Frampton (2327857)" userId="49167548-7f68-40ca-b262-c8e42445e689" providerId="ADAL" clId="{9EB5F25C-E1B9-F942-9B6A-65B6B0591418}" dt="2025-02-24T15:30:43.683" v="4377" actId="1076"/>
          <ac:picMkLst>
            <pc:docMk/>
            <pc:sldMk cId="2151461022" sldId="258"/>
            <ac:picMk id="6" creationId="{DB8EFFB8-B4B1-06E8-0D1C-1CC7BDBF5FEF}"/>
          </ac:picMkLst>
        </pc:picChg>
        <pc:picChg chg="mod">
          <ac:chgData name="Lissy Frampton (2327857)" userId="49167548-7f68-40ca-b262-c8e42445e689" providerId="ADAL" clId="{9EB5F25C-E1B9-F942-9B6A-65B6B0591418}" dt="2025-02-24T15:30:56.431" v="4380" actId="1076"/>
          <ac:picMkLst>
            <pc:docMk/>
            <pc:sldMk cId="2151461022" sldId="258"/>
            <ac:picMk id="9" creationId="{D036A60A-26A5-EE9C-DC15-C13101DF7891}"/>
          </ac:picMkLst>
        </pc:picChg>
      </pc:sldChg>
      <pc:sldChg chg="modSp del">
        <pc:chgData name="Lissy Frampton (2327857)" userId="49167548-7f68-40ca-b262-c8e42445e689" providerId="ADAL" clId="{9EB5F25C-E1B9-F942-9B6A-65B6B0591418}" dt="2025-02-25T12:28:21.221" v="10739" actId="2696"/>
        <pc:sldMkLst>
          <pc:docMk/>
          <pc:sldMk cId="1363085123" sldId="259"/>
        </pc:sldMkLst>
        <pc:spChg chg="mod">
          <ac:chgData name="Lissy Frampton (2327857)" userId="49167548-7f68-40ca-b262-c8e42445e689" providerId="ADAL" clId="{9EB5F25C-E1B9-F942-9B6A-65B6B0591418}" dt="2025-02-25T10:49:48.714" v="8096" actId="20577"/>
          <ac:spMkLst>
            <pc:docMk/>
            <pc:sldMk cId="1363085123" sldId="259"/>
            <ac:spMk id="3" creationId="{4B4F5CDD-3478-9F18-06AB-AF1B4CF5394B}"/>
          </ac:spMkLst>
        </pc:spChg>
      </pc:sldChg>
      <pc:sldChg chg="addSp delSp modSp ord addAnim">
        <pc:chgData name="Lissy Frampton (2327857)" userId="49167548-7f68-40ca-b262-c8e42445e689" providerId="ADAL" clId="{9EB5F25C-E1B9-F942-9B6A-65B6B0591418}" dt="2025-02-25T12:32:46.524" v="10813" actId="27696"/>
        <pc:sldMkLst>
          <pc:docMk/>
          <pc:sldMk cId="1489159078" sldId="260"/>
        </pc:sldMkLst>
        <pc:spChg chg="add mod">
          <ac:chgData name="Lissy Frampton (2327857)" userId="49167548-7f68-40ca-b262-c8e42445e689" providerId="ADAL" clId="{9EB5F25C-E1B9-F942-9B6A-65B6B0591418}" dt="2025-02-18T08:04:12.444" v="316" actId="14100"/>
          <ac:spMkLst>
            <pc:docMk/>
            <pc:sldMk cId="1489159078" sldId="260"/>
            <ac:spMk id="4" creationId="{9331665C-880E-DAB6-A109-7728E4CB246E}"/>
          </ac:spMkLst>
        </pc:spChg>
        <pc:spChg chg="add mod">
          <ac:chgData name="Lissy Frampton (2327857)" userId="49167548-7f68-40ca-b262-c8e42445e689" providerId="ADAL" clId="{9EB5F25C-E1B9-F942-9B6A-65B6B0591418}" dt="2025-02-18T08:17:08.966" v="818" actId="20577"/>
          <ac:spMkLst>
            <pc:docMk/>
            <pc:sldMk cId="1489159078" sldId="260"/>
            <ac:spMk id="5" creationId="{572ED0DE-B30D-3C84-026B-B6446AE10850}"/>
          </ac:spMkLst>
        </pc:spChg>
        <pc:spChg chg="add mod">
          <ac:chgData name="Lissy Frampton (2327857)" userId="49167548-7f68-40ca-b262-c8e42445e689" providerId="ADAL" clId="{9EB5F25C-E1B9-F942-9B6A-65B6B0591418}" dt="2025-02-18T08:55:28.370" v="838" actId="14100"/>
          <ac:spMkLst>
            <pc:docMk/>
            <pc:sldMk cId="1489159078" sldId="260"/>
            <ac:spMk id="6" creationId="{80762051-0D8B-89D6-B261-A08E6A140F54}"/>
          </ac:spMkLst>
        </pc:spChg>
        <pc:spChg chg="add mod">
          <ac:chgData name="Lissy Frampton (2327857)" userId="49167548-7f68-40ca-b262-c8e42445e689" providerId="ADAL" clId="{9EB5F25C-E1B9-F942-9B6A-65B6B0591418}" dt="2025-02-17T17:35:00.850" v="12" actId="14100"/>
          <ac:spMkLst>
            <pc:docMk/>
            <pc:sldMk cId="1489159078" sldId="260"/>
            <ac:spMk id="7" creationId="{B6034F2A-2B84-8443-F5DC-EB98AC25FAD6}"/>
          </ac:spMkLst>
        </pc:spChg>
        <pc:spChg chg="add mod ord">
          <ac:chgData name="Lissy Frampton (2327857)" userId="49167548-7f68-40ca-b262-c8e42445e689" providerId="ADAL" clId="{9EB5F25C-E1B9-F942-9B6A-65B6B0591418}" dt="2025-02-18T08:04:26.302" v="321" actId="20577"/>
          <ac:spMkLst>
            <pc:docMk/>
            <pc:sldMk cId="1489159078" sldId="260"/>
            <ac:spMk id="8" creationId="{3ED91E0E-694E-FE54-3BD6-267597519DAD}"/>
          </ac:spMkLst>
        </pc:spChg>
        <pc:spChg chg="add mod">
          <ac:chgData name="Lissy Frampton (2327857)" userId="49167548-7f68-40ca-b262-c8e42445e689" providerId="ADAL" clId="{9EB5F25C-E1B9-F942-9B6A-65B6B0591418}" dt="2025-02-18T08:42:40.446" v="836" actId="207"/>
          <ac:spMkLst>
            <pc:docMk/>
            <pc:sldMk cId="1489159078" sldId="260"/>
            <ac:spMk id="10" creationId="{37CCE801-65CF-1D7E-F6A9-4577D95C36A3}"/>
          </ac:spMkLst>
        </pc:spChg>
        <pc:spChg chg="add mod">
          <ac:chgData name="Lissy Frampton (2327857)" userId="49167548-7f68-40ca-b262-c8e42445e689" providerId="ADAL" clId="{9EB5F25C-E1B9-F942-9B6A-65B6B0591418}" dt="2025-02-25T11:05:57.672" v="8156" actId="20577"/>
          <ac:spMkLst>
            <pc:docMk/>
            <pc:sldMk cId="1489159078" sldId="260"/>
            <ac:spMk id="13" creationId="{852D9310-C0FA-797A-B90B-AD4981169B87}"/>
          </ac:spMkLst>
        </pc:spChg>
        <pc:spChg chg="add mod">
          <ac:chgData name="Lissy Frampton (2327857)" userId="49167548-7f68-40ca-b262-c8e42445e689" providerId="ADAL" clId="{9EB5F25C-E1B9-F942-9B6A-65B6B0591418}" dt="2025-02-20T10:28:06.182" v="1961" actId="1076"/>
          <ac:spMkLst>
            <pc:docMk/>
            <pc:sldMk cId="1489159078" sldId="260"/>
            <ac:spMk id="14" creationId="{E6C04EEA-1230-A1F4-5F82-DD55A9E81D76}"/>
          </ac:spMkLst>
        </pc:spChg>
      </pc:sldChg>
      <pc:sldChg chg="new del">
        <pc:chgData name="Lissy Frampton (2327857)" userId="49167548-7f68-40ca-b262-c8e42445e689" providerId="ADAL" clId="{9EB5F25C-E1B9-F942-9B6A-65B6B0591418}" dt="2025-02-17T17:35:08.444" v="14" actId="2696"/>
        <pc:sldMkLst>
          <pc:docMk/>
          <pc:sldMk cId="2609571846" sldId="261"/>
        </pc:sldMkLst>
      </pc:sldChg>
      <pc:sldChg chg="addSp delSp modSp new">
        <pc:chgData name="Lissy Frampton (2327857)" userId="49167548-7f68-40ca-b262-c8e42445e689" providerId="ADAL" clId="{9EB5F25C-E1B9-F942-9B6A-65B6B0591418}" dt="2025-02-25T11:04:54.532" v="8136" actId="121"/>
        <pc:sldMkLst>
          <pc:docMk/>
          <pc:sldMk cId="4134537887" sldId="261"/>
        </pc:sldMkLst>
        <pc:spChg chg="mod">
          <ac:chgData name="Lissy Frampton (2327857)" userId="49167548-7f68-40ca-b262-c8e42445e689" providerId="ADAL" clId="{9EB5F25C-E1B9-F942-9B6A-65B6B0591418}" dt="2025-02-18T08:59:52.269" v="883" actId="1076"/>
          <ac:spMkLst>
            <pc:docMk/>
            <pc:sldMk cId="4134537887" sldId="261"/>
            <ac:spMk id="2" creationId="{E1482656-35A4-4580-0EEA-25D2CFDD57DA}"/>
          </ac:spMkLst>
        </pc:spChg>
        <pc:spChg chg="add mod">
          <ac:chgData name="Lissy Frampton (2327857)" userId="49167548-7f68-40ca-b262-c8e42445e689" providerId="ADAL" clId="{9EB5F25C-E1B9-F942-9B6A-65B6B0591418}" dt="2025-02-25T11:04:54.532" v="8136" actId="121"/>
          <ac:spMkLst>
            <pc:docMk/>
            <pc:sldMk cId="4134537887" sldId="261"/>
            <ac:spMk id="3" creationId="{CC65CC15-D521-253B-7421-F7FE42E1AA6A}"/>
          </ac:spMkLst>
        </pc:spChg>
        <pc:spChg chg="add mod">
          <ac:chgData name="Lissy Frampton (2327857)" userId="49167548-7f68-40ca-b262-c8e42445e689" providerId="ADAL" clId="{9EB5F25C-E1B9-F942-9B6A-65B6B0591418}" dt="2025-02-25T11:04:10.744" v="8103" actId="1076"/>
          <ac:spMkLst>
            <pc:docMk/>
            <pc:sldMk cId="4134537887" sldId="261"/>
            <ac:spMk id="7" creationId="{9A9E6E1A-D8DD-4033-5A8E-53ADAF952AED}"/>
          </ac:spMkLst>
        </pc:spChg>
        <pc:spChg chg="add mod">
          <ac:chgData name="Lissy Frampton (2327857)" userId="49167548-7f68-40ca-b262-c8e42445e689" providerId="ADAL" clId="{9EB5F25C-E1B9-F942-9B6A-65B6B0591418}" dt="2025-02-20T13:41:38.089" v="3973" actId="14100"/>
          <ac:spMkLst>
            <pc:docMk/>
            <pc:sldMk cId="4134537887" sldId="261"/>
            <ac:spMk id="10" creationId="{9B027F2A-6722-F223-966D-3ACB0E3DA683}"/>
          </ac:spMkLst>
        </pc:spChg>
        <pc:graphicFrameChg chg="add mod modGraphic">
          <ac:chgData name="Lissy Frampton (2327857)" userId="49167548-7f68-40ca-b262-c8e42445e689" providerId="ADAL" clId="{9EB5F25C-E1B9-F942-9B6A-65B6B0591418}" dt="2025-02-20T12:28:48.972" v="3781" actId="14100"/>
          <ac:graphicFrameMkLst>
            <pc:docMk/>
            <pc:sldMk cId="4134537887" sldId="261"/>
            <ac:graphicFrameMk id="6" creationId="{2B0AC4CC-001B-73C8-AFA5-3033E3A6FDF1}"/>
          </ac:graphicFrameMkLst>
        </pc:graphicFrameChg>
      </pc:sldChg>
      <pc:sldChg chg="addSp delSp modSp new ord">
        <pc:chgData name="Lissy Frampton (2327857)" userId="49167548-7f68-40ca-b262-c8e42445e689" providerId="ADAL" clId="{9EB5F25C-E1B9-F942-9B6A-65B6B0591418}" dt="2025-02-24T15:30:22.773" v="4376" actId="207"/>
        <pc:sldMkLst>
          <pc:docMk/>
          <pc:sldMk cId="3941216717" sldId="262"/>
        </pc:sldMkLst>
        <pc:spChg chg="mod">
          <ac:chgData name="Lissy Frampton (2327857)" userId="49167548-7f68-40ca-b262-c8e42445e689" providerId="ADAL" clId="{9EB5F25C-E1B9-F942-9B6A-65B6B0591418}" dt="2025-02-24T15:28:18.695" v="4358" actId="1076"/>
          <ac:spMkLst>
            <pc:docMk/>
            <pc:sldMk cId="3941216717" sldId="262"/>
            <ac:spMk id="2" creationId="{D5787BF3-4F8C-D927-3450-5BBEA210D29A}"/>
          </ac:spMkLst>
        </pc:spChg>
        <pc:spChg chg="add mod">
          <ac:chgData name="Lissy Frampton (2327857)" userId="49167548-7f68-40ca-b262-c8e42445e689" providerId="ADAL" clId="{9EB5F25C-E1B9-F942-9B6A-65B6B0591418}" dt="2025-02-24T15:27:32.766" v="4328" actId="1076"/>
          <ac:spMkLst>
            <pc:docMk/>
            <pc:sldMk cId="3941216717" sldId="262"/>
            <ac:spMk id="3" creationId="{4C660C76-A549-6447-6F35-D42A68727684}"/>
          </ac:spMkLst>
        </pc:spChg>
        <pc:spChg chg="add mod">
          <ac:chgData name="Lissy Frampton (2327857)" userId="49167548-7f68-40ca-b262-c8e42445e689" providerId="ADAL" clId="{9EB5F25C-E1B9-F942-9B6A-65B6B0591418}" dt="2025-02-24T15:20:53.076" v="3994" actId="1076"/>
          <ac:spMkLst>
            <pc:docMk/>
            <pc:sldMk cId="3941216717" sldId="262"/>
            <ac:spMk id="4" creationId="{B1681B80-72F9-CF63-5489-7F565DF87F95}"/>
          </ac:spMkLst>
        </pc:spChg>
        <pc:spChg chg="add mod">
          <ac:chgData name="Lissy Frampton (2327857)" userId="49167548-7f68-40ca-b262-c8e42445e689" providerId="ADAL" clId="{9EB5F25C-E1B9-F942-9B6A-65B6B0591418}" dt="2025-02-24T15:30:22.773" v="4376" actId="207"/>
          <ac:spMkLst>
            <pc:docMk/>
            <pc:sldMk cId="3941216717" sldId="262"/>
            <ac:spMk id="5" creationId="{BD0C5E00-2125-46DE-81E4-E4FF264B76E4}"/>
          </ac:spMkLst>
        </pc:spChg>
        <pc:spChg chg="add del mod">
          <ac:chgData name="Lissy Frampton (2327857)" userId="49167548-7f68-40ca-b262-c8e42445e689" providerId="ADAL" clId="{9EB5F25C-E1B9-F942-9B6A-65B6B0591418}" dt="2025-02-24T15:20:11.963" v="3986" actId="478"/>
          <ac:spMkLst>
            <pc:docMk/>
            <pc:sldMk cId="3941216717" sldId="262"/>
            <ac:spMk id="7" creationId="{C1A8A76B-A21F-890C-6F38-901555DDED58}"/>
          </ac:spMkLst>
        </pc:spChg>
        <pc:spChg chg="add del mod">
          <ac:chgData name="Lissy Frampton (2327857)" userId="49167548-7f68-40ca-b262-c8e42445e689" providerId="ADAL" clId="{9EB5F25C-E1B9-F942-9B6A-65B6B0591418}" dt="2025-02-24T15:20:15.124" v="3987" actId="478"/>
          <ac:spMkLst>
            <pc:docMk/>
            <pc:sldMk cId="3941216717" sldId="262"/>
            <ac:spMk id="8" creationId="{69C16ABB-1B81-4DB0-62F3-16A310F67E64}"/>
          </ac:spMkLst>
        </pc:spChg>
        <pc:spChg chg="add del mod">
          <ac:chgData name="Lissy Frampton (2327857)" userId="49167548-7f68-40ca-b262-c8e42445e689" providerId="ADAL" clId="{9EB5F25C-E1B9-F942-9B6A-65B6B0591418}" dt="2025-02-24T15:20:06.876" v="3984" actId="478"/>
          <ac:spMkLst>
            <pc:docMk/>
            <pc:sldMk cId="3941216717" sldId="262"/>
            <ac:spMk id="16" creationId="{383A0947-C73A-E7B1-2957-69A373887493}"/>
          </ac:spMkLst>
        </pc:spChg>
        <pc:picChg chg="add del mod">
          <ac:chgData name="Lissy Frampton (2327857)" userId="49167548-7f68-40ca-b262-c8e42445e689" providerId="ADAL" clId="{9EB5F25C-E1B9-F942-9B6A-65B6B0591418}" dt="2025-02-24T15:20:02.408" v="3982" actId="478"/>
          <ac:picMkLst>
            <pc:docMk/>
            <pc:sldMk cId="3941216717" sldId="262"/>
            <ac:picMk id="15" creationId="{96F3806E-EC26-E2A9-E6DE-A88CAD2480B7}"/>
          </ac:picMkLst>
        </pc:picChg>
      </pc:sldChg>
      <pc:sldChg chg="addSp delSp modSp add modTransition">
        <pc:chgData name="Lissy Frampton (2327857)" userId="49167548-7f68-40ca-b262-c8e42445e689" providerId="ADAL" clId="{9EB5F25C-E1B9-F942-9B6A-65B6B0591418}" dt="2025-02-25T12:33:02.624" v="10814" actId="12563"/>
        <pc:sldMkLst>
          <pc:docMk/>
          <pc:sldMk cId="2317721912" sldId="263"/>
        </pc:sldMkLst>
        <pc:spChg chg="mod">
          <ac:chgData name="Lissy Frampton (2327857)" userId="49167548-7f68-40ca-b262-c8e42445e689" providerId="ADAL" clId="{9EB5F25C-E1B9-F942-9B6A-65B6B0591418}" dt="2025-02-24T15:33:04.732" v="4393" actId="207"/>
          <ac:spMkLst>
            <pc:docMk/>
            <pc:sldMk cId="2317721912" sldId="263"/>
            <ac:spMk id="4" creationId="{B1681B80-72F9-CF63-5489-7F565DF87F95}"/>
          </ac:spMkLst>
        </pc:spChg>
        <pc:spChg chg="add del">
          <ac:chgData name="Lissy Frampton (2327857)" userId="49167548-7f68-40ca-b262-c8e42445e689" providerId="ADAL" clId="{9EB5F25C-E1B9-F942-9B6A-65B6B0591418}" dt="2025-02-24T15:29:07.840" v="4361" actId="478"/>
          <ac:spMkLst>
            <pc:docMk/>
            <pc:sldMk cId="2317721912" sldId="263"/>
            <ac:spMk id="6" creationId="{51882DEF-4AE9-C443-18F1-87A6F82E454D}"/>
          </ac:spMkLst>
        </pc:spChg>
        <pc:spChg chg="mod">
          <ac:chgData name="Lissy Frampton (2327857)" userId="49167548-7f68-40ca-b262-c8e42445e689" providerId="ADAL" clId="{9EB5F25C-E1B9-F942-9B6A-65B6B0591418}" dt="2025-02-24T15:30:02.238" v="4374" actId="1076"/>
          <ac:spMkLst>
            <pc:docMk/>
            <pc:sldMk cId="2317721912" sldId="263"/>
            <ac:spMk id="8" creationId="{69C16ABB-1B81-4DB0-62F3-16A310F67E64}"/>
          </ac:spMkLst>
        </pc:spChg>
      </pc:sldChg>
      <pc:sldChg chg="new del">
        <pc:chgData name="Lissy Frampton (2327857)" userId="49167548-7f68-40ca-b262-c8e42445e689" providerId="ADAL" clId="{9EB5F25C-E1B9-F942-9B6A-65B6B0591418}" dt="2025-02-24T15:20:21.874" v="3989" actId="2696"/>
        <pc:sldMkLst>
          <pc:docMk/>
          <pc:sldMk cId="3081125671" sldId="264"/>
        </pc:sldMkLst>
      </pc:sldChg>
      <pc:sldChg chg="modSp new del">
        <pc:chgData name="Lissy Frampton (2327857)" userId="49167548-7f68-40ca-b262-c8e42445e689" providerId="ADAL" clId="{9EB5F25C-E1B9-F942-9B6A-65B6B0591418}" dt="2025-02-25T09:30:19.970" v="6724" actId="2696"/>
        <pc:sldMkLst>
          <pc:docMk/>
          <pc:sldMk cId="3213608553" sldId="264"/>
        </pc:sldMkLst>
        <pc:spChg chg="mod">
          <ac:chgData name="Lissy Frampton (2327857)" userId="49167548-7f68-40ca-b262-c8e42445e689" providerId="ADAL" clId="{9EB5F25C-E1B9-F942-9B6A-65B6B0591418}" dt="2025-02-24T15:34:43.944" v="4406" actId="20577"/>
          <ac:spMkLst>
            <pc:docMk/>
            <pc:sldMk cId="3213608553" sldId="264"/>
            <ac:spMk id="2" creationId="{4C23EBB3-70A0-0022-C97B-4C2394B51A16}"/>
          </ac:spMkLst>
        </pc:spChg>
      </pc:sldChg>
      <pc:sldChg chg="addSp modSp new addAnim">
        <pc:chgData name="Lissy Frampton (2327857)" userId="49167548-7f68-40ca-b262-c8e42445e689" providerId="ADAL" clId="{9EB5F25C-E1B9-F942-9B6A-65B6B0591418}" dt="2025-02-25T12:33:26.238" v="10817" actId="27696"/>
        <pc:sldMkLst>
          <pc:docMk/>
          <pc:sldMk cId="1991323115" sldId="265"/>
        </pc:sldMkLst>
        <pc:spChg chg="mod">
          <ac:chgData name="Lissy Frampton (2327857)" userId="49167548-7f68-40ca-b262-c8e42445e689" providerId="ADAL" clId="{9EB5F25C-E1B9-F942-9B6A-65B6B0591418}" dt="2025-02-25T08:58:09.243" v="4588" actId="14100"/>
          <ac:spMkLst>
            <pc:docMk/>
            <pc:sldMk cId="1991323115" sldId="265"/>
            <ac:spMk id="2" creationId="{249BC6FE-58A2-2E83-7DB1-9742318695DE}"/>
          </ac:spMkLst>
        </pc:spChg>
        <pc:spChg chg="mod">
          <ac:chgData name="Lissy Frampton (2327857)" userId="49167548-7f68-40ca-b262-c8e42445e689" providerId="ADAL" clId="{9EB5F25C-E1B9-F942-9B6A-65B6B0591418}" dt="2025-02-25T09:29:26.589" v="6719" actId="1076"/>
          <ac:spMkLst>
            <pc:docMk/>
            <pc:sldMk cId="1991323115" sldId="265"/>
            <ac:spMk id="3" creationId="{B67DEE79-EFB4-F767-9D71-F6DD551DD68E}"/>
          </ac:spMkLst>
        </pc:spChg>
        <pc:spChg chg="add mod">
          <ac:chgData name="Lissy Frampton (2327857)" userId="49167548-7f68-40ca-b262-c8e42445e689" providerId="ADAL" clId="{9EB5F25C-E1B9-F942-9B6A-65B6B0591418}" dt="2025-02-25T09:29:31.704" v="6720" actId="1076"/>
          <ac:spMkLst>
            <pc:docMk/>
            <pc:sldMk cId="1991323115" sldId="265"/>
            <ac:spMk id="4" creationId="{B25EF6B5-010D-D362-00F6-A02534B3FF7B}"/>
          </ac:spMkLst>
        </pc:spChg>
        <pc:spChg chg="add mod">
          <ac:chgData name="Lissy Frampton (2327857)" userId="49167548-7f68-40ca-b262-c8e42445e689" providerId="ADAL" clId="{9EB5F25C-E1B9-F942-9B6A-65B6B0591418}" dt="2025-02-25T09:29:18.174" v="6718" actId="1076"/>
          <ac:spMkLst>
            <pc:docMk/>
            <pc:sldMk cId="1991323115" sldId="265"/>
            <ac:spMk id="6" creationId="{41044FE9-3F06-3997-3CD3-83D3260EA38D}"/>
          </ac:spMkLst>
        </pc:spChg>
        <pc:spChg chg="add mod">
          <ac:chgData name="Lissy Frampton (2327857)" userId="49167548-7f68-40ca-b262-c8e42445e689" providerId="ADAL" clId="{9EB5F25C-E1B9-F942-9B6A-65B6B0591418}" dt="2025-02-25T09:29:39.287" v="6721" actId="1076"/>
          <ac:spMkLst>
            <pc:docMk/>
            <pc:sldMk cId="1991323115" sldId="265"/>
            <ac:spMk id="8" creationId="{8DBAC9C3-603B-2FBD-E44B-11D664FE1017}"/>
          </ac:spMkLst>
        </pc:spChg>
        <pc:spChg chg="add mod">
          <ac:chgData name="Lissy Frampton (2327857)" userId="49167548-7f68-40ca-b262-c8e42445e689" providerId="ADAL" clId="{9EB5F25C-E1B9-F942-9B6A-65B6B0591418}" dt="2025-02-25T09:29:46.237" v="6722" actId="1076"/>
          <ac:spMkLst>
            <pc:docMk/>
            <pc:sldMk cId="1991323115" sldId="265"/>
            <ac:spMk id="10" creationId="{9201BD84-5416-D4F3-7598-FD2FD3B39F9C}"/>
          </ac:spMkLst>
        </pc:spChg>
        <pc:spChg chg="add mod">
          <ac:chgData name="Lissy Frampton (2327857)" userId="49167548-7f68-40ca-b262-c8e42445e689" providerId="ADAL" clId="{9EB5F25C-E1B9-F942-9B6A-65B6B0591418}" dt="2025-02-25T09:29:58.980" v="6723" actId="1076"/>
          <ac:spMkLst>
            <pc:docMk/>
            <pc:sldMk cId="1991323115" sldId="265"/>
            <ac:spMk id="12" creationId="{556990C3-126D-0719-B8EE-0818B2E6F671}"/>
          </ac:spMkLst>
        </pc:spChg>
      </pc:sldChg>
      <pc:sldChg chg="modSp new del">
        <pc:chgData name="Lissy Frampton (2327857)" userId="49167548-7f68-40ca-b262-c8e42445e689" providerId="ADAL" clId="{9EB5F25C-E1B9-F942-9B6A-65B6B0591418}" dt="2025-02-25T09:35:06.235" v="6733" actId="2696"/>
        <pc:sldMkLst>
          <pc:docMk/>
          <pc:sldMk cId="3075343362" sldId="266"/>
        </pc:sldMkLst>
        <pc:spChg chg="mod">
          <ac:chgData name="Lissy Frampton (2327857)" userId="49167548-7f68-40ca-b262-c8e42445e689" providerId="ADAL" clId="{9EB5F25C-E1B9-F942-9B6A-65B6B0591418}" dt="2025-02-24T15:36:14.049" v="4500" actId="20577"/>
          <ac:spMkLst>
            <pc:docMk/>
            <pc:sldMk cId="3075343362" sldId="266"/>
            <ac:spMk id="2" creationId="{C5B55BA3-7837-6833-CFAC-7189A2F1CF41}"/>
          </ac:spMkLst>
        </pc:spChg>
      </pc:sldChg>
      <pc:sldChg chg="modSp new del">
        <pc:chgData name="Lissy Frampton (2327857)" userId="49167548-7f68-40ca-b262-c8e42445e689" providerId="ADAL" clId="{9EB5F25C-E1B9-F942-9B6A-65B6B0591418}" dt="2025-02-25T09:35:31.448" v="6759" actId="2696"/>
        <pc:sldMkLst>
          <pc:docMk/>
          <pc:sldMk cId="135858035" sldId="267"/>
        </pc:sldMkLst>
        <pc:spChg chg="mod">
          <ac:chgData name="Lissy Frampton (2327857)" userId="49167548-7f68-40ca-b262-c8e42445e689" providerId="ADAL" clId="{9EB5F25C-E1B9-F942-9B6A-65B6B0591418}" dt="2025-02-24T15:36:27.200" v="4516" actId="20577"/>
          <ac:spMkLst>
            <pc:docMk/>
            <pc:sldMk cId="135858035" sldId="267"/>
            <ac:spMk id="2" creationId="{E702692D-9C9C-62CB-6814-55176D1958EE}"/>
          </ac:spMkLst>
        </pc:spChg>
      </pc:sldChg>
      <pc:sldChg chg="addSp delSp modSp new modTransition">
        <pc:chgData name="Lissy Frampton (2327857)" userId="49167548-7f68-40ca-b262-c8e42445e689" providerId="ADAL" clId="{9EB5F25C-E1B9-F942-9B6A-65B6B0591418}" dt="2025-02-25T12:33:39.382" v="10818" actId="12563"/>
        <pc:sldMkLst>
          <pc:docMk/>
          <pc:sldMk cId="3082821466" sldId="268"/>
        </pc:sldMkLst>
        <pc:spChg chg="mod">
          <ac:chgData name="Lissy Frampton (2327857)" userId="49167548-7f68-40ca-b262-c8e42445e689" providerId="ADAL" clId="{9EB5F25C-E1B9-F942-9B6A-65B6B0591418}" dt="2025-02-25T09:56:49.088" v="8063" actId="1076"/>
          <ac:spMkLst>
            <pc:docMk/>
            <pc:sldMk cId="3082821466" sldId="268"/>
            <ac:spMk id="2" creationId="{9704A8F6-4230-2180-3B23-81FFE7EF4EDB}"/>
          </ac:spMkLst>
        </pc:spChg>
        <pc:spChg chg="del">
          <ac:chgData name="Lissy Frampton (2327857)" userId="49167548-7f68-40ca-b262-c8e42445e689" providerId="ADAL" clId="{9EB5F25C-E1B9-F942-9B6A-65B6B0591418}" dt="2025-02-25T09:35:37.086" v="6760" actId="478"/>
          <ac:spMkLst>
            <pc:docMk/>
            <pc:sldMk cId="3082821466" sldId="268"/>
            <ac:spMk id="3" creationId="{DDFCA971-4A57-D31F-22A1-55D23CC211AE}"/>
          </ac:spMkLst>
        </pc:spChg>
        <pc:spChg chg="add mod">
          <ac:chgData name="Lissy Frampton (2327857)" userId="49167548-7f68-40ca-b262-c8e42445e689" providerId="ADAL" clId="{9EB5F25C-E1B9-F942-9B6A-65B6B0591418}" dt="2025-02-25T09:53:18.798" v="8053" actId="1076"/>
          <ac:spMkLst>
            <pc:docMk/>
            <pc:sldMk cId="3082821466" sldId="268"/>
            <ac:spMk id="5" creationId="{493E70BC-A5D7-C82B-B161-15FCAB30F7BF}"/>
          </ac:spMkLst>
        </pc:spChg>
        <pc:graphicFrameChg chg="add mod modGraphic">
          <ac:chgData name="Lissy Frampton (2327857)" userId="49167548-7f68-40ca-b262-c8e42445e689" providerId="ADAL" clId="{9EB5F25C-E1B9-F942-9B6A-65B6B0591418}" dt="2025-02-25T09:54:53.093" v="8058" actId="113"/>
          <ac:graphicFrameMkLst>
            <pc:docMk/>
            <pc:sldMk cId="3082821466" sldId="268"/>
            <ac:graphicFrameMk id="4" creationId="{D3B1FAD1-CAA5-8475-1BD0-2457DE433DB1}"/>
          </ac:graphicFrameMkLst>
        </pc:graphicFrameChg>
      </pc:sldChg>
      <pc:sldChg chg="addSp delSp modSp add">
        <pc:chgData name="Lissy Frampton (2327857)" userId="49167548-7f68-40ca-b262-c8e42445e689" providerId="ADAL" clId="{9EB5F25C-E1B9-F942-9B6A-65B6B0591418}" dt="2025-02-25T12:30:38.190" v="10772" actId="1076"/>
        <pc:sldMkLst>
          <pc:docMk/>
          <pc:sldMk cId="3003445045" sldId="269"/>
        </pc:sldMkLst>
        <pc:spChg chg="mod">
          <ac:chgData name="Lissy Frampton (2327857)" userId="49167548-7f68-40ca-b262-c8e42445e689" providerId="ADAL" clId="{9EB5F25C-E1B9-F942-9B6A-65B6B0591418}" dt="2025-02-25T12:29:24.997" v="10758" actId="255"/>
          <ac:spMkLst>
            <pc:docMk/>
            <pc:sldMk cId="3003445045" sldId="269"/>
            <ac:spMk id="2" creationId="{55B7DA42-ECB3-9A92-0B8D-512EB6E3CADD}"/>
          </ac:spMkLst>
        </pc:spChg>
        <pc:spChg chg="del">
          <ac:chgData name="Lissy Frampton (2327857)" userId="49167548-7f68-40ca-b262-c8e42445e689" providerId="ADAL" clId="{9EB5F25C-E1B9-F942-9B6A-65B6B0591418}" dt="2025-02-25T09:56:14.777" v="8060" actId="478"/>
          <ac:spMkLst>
            <pc:docMk/>
            <pc:sldMk cId="3003445045" sldId="269"/>
            <ac:spMk id="3" creationId="{4B4F5CDD-3478-9F18-06AB-AF1B4CF5394B}"/>
          </ac:spMkLst>
        </pc:spChg>
        <pc:spChg chg="add del mod">
          <ac:chgData name="Lissy Frampton (2327857)" userId="49167548-7f68-40ca-b262-c8e42445e689" providerId="ADAL" clId="{9EB5F25C-E1B9-F942-9B6A-65B6B0591418}" dt="2025-02-25T09:56:22.156" v="8061" actId="478"/>
          <ac:spMkLst>
            <pc:docMk/>
            <pc:sldMk cId="3003445045" sldId="269"/>
            <ac:spMk id="5" creationId="{2AFAA374-4810-B91A-49DA-D57D977B3C7D}"/>
          </ac:spMkLst>
        </pc:spChg>
        <pc:spChg chg="add">
          <ac:chgData name="Lissy Frampton (2327857)" userId="49167548-7f68-40ca-b262-c8e42445e689" providerId="ADAL" clId="{9EB5F25C-E1B9-F942-9B6A-65B6B0591418}" dt="2025-02-25T09:56:24.932" v="8062" actId="139"/>
          <ac:spMkLst>
            <pc:docMk/>
            <pc:sldMk cId="3003445045" sldId="269"/>
            <ac:spMk id="6" creationId="{F8331950-FFC6-608E-40F7-6DB366B015A3}"/>
          </ac:spMkLst>
        </pc:spChg>
        <pc:spChg chg="add mod">
          <ac:chgData name="Lissy Frampton (2327857)" userId="49167548-7f68-40ca-b262-c8e42445e689" providerId="ADAL" clId="{9EB5F25C-E1B9-F942-9B6A-65B6B0591418}" dt="2025-02-25T12:30:38.190" v="10772" actId="1076"/>
          <ac:spMkLst>
            <pc:docMk/>
            <pc:sldMk cId="3003445045" sldId="269"/>
            <ac:spMk id="7" creationId="{24E11955-69FF-E81B-6E04-E17BD9526868}"/>
          </ac:spMkLst>
        </pc:spChg>
      </pc:sldChg>
      <pc:sldChg chg="new del">
        <pc:chgData name="Lissy Frampton (2327857)" userId="49167548-7f68-40ca-b262-c8e42445e689" providerId="ADAL" clId="{9EB5F25C-E1B9-F942-9B6A-65B6B0591418}" dt="2025-02-25T12:28:29.401" v="10742" actId="2696"/>
        <pc:sldMkLst>
          <pc:docMk/>
          <pc:sldMk cId="4287768736" sldId="270"/>
        </pc:sldMkLst>
      </pc:sldChg>
      <pc:sldChg chg="addSp delSp modSp add">
        <pc:chgData name="Lissy Frampton (2327857)" userId="49167548-7f68-40ca-b262-c8e42445e689" providerId="ADAL" clId="{9EB5F25C-E1B9-F942-9B6A-65B6B0591418}" dt="2025-02-25T12:30:57.685" v="10777" actId="1076"/>
        <pc:sldMkLst>
          <pc:docMk/>
          <pc:sldMk cId="2341750634" sldId="271"/>
        </pc:sldMkLst>
        <pc:spChg chg="del mod">
          <ac:chgData name="Lissy Frampton (2327857)" userId="49167548-7f68-40ca-b262-c8e42445e689" providerId="ADAL" clId="{9EB5F25C-E1B9-F942-9B6A-65B6B0591418}" dt="2025-02-25T12:30:51.466" v="10775" actId="478"/>
          <ac:spMkLst>
            <pc:docMk/>
            <pc:sldMk cId="2341750634" sldId="271"/>
            <ac:spMk id="2" creationId="{55B7DA42-ECB3-9A92-0B8D-512EB6E3CADD}"/>
          </ac:spMkLst>
        </pc:spChg>
        <pc:spChg chg="add del mod">
          <ac:chgData name="Lissy Frampton (2327857)" userId="49167548-7f68-40ca-b262-c8e42445e689" providerId="ADAL" clId="{9EB5F25C-E1B9-F942-9B6A-65B6B0591418}" dt="2025-02-25T12:30:53.391" v="10776" actId="478"/>
          <ac:spMkLst>
            <pc:docMk/>
            <pc:sldMk cId="2341750634" sldId="271"/>
            <ac:spMk id="4" creationId="{6C951712-2F52-80EC-39A4-2109214BC06B}"/>
          </ac:spMkLst>
        </pc:spChg>
        <pc:spChg chg="mod">
          <ac:chgData name="Lissy Frampton (2327857)" userId="49167548-7f68-40ca-b262-c8e42445e689" providerId="ADAL" clId="{9EB5F25C-E1B9-F942-9B6A-65B6B0591418}" dt="2025-02-25T12:30:57.685" v="10777" actId="1076"/>
          <ac:spMkLst>
            <pc:docMk/>
            <pc:sldMk cId="2341750634" sldId="271"/>
            <ac:spMk id="7" creationId="{24E11955-69FF-E81B-6E04-E17BD952686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53F25D-D3F0-EC46-8085-D6572E957027}"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2C072085-C6EA-1642-BE1F-B16F85F5307B}">
      <dgm:prSet phldrT="[Text]" phldr="0"/>
      <dgm:spPr/>
      <dgm:t>
        <a:bodyPr/>
        <a:lstStyle/>
        <a:p>
          <a:r>
            <a:rPr lang="en-GB" dirty="0"/>
            <a:t>1800- John Vivian is made manager at </a:t>
          </a:r>
          <a:r>
            <a:rPr lang="en-GB" dirty="0" err="1"/>
            <a:t>Penclawdd</a:t>
          </a:r>
          <a:r>
            <a:rPr lang="en-GB" dirty="0"/>
            <a:t> Copper Smelting.</a:t>
          </a:r>
        </a:p>
      </dgm:t>
    </dgm:pt>
    <dgm:pt modelId="{A7C56102-3AA2-7943-A747-E3D4D74A6CA0}" type="parTrans" cxnId="{5034839E-08F7-2D40-9936-6CB151F7815F}">
      <dgm:prSet/>
      <dgm:spPr/>
      <dgm:t>
        <a:bodyPr/>
        <a:lstStyle/>
        <a:p>
          <a:endParaRPr lang="en-GB"/>
        </a:p>
      </dgm:t>
    </dgm:pt>
    <dgm:pt modelId="{C134AB73-C7DD-384F-A628-0BB7D2159C19}" type="sibTrans" cxnId="{5034839E-08F7-2D40-9936-6CB151F7815F}">
      <dgm:prSet/>
      <dgm:spPr/>
      <dgm:t>
        <a:bodyPr/>
        <a:lstStyle/>
        <a:p>
          <a:endParaRPr lang="en-GB"/>
        </a:p>
      </dgm:t>
    </dgm:pt>
    <dgm:pt modelId="{C2F20F13-65DF-6943-AB6E-82F999A9B8B5}">
      <dgm:prSet phldrT="[Text]" phldr="0"/>
      <dgm:spPr/>
      <dgm:t>
        <a:bodyPr/>
        <a:lstStyle/>
        <a:p>
          <a:r>
            <a:rPr lang="en-GB" dirty="0"/>
            <a:t>1809- John Vivian and John Henry set up their own copper smelting company in </a:t>
          </a:r>
          <a:r>
            <a:rPr lang="en-GB" dirty="0" err="1"/>
            <a:t>Hafod</a:t>
          </a:r>
          <a:r>
            <a:rPr lang="en-GB" dirty="0"/>
            <a:t> called Vivian and Sons. </a:t>
          </a:r>
        </a:p>
      </dgm:t>
    </dgm:pt>
    <dgm:pt modelId="{36724CA0-5629-5347-BC32-90BD9259CB2A}" type="parTrans" cxnId="{BF55D222-9859-3A40-BD40-5ACBF252B650}">
      <dgm:prSet/>
      <dgm:spPr/>
      <dgm:t>
        <a:bodyPr/>
        <a:lstStyle/>
        <a:p>
          <a:endParaRPr lang="en-GB"/>
        </a:p>
      </dgm:t>
    </dgm:pt>
    <dgm:pt modelId="{DC8E0049-1CD3-A241-8939-B360F48FB511}" type="sibTrans" cxnId="{BF55D222-9859-3A40-BD40-5ACBF252B650}">
      <dgm:prSet/>
      <dgm:spPr/>
      <dgm:t>
        <a:bodyPr/>
        <a:lstStyle/>
        <a:p>
          <a:endParaRPr lang="en-GB"/>
        </a:p>
      </dgm:t>
    </dgm:pt>
    <dgm:pt modelId="{5F83D744-B836-F64C-904F-7F1E9167753E}">
      <dgm:prSet phldrT="[Text]" phldr="0"/>
      <dgm:spPr/>
      <dgm:t>
        <a:bodyPr/>
        <a:lstStyle/>
        <a:p>
          <a:r>
            <a:rPr lang="en-GB" dirty="0"/>
            <a:t>1840- Became the largest company in the copper industry in the world. </a:t>
          </a:r>
        </a:p>
      </dgm:t>
    </dgm:pt>
    <dgm:pt modelId="{3ED354B4-C351-B64F-97AF-BB5995238B85}" type="parTrans" cxnId="{E4FC3328-A3DF-AD4A-BBB7-9AA9442377E5}">
      <dgm:prSet/>
      <dgm:spPr/>
      <dgm:t>
        <a:bodyPr/>
        <a:lstStyle/>
        <a:p>
          <a:endParaRPr lang="en-GB"/>
        </a:p>
      </dgm:t>
    </dgm:pt>
    <dgm:pt modelId="{4AF5DD28-D1A8-694C-91B9-B09E5CA1CC02}" type="sibTrans" cxnId="{E4FC3328-A3DF-AD4A-BBB7-9AA9442377E5}">
      <dgm:prSet/>
      <dgm:spPr/>
      <dgm:t>
        <a:bodyPr/>
        <a:lstStyle/>
        <a:p>
          <a:endParaRPr lang="en-GB"/>
        </a:p>
      </dgm:t>
    </dgm:pt>
    <dgm:pt modelId="{104AE201-297A-144F-ADD3-E4CD0981F233}">
      <dgm:prSet phldrT="[Text]" phldr="0"/>
      <dgm:spPr/>
      <dgm:t>
        <a:bodyPr/>
        <a:lstStyle/>
        <a:p>
          <a:r>
            <a:rPr lang="en-GB" dirty="0"/>
            <a:t>1886- Vivian’s were considered great innovators and contributors to the industrialisation of lower Swansea valley. </a:t>
          </a:r>
        </a:p>
      </dgm:t>
    </dgm:pt>
    <dgm:pt modelId="{2AFBC98C-8B30-4E45-B886-8D06F96C5192}" type="parTrans" cxnId="{E904A266-5C20-F94C-9431-81560FCB40F3}">
      <dgm:prSet/>
      <dgm:spPr/>
      <dgm:t>
        <a:bodyPr/>
        <a:lstStyle/>
        <a:p>
          <a:endParaRPr lang="en-GB"/>
        </a:p>
      </dgm:t>
    </dgm:pt>
    <dgm:pt modelId="{73B20C46-592E-F249-83A7-03DAF2195E44}" type="sibTrans" cxnId="{E904A266-5C20-F94C-9431-81560FCB40F3}">
      <dgm:prSet/>
      <dgm:spPr/>
      <dgm:t>
        <a:bodyPr/>
        <a:lstStyle/>
        <a:p>
          <a:endParaRPr lang="en-GB"/>
        </a:p>
      </dgm:t>
    </dgm:pt>
    <dgm:pt modelId="{03C8BE2C-F028-6945-92FD-28ED62E381E7}" type="pres">
      <dgm:prSet presAssocID="{5753F25D-D3F0-EC46-8085-D6572E957027}" presName="Name0" presStyleCnt="0">
        <dgm:presLayoutVars>
          <dgm:chMax val="7"/>
          <dgm:chPref val="7"/>
          <dgm:dir/>
        </dgm:presLayoutVars>
      </dgm:prSet>
      <dgm:spPr/>
    </dgm:pt>
    <dgm:pt modelId="{AF2BCCCD-630D-A745-92B9-DB3DFC17A89D}" type="pres">
      <dgm:prSet presAssocID="{5753F25D-D3F0-EC46-8085-D6572E957027}" presName="Name1" presStyleCnt="0"/>
      <dgm:spPr/>
    </dgm:pt>
    <dgm:pt modelId="{6DEEF762-DDA4-184E-BAFA-E6A1D91D53CE}" type="pres">
      <dgm:prSet presAssocID="{5753F25D-D3F0-EC46-8085-D6572E957027}" presName="cycle" presStyleCnt="0"/>
      <dgm:spPr/>
    </dgm:pt>
    <dgm:pt modelId="{637F61C6-F4A6-9543-8FA1-9A63613586FF}" type="pres">
      <dgm:prSet presAssocID="{5753F25D-D3F0-EC46-8085-D6572E957027}" presName="srcNode" presStyleLbl="node1" presStyleIdx="0" presStyleCnt="4"/>
      <dgm:spPr/>
    </dgm:pt>
    <dgm:pt modelId="{53775C83-AC41-3345-830C-BBF7026348D1}" type="pres">
      <dgm:prSet presAssocID="{5753F25D-D3F0-EC46-8085-D6572E957027}" presName="conn" presStyleLbl="parChTrans1D2" presStyleIdx="0" presStyleCnt="1"/>
      <dgm:spPr/>
    </dgm:pt>
    <dgm:pt modelId="{533676DC-5523-274B-8F1A-FEC133644C67}" type="pres">
      <dgm:prSet presAssocID="{5753F25D-D3F0-EC46-8085-D6572E957027}" presName="extraNode" presStyleLbl="node1" presStyleIdx="0" presStyleCnt="4"/>
      <dgm:spPr/>
    </dgm:pt>
    <dgm:pt modelId="{D894952F-9F57-CD43-97D2-8DA9103097BC}" type="pres">
      <dgm:prSet presAssocID="{5753F25D-D3F0-EC46-8085-D6572E957027}" presName="dstNode" presStyleLbl="node1" presStyleIdx="0" presStyleCnt="4"/>
      <dgm:spPr/>
    </dgm:pt>
    <dgm:pt modelId="{20CF68A2-D463-974F-B232-4D866BBDAEFB}" type="pres">
      <dgm:prSet presAssocID="{2C072085-C6EA-1642-BE1F-B16F85F5307B}" presName="text_1" presStyleLbl="node1" presStyleIdx="0" presStyleCnt="4">
        <dgm:presLayoutVars>
          <dgm:bulletEnabled val="1"/>
        </dgm:presLayoutVars>
      </dgm:prSet>
      <dgm:spPr/>
    </dgm:pt>
    <dgm:pt modelId="{DAE3DC7D-4B09-B346-BEF9-6AD080EE7EA1}" type="pres">
      <dgm:prSet presAssocID="{2C072085-C6EA-1642-BE1F-B16F85F5307B}" presName="accent_1" presStyleCnt="0"/>
      <dgm:spPr/>
    </dgm:pt>
    <dgm:pt modelId="{01C18FA3-0212-A94A-BF7D-E854D8502508}" type="pres">
      <dgm:prSet presAssocID="{2C072085-C6EA-1642-BE1F-B16F85F5307B}" presName="accentRepeatNode" presStyleLbl="solidFgAcc1" presStyleIdx="0" presStyleCnt="4"/>
      <dgm:spPr/>
    </dgm:pt>
    <dgm:pt modelId="{9AB75C47-74C0-BD48-BA29-A5A9E4807FA4}" type="pres">
      <dgm:prSet presAssocID="{C2F20F13-65DF-6943-AB6E-82F999A9B8B5}" presName="text_2" presStyleLbl="node1" presStyleIdx="1" presStyleCnt="4">
        <dgm:presLayoutVars>
          <dgm:bulletEnabled val="1"/>
        </dgm:presLayoutVars>
      </dgm:prSet>
      <dgm:spPr/>
    </dgm:pt>
    <dgm:pt modelId="{3E307898-676B-9749-8C5E-A6C4623093C0}" type="pres">
      <dgm:prSet presAssocID="{C2F20F13-65DF-6943-AB6E-82F999A9B8B5}" presName="accent_2" presStyleCnt="0"/>
      <dgm:spPr/>
    </dgm:pt>
    <dgm:pt modelId="{FBEAA965-6C09-8649-A107-5E29E50D6603}" type="pres">
      <dgm:prSet presAssocID="{C2F20F13-65DF-6943-AB6E-82F999A9B8B5}" presName="accentRepeatNode" presStyleLbl="solidFgAcc1" presStyleIdx="1" presStyleCnt="4"/>
      <dgm:spPr/>
    </dgm:pt>
    <dgm:pt modelId="{0451FB9F-A1E1-4047-B5E6-DBB048FE06B6}" type="pres">
      <dgm:prSet presAssocID="{5F83D744-B836-F64C-904F-7F1E9167753E}" presName="text_3" presStyleLbl="node1" presStyleIdx="2" presStyleCnt="4">
        <dgm:presLayoutVars>
          <dgm:bulletEnabled val="1"/>
        </dgm:presLayoutVars>
      </dgm:prSet>
      <dgm:spPr/>
    </dgm:pt>
    <dgm:pt modelId="{2882B75F-80A4-DD47-B968-F14700540B33}" type="pres">
      <dgm:prSet presAssocID="{5F83D744-B836-F64C-904F-7F1E9167753E}" presName="accent_3" presStyleCnt="0"/>
      <dgm:spPr/>
    </dgm:pt>
    <dgm:pt modelId="{F4B4FDD3-0D6D-0D46-BEF5-F44F0646ABEA}" type="pres">
      <dgm:prSet presAssocID="{5F83D744-B836-F64C-904F-7F1E9167753E}" presName="accentRepeatNode" presStyleLbl="solidFgAcc1" presStyleIdx="2" presStyleCnt="4"/>
      <dgm:spPr/>
    </dgm:pt>
    <dgm:pt modelId="{AC706501-B719-7B48-BAA5-7D1D9D454BBF}" type="pres">
      <dgm:prSet presAssocID="{104AE201-297A-144F-ADD3-E4CD0981F233}" presName="text_4" presStyleLbl="node1" presStyleIdx="3" presStyleCnt="4">
        <dgm:presLayoutVars>
          <dgm:bulletEnabled val="1"/>
        </dgm:presLayoutVars>
      </dgm:prSet>
      <dgm:spPr/>
    </dgm:pt>
    <dgm:pt modelId="{37C0242D-BD0F-204A-BFCF-7EA933223B85}" type="pres">
      <dgm:prSet presAssocID="{104AE201-297A-144F-ADD3-E4CD0981F233}" presName="accent_4" presStyleCnt="0"/>
      <dgm:spPr/>
    </dgm:pt>
    <dgm:pt modelId="{C6CC4D75-8189-1846-B3B9-A943DCC668CF}" type="pres">
      <dgm:prSet presAssocID="{104AE201-297A-144F-ADD3-E4CD0981F233}" presName="accentRepeatNode" presStyleLbl="solidFgAcc1" presStyleIdx="3" presStyleCnt="4"/>
      <dgm:spPr/>
    </dgm:pt>
  </dgm:ptLst>
  <dgm:cxnLst>
    <dgm:cxn modelId="{A330D31D-750A-594B-A961-E3427CFF4B2D}" type="presOf" srcId="{2C072085-C6EA-1642-BE1F-B16F85F5307B}" destId="{20CF68A2-D463-974F-B232-4D866BBDAEFB}" srcOrd="0" destOrd="0" presId="urn:microsoft.com/office/officeart/2008/layout/VerticalCurvedList"/>
    <dgm:cxn modelId="{BF55D222-9859-3A40-BD40-5ACBF252B650}" srcId="{5753F25D-D3F0-EC46-8085-D6572E957027}" destId="{C2F20F13-65DF-6943-AB6E-82F999A9B8B5}" srcOrd="1" destOrd="0" parTransId="{36724CA0-5629-5347-BC32-90BD9259CB2A}" sibTransId="{DC8E0049-1CD3-A241-8939-B360F48FB511}"/>
    <dgm:cxn modelId="{E4FC3328-A3DF-AD4A-BBB7-9AA9442377E5}" srcId="{5753F25D-D3F0-EC46-8085-D6572E957027}" destId="{5F83D744-B836-F64C-904F-7F1E9167753E}" srcOrd="2" destOrd="0" parTransId="{3ED354B4-C351-B64F-97AF-BB5995238B85}" sibTransId="{4AF5DD28-D1A8-694C-91B9-B09E5CA1CC02}"/>
    <dgm:cxn modelId="{D723E353-D8B1-E54F-9F41-324326EDC3DD}" type="presOf" srcId="{5F83D744-B836-F64C-904F-7F1E9167753E}" destId="{0451FB9F-A1E1-4047-B5E6-DBB048FE06B6}" srcOrd="0" destOrd="0" presId="urn:microsoft.com/office/officeart/2008/layout/VerticalCurvedList"/>
    <dgm:cxn modelId="{E904A266-5C20-F94C-9431-81560FCB40F3}" srcId="{5753F25D-D3F0-EC46-8085-D6572E957027}" destId="{104AE201-297A-144F-ADD3-E4CD0981F233}" srcOrd="3" destOrd="0" parTransId="{2AFBC98C-8B30-4E45-B886-8D06F96C5192}" sibTransId="{73B20C46-592E-F249-83A7-03DAF2195E44}"/>
    <dgm:cxn modelId="{D6433C8B-EC4D-A04E-8B77-6FB7C14CB931}" type="presOf" srcId="{C134AB73-C7DD-384F-A628-0BB7D2159C19}" destId="{53775C83-AC41-3345-830C-BBF7026348D1}" srcOrd="0" destOrd="0" presId="urn:microsoft.com/office/officeart/2008/layout/VerticalCurvedList"/>
    <dgm:cxn modelId="{5034839E-08F7-2D40-9936-6CB151F7815F}" srcId="{5753F25D-D3F0-EC46-8085-D6572E957027}" destId="{2C072085-C6EA-1642-BE1F-B16F85F5307B}" srcOrd="0" destOrd="0" parTransId="{A7C56102-3AA2-7943-A747-E3D4D74A6CA0}" sibTransId="{C134AB73-C7DD-384F-A628-0BB7D2159C19}"/>
    <dgm:cxn modelId="{29D475A7-3178-4E43-A6E2-902925E2B4F2}" type="presOf" srcId="{104AE201-297A-144F-ADD3-E4CD0981F233}" destId="{AC706501-B719-7B48-BAA5-7D1D9D454BBF}" srcOrd="0" destOrd="0" presId="urn:microsoft.com/office/officeart/2008/layout/VerticalCurvedList"/>
    <dgm:cxn modelId="{D215E6BB-F689-7945-A9E4-0BF98645CDAE}" type="presOf" srcId="{5753F25D-D3F0-EC46-8085-D6572E957027}" destId="{03C8BE2C-F028-6945-92FD-28ED62E381E7}" srcOrd="0" destOrd="0" presId="urn:microsoft.com/office/officeart/2008/layout/VerticalCurvedList"/>
    <dgm:cxn modelId="{28E5FDF2-B6E1-E449-805A-080D351AA888}" type="presOf" srcId="{C2F20F13-65DF-6943-AB6E-82F999A9B8B5}" destId="{9AB75C47-74C0-BD48-BA29-A5A9E4807FA4}" srcOrd="0" destOrd="0" presId="urn:microsoft.com/office/officeart/2008/layout/VerticalCurvedList"/>
    <dgm:cxn modelId="{3777071E-CA66-E242-83BB-1AB6EA49F890}" type="presParOf" srcId="{03C8BE2C-F028-6945-92FD-28ED62E381E7}" destId="{AF2BCCCD-630D-A745-92B9-DB3DFC17A89D}" srcOrd="0" destOrd="0" presId="urn:microsoft.com/office/officeart/2008/layout/VerticalCurvedList"/>
    <dgm:cxn modelId="{7EE91881-61D6-B846-8E80-8E996962748E}" type="presParOf" srcId="{AF2BCCCD-630D-A745-92B9-DB3DFC17A89D}" destId="{6DEEF762-DDA4-184E-BAFA-E6A1D91D53CE}" srcOrd="0" destOrd="0" presId="urn:microsoft.com/office/officeart/2008/layout/VerticalCurvedList"/>
    <dgm:cxn modelId="{13BB196D-80FA-F94A-AF85-963482B47A8D}" type="presParOf" srcId="{6DEEF762-DDA4-184E-BAFA-E6A1D91D53CE}" destId="{637F61C6-F4A6-9543-8FA1-9A63613586FF}" srcOrd="0" destOrd="0" presId="urn:microsoft.com/office/officeart/2008/layout/VerticalCurvedList"/>
    <dgm:cxn modelId="{CC2E3A30-55BB-5E40-895D-B35D7A43ABC4}" type="presParOf" srcId="{6DEEF762-DDA4-184E-BAFA-E6A1D91D53CE}" destId="{53775C83-AC41-3345-830C-BBF7026348D1}" srcOrd="1" destOrd="0" presId="urn:microsoft.com/office/officeart/2008/layout/VerticalCurvedList"/>
    <dgm:cxn modelId="{4046058A-90F9-9043-8F3F-D4CF41776356}" type="presParOf" srcId="{6DEEF762-DDA4-184E-BAFA-E6A1D91D53CE}" destId="{533676DC-5523-274B-8F1A-FEC133644C67}" srcOrd="2" destOrd="0" presId="urn:microsoft.com/office/officeart/2008/layout/VerticalCurvedList"/>
    <dgm:cxn modelId="{CDB91441-1373-EA4B-897D-027486394895}" type="presParOf" srcId="{6DEEF762-DDA4-184E-BAFA-E6A1D91D53CE}" destId="{D894952F-9F57-CD43-97D2-8DA9103097BC}" srcOrd="3" destOrd="0" presId="urn:microsoft.com/office/officeart/2008/layout/VerticalCurvedList"/>
    <dgm:cxn modelId="{DD5433C3-BECD-F249-B7A3-675EB7920817}" type="presParOf" srcId="{AF2BCCCD-630D-A745-92B9-DB3DFC17A89D}" destId="{20CF68A2-D463-974F-B232-4D866BBDAEFB}" srcOrd="1" destOrd="0" presId="urn:microsoft.com/office/officeart/2008/layout/VerticalCurvedList"/>
    <dgm:cxn modelId="{9E0110CF-B1A2-C541-80BB-479639D4E1D5}" type="presParOf" srcId="{AF2BCCCD-630D-A745-92B9-DB3DFC17A89D}" destId="{DAE3DC7D-4B09-B346-BEF9-6AD080EE7EA1}" srcOrd="2" destOrd="0" presId="urn:microsoft.com/office/officeart/2008/layout/VerticalCurvedList"/>
    <dgm:cxn modelId="{36D61826-27B0-024C-BAA1-48D8C2CCAEFD}" type="presParOf" srcId="{DAE3DC7D-4B09-B346-BEF9-6AD080EE7EA1}" destId="{01C18FA3-0212-A94A-BF7D-E854D8502508}" srcOrd="0" destOrd="0" presId="urn:microsoft.com/office/officeart/2008/layout/VerticalCurvedList"/>
    <dgm:cxn modelId="{A549F767-F569-354A-8E50-43184BEB3DEF}" type="presParOf" srcId="{AF2BCCCD-630D-A745-92B9-DB3DFC17A89D}" destId="{9AB75C47-74C0-BD48-BA29-A5A9E4807FA4}" srcOrd="3" destOrd="0" presId="urn:microsoft.com/office/officeart/2008/layout/VerticalCurvedList"/>
    <dgm:cxn modelId="{01F940E8-2D98-1A45-A020-9F4F84BD7089}" type="presParOf" srcId="{AF2BCCCD-630D-A745-92B9-DB3DFC17A89D}" destId="{3E307898-676B-9749-8C5E-A6C4623093C0}" srcOrd="4" destOrd="0" presId="urn:microsoft.com/office/officeart/2008/layout/VerticalCurvedList"/>
    <dgm:cxn modelId="{AAB54CD5-D46A-7740-A9DC-92D889DDED91}" type="presParOf" srcId="{3E307898-676B-9749-8C5E-A6C4623093C0}" destId="{FBEAA965-6C09-8649-A107-5E29E50D6603}" srcOrd="0" destOrd="0" presId="urn:microsoft.com/office/officeart/2008/layout/VerticalCurvedList"/>
    <dgm:cxn modelId="{B65FE826-3A9D-6A48-B684-DD548EB37D72}" type="presParOf" srcId="{AF2BCCCD-630D-A745-92B9-DB3DFC17A89D}" destId="{0451FB9F-A1E1-4047-B5E6-DBB048FE06B6}" srcOrd="5" destOrd="0" presId="urn:microsoft.com/office/officeart/2008/layout/VerticalCurvedList"/>
    <dgm:cxn modelId="{C1EADF46-7A97-CD4D-805A-93CCDDBE903A}" type="presParOf" srcId="{AF2BCCCD-630D-A745-92B9-DB3DFC17A89D}" destId="{2882B75F-80A4-DD47-B968-F14700540B33}" srcOrd="6" destOrd="0" presId="urn:microsoft.com/office/officeart/2008/layout/VerticalCurvedList"/>
    <dgm:cxn modelId="{39741F8E-B4E8-A24C-95EC-FA3A382B0927}" type="presParOf" srcId="{2882B75F-80A4-DD47-B968-F14700540B33}" destId="{F4B4FDD3-0D6D-0D46-BEF5-F44F0646ABEA}" srcOrd="0" destOrd="0" presId="urn:microsoft.com/office/officeart/2008/layout/VerticalCurvedList"/>
    <dgm:cxn modelId="{96FED449-B8FB-5940-AF25-A563170F8BF1}" type="presParOf" srcId="{AF2BCCCD-630D-A745-92B9-DB3DFC17A89D}" destId="{AC706501-B719-7B48-BAA5-7D1D9D454BBF}" srcOrd="7" destOrd="0" presId="urn:microsoft.com/office/officeart/2008/layout/VerticalCurvedList"/>
    <dgm:cxn modelId="{BCC97654-AEAA-D445-A73D-4627845E85C8}" type="presParOf" srcId="{AF2BCCCD-630D-A745-92B9-DB3DFC17A89D}" destId="{37C0242D-BD0F-204A-BFCF-7EA933223B85}" srcOrd="8" destOrd="0" presId="urn:microsoft.com/office/officeart/2008/layout/VerticalCurvedList"/>
    <dgm:cxn modelId="{1B30D10A-B0D3-9947-93C5-8B0B6D2E2198}" type="presParOf" srcId="{37C0242D-BD0F-204A-BFCF-7EA933223B85}" destId="{C6CC4D75-8189-1846-B3B9-A943DCC668CF}"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775C83-AC41-3345-830C-BBF7026348D1}">
      <dsp:nvSpPr>
        <dsp:cNvPr id="0" name=""/>
        <dsp:cNvSpPr/>
      </dsp:nvSpPr>
      <dsp:spPr>
        <a:xfrm>
          <a:off x="-5341499" y="-817996"/>
          <a:ext cx="6360392" cy="6360392"/>
        </a:xfrm>
        <a:prstGeom prst="blockArc">
          <a:avLst>
            <a:gd name="adj1" fmla="val 18900000"/>
            <a:gd name="adj2" fmla="val 2700000"/>
            <a:gd name="adj3" fmla="val 340"/>
          </a:avLst>
        </a:pr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0CF68A2-D463-974F-B232-4D866BBDAEFB}">
      <dsp:nvSpPr>
        <dsp:cNvPr id="0" name=""/>
        <dsp:cNvSpPr/>
      </dsp:nvSpPr>
      <dsp:spPr>
        <a:xfrm>
          <a:off x="533436" y="363211"/>
          <a:ext cx="6296407" cy="72680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6899" tIns="38100" rIns="38100" bIns="38100" numCol="1" spcCol="1270" anchor="ctr" anchorCtr="0">
          <a:noAutofit/>
        </a:bodyPr>
        <a:lstStyle/>
        <a:p>
          <a:pPr marL="0" lvl="0" indent="0" algn="l" defTabSz="666750">
            <a:lnSpc>
              <a:spcPct val="90000"/>
            </a:lnSpc>
            <a:spcBef>
              <a:spcPct val="0"/>
            </a:spcBef>
            <a:spcAft>
              <a:spcPct val="35000"/>
            </a:spcAft>
            <a:buNone/>
          </a:pPr>
          <a:r>
            <a:rPr lang="en-GB" sz="1500" kern="1200" dirty="0"/>
            <a:t>1800- John Vivian is made manager at </a:t>
          </a:r>
          <a:r>
            <a:rPr lang="en-GB" sz="1500" kern="1200" dirty="0" err="1"/>
            <a:t>Penclawdd</a:t>
          </a:r>
          <a:r>
            <a:rPr lang="en-GB" sz="1500" kern="1200" dirty="0"/>
            <a:t> Copper Smelting.</a:t>
          </a:r>
        </a:p>
      </dsp:txBody>
      <dsp:txXfrm>
        <a:off x="533436" y="363211"/>
        <a:ext cx="6296407" cy="726801"/>
      </dsp:txXfrm>
    </dsp:sp>
    <dsp:sp modelId="{01C18FA3-0212-A94A-BF7D-E854D8502508}">
      <dsp:nvSpPr>
        <dsp:cNvPr id="0" name=""/>
        <dsp:cNvSpPr/>
      </dsp:nvSpPr>
      <dsp:spPr>
        <a:xfrm>
          <a:off x="79185" y="272361"/>
          <a:ext cx="908501" cy="908501"/>
        </a:xfrm>
        <a:prstGeom prst="ellipse">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AB75C47-74C0-BD48-BA29-A5A9E4807FA4}">
      <dsp:nvSpPr>
        <dsp:cNvPr id="0" name=""/>
        <dsp:cNvSpPr/>
      </dsp:nvSpPr>
      <dsp:spPr>
        <a:xfrm>
          <a:off x="950128" y="1453603"/>
          <a:ext cx="5879715" cy="72680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6899" tIns="38100" rIns="38100" bIns="38100" numCol="1" spcCol="1270" anchor="ctr" anchorCtr="0">
          <a:noAutofit/>
        </a:bodyPr>
        <a:lstStyle/>
        <a:p>
          <a:pPr marL="0" lvl="0" indent="0" algn="l" defTabSz="666750">
            <a:lnSpc>
              <a:spcPct val="90000"/>
            </a:lnSpc>
            <a:spcBef>
              <a:spcPct val="0"/>
            </a:spcBef>
            <a:spcAft>
              <a:spcPct val="35000"/>
            </a:spcAft>
            <a:buNone/>
          </a:pPr>
          <a:r>
            <a:rPr lang="en-GB" sz="1500" kern="1200" dirty="0"/>
            <a:t>1809- John Vivian and John Henry set up their own copper smelting company in </a:t>
          </a:r>
          <a:r>
            <a:rPr lang="en-GB" sz="1500" kern="1200" dirty="0" err="1"/>
            <a:t>Hafod</a:t>
          </a:r>
          <a:r>
            <a:rPr lang="en-GB" sz="1500" kern="1200" dirty="0"/>
            <a:t> called Vivian and Sons. </a:t>
          </a:r>
        </a:p>
      </dsp:txBody>
      <dsp:txXfrm>
        <a:off x="950128" y="1453603"/>
        <a:ext cx="5879715" cy="726801"/>
      </dsp:txXfrm>
    </dsp:sp>
    <dsp:sp modelId="{FBEAA965-6C09-8649-A107-5E29E50D6603}">
      <dsp:nvSpPr>
        <dsp:cNvPr id="0" name=""/>
        <dsp:cNvSpPr/>
      </dsp:nvSpPr>
      <dsp:spPr>
        <a:xfrm>
          <a:off x="495877" y="1362752"/>
          <a:ext cx="908501" cy="908501"/>
        </a:xfrm>
        <a:prstGeom prst="ellipse">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451FB9F-A1E1-4047-B5E6-DBB048FE06B6}">
      <dsp:nvSpPr>
        <dsp:cNvPr id="0" name=""/>
        <dsp:cNvSpPr/>
      </dsp:nvSpPr>
      <dsp:spPr>
        <a:xfrm>
          <a:off x="950128" y="2543994"/>
          <a:ext cx="5879715" cy="72680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6899" tIns="38100" rIns="38100" bIns="38100" numCol="1" spcCol="1270" anchor="ctr" anchorCtr="0">
          <a:noAutofit/>
        </a:bodyPr>
        <a:lstStyle/>
        <a:p>
          <a:pPr marL="0" lvl="0" indent="0" algn="l" defTabSz="666750">
            <a:lnSpc>
              <a:spcPct val="90000"/>
            </a:lnSpc>
            <a:spcBef>
              <a:spcPct val="0"/>
            </a:spcBef>
            <a:spcAft>
              <a:spcPct val="35000"/>
            </a:spcAft>
            <a:buNone/>
          </a:pPr>
          <a:r>
            <a:rPr lang="en-GB" sz="1500" kern="1200" dirty="0"/>
            <a:t>1840- Became the largest company in the copper industry in the world. </a:t>
          </a:r>
        </a:p>
      </dsp:txBody>
      <dsp:txXfrm>
        <a:off x="950128" y="2543994"/>
        <a:ext cx="5879715" cy="726801"/>
      </dsp:txXfrm>
    </dsp:sp>
    <dsp:sp modelId="{F4B4FDD3-0D6D-0D46-BEF5-F44F0646ABEA}">
      <dsp:nvSpPr>
        <dsp:cNvPr id="0" name=""/>
        <dsp:cNvSpPr/>
      </dsp:nvSpPr>
      <dsp:spPr>
        <a:xfrm>
          <a:off x="495877" y="2453144"/>
          <a:ext cx="908501" cy="908501"/>
        </a:xfrm>
        <a:prstGeom prst="ellipse">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C706501-B719-7B48-BAA5-7D1D9D454BBF}">
      <dsp:nvSpPr>
        <dsp:cNvPr id="0" name=""/>
        <dsp:cNvSpPr/>
      </dsp:nvSpPr>
      <dsp:spPr>
        <a:xfrm>
          <a:off x="533436" y="3634385"/>
          <a:ext cx="6296407" cy="72680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6899" tIns="38100" rIns="38100" bIns="38100" numCol="1" spcCol="1270" anchor="ctr" anchorCtr="0">
          <a:noAutofit/>
        </a:bodyPr>
        <a:lstStyle/>
        <a:p>
          <a:pPr marL="0" lvl="0" indent="0" algn="l" defTabSz="666750">
            <a:lnSpc>
              <a:spcPct val="90000"/>
            </a:lnSpc>
            <a:spcBef>
              <a:spcPct val="0"/>
            </a:spcBef>
            <a:spcAft>
              <a:spcPct val="35000"/>
            </a:spcAft>
            <a:buNone/>
          </a:pPr>
          <a:r>
            <a:rPr lang="en-GB" sz="1500" kern="1200" dirty="0"/>
            <a:t>1886- Vivian’s were considered great innovators and contributors to the industrialisation of lower Swansea valley. </a:t>
          </a:r>
        </a:p>
      </dsp:txBody>
      <dsp:txXfrm>
        <a:off x="533436" y="3634385"/>
        <a:ext cx="6296407" cy="726801"/>
      </dsp:txXfrm>
    </dsp:sp>
    <dsp:sp modelId="{C6CC4D75-8189-1846-B3B9-A943DCC668CF}">
      <dsp:nvSpPr>
        <dsp:cNvPr id="0" name=""/>
        <dsp:cNvSpPr/>
      </dsp:nvSpPr>
      <dsp:spPr>
        <a:xfrm>
          <a:off x="79185" y="3543535"/>
          <a:ext cx="908501" cy="908501"/>
        </a:xfrm>
        <a:prstGeom prst="ellipse">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2/24/25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396843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2/24/25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704112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1388207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2/24/25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685435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2/24/25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8079314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2/24/25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191037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2/24/25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023284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2/24/25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3088091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2/24/25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684051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2/24/25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9763395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1225974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0979351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433694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2/24/25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832802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2/24/25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582508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2160228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9566189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2/24/25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1924678096"/>
      </p:ext>
    </p:extLst>
  </p:cSld>
  <p:clrMap bg1="dk1" tx1="lt1" bg2="dk2" tx2="lt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692" r:id="rId12"/>
    <p:sldLayoutId id="2147483693" r:id="rId13"/>
    <p:sldLayoutId id="2147483694" r:id="rId14"/>
    <p:sldLayoutId id="2147483695" r:id="rId15"/>
    <p:sldLayoutId id="2147483696" r:id="rId16"/>
    <p:sldLayoutId id="2147483697"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www.historydiscussion.net/history/industrial-revolution/history-of-the-industrial-revolution/1784" TargetMode="External"/><Relationship Id="rId3" Type="http://schemas.openxmlformats.org/officeDocument/2006/relationships/hyperlink" Target="https://www.bbc.co.uk/wales/history/sites/themes/society/industry_coal02.shtml" TargetMode="External"/><Relationship Id="rId7" Type="http://schemas.openxmlformats.org/officeDocument/2006/relationships/hyperlink" Target="https://www.gracesguide.co.uk/williams,_Foster_and_Co" TargetMode="External"/><Relationship Id="rId2" Type="http://schemas.openxmlformats.org/officeDocument/2006/relationships/hyperlink" Target="https://www.bbc.co.uk/wales/history/sites/themes/society/industry_coal01.shtml" TargetMode="External"/><Relationship Id="rId1" Type="http://schemas.openxmlformats.org/officeDocument/2006/relationships/slideLayout" Target="../slideLayouts/slideLayout2.xml"/><Relationship Id="rId6" Type="http://schemas.openxmlformats.org/officeDocument/2006/relationships/hyperlink" Target="https://www.fforestfawrgeopark.org.uk/understanding/archaeology-and-industrial-heritage/quarrying-of-limestone/" TargetMode="External"/><Relationship Id="rId5" Type="http://schemas.openxmlformats.org/officeDocument/2006/relationships/hyperlink" Target="https://www.environmentandsociety.org/node/6627/" TargetMode="External"/><Relationship Id="rId4" Type="http://schemas.openxmlformats.org/officeDocument/2006/relationships/hyperlink" Target="https://www.historic-uk.com/HistoryUK/HistoryofBritain/Timeline-Industrial-Revolution/" TargetMode="External"/><Relationship Id="rId9" Type="http://schemas.openxmlformats.org/officeDocument/2006/relationships/hyperlink" Target="https://www.press.jhw.edu/newsroom/swansea-copper-global-history?srsltid=AfmBOopMpPyoSIEB8wT3gFY_e22tL04KStV7Va3p01VnUypmtZ-4f1dx"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www.ucsusa.org/resources/how-coal-works" TargetMode="External"/><Relationship Id="rId3" Type="http://schemas.openxmlformats.org/officeDocument/2006/relationships/hyperlink" Target="https://ieefa.org/resources/new-year-same-reminder-theres-no-such-thing-clean-coal" TargetMode="External"/><Relationship Id="rId7" Type="http://schemas.openxmlformats.org/officeDocument/2006/relationships/hyperlink" Target="https://www.map-of-uk.co.uk/countries/Wales/map-of-swansea.htm" TargetMode="External"/><Relationship Id="rId2" Type="http://schemas.openxmlformats.org/officeDocument/2006/relationships/hyperlink" Target="https://www.britannica.com/science/coal-fossil-fuel" TargetMode="External"/><Relationship Id="rId1" Type="http://schemas.openxmlformats.org/officeDocument/2006/relationships/slideLayout" Target="../slideLayouts/slideLayout2.xml"/><Relationship Id="rId6" Type="http://schemas.openxmlformats.org/officeDocument/2006/relationships/hyperlink" Target="https://doi.org/10.1016/j.cities.2004.09.001" TargetMode="External"/><Relationship Id="rId5" Type="http://schemas.openxmlformats.org/officeDocument/2006/relationships/hyperlink" Target="https://global-sei.com/eup/E/info/office/eu_map01.html" TargetMode="External"/><Relationship Id="rId10" Type="http://schemas.openxmlformats.org/officeDocument/2006/relationships/hyperlink" Target="https://www.walesonline.co.uk/lifestyle/nostalgia/welsh-history-month-thomas-williams-10358327" TargetMode="External"/><Relationship Id="rId4" Type="http://schemas.openxmlformats.org/officeDocument/2006/relationships/hyperlink" Target="https://parc-le-breos.co.uk/somewhere-special-in-the-gower-peninsula/a-fascinating-past/" TargetMode="External"/><Relationship Id="rId9" Type="http://schemas.openxmlformats.org/officeDocument/2006/relationships/hyperlink" Target="https://www.ursamajor.com/blog/from-pennies-to-propulsion-the-use-of-copper-in-aerospa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D0D9D20-3B92-D961-1EC1-9324C8908E5F}"/>
              </a:ext>
            </a:extLst>
          </p:cNvPr>
          <p:cNvSpPr txBox="1"/>
          <p:nvPr/>
        </p:nvSpPr>
        <p:spPr>
          <a:xfrm>
            <a:off x="2432739" y="2830289"/>
            <a:ext cx="8144488" cy="707886"/>
          </a:xfrm>
          <a:prstGeom prst="rect">
            <a:avLst/>
          </a:prstGeom>
          <a:noFill/>
        </p:spPr>
        <p:txBody>
          <a:bodyPr wrap="square" rtlCol="0">
            <a:spAutoFit/>
          </a:bodyPr>
          <a:lstStyle/>
          <a:p>
            <a:pPr algn="l"/>
            <a:r>
              <a:rPr lang="en-GB" sz="4000" dirty="0"/>
              <a:t>Industrial Revolution: Swansea</a:t>
            </a:r>
            <a:endParaRPr lang="en-US" sz="4000" dirty="0"/>
          </a:p>
        </p:txBody>
      </p:sp>
      <p:sp>
        <p:nvSpPr>
          <p:cNvPr id="5" name="TextBox 4">
            <a:extLst>
              <a:ext uri="{FF2B5EF4-FFF2-40B4-BE49-F238E27FC236}">
                <a16:creationId xmlns:a16="http://schemas.microsoft.com/office/drawing/2014/main" id="{A24BC0EA-EF13-AD08-D06B-9F1495D33A1D}"/>
              </a:ext>
            </a:extLst>
          </p:cNvPr>
          <p:cNvSpPr txBox="1"/>
          <p:nvPr/>
        </p:nvSpPr>
        <p:spPr>
          <a:xfrm>
            <a:off x="3399872" y="3538175"/>
            <a:ext cx="5693611" cy="923330"/>
          </a:xfrm>
          <a:prstGeom prst="rect">
            <a:avLst/>
          </a:prstGeom>
          <a:noFill/>
        </p:spPr>
        <p:txBody>
          <a:bodyPr wrap="square" rtlCol="0">
            <a:spAutoFit/>
          </a:bodyPr>
          <a:lstStyle/>
          <a:p>
            <a:pPr algn="ctr"/>
            <a:r>
              <a:rPr lang="en-GB" dirty="0"/>
              <a:t>How the Industrial Revolution unfolded in Lower Swansea Valley and Hafod, and the impact it had on other resources. </a:t>
            </a:r>
            <a:endParaRPr lang="en-US" dirty="0"/>
          </a:p>
        </p:txBody>
      </p:sp>
      <p:sp>
        <p:nvSpPr>
          <p:cNvPr id="2" name="TextBox 1">
            <a:extLst>
              <a:ext uri="{FF2B5EF4-FFF2-40B4-BE49-F238E27FC236}">
                <a16:creationId xmlns:a16="http://schemas.microsoft.com/office/drawing/2014/main" id="{86E1C350-5E2E-DF04-006C-43053167E0B5}"/>
              </a:ext>
            </a:extLst>
          </p:cNvPr>
          <p:cNvSpPr txBox="1"/>
          <p:nvPr/>
        </p:nvSpPr>
        <p:spPr>
          <a:xfrm>
            <a:off x="4500616" y="4984725"/>
            <a:ext cx="3492122" cy="369332"/>
          </a:xfrm>
          <a:prstGeom prst="rect">
            <a:avLst/>
          </a:prstGeom>
          <a:noFill/>
        </p:spPr>
        <p:txBody>
          <a:bodyPr wrap="square" rtlCol="0">
            <a:spAutoFit/>
          </a:bodyPr>
          <a:lstStyle/>
          <a:p>
            <a:pPr algn="l"/>
            <a:r>
              <a:rPr lang="en-GB" dirty="0"/>
              <a:t>By Alyssia Frampton, 2327857</a:t>
            </a:r>
            <a:endParaRPr lang="en-US" dirty="0"/>
          </a:p>
        </p:txBody>
      </p:sp>
    </p:spTree>
    <p:extLst>
      <p:ext uri="{BB962C8B-B14F-4D97-AF65-F5344CB8AC3E}">
        <p14:creationId xmlns:p14="http://schemas.microsoft.com/office/powerpoint/2010/main" val="37188496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2432E-0841-545E-E3E5-2488CC739C7D}"/>
              </a:ext>
            </a:extLst>
          </p:cNvPr>
          <p:cNvSpPr>
            <a:spLocks noGrp="1"/>
          </p:cNvSpPr>
          <p:nvPr>
            <p:ph type="title"/>
          </p:nvPr>
        </p:nvSpPr>
        <p:spPr/>
        <p:txBody>
          <a:bodyPr/>
          <a:lstStyle/>
          <a:p>
            <a:r>
              <a:rPr lang="en-GB" dirty="0"/>
              <a:t>Industrial Revolution: Brief Summary</a:t>
            </a:r>
            <a:endParaRPr lang="en-US" dirty="0"/>
          </a:p>
        </p:txBody>
      </p:sp>
      <p:sp>
        <p:nvSpPr>
          <p:cNvPr id="4" name="Rectangle: Rounded Corners 3">
            <a:extLst>
              <a:ext uri="{FF2B5EF4-FFF2-40B4-BE49-F238E27FC236}">
                <a16:creationId xmlns:a16="http://schemas.microsoft.com/office/drawing/2014/main" id="{9331665C-880E-DAB6-A109-7728E4CB246E}"/>
              </a:ext>
            </a:extLst>
          </p:cNvPr>
          <p:cNvSpPr/>
          <p:nvPr/>
        </p:nvSpPr>
        <p:spPr>
          <a:xfrm>
            <a:off x="646111" y="1659519"/>
            <a:ext cx="5449888" cy="1769481"/>
          </a:xfrm>
          <a:prstGeom prst="roundRect">
            <a:avLst>
              <a:gd name="adj" fmla="val 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Rounded Corners 6">
            <a:extLst>
              <a:ext uri="{FF2B5EF4-FFF2-40B4-BE49-F238E27FC236}">
                <a16:creationId xmlns:a16="http://schemas.microsoft.com/office/drawing/2014/main" id="{B6034F2A-2B84-8443-F5DC-EB98AC25FAD6}"/>
              </a:ext>
            </a:extLst>
          </p:cNvPr>
          <p:cNvSpPr/>
          <p:nvPr/>
        </p:nvSpPr>
        <p:spPr>
          <a:xfrm>
            <a:off x="6095999" y="3966366"/>
            <a:ext cx="5355525" cy="2178336"/>
          </a:xfrm>
          <a:prstGeom prst="roundRect">
            <a:avLst>
              <a:gd name="adj" fmla="val 0"/>
            </a:avLst>
          </a:prstGeom>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 name="TextBox 7">
            <a:extLst>
              <a:ext uri="{FF2B5EF4-FFF2-40B4-BE49-F238E27FC236}">
                <a16:creationId xmlns:a16="http://schemas.microsoft.com/office/drawing/2014/main" id="{3ED91E0E-694E-FE54-3BD6-267597519DAD}"/>
              </a:ext>
            </a:extLst>
          </p:cNvPr>
          <p:cNvSpPr txBox="1"/>
          <p:nvPr/>
        </p:nvSpPr>
        <p:spPr>
          <a:xfrm>
            <a:off x="646111" y="1659519"/>
            <a:ext cx="5449888" cy="1785104"/>
          </a:xfrm>
          <a:prstGeom prst="rect">
            <a:avLst/>
          </a:prstGeom>
          <a:noFill/>
        </p:spPr>
        <p:txBody>
          <a:bodyPr wrap="square" rtlCol="0">
            <a:spAutoFit/>
          </a:bodyPr>
          <a:lstStyle/>
          <a:p>
            <a:pPr algn="l"/>
            <a:r>
              <a:rPr lang="en-GB" sz="2200" dirty="0"/>
              <a:t>Labelled the Industrial Revolution in 1837, it is known for the rapid economic and social development over the 18th and 19</a:t>
            </a:r>
            <a:r>
              <a:rPr lang="en-GB" sz="2200" baseline="30000" dirty="0"/>
              <a:t>th</a:t>
            </a:r>
            <a:r>
              <a:rPr lang="en-GB" sz="2200" dirty="0"/>
              <a:t> century (History Discussion, 2020). </a:t>
            </a:r>
            <a:endParaRPr lang="en-US" sz="2200" dirty="0"/>
          </a:p>
        </p:txBody>
      </p:sp>
      <p:sp>
        <p:nvSpPr>
          <p:cNvPr id="5" name="TextBox 4">
            <a:extLst>
              <a:ext uri="{FF2B5EF4-FFF2-40B4-BE49-F238E27FC236}">
                <a16:creationId xmlns:a16="http://schemas.microsoft.com/office/drawing/2014/main" id="{572ED0DE-B30D-3C84-026B-B6446AE10850}"/>
              </a:ext>
            </a:extLst>
          </p:cNvPr>
          <p:cNvSpPr txBox="1"/>
          <p:nvPr/>
        </p:nvSpPr>
        <p:spPr>
          <a:xfrm>
            <a:off x="6095999" y="3981989"/>
            <a:ext cx="5449888" cy="2123658"/>
          </a:xfrm>
          <a:prstGeom prst="rect">
            <a:avLst/>
          </a:prstGeom>
          <a:noFill/>
        </p:spPr>
        <p:txBody>
          <a:bodyPr wrap="square" rtlCol="0">
            <a:spAutoFit/>
          </a:bodyPr>
          <a:lstStyle/>
          <a:p>
            <a:pPr algn="l"/>
            <a:r>
              <a:rPr lang="en-GB" sz="2200" dirty="0"/>
              <a:t>The acceleration and transformation of the manufacturing sector meant a rise in the economies supply, demand, profit and real income. It was a dynamic spread of industry over Britain and Northern Europe (Brain, 2019). </a:t>
            </a:r>
            <a:endParaRPr lang="en-US" sz="2200" dirty="0"/>
          </a:p>
        </p:txBody>
      </p:sp>
      <p:sp>
        <p:nvSpPr>
          <p:cNvPr id="6" name="Rectangle 5">
            <a:extLst>
              <a:ext uri="{FF2B5EF4-FFF2-40B4-BE49-F238E27FC236}">
                <a16:creationId xmlns:a16="http://schemas.microsoft.com/office/drawing/2014/main" id="{80762051-0D8B-89D6-B261-A08E6A140F54}"/>
              </a:ext>
            </a:extLst>
          </p:cNvPr>
          <p:cNvSpPr/>
          <p:nvPr/>
        </p:nvSpPr>
        <p:spPr>
          <a:xfrm>
            <a:off x="6285853" y="1659519"/>
            <a:ext cx="5165671" cy="2141691"/>
          </a:xfrm>
          <a:prstGeom prst="rect">
            <a:avLst/>
          </a:prstGeom>
          <a:solidFill>
            <a:schemeClr val="bg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37CCE801-65CF-1D7E-F6A9-4577D95C36A3}"/>
              </a:ext>
            </a:extLst>
          </p:cNvPr>
          <p:cNvSpPr/>
          <p:nvPr/>
        </p:nvSpPr>
        <p:spPr>
          <a:xfrm>
            <a:off x="646111" y="3589594"/>
            <a:ext cx="5260037" cy="2555107"/>
          </a:xfrm>
          <a:prstGeom prst="rect">
            <a:avLst/>
          </a:prstGeom>
          <a:solidFill>
            <a:schemeClr val="bg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Box 12">
            <a:extLst>
              <a:ext uri="{FF2B5EF4-FFF2-40B4-BE49-F238E27FC236}">
                <a16:creationId xmlns:a16="http://schemas.microsoft.com/office/drawing/2014/main" id="{852D9310-C0FA-797A-B90B-AD4981169B87}"/>
              </a:ext>
            </a:extLst>
          </p:cNvPr>
          <p:cNvSpPr txBox="1"/>
          <p:nvPr/>
        </p:nvSpPr>
        <p:spPr>
          <a:xfrm>
            <a:off x="646110" y="3600341"/>
            <a:ext cx="5449887" cy="2431435"/>
          </a:xfrm>
          <a:prstGeom prst="rect">
            <a:avLst/>
          </a:prstGeom>
          <a:noFill/>
        </p:spPr>
        <p:txBody>
          <a:bodyPr wrap="square" rtlCol="0">
            <a:spAutoFit/>
          </a:bodyPr>
          <a:lstStyle/>
          <a:p>
            <a:pPr algn="l"/>
            <a:r>
              <a:rPr lang="en-GB" sz="1900" dirty="0"/>
              <a:t>The Industrial Revolution lead to some of the most crucial inventions of that time. Steam engines were a great development of the revolution because it allowed easier and more widespread transport. Being powered by coal, obviously the demand and supply of coal became profitable and benefited the economy hugely (</a:t>
            </a:r>
            <a:r>
              <a:rPr lang="en-GB" sz="1900" dirty="0" err="1"/>
              <a:t>Chassignet</a:t>
            </a:r>
            <a:r>
              <a:rPr lang="en-GB" sz="1900" dirty="0"/>
              <a:t>, 2014). </a:t>
            </a:r>
            <a:endParaRPr lang="en-US" sz="1900" dirty="0"/>
          </a:p>
        </p:txBody>
      </p:sp>
      <p:sp>
        <p:nvSpPr>
          <p:cNvPr id="14" name="TextBox 13">
            <a:extLst>
              <a:ext uri="{FF2B5EF4-FFF2-40B4-BE49-F238E27FC236}">
                <a16:creationId xmlns:a16="http://schemas.microsoft.com/office/drawing/2014/main" id="{E6C04EEA-1230-A1F4-5F82-DD55A9E81D76}"/>
              </a:ext>
            </a:extLst>
          </p:cNvPr>
          <p:cNvSpPr txBox="1"/>
          <p:nvPr/>
        </p:nvSpPr>
        <p:spPr>
          <a:xfrm>
            <a:off x="6338826" y="1711132"/>
            <a:ext cx="5165670" cy="2031325"/>
          </a:xfrm>
          <a:prstGeom prst="rect">
            <a:avLst/>
          </a:prstGeom>
          <a:noFill/>
        </p:spPr>
        <p:txBody>
          <a:bodyPr wrap="square" rtlCol="0">
            <a:spAutoFit/>
          </a:bodyPr>
          <a:lstStyle/>
          <a:p>
            <a:pPr algn="l"/>
            <a:r>
              <a:rPr lang="en-GB" dirty="0"/>
              <a:t>Driving the need for copper resources, steam power used copper to conduct heat evenly and its malleability properties. With the new benefits of steam engines, it was important that copper be utilised for the system and therefore drove for the resources more than ever before (Ursa Major, 2023). </a:t>
            </a:r>
            <a:endParaRPr lang="en-US" dirty="0"/>
          </a:p>
        </p:txBody>
      </p:sp>
    </p:spTree>
    <p:extLst>
      <p:ext uri="{BB962C8B-B14F-4D97-AF65-F5344CB8AC3E}">
        <p14:creationId xmlns:p14="http://schemas.microsoft.com/office/powerpoint/2010/main" val="1489159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0" grpId="0" animBg="1"/>
      <p:bldP spid="13" grpId="0"/>
      <p:bldP spid="1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CB826-11A1-FAD0-95C0-E24749BA50AD}"/>
              </a:ext>
            </a:extLst>
          </p:cNvPr>
          <p:cNvSpPr>
            <a:spLocks noGrp="1"/>
          </p:cNvSpPr>
          <p:nvPr>
            <p:ph type="title"/>
          </p:nvPr>
        </p:nvSpPr>
        <p:spPr/>
        <p:txBody>
          <a:bodyPr/>
          <a:lstStyle/>
          <a:p>
            <a:r>
              <a:rPr lang="en-GB" dirty="0"/>
              <a:t>Swansea</a:t>
            </a:r>
            <a:endParaRPr lang="en-US" dirty="0"/>
          </a:p>
        </p:txBody>
      </p:sp>
      <p:pic>
        <p:nvPicPr>
          <p:cNvPr id="6" name="Picture 5">
            <a:extLst>
              <a:ext uri="{FF2B5EF4-FFF2-40B4-BE49-F238E27FC236}">
                <a16:creationId xmlns:a16="http://schemas.microsoft.com/office/drawing/2014/main" id="{DB8EFFB8-B4B1-06E8-0D1C-1CC7BDBF5FEF}"/>
              </a:ext>
            </a:extLst>
          </p:cNvPr>
          <p:cNvPicPr>
            <a:picLocks noChangeAspect="1"/>
          </p:cNvPicPr>
          <p:nvPr/>
        </p:nvPicPr>
        <p:blipFill>
          <a:blip r:embed="rId2"/>
          <a:stretch>
            <a:fillRect/>
          </a:stretch>
        </p:blipFill>
        <p:spPr>
          <a:xfrm>
            <a:off x="3525739" y="1108987"/>
            <a:ext cx="5140522" cy="5296295"/>
          </a:xfrm>
          <a:prstGeom prst="rect">
            <a:avLst/>
          </a:prstGeom>
        </p:spPr>
      </p:pic>
      <p:pic>
        <p:nvPicPr>
          <p:cNvPr id="9" name="Picture 8">
            <a:extLst>
              <a:ext uri="{FF2B5EF4-FFF2-40B4-BE49-F238E27FC236}">
                <a16:creationId xmlns:a16="http://schemas.microsoft.com/office/drawing/2014/main" id="{D036A60A-26A5-EE9C-DC15-C13101DF7891}"/>
              </a:ext>
            </a:extLst>
          </p:cNvPr>
          <p:cNvPicPr>
            <a:picLocks noChangeAspect="1"/>
          </p:cNvPicPr>
          <p:nvPr/>
        </p:nvPicPr>
        <p:blipFill>
          <a:blip r:embed="rId3"/>
          <a:stretch>
            <a:fillRect/>
          </a:stretch>
        </p:blipFill>
        <p:spPr>
          <a:xfrm>
            <a:off x="2779768" y="1219030"/>
            <a:ext cx="7014939" cy="5053849"/>
          </a:xfrm>
          <a:prstGeom prst="rect">
            <a:avLst/>
          </a:prstGeom>
        </p:spPr>
      </p:pic>
      <p:sp>
        <p:nvSpPr>
          <p:cNvPr id="10" name="TextBox 9">
            <a:extLst>
              <a:ext uri="{FF2B5EF4-FFF2-40B4-BE49-F238E27FC236}">
                <a16:creationId xmlns:a16="http://schemas.microsoft.com/office/drawing/2014/main" id="{8282AFB3-002A-FCB2-AFD9-B70B6E13523D}"/>
              </a:ext>
            </a:extLst>
          </p:cNvPr>
          <p:cNvSpPr txBox="1"/>
          <p:nvPr/>
        </p:nvSpPr>
        <p:spPr>
          <a:xfrm>
            <a:off x="103627" y="6405282"/>
            <a:ext cx="3422112" cy="369332"/>
          </a:xfrm>
          <a:prstGeom prst="rect">
            <a:avLst/>
          </a:prstGeom>
          <a:noFill/>
        </p:spPr>
        <p:txBody>
          <a:bodyPr wrap="square" rtlCol="0">
            <a:spAutoFit/>
          </a:bodyPr>
          <a:lstStyle/>
          <a:p>
            <a:pPr algn="l"/>
            <a:r>
              <a:rPr lang="en-GB" dirty="0"/>
              <a:t>(</a:t>
            </a:r>
            <a:r>
              <a:rPr lang="en-GB" dirty="0" err="1"/>
              <a:t>Sumitomo</a:t>
            </a:r>
            <a:r>
              <a:rPr lang="en-GB" dirty="0"/>
              <a:t> Electric, 2014)</a:t>
            </a:r>
            <a:endParaRPr lang="en-US" dirty="0"/>
          </a:p>
        </p:txBody>
      </p:sp>
      <p:sp>
        <p:nvSpPr>
          <p:cNvPr id="11" name="TextBox 10">
            <a:extLst>
              <a:ext uri="{FF2B5EF4-FFF2-40B4-BE49-F238E27FC236}">
                <a16:creationId xmlns:a16="http://schemas.microsoft.com/office/drawing/2014/main" id="{2E57F5B4-3860-8831-AECB-B62AD4A60FCE}"/>
              </a:ext>
            </a:extLst>
          </p:cNvPr>
          <p:cNvSpPr txBox="1"/>
          <p:nvPr/>
        </p:nvSpPr>
        <p:spPr>
          <a:xfrm>
            <a:off x="9412232" y="6382922"/>
            <a:ext cx="2676141" cy="369332"/>
          </a:xfrm>
          <a:prstGeom prst="rect">
            <a:avLst/>
          </a:prstGeom>
          <a:solidFill>
            <a:schemeClr val="accent5">
              <a:lumMod val="75000"/>
            </a:schemeClr>
          </a:solidFill>
          <a:ln>
            <a:solidFill>
              <a:schemeClr val="accent5">
                <a:lumMod val="50000"/>
              </a:schemeClr>
            </a:solidFill>
          </a:ln>
        </p:spPr>
        <p:style>
          <a:lnRef idx="2">
            <a:schemeClr val="accent5"/>
          </a:lnRef>
          <a:fillRef idx="1">
            <a:schemeClr val="lt1"/>
          </a:fillRef>
          <a:effectRef idx="0">
            <a:schemeClr val="accent5"/>
          </a:effectRef>
          <a:fontRef idx="minor">
            <a:schemeClr val="dk1"/>
          </a:fontRef>
        </p:style>
        <p:txBody>
          <a:bodyPr wrap="square" rtlCol="0">
            <a:spAutoFit/>
          </a:bodyPr>
          <a:lstStyle/>
          <a:p>
            <a:pPr algn="l"/>
            <a:r>
              <a:rPr lang="en-GB" dirty="0">
                <a:solidFill>
                  <a:schemeClr val="tx1"/>
                </a:solidFill>
              </a:rPr>
              <a:t>(</a:t>
            </a:r>
            <a:r>
              <a:rPr lang="en-GB" dirty="0" err="1">
                <a:solidFill>
                  <a:schemeClr val="tx1"/>
                </a:solidFill>
              </a:rPr>
              <a:t>Tourizm</a:t>
            </a:r>
            <a:r>
              <a:rPr lang="en-GB" dirty="0">
                <a:solidFill>
                  <a:schemeClr val="tx1"/>
                </a:solidFill>
              </a:rPr>
              <a:t> Maps, 2005)</a:t>
            </a:r>
            <a:endParaRPr lang="en-US" dirty="0">
              <a:solidFill>
                <a:schemeClr val="tx1"/>
              </a:solidFill>
            </a:endParaRPr>
          </a:p>
        </p:txBody>
      </p:sp>
    </p:spTree>
    <p:extLst>
      <p:ext uri="{BB962C8B-B14F-4D97-AF65-F5344CB8AC3E}">
        <p14:creationId xmlns:p14="http://schemas.microsoft.com/office/powerpoint/2010/main" val="2151461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87BF3-4F8C-D927-3450-5BBEA210D29A}"/>
              </a:ext>
            </a:extLst>
          </p:cNvPr>
          <p:cNvSpPr>
            <a:spLocks noGrp="1"/>
          </p:cNvSpPr>
          <p:nvPr>
            <p:ph type="title"/>
          </p:nvPr>
        </p:nvSpPr>
        <p:spPr>
          <a:xfrm>
            <a:off x="657091" y="384168"/>
            <a:ext cx="9404723" cy="1400530"/>
          </a:xfrm>
        </p:spPr>
        <p:txBody>
          <a:bodyPr/>
          <a:lstStyle/>
          <a:p>
            <a:r>
              <a:rPr lang="en-GB" sz="5600" dirty="0"/>
              <a:t>Coal</a:t>
            </a:r>
            <a:endParaRPr lang="en-US" sz="5600" dirty="0"/>
          </a:p>
        </p:txBody>
      </p:sp>
      <p:sp>
        <p:nvSpPr>
          <p:cNvPr id="4" name="Oval 3">
            <a:extLst>
              <a:ext uri="{FF2B5EF4-FFF2-40B4-BE49-F238E27FC236}">
                <a16:creationId xmlns:a16="http://schemas.microsoft.com/office/drawing/2014/main" id="{B1681B80-72F9-CF63-5489-7F565DF87F95}"/>
              </a:ext>
            </a:extLst>
          </p:cNvPr>
          <p:cNvSpPr/>
          <p:nvPr/>
        </p:nvSpPr>
        <p:spPr>
          <a:xfrm>
            <a:off x="155965" y="1795600"/>
            <a:ext cx="5681579" cy="364865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Coal is a finite rock with carbon and sedimentary properties. While coal was used in Europe during the Roman period (around 400 CE), it wasn’t maximised to full potential until the Industrial Revolution, where it was used for steam power and was found to be better for smelting copper than charcoal (</a:t>
            </a:r>
            <a:r>
              <a:rPr lang="en-GB" dirty="0" err="1"/>
              <a:t>Kopp</a:t>
            </a:r>
            <a:r>
              <a:rPr lang="en-GB" dirty="0"/>
              <a:t>, 2025). </a:t>
            </a:r>
            <a:endParaRPr lang="en-US" dirty="0"/>
          </a:p>
        </p:txBody>
      </p:sp>
      <p:sp>
        <p:nvSpPr>
          <p:cNvPr id="5" name="Rectangle 4">
            <a:extLst>
              <a:ext uri="{FF2B5EF4-FFF2-40B4-BE49-F238E27FC236}">
                <a16:creationId xmlns:a16="http://schemas.microsoft.com/office/drawing/2014/main" id="{BD0C5E00-2125-46DE-81E4-E4FF264B76E4}"/>
              </a:ext>
            </a:extLst>
          </p:cNvPr>
          <p:cNvSpPr/>
          <p:nvPr/>
        </p:nvSpPr>
        <p:spPr>
          <a:xfrm>
            <a:off x="6096000" y="1903997"/>
            <a:ext cx="5449889" cy="3431855"/>
          </a:xfrm>
          <a:prstGeom prst="rect">
            <a:avLst/>
          </a:prstGeom>
          <a:solidFill>
            <a:schemeClr val="bg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C660C76-A549-6447-6F35-D42A68727684}"/>
              </a:ext>
            </a:extLst>
          </p:cNvPr>
          <p:cNvSpPr txBox="1"/>
          <p:nvPr/>
        </p:nvSpPr>
        <p:spPr>
          <a:xfrm>
            <a:off x="6408612" y="2142596"/>
            <a:ext cx="4824663" cy="2954655"/>
          </a:xfrm>
          <a:prstGeom prst="rect">
            <a:avLst/>
          </a:prstGeom>
          <a:noFill/>
        </p:spPr>
        <p:txBody>
          <a:bodyPr wrap="square" rtlCol="0">
            <a:spAutoFit/>
          </a:bodyPr>
          <a:lstStyle/>
          <a:p>
            <a:pPr algn="l"/>
            <a:r>
              <a:rPr lang="en-GB" sz="2400" dirty="0"/>
              <a:t>Curated from dead plant matter, coal is formed over millions of years of pressure and heat. This causes a reaction that creates a dense sedimentary rock- coal (Union of Concerned Scientists, 2017).</a:t>
            </a:r>
          </a:p>
          <a:p>
            <a:pPr algn="l"/>
            <a:endParaRPr lang="en-US" dirty="0"/>
          </a:p>
        </p:txBody>
      </p:sp>
    </p:spTree>
    <p:extLst>
      <p:ext uri="{BB962C8B-B14F-4D97-AF65-F5344CB8AC3E}">
        <p14:creationId xmlns:p14="http://schemas.microsoft.com/office/powerpoint/2010/main" val="39412167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87BF3-4F8C-D927-3450-5BBEA210D29A}"/>
              </a:ext>
            </a:extLst>
          </p:cNvPr>
          <p:cNvSpPr>
            <a:spLocks noGrp="1"/>
          </p:cNvSpPr>
          <p:nvPr>
            <p:ph type="title"/>
          </p:nvPr>
        </p:nvSpPr>
        <p:spPr>
          <a:xfrm>
            <a:off x="322881" y="280237"/>
            <a:ext cx="9404723" cy="1400530"/>
          </a:xfrm>
        </p:spPr>
        <p:txBody>
          <a:bodyPr/>
          <a:lstStyle/>
          <a:p>
            <a:r>
              <a:rPr lang="en-GB" dirty="0"/>
              <a:t>Coal Vs South Wales</a:t>
            </a:r>
            <a:endParaRPr lang="en-US" dirty="0"/>
          </a:p>
        </p:txBody>
      </p:sp>
      <p:sp>
        <p:nvSpPr>
          <p:cNvPr id="4" name="Oval 3">
            <a:extLst>
              <a:ext uri="{FF2B5EF4-FFF2-40B4-BE49-F238E27FC236}">
                <a16:creationId xmlns:a16="http://schemas.microsoft.com/office/drawing/2014/main" id="{B1681B80-72F9-CF63-5489-7F565DF87F95}"/>
              </a:ext>
            </a:extLst>
          </p:cNvPr>
          <p:cNvSpPr/>
          <p:nvPr/>
        </p:nvSpPr>
        <p:spPr>
          <a:xfrm>
            <a:off x="761552" y="1356102"/>
            <a:ext cx="5011219" cy="4411088"/>
          </a:xfrm>
          <a:prstGeom prst="ellipse">
            <a:avLst/>
          </a:prstGeom>
          <a:solidFill>
            <a:schemeClr val="bg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BD0C5E00-2125-46DE-81E4-E4FF264B76E4}"/>
              </a:ext>
            </a:extLst>
          </p:cNvPr>
          <p:cNvSpPr/>
          <p:nvPr/>
        </p:nvSpPr>
        <p:spPr>
          <a:xfrm>
            <a:off x="6419230" y="1356102"/>
            <a:ext cx="5449889" cy="461677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C1A8A76B-A21F-890C-6F38-901555DDED58}"/>
              </a:ext>
            </a:extLst>
          </p:cNvPr>
          <p:cNvSpPr txBox="1"/>
          <p:nvPr/>
        </p:nvSpPr>
        <p:spPr>
          <a:xfrm>
            <a:off x="6419229" y="3712091"/>
            <a:ext cx="5449889" cy="2585323"/>
          </a:xfrm>
          <a:prstGeom prst="rect">
            <a:avLst/>
          </a:prstGeom>
          <a:noFill/>
        </p:spPr>
        <p:txBody>
          <a:bodyPr wrap="square">
            <a:spAutoFit/>
          </a:bodyPr>
          <a:lstStyle/>
          <a:p>
            <a:r>
              <a:rPr lang="en-GB" dirty="0"/>
              <a:t>Across Wales, coal began as a small industry in the 15</a:t>
            </a:r>
            <a:r>
              <a:rPr lang="en-GB" baseline="30000" dirty="0"/>
              <a:t>th</a:t>
            </a:r>
            <a:r>
              <a:rPr lang="en-GB" dirty="0"/>
              <a:t> century mainly across the Swansea and Pembrokeshire areas. However, production and mining for coal increased massively during the 18</a:t>
            </a:r>
            <a:r>
              <a:rPr lang="en-GB" baseline="30000" dirty="0"/>
              <a:t>th</a:t>
            </a:r>
            <a:r>
              <a:rPr lang="en-GB" dirty="0"/>
              <a:t> century and Wales’ economy had full advantage of the placement of coal areas (BBC Wales History, 2008). </a:t>
            </a:r>
            <a:br>
              <a:rPr lang="en-GB" dirty="0"/>
            </a:br>
            <a:endParaRPr lang="en-US" dirty="0"/>
          </a:p>
        </p:txBody>
      </p:sp>
      <p:sp>
        <p:nvSpPr>
          <p:cNvPr id="8" name="TextBox 7">
            <a:extLst>
              <a:ext uri="{FF2B5EF4-FFF2-40B4-BE49-F238E27FC236}">
                <a16:creationId xmlns:a16="http://schemas.microsoft.com/office/drawing/2014/main" id="{69C16ABB-1B81-4DB0-62F3-16A310F67E64}"/>
              </a:ext>
            </a:extLst>
          </p:cNvPr>
          <p:cNvSpPr txBox="1"/>
          <p:nvPr/>
        </p:nvSpPr>
        <p:spPr>
          <a:xfrm>
            <a:off x="1315852" y="1935310"/>
            <a:ext cx="3902618" cy="3416320"/>
          </a:xfrm>
          <a:prstGeom prst="rect">
            <a:avLst/>
          </a:prstGeom>
          <a:noFill/>
        </p:spPr>
        <p:txBody>
          <a:bodyPr wrap="square" rtlCol="0">
            <a:spAutoFit/>
          </a:bodyPr>
          <a:lstStyle/>
          <a:p>
            <a:pPr algn="ctr"/>
            <a:r>
              <a:rPr lang="en-GB" dirty="0"/>
              <a:t>Through the continuation of the Industrial Revolution, Wales played a key role in economic expansion via selling and transporting coal over seas via docks as well as leading to rapid growth of the steel industry. 16.5 million tons of coal was produced by 1874, with over 25% of that being sold and transported worldwide (BBC Wales History, 2008). </a:t>
            </a:r>
            <a:endParaRPr lang="en-US" dirty="0"/>
          </a:p>
        </p:txBody>
      </p:sp>
      <p:pic>
        <p:nvPicPr>
          <p:cNvPr id="15" name="Picture 14">
            <a:extLst>
              <a:ext uri="{FF2B5EF4-FFF2-40B4-BE49-F238E27FC236}">
                <a16:creationId xmlns:a16="http://schemas.microsoft.com/office/drawing/2014/main" id="{96F3806E-EC26-E2A9-E6DE-A88CAD2480B7}"/>
              </a:ext>
            </a:extLst>
          </p:cNvPr>
          <p:cNvPicPr>
            <a:picLocks noChangeAspect="1"/>
          </p:cNvPicPr>
          <p:nvPr/>
        </p:nvPicPr>
        <p:blipFill>
          <a:blip r:embed="rId2"/>
          <a:stretch>
            <a:fillRect/>
          </a:stretch>
        </p:blipFill>
        <p:spPr>
          <a:xfrm>
            <a:off x="6857897" y="1482080"/>
            <a:ext cx="4572551" cy="2183786"/>
          </a:xfrm>
          <a:prstGeom prst="rect">
            <a:avLst/>
          </a:prstGeom>
        </p:spPr>
      </p:pic>
      <p:sp>
        <p:nvSpPr>
          <p:cNvPr id="16" name="TextBox 15">
            <a:extLst>
              <a:ext uri="{FF2B5EF4-FFF2-40B4-BE49-F238E27FC236}">
                <a16:creationId xmlns:a16="http://schemas.microsoft.com/office/drawing/2014/main" id="{383A0947-C73A-E7B1-2957-69A373887493}"/>
              </a:ext>
            </a:extLst>
          </p:cNvPr>
          <p:cNvSpPr txBox="1"/>
          <p:nvPr/>
        </p:nvSpPr>
        <p:spPr>
          <a:xfrm>
            <a:off x="9491273" y="3274138"/>
            <a:ext cx="1939175" cy="369332"/>
          </a:xfrm>
          <a:prstGeom prst="rect">
            <a:avLst/>
          </a:prstGeom>
          <a:noFill/>
        </p:spPr>
        <p:txBody>
          <a:bodyPr wrap="square" rtlCol="0">
            <a:spAutoFit/>
          </a:bodyPr>
          <a:lstStyle/>
          <a:p>
            <a:pPr algn="l"/>
            <a:r>
              <a:rPr lang="en-GB" dirty="0"/>
              <a:t>(Nicholas, 2024)</a:t>
            </a:r>
            <a:endParaRPr lang="en-US" dirty="0"/>
          </a:p>
        </p:txBody>
      </p:sp>
    </p:spTree>
    <p:extLst>
      <p:ext uri="{BB962C8B-B14F-4D97-AF65-F5344CB8AC3E}">
        <p14:creationId xmlns:p14="http://schemas.microsoft.com/office/powerpoint/2010/main" val="231772191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BC6FE-58A2-2E83-7DB1-9742318695DE}"/>
              </a:ext>
            </a:extLst>
          </p:cNvPr>
          <p:cNvSpPr>
            <a:spLocks noGrp="1"/>
          </p:cNvSpPr>
          <p:nvPr>
            <p:ph type="title"/>
          </p:nvPr>
        </p:nvSpPr>
        <p:spPr>
          <a:xfrm>
            <a:off x="1" y="215939"/>
            <a:ext cx="10145708" cy="1247790"/>
          </a:xfrm>
        </p:spPr>
        <p:txBody>
          <a:bodyPr/>
          <a:lstStyle/>
          <a:p>
            <a:r>
              <a:rPr lang="en-GB" sz="3900" dirty="0"/>
              <a:t>Swansea: Limestone and Copper Resources</a:t>
            </a:r>
            <a:endParaRPr lang="en-US" sz="3900" dirty="0"/>
          </a:p>
        </p:txBody>
      </p:sp>
      <p:sp>
        <p:nvSpPr>
          <p:cNvPr id="3" name="Content Placeholder 2">
            <a:extLst>
              <a:ext uri="{FF2B5EF4-FFF2-40B4-BE49-F238E27FC236}">
                <a16:creationId xmlns:a16="http://schemas.microsoft.com/office/drawing/2014/main" id="{B67DEE79-EFB4-F767-9D71-F6DD551DD68E}"/>
              </a:ext>
            </a:extLst>
          </p:cNvPr>
          <p:cNvSpPr>
            <a:spLocks noGrp="1"/>
          </p:cNvSpPr>
          <p:nvPr>
            <p:ph idx="1"/>
          </p:nvPr>
        </p:nvSpPr>
        <p:spPr>
          <a:xfrm>
            <a:off x="849312" y="1581662"/>
            <a:ext cx="5246688" cy="4195481"/>
          </a:xfrm>
        </p:spPr>
        <p:txBody>
          <a:bodyPr>
            <a:normAutofit/>
          </a:bodyPr>
          <a:lstStyle/>
          <a:p>
            <a:r>
              <a:rPr lang="en-GB" dirty="0"/>
              <a:t>Limestone demand was high both before the Industrial Revolution and during. Firstly, for agriculture construction and then used for copper and iron industries in order to purify the products and remove impurities such as ‘slag’ (CaSiO3).</a:t>
            </a:r>
          </a:p>
          <a:p>
            <a:r>
              <a:rPr lang="en-GB" dirty="0"/>
              <a:t>Limestone was quarried across various parts of Swansea and Neath areas between </a:t>
            </a:r>
            <a:r>
              <a:rPr lang="en-GB" dirty="0" err="1"/>
              <a:t>Llandyfan</a:t>
            </a:r>
            <a:r>
              <a:rPr lang="en-GB" dirty="0"/>
              <a:t> and Rhondda Cynon </a:t>
            </a:r>
            <a:r>
              <a:rPr lang="en-GB" dirty="0" err="1"/>
              <a:t>Taf</a:t>
            </a:r>
            <a:r>
              <a:rPr lang="en-GB" dirty="0"/>
              <a:t>. And also across </a:t>
            </a:r>
            <a:r>
              <a:rPr lang="en-GB" dirty="0" err="1"/>
              <a:t>Pontneddfechan</a:t>
            </a:r>
            <a:r>
              <a:rPr lang="en-GB" dirty="0"/>
              <a:t> to Pontsticill.</a:t>
            </a:r>
          </a:p>
        </p:txBody>
      </p:sp>
      <p:sp>
        <p:nvSpPr>
          <p:cNvPr id="4" name="TextBox 3">
            <a:extLst>
              <a:ext uri="{FF2B5EF4-FFF2-40B4-BE49-F238E27FC236}">
                <a16:creationId xmlns:a16="http://schemas.microsoft.com/office/drawing/2014/main" id="{B25EF6B5-010D-D362-00F6-A02534B3FF7B}"/>
              </a:ext>
            </a:extLst>
          </p:cNvPr>
          <p:cNvSpPr txBox="1"/>
          <p:nvPr/>
        </p:nvSpPr>
        <p:spPr>
          <a:xfrm>
            <a:off x="2475854" y="5592477"/>
            <a:ext cx="4713638" cy="369332"/>
          </a:xfrm>
          <a:prstGeom prst="rect">
            <a:avLst/>
          </a:prstGeom>
          <a:noFill/>
        </p:spPr>
        <p:txBody>
          <a:bodyPr wrap="square" rtlCol="0">
            <a:spAutoFit/>
          </a:bodyPr>
          <a:lstStyle/>
          <a:p>
            <a:pPr algn="l"/>
            <a:r>
              <a:rPr lang="en-GB" dirty="0"/>
              <a:t>(</a:t>
            </a:r>
            <a:r>
              <a:rPr lang="en-GB" dirty="0" err="1"/>
              <a:t>Fforest</a:t>
            </a:r>
            <a:r>
              <a:rPr lang="en-GB" dirty="0"/>
              <a:t> Fawr, Global </a:t>
            </a:r>
            <a:r>
              <a:rPr lang="en-GB" dirty="0" err="1"/>
              <a:t>Geopark</a:t>
            </a:r>
            <a:r>
              <a:rPr lang="en-GB" dirty="0"/>
              <a:t>, 2011)</a:t>
            </a:r>
            <a:endParaRPr lang="en-US" dirty="0"/>
          </a:p>
        </p:txBody>
      </p:sp>
      <p:sp>
        <p:nvSpPr>
          <p:cNvPr id="6" name="Content Placeholder 2">
            <a:extLst>
              <a:ext uri="{FF2B5EF4-FFF2-40B4-BE49-F238E27FC236}">
                <a16:creationId xmlns:a16="http://schemas.microsoft.com/office/drawing/2014/main" id="{41044FE9-3F06-3997-3CD3-83D3260EA38D}"/>
              </a:ext>
            </a:extLst>
          </p:cNvPr>
          <p:cNvSpPr txBox="1">
            <a:spLocks/>
          </p:cNvSpPr>
          <p:nvPr/>
        </p:nvSpPr>
        <p:spPr>
          <a:xfrm>
            <a:off x="6464865" y="1581662"/>
            <a:ext cx="5246688" cy="2291468"/>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r>
              <a:rPr lang="en-GB" dirty="0"/>
              <a:t>The high Limestone demand was due to the increase of copper smelting in lower Swansea valley. By 1720, Swansea became an established part of the Copper smelting industry whereby production continued into the 1920s.</a:t>
            </a:r>
          </a:p>
          <a:p>
            <a:endParaRPr lang="en-GB" dirty="0"/>
          </a:p>
        </p:txBody>
      </p:sp>
      <p:sp>
        <p:nvSpPr>
          <p:cNvPr id="8" name="TextBox 7">
            <a:extLst>
              <a:ext uri="{FF2B5EF4-FFF2-40B4-BE49-F238E27FC236}">
                <a16:creationId xmlns:a16="http://schemas.microsoft.com/office/drawing/2014/main" id="{8DBAC9C3-603B-2FBD-E44B-11D664FE1017}"/>
              </a:ext>
            </a:extLst>
          </p:cNvPr>
          <p:cNvSpPr txBox="1"/>
          <p:nvPr/>
        </p:nvSpPr>
        <p:spPr>
          <a:xfrm>
            <a:off x="7961094" y="3776511"/>
            <a:ext cx="4713638" cy="369332"/>
          </a:xfrm>
          <a:prstGeom prst="rect">
            <a:avLst/>
          </a:prstGeom>
          <a:noFill/>
        </p:spPr>
        <p:txBody>
          <a:bodyPr wrap="square" rtlCol="0">
            <a:spAutoFit/>
          </a:bodyPr>
          <a:lstStyle/>
          <a:p>
            <a:pPr algn="l"/>
            <a:r>
              <a:rPr lang="en-GB" dirty="0"/>
              <a:t>(</a:t>
            </a:r>
            <a:r>
              <a:rPr lang="en-GB" dirty="0" err="1"/>
              <a:t>Fforest</a:t>
            </a:r>
            <a:r>
              <a:rPr lang="en-GB" dirty="0"/>
              <a:t> Fawr, Global </a:t>
            </a:r>
            <a:r>
              <a:rPr lang="en-GB" dirty="0" err="1"/>
              <a:t>Geopark</a:t>
            </a:r>
            <a:r>
              <a:rPr lang="en-GB" dirty="0"/>
              <a:t>, 2011)</a:t>
            </a:r>
            <a:endParaRPr lang="en-US" dirty="0"/>
          </a:p>
        </p:txBody>
      </p:sp>
      <p:sp>
        <p:nvSpPr>
          <p:cNvPr id="10" name="Content Placeholder 2">
            <a:extLst>
              <a:ext uri="{FF2B5EF4-FFF2-40B4-BE49-F238E27FC236}">
                <a16:creationId xmlns:a16="http://schemas.microsoft.com/office/drawing/2014/main" id="{9201BD84-5416-D4F3-7598-FD2FD3B39F9C}"/>
              </a:ext>
            </a:extLst>
          </p:cNvPr>
          <p:cNvSpPr txBox="1">
            <a:spLocks/>
          </p:cNvSpPr>
          <p:nvPr/>
        </p:nvSpPr>
        <p:spPr>
          <a:xfrm>
            <a:off x="6464865" y="4197200"/>
            <a:ext cx="5246688" cy="2291468"/>
          </a:xfrm>
          <a:prstGeom prst="rect">
            <a:avLst/>
          </a:prstGeom>
        </p:spPr>
        <p:txBody>
          <a:bodyPr vert="horz" lIns="91440" tIns="45720" rIns="91440" bIns="45720" rtlCol="0">
            <a:normAutofit fontScale="92500" lnSpcReduction="20000"/>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r>
              <a:rPr lang="en-GB" dirty="0"/>
              <a:t>Due to the abundance of copper in the Swansea area, ships began to transport copper ore all over the world from the latter part of the 1820s. This enriched the development of Swansea due to the booming economy until the later 19</a:t>
            </a:r>
            <a:r>
              <a:rPr lang="en-GB" baseline="30000" dirty="0"/>
              <a:t>th</a:t>
            </a:r>
            <a:r>
              <a:rPr lang="en-GB" dirty="0"/>
              <a:t> Century where the electrolysis process allowed for refining copper to take place almost worldwide.  </a:t>
            </a:r>
          </a:p>
          <a:p>
            <a:endParaRPr lang="en-GB" dirty="0"/>
          </a:p>
        </p:txBody>
      </p:sp>
      <p:sp>
        <p:nvSpPr>
          <p:cNvPr id="12" name="TextBox 11">
            <a:extLst>
              <a:ext uri="{FF2B5EF4-FFF2-40B4-BE49-F238E27FC236}">
                <a16:creationId xmlns:a16="http://schemas.microsoft.com/office/drawing/2014/main" id="{556990C3-126D-0719-B8EE-0818B2E6F671}"/>
              </a:ext>
            </a:extLst>
          </p:cNvPr>
          <p:cNvSpPr txBox="1"/>
          <p:nvPr/>
        </p:nvSpPr>
        <p:spPr>
          <a:xfrm>
            <a:off x="8138762" y="6355359"/>
            <a:ext cx="4713638" cy="369332"/>
          </a:xfrm>
          <a:prstGeom prst="rect">
            <a:avLst/>
          </a:prstGeom>
          <a:noFill/>
        </p:spPr>
        <p:txBody>
          <a:bodyPr wrap="square" rtlCol="0">
            <a:spAutoFit/>
          </a:bodyPr>
          <a:lstStyle/>
          <a:p>
            <a:pPr algn="l"/>
            <a:r>
              <a:rPr lang="en-GB" dirty="0"/>
              <a:t>(John Hopkins University Press, 2021)</a:t>
            </a:r>
            <a:endParaRPr lang="en-US" dirty="0"/>
          </a:p>
        </p:txBody>
      </p:sp>
    </p:spTree>
    <p:extLst>
      <p:ext uri="{BB962C8B-B14F-4D97-AF65-F5344CB8AC3E}">
        <p14:creationId xmlns:p14="http://schemas.microsoft.com/office/powerpoint/2010/main" val="1991323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82656-35A4-4580-0EEA-25D2CFDD57DA}"/>
              </a:ext>
            </a:extLst>
          </p:cNvPr>
          <p:cNvSpPr>
            <a:spLocks noGrp="1"/>
          </p:cNvSpPr>
          <p:nvPr>
            <p:ph type="title"/>
          </p:nvPr>
        </p:nvSpPr>
        <p:spPr>
          <a:xfrm>
            <a:off x="267339" y="609601"/>
            <a:ext cx="10271433" cy="1196054"/>
          </a:xfrm>
        </p:spPr>
        <p:txBody>
          <a:bodyPr/>
          <a:lstStyle/>
          <a:p>
            <a:r>
              <a:rPr lang="en-GB" dirty="0"/>
              <a:t>Who lead the Revolution in Swansea? </a:t>
            </a:r>
            <a:endParaRPr lang="en-US" dirty="0"/>
          </a:p>
        </p:txBody>
      </p:sp>
      <p:graphicFrame>
        <p:nvGraphicFramePr>
          <p:cNvPr id="6" name="Diagram 5">
            <a:extLst>
              <a:ext uri="{FF2B5EF4-FFF2-40B4-BE49-F238E27FC236}">
                <a16:creationId xmlns:a16="http://schemas.microsoft.com/office/drawing/2014/main" id="{2B0AC4CC-001B-73C8-AFA5-3033E3A6FDF1}"/>
              </a:ext>
            </a:extLst>
          </p:cNvPr>
          <p:cNvGraphicFramePr/>
          <p:nvPr>
            <p:extLst>
              <p:ext uri="{D42A27DB-BD31-4B8C-83A1-F6EECF244321}">
                <p14:modId xmlns:p14="http://schemas.microsoft.com/office/powerpoint/2010/main" val="1105970201"/>
              </p:ext>
            </p:extLst>
          </p:nvPr>
        </p:nvGraphicFramePr>
        <p:xfrm>
          <a:off x="267338" y="1371600"/>
          <a:ext cx="6895461" cy="47243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9A9E6E1A-D8DD-4033-5A8E-53ADAF952AED}"/>
              </a:ext>
            </a:extLst>
          </p:cNvPr>
          <p:cNvSpPr txBox="1"/>
          <p:nvPr/>
        </p:nvSpPr>
        <p:spPr>
          <a:xfrm>
            <a:off x="4694484" y="5756012"/>
            <a:ext cx="2566519" cy="369332"/>
          </a:xfrm>
          <a:prstGeom prst="rect">
            <a:avLst/>
          </a:prstGeom>
          <a:noFill/>
        </p:spPr>
        <p:txBody>
          <a:bodyPr wrap="square" rtlCol="0">
            <a:spAutoFit/>
          </a:bodyPr>
          <a:lstStyle/>
          <a:p>
            <a:pPr algn="l"/>
            <a:r>
              <a:rPr lang="en-GB" dirty="0"/>
              <a:t>(</a:t>
            </a:r>
            <a:r>
              <a:rPr lang="en-GB" dirty="0" err="1"/>
              <a:t>Parc-Le-Breos</a:t>
            </a:r>
            <a:r>
              <a:rPr lang="en-GB" dirty="0"/>
              <a:t>, 2016)</a:t>
            </a:r>
            <a:endParaRPr lang="en-US" dirty="0"/>
          </a:p>
        </p:txBody>
      </p:sp>
      <p:sp>
        <p:nvSpPr>
          <p:cNvPr id="10" name="Rectangle 9">
            <a:extLst>
              <a:ext uri="{FF2B5EF4-FFF2-40B4-BE49-F238E27FC236}">
                <a16:creationId xmlns:a16="http://schemas.microsoft.com/office/drawing/2014/main" id="{9B027F2A-6722-F223-966D-3ACB0E3DA683}"/>
              </a:ext>
            </a:extLst>
          </p:cNvPr>
          <p:cNvSpPr/>
          <p:nvPr/>
        </p:nvSpPr>
        <p:spPr>
          <a:xfrm>
            <a:off x="7162800" y="1805655"/>
            <a:ext cx="4761862" cy="3769430"/>
          </a:xfrm>
          <a:prstGeom prst="rect">
            <a:avLst/>
          </a:prstGeom>
          <a:solidFill>
            <a:schemeClr val="bg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r>
              <a:rPr lang="en-GB" dirty="0"/>
              <a:t>Other significant investors: </a:t>
            </a:r>
          </a:p>
          <a:p>
            <a:pPr algn="ctr"/>
            <a:endParaRPr lang="en-GB" dirty="0"/>
          </a:p>
          <a:p>
            <a:pPr marL="285750" indent="-285750" algn="ctr">
              <a:buFontTx/>
              <a:buChar char="-"/>
            </a:pPr>
            <a:r>
              <a:rPr lang="en-GB" dirty="0"/>
              <a:t>John Williams </a:t>
            </a:r>
          </a:p>
          <a:p>
            <a:pPr marL="285750" indent="-285750" algn="ctr">
              <a:buFontTx/>
              <a:buChar char="-"/>
            </a:pPr>
            <a:endParaRPr lang="en-GB" dirty="0"/>
          </a:p>
          <a:p>
            <a:pPr marL="285750" indent="-285750" algn="ctr">
              <a:buFontTx/>
              <a:buChar char="-"/>
            </a:pPr>
            <a:r>
              <a:rPr lang="en-GB" dirty="0"/>
              <a:t>Pascoe St </a:t>
            </a:r>
            <a:r>
              <a:rPr lang="en-GB" dirty="0" err="1"/>
              <a:t>Leger</a:t>
            </a:r>
            <a:r>
              <a:rPr lang="en-GB" dirty="0"/>
              <a:t> Grenfell </a:t>
            </a:r>
          </a:p>
          <a:p>
            <a:pPr marL="285750" indent="-285750" algn="ctr">
              <a:buFontTx/>
              <a:buChar char="-"/>
            </a:pPr>
            <a:endParaRPr lang="en-GB" dirty="0"/>
          </a:p>
          <a:p>
            <a:pPr marL="285750" indent="-285750" algn="ctr">
              <a:buFontTx/>
              <a:buChar char="-"/>
            </a:pPr>
            <a:r>
              <a:rPr lang="en-GB" dirty="0"/>
              <a:t>Lewis Fox</a:t>
            </a:r>
          </a:p>
          <a:p>
            <a:pPr marL="285750" indent="-285750" algn="ctr">
              <a:buFontTx/>
              <a:buChar char="-"/>
            </a:pPr>
            <a:endParaRPr lang="en-GB" dirty="0"/>
          </a:p>
          <a:p>
            <a:pPr marL="285750" indent="-285750" algn="ctr">
              <a:buFontTx/>
              <a:buChar char="-"/>
            </a:pPr>
            <a:r>
              <a:rPr lang="en-GB" dirty="0"/>
              <a:t>Owen Williams </a:t>
            </a:r>
            <a:endParaRPr lang="en-US" dirty="0"/>
          </a:p>
        </p:txBody>
      </p:sp>
      <p:sp>
        <p:nvSpPr>
          <p:cNvPr id="3" name="TextBox 2">
            <a:extLst>
              <a:ext uri="{FF2B5EF4-FFF2-40B4-BE49-F238E27FC236}">
                <a16:creationId xmlns:a16="http://schemas.microsoft.com/office/drawing/2014/main" id="{CC65CC15-D521-253B-7421-F7FE42E1AA6A}"/>
              </a:ext>
            </a:extLst>
          </p:cNvPr>
          <p:cNvSpPr txBox="1"/>
          <p:nvPr/>
        </p:nvSpPr>
        <p:spPr>
          <a:xfrm>
            <a:off x="7162799" y="5549821"/>
            <a:ext cx="5014994" cy="923330"/>
          </a:xfrm>
          <a:prstGeom prst="rect">
            <a:avLst/>
          </a:prstGeom>
          <a:noFill/>
        </p:spPr>
        <p:txBody>
          <a:bodyPr wrap="square" rtlCol="0">
            <a:spAutoFit/>
          </a:bodyPr>
          <a:lstStyle/>
          <a:p>
            <a:pPr algn="r"/>
            <a:r>
              <a:rPr lang="en-GB" dirty="0"/>
              <a:t>(Wales Online, 2015)</a:t>
            </a:r>
          </a:p>
          <a:p>
            <a:pPr algn="r"/>
            <a:r>
              <a:rPr lang="en-GB" dirty="0"/>
              <a:t>(Grace’s Guide To British Industrial History, 2023)</a:t>
            </a:r>
            <a:endParaRPr lang="en-US" dirty="0"/>
          </a:p>
        </p:txBody>
      </p:sp>
    </p:spTree>
    <p:extLst>
      <p:ext uri="{BB962C8B-B14F-4D97-AF65-F5344CB8AC3E}">
        <p14:creationId xmlns:p14="http://schemas.microsoft.com/office/powerpoint/2010/main" val="41345378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4A8F6-4230-2180-3B23-81FFE7EF4EDB}"/>
              </a:ext>
            </a:extLst>
          </p:cNvPr>
          <p:cNvSpPr>
            <a:spLocks noGrp="1"/>
          </p:cNvSpPr>
          <p:nvPr>
            <p:ph type="title"/>
          </p:nvPr>
        </p:nvSpPr>
        <p:spPr>
          <a:xfrm>
            <a:off x="538484" y="163485"/>
            <a:ext cx="9404723" cy="1400530"/>
          </a:xfrm>
        </p:spPr>
        <p:txBody>
          <a:bodyPr/>
          <a:lstStyle/>
          <a:p>
            <a:r>
              <a:rPr lang="en-GB" dirty="0"/>
              <a:t>Negative Impacts:</a:t>
            </a:r>
            <a:endParaRPr lang="en-US" dirty="0"/>
          </a:p>
        </p:txBody>
      </p:sp>
      <p:graphicFrame>
        <p:nvGraphicFramePr>
          <p:cNvPr id="4" name="Table 3">
            <a:extLst>
              <a:ext uri="{FF2B5EF4-FFF2-40B4-BE49-F238E27FC236}">
                <a16:creationId xmlns:a16="http://schemas.microsoft.com/office/drawing/2014/main" id="{D3B1FAD1-CAA5-8475-1BD0-2457DE433DB1}"/>
              </a:ext>
            </a:extLst>
          </p:cNvPr>
          <p:cNvGraphicFramePr>
            <a:graphicFrameLocks noGrp="1"/>
          </p:cNvGraphicFramePr>
          <p:nvPr>
            <p:extLst>
              <p:ext uri="{D42A27DB-BD31-4B8C-83A1-F6EECF244321}">
                <p14:modId xmlns:p14="http://schemas.microsoft.com/office/powerpoint/2010/main" val="3048187537"/>
              </p:ext>
            </p:extLst>
          </p:nvPr>
        </p:nvGraphicFramePr>
        <p:xfrm>
          <a:off x="280179" y="1152983"/>
          <a:ext cx="8868126" cy="5541532"/>
        </p:xfrm>
        <a:graphic>
          <a:graphicData uri="http://schemas.openxmlformats.org/drawingml/2006/table">
            <a:tbl>
              <a:tblPr firstRow="1" bandRow="1">
                <a:tableStyleId>{5C22544A-7EE6-4342-B048-85BDC9FD1C3A}</a:tableStyleId>
              </a:tblPr>
              <a:tblGrid>
                <a:gridCol w="4434063">
                  <a:extLst>
                    <a:ext uri="{9D8B030D-6E8A-4147-A177-3AD203B41FA5}">
                      <a16:colId xmlns:a16="http://schemas.microsoft.com/office/drawing/2014/main" val="151508460"/>
                    </a:ext>
                  </a:extLst>
                </a:gridCol>
                <a:gridCol w="4434063">
                  <a:extLst>
                    <a:ext uri="{9D8B030D-6E8A-4147-A177-3AD203B41FA5}">
                      <a16:colId xmlns:a16="http://schemas.microsoft.com/office/drawing/2014/main" val="1481025563"/>
                    </a:ext>
                  </a:extLst>
                </a:gridCol>
              </a:tblGrid>
              <a:tr h="869676">
                <a:tc>
                  <a:txBody>
                    <a:bodyPr/>
                    <a:lstStyle/>
                    <a:p>
                      <a:r>
                        <a:rPr lang="en-GB" sz="2700" dirty="0"/>
                        <a:t>Environmental</a:t>
                      </a:r>
                      <a:endParaRPr lang="en-US" sz="2700" dirty="0"/>
                    </a:p>
                  </a:txBody>
                  <a:tcPr/>
                </a:tc>
                <a:tc>
                  <a:txBody>
                    <a:bodyPr/>
                    <a:lstStyle/>
                    <a:p>
                      <a:r>
                        <a:rPr lang="en-GB" sz="2700" dirty="0"/>
                        <a:t>Social</a:t>
                      </a:r>
                      <a:endParaRPr lang="en-US" sz="2700" dirty="0"/>
                    </a:p>
                  </a:txBody>
                  <a:tcPr/>
                </a:tc>
                <a:extLst>
                  <a:ext uri="{0D108BD9-81ED-4DB2-BD59-A6C34878D82A}">
                    <a16:rowId xmlns:a16="http://schemas.microsoft.com/office/drawing/2014/main" val="4279350941"/>
                  </a:ext>
                </a:extLst>
              </a:tr>
              <a:tr h="3043535">
                <a:tc>
                  <a:txBody>
                    <a:bodyPr/>
                    <a:lstStyle/>
                    <a:p>
                      <a:r>
                        <a:rPr lang="en-GB" dirty="0"/>
                        <a:t>The </a:t>
                      </a:r>
                      <a:r>
                        <a:rPr lang="en-GB" b="1" dirty="0"/>
                        <a:t>air and water pollution</a:t>
                      </a:r>
                      <a:r>
                        <a:rPr lang="en-GB" dirty="0"/>
                        <a:t> of copper smelting impacted the surrounding area of Swansea. During the Industrial Revolution, there wasn’t the engineering or technology to dispose of industrial waste safely. This led to waste being disposed of in main bodies of water, creating health hazards for residents and marine life. </a:t>
                      </a:r>
                      <a:endParaRPr lang="en-US" dirty="0"/>
                    </a:p>
                  </a:txBody>
                  <a:tcPr/>
                </a:tc>
                <a:tc>
                  <a:txBody>
                    <a:bodyPr/>
                    <a:lstStyle/>
                    <a:p>
                      <a:r>
                        <a:rPr lang="en-GB" dirty="0"/>
                        <a:t>The </a:t>
                      </a:r>
                      <a:r>
                        <a:rPr lang="en-GB" dirty="0" err="1"/>
                        <a:t>urbanization</a:t>
                      </a:r>
                      <a:r>
                        <a:rPr lang="en-GB" dirty="0"/>
                        <a:t> of Swansea meant a dramatic </a:t>
                      </a:r>
                      <a:r>
                        <a:rPr lang="en-GB" b="1" dirty="0"/>
                        <a:t>increase in population</a:t>
                      </a:r>
                      <a:r>
                        <a:rPr lang="en-GB" dirty="0"/>
                        <a:t>, mainly led by the amount of workers. The population increased from around 2000 people in the early 1700s to 100,000 by the late 1900s. This also led to a </a:t>
                      </a:r>
                      <a:r>
                        <a:rPr lang="en-GB" b="1" dirty="0"/>
                        <a:t>clear divide in social classes</a:t>
                      </a:r>
                      <a:r>
                        <a:rPr lang="en-GB" dirty="0"/>
                        <a:t>, as the working class dominated the population but the owners and higher ups of smelting factories had a huge disparity in income. </a:t>
                      </a:r>
                      <a:endParaRPr lang="en-US" dirty="0"/>
                    </a:p>
                  </a:txBody>
                  <a:tcPr/>
                </a:tc>
                <a:extLst>
                  <a:ext uri="{0D108BD9-81ED-4DB2-BD59-A6C34878D82A}">
                    <a16:rowId xmlns:a16="http://schemas.microsoft.com/office/drawing/2014/main" val="3695753798"/>
                  </a:ext>
                </a:extLst>
              </a:tr>
              <a:tr h="1562896">
                <a:tc>
                  <a:txBody>
                    <a:bodyPr/>
                    <a:lstStyle/>
                    <a:p>
                      <a:r>
                        <a:rPr lang="en-GB" dirty="0"/>
                        <a:t>The rapid increase of infrastructure needed to fit industrial demand. This meant that the green </a:t>
                      </a:r>
                      <a:r>
                        <a:rPr lang="en-GB" b="1" dirty="0"/>
                        <a:t>landscape changed</a:t>
                      </a:r>
                      <a:r>
                        <a:rPr lang="en-GB" dirty="0"/>
                        <a:t> to factories, smelting works and transport networks. </a:t>
                      </a:r>
                      <a:endParaRPr lang="en-US" dirty="0"/>
                    </a:p>
                  </a:txBody>
                  <a:tcPr/>
                </a:tc>
                <a:tc>
                  <a:txBody>
                    <a:bodyPr/>
                    <a:lstStyle/>
                    <a:p>
                      <a:r>
                        <a:rPr lang="en-GB" dirty="0"/>
                        <a:t>The </a:t>
                      </a:r>
                      <a:r>
                        <a:rPr lang="en-GB" b="1" dirty="0"/>
                        <a:t>health risks of factory work</a:t>
                      </a:r>
                      <a:r>
                        <a:rPr lang="en-GB" dirty="0"/>
                        <a:t> meant overcrowded living and strong pollutants of the surrounding area. This affected the health of millions including women and children. </a:t>
                      </a:r>
                      <a:endParaRPr lang="en-US" dirty="0"/>
                    </a:p>
                  </a:txBody>
                  <a:tcPr/>
                </a:tc>
                <a:extLst>
                  <a:ext uri="{0D108BD9-81ED-4DB2-BD59-A6C34878D82A}">
                    <a16:rowId xmlns:a16="http://schemas.microsoft.com/office/drawing/2014/main" val="628769393"/>
                  </a:ext>
                </a:extLst>
              </a:tr>
            </a:tbl>
          </a:graphicData>
        </a:graphic>
      </p:graphicFrame>
      <p:sp>
        <p:nvSpPr>
          <p:cNvPr id="5" name="TextBox 4">
            <a:extLst>
              <a:ext uri="{FF2B5EF4-FFF2-40B4-BE49-F238E27FC236}">
                <a16:creationId xmlns:a16="http://schemas.microsoft.com/office/drawing/2014/main" id="{493E70BC-A5D7-C82B-B161-15FCAB30F7BF}"/>
              </a:ext>
            </a:extLst>
          </p:cNvPr>
          <p:cNvSpPr txBox="1"/>
          <p:nvPr/>
        </p:nvSpPr>
        <p:spPr>
          <a:xfrm>
            <a:off x="9372251" y="5837040"/>
            <a:ext cx="2539570" cy="646331"/>
          </a:xfrm>
          <a:prstGeom prst="rect">
            <a:avLst/>
          </a:prstGeom>
          <a:noFill/>
        </p:spPr>
        <p:txBody>
          <a:bodyPr wrap="square" rtlCol="0">
            <a:spAutoFit/>
          </a:bodyPr>
          <a:lstStyle/>
          <a:p>
            <a:pPr algn="l"/>
            <a:r>
              <a:rPr lang="en-GB" dirty="0"/>
              <a:t>(</a:t>
            </a:r>
            <a:r>
              <a:rPr lang="en-GB" dirty="0" err="1"/>
              <a:t>Tallon</a:t>
            </a:r>
            <a:r>
              <a:rPr lang="en-GB" dirty="0"/>
              <a:t>, Bromley and Thomas, 2005)</a:t>
            </a:r>
            <a:endParaRPr lang="en-US" dirty="0"/>
          </a:p>
        </p:txBody>
      </p:sp>
    </p:spTree>
    <p:extLst>
      <p:ext uri="{BB962C8B-B14F-4D97-AF65-F5344CB8AC3E}">
        <p14:creationId xmlns:p14="http://schemas.microsoft.com/office/powerpoint/2010/main" val="308282146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7DA42-ECB3-9A92-0B8D-512EB6E3CADD}"/>
              </a:ext>
            </a:extLst>
          </p:cNvPr>
          <p:cNvSpPr>
            <a:spLocks noGrp="1"/>
          </p:cNvSpPr>
          <p:nvPr>
            <p:ph type="title"/>
          </p:nvPr>
        </p:nvSpPr>
        <p:spPr>
          <a:xfrm>
            <a:off x="0" y="0"/>
            <a:ext cx="9404723" cy="1400530"/>
          </a:xfrm>
        </p:spPr>
        <p:txBody>
          <a:bodyPr/>
          <a:lstStyle/>
          <a:p>
            <a:r>
              <a:rPr lang="en-GB" sz="3000" dirty="0"/>
              <a:t>References: </a:t>
            </a:r>
            <a:endParaRPr lang="en-US" sz="3000" dirty="0"/>
          </a:p>
        </p:txBody>
      </p:sp>
      <p:sp>
        <p:nvSpPr>
          <p:cNvPr id="6" name="TextBox 5">
            <a:extLst>
              <a:ext uri="{FF2B5EF4-FFF2-40B4-BE49-F238E27FC236}">
                <a16:creationId xmlns:a16="http://schemas.microsoft.com/office/drawing/2014/main" id="{F8331950-FFC6-608E-40F7-6DB366B015A3}"/>
              </a:ext>
            </a:extLst>
          </p:cNvPr>
          <p:cNvSpPr txBox="1"/>
          <p:nvPr/>
        </p:nvSpPr>
        <p:spPr>
          <a:xfrm>
            <a:off x="5188057" y="2508142"/>
            <a:ext cx="1828800" cy="1828800"/>
          </a:xfrm>
          <a:prstGeom prst="rect">
            <a:avLst/>
          </a:prstGeom>
          <a:noFill/>
        </p:spPr>
        <p:txBody>
          <a:bodyPr wrap="square" rtlCol="0">
            <a:spAutoFit/>
          </a:bodyPr>
          <a:lstStyle/>
          <a:p>
            <a:pPr algn="l"/>
            <a:endParaRPr lang="en-US" dirty="0"/>
          </a:p>
        </p:txBody>
      </p:sp>
      <p:sp>
        <p:nvSpPr>
          <p:cNvPr id="7" name="TextBox 6">
            <a:extLst>
              <a:ext uri="{FF2B5EF4-FFF2-40B4-BE49-F238E27FC236}">
                <a16:creationId xmlns:a16="http://schemas.microsoft.com/office/drawing/2014/main" id="{24E11955-69FF-E81B-6E04-E17BD9526868}"/>
              </a:ext>
            </a:extLst>
          </p:cNvPr>
          <p:cNvSpPr txBox="1"/>
          <p:nvPr/>
        </p:nvSpPr>
        <p:spPr>
          <a:xfrm>
            <a:off x="0" y="545246"/>
            <a:ext cx="11867861" cy="6312754"/>
          </a:xfrm>
          <a:prstGeom prst="rect">
            <a:avLst/>
          </a:prstGeom>
          <a:noFill/>
        </p:spPr>
        <p:txBody>
          <a:bodyPr wrap="square" rtlCol="0">
            <a:spAutoFit/>
          </a:bodyPr>
          <a:lstStyle/>
          <a:p>
            <a:pPr algn="l">
              <a:lnSpc>
                <a:spcPct val="200000"/>
              </a:lnSpc>
            </a:pPr>
            <a:r>
              <a:rPr lang="en-GB" sz="1200" dirty="0"/>
              <a:t>BBC Wales History. (2008). </a:t>
            </a:r>
            <a:r>
              <a:rPr lang="en-GB" sz="1200" i="1" dirty="0"/>
              <a:t>The origins of coal mining.</a:t>
            </a:r>
            <a:r>
              <a:rPr lang="en-GB" sz="1200" dirty="0"/>
              <a:t> </a:t>
            </a:r>
          </a:p>
          <a:p>
            <a:pPr algn="l">
              <a:lnSpc>
                <a:spcPct val="200000"/>
              </a:lnSpc>
            </a:pPr>
            <a:r>
              <a:rPr lang="en-GB" sz="1200" dirty="0"/>
              <a:t> </a:t>
            </a:r>
            <a:r>
              <a:rPr lang="en-GB" sz="1200" dirty="0">
                <a:hlinkClick r:id="rId2"/>
              </a:rPr>
              <a:t>https://</a:t>
            </a:r>
            <a:r>
              <a:rPr lang="en-GB" sz="1200" dirty="0" err="1">
                <a:hlinkClick r:id="rId2"/>
              </a:rPr>
              <a:t>www.bbc.co.uk</a:t>
            </a:r>
            <a:r>
              <a:rPr lang="en-GB" sz="1200" dirty="0">
                <a:hlinkClick r:id="rId2"/>
              </a:rPr>
              <a:t>/wales/history/sites/themes/society/industry_coal01.shtml</a:t>
            </a:r>
            <a:endParaRPr lang="en-GB" sz="1200" dirty="0"/>
          </a:p>
          <a:p>
            <a:pPr algn="l">
              <a:lnSpc>
                <a:spcPct val="200000"/>
              </a:lnSpc>
            </a:pPr>
            <a:r>
              <a:rPr lang="en-GB" sz="1200" dirty="0"/>
              <a:t>BBC Wales History. (2008). </a:t>
            </a:r>
            <a:r>
              <a:rPr lang="en-GB" sz="1200" i="1" dirty="0"/>
              <a:t>The 19</a:t>
            </a:r>
            <a:r>
              <a:rPr lang="en-GB" sz="1200" i="1" baseline="30000" dirty="0"/>
              <a:t>th</a:t>
            </a:r>
            <a:r>
              <a:rPr lang="en-GB" sz="1200" i="1" dirty="0"/>
              <a:t> century. </a:t>
            </a:r>
          </a:p>
          <a:p>
            <a:pPr algn="l">
              <a:lnSpc>
                <a:spcPct val="200000"/>
              </a:lnSpc>
            </a:pPr>
            <a:r>
              <a:rPr lang="en-GB" sz="1200" i="1" dirty="0"/>
              <a:t> </a:t>
            </a:r>
            <a:r>
              <a:rPr lang="en-GB" sz="1200" dirty="0">
                <a:hlinkClick r:id="rId3"/>
              </a:rPr>
              <a:t>https://</a:t>
            </a:r>
            <a:r>
              <a:rPr lang="en-GB" sz="1200" dirty="0" err="1">
                <a:hlinkClick r:id="rId3"/>
              </a:rPr>
              <a:t>www.bbc.co.uk</a:t>
            </a:r>
            <a:r>
              <a:rPr lang="en-GB" sz="1200" dirty="0">
                <a:hlinkClick r:id="rId3"/>
              </a:rPr>
              <a:t>/wales/history/sites/themes/society/industry_coal02.shtml</a:t>
            </a:r>
            <a:endParaRPr lang="en-GB" sz="1200" dirty="0"/>
          </a:p>
          <a:p>
            <a:pPr algn="l">
              <a:lnSpc>
                <a:spcPct val="200000"/>
              </a:lnSpc>
            </a:pPr>
            <a:r>
              <a:rPr lang="en-GB" sz="1200" dirty="0"/>
              <a:t>Brain, J. (2019). </a:t>
            </a:r>
            <a:r>
              <a:rPr lang="en-GB" sz="1200" i="1" dirty="0"/>
              <a:t>Timeline of the Industrial Revolution.</a:t>
            </a:r>
          </a:p>
          <a:p>
            <a:pPr algn="l">
              <a:lnSpc>
                <a:spcPct val="200000"/>
              </a:lnSpc>
            </a:pPr>
            <a:r>
              <a:rPr lang="en-GB" sz="1200" dirty="0"/>
              <a:t> </a:t>
            </a:r>
            <a:r>
              <a:rPr lang="en-GB" sz="1200" dirty="0">
                <a:hlinkClick r:id="rId4"/>
              </a:rPr>
              <a:t>https://www.historic-uk.com/HistoryUK/</a:t>
            </a:r>
            <a:r>
              <a:rPr lang="en-GB" sz="1200" dirty="0" err="1">
                <a:hlinkClick r:id="rId4"/>
              </a:rPr>
              <a:t>HistoryofBritain</a:t>
            </a:r>
            <a:r>
              <a:rPr lang="en-GB" sz="1200" dirty="0">
                <a:hlinkClick r:id="rId4"/>
              </a:rPr>
              <a:t>/Timeline-Industrial-Revolution/</a:t>
            </a:r>
            <a:endParaRPr lang="en-GB" sz="1200" dirty="0"/>
          </a:p>
          <a:p>
            <a:pPr algn="l">
              <a:lnSpc>
                <a:spcPct val="200000"/>
              </a:lnSpc>
            </a:pPr>
            <a:r>
              <a:rPr lang="en-GB" sz="1200" dirty="0" err="1"/>
              <a:t>Chassignet</a:t>
            </a:r>
            <a:r>
              <a:rPr lang="en-GB" sz="1200" dirty="0"/>
              <a:t>, M. P. (2014). </a:t>
            </a:r>
            <a:r>
              <a:rPr lang="en-GB" sz="1200" i="1" dirty="0"/>
              <a:t>The Steam Engine. </a:t>
            </a:r>
            <a:endParaRPr lang="en-GB" sz="1200" dirty="0"/>
          </a:p>
          <a:p>
            <a:pPr algn="l">
              <a:lnSpc>
                <a:spcPct val="200000"/>
              </a:lnSpc>
            </a:pPr>
            <a:r>
              <a:rPr lang="en-GB" sz="1200" dirty="0"/>
              <a:t> </a:t>
            </a:r>
            <a:r>
              <a:rPr lang="en-GB" sz="1200" dirty="0">
                <a:hlinkClick r:id="rId5"/>
              </a:rPr>
              <a:t>https://www.environmentandsociety.org/node/6627/</a:t>
            </a:r>
            <a:r>
              <a:rPr lang="en-GB" sz="1200" dirty="0"/>
              <a:t>.</a:t>
            </a:r>
          </a:p>
          <a:p>
            <a:pPr algn="l">
              <a:lnSpc>
                <a:spcPct val="200000"/>
              </a:lnSpc>
            </a:pPr>
            <a:r>
              <a:rPr lang="en-GB" sz="1200" dirty="0" err="1"/>
              <a:t>Fforest</a:t>
            </a:r>
            <a:r>
              <a:rPr lang="en-GB" sz="1200" dirty="0"/>
              <a:t> Fawr UNESCO Global </a:t>
            </a:r>
            <a:r>
              <a:rPr lang="en-GB" sz="1200" dirty="0" err="1"/>
              <a:t>Geopark</a:t>
            </a:r>
            <a:r>
              <a:rPr lang="en-GB" sz="1200" dirty="0"/>
              <a:t>. (2011). </a:t>
            </a:r>
            <a:r>
              <a:rPr lang="en-GB" sz="1200" i="1" dirty="0"/>
              <a:t>Quarrying of Limestone. </a:t>
            </a:r>
          </a:p>
          <a:p>
            <a:pPr algn="l">
              <a:lnSpc>
                <a:spcPct val="200000"/>
              </a:lnSpc>
            </a:pPr>
            <a:r>
              <a:rPr lang="en-GB" sz="1200" dirty="0"/>
              <a:t> </a:t>
            </a:r>
            <a:r>
              <a:rPr lang="en-GB" sz="1200" dirty="0">
                <a:hlinkClick r:id="rId6"/>
              </a:rPr>
              <a:t>https://www.fforestfawrgeopark.org.uk/understanding/archaeology-and-industrial-heritage/quarrying-of-limestone/</a:t>
            </a:r>
            <a:endParaRPr lang="en-GB" sz="1200" dirty="0"/>
          </a:p>
          <a:p>
            <a:pPr algn="l">
              <a:lnSpc>
                <a:spcPct val="200000"/>
              </a:lnSpc>
            </a:pPr>
            <a:r>
              <a:rPr lang="en-GB" sz="1200" dirty="0"/>
              <a:t>Grace’s Guide To British Industrial History. (2023). </a:t>
            </a:r>
            <a:r>
              <a:rPr lang="en-GB" sz="1200" i="1" dirty="0"/>
              <a:t>Williams, Foster and Co. </a:t>
            </a:r>
          </a:p>
          <a:p>
            <a:pPr algn="l">
              <a:lnSpc>
                <a:spcPct val="200000"/>
              </a:lnSpc>
            </a:pPr>
            <a:r>
              <a:rPr lang="en-GB" sz="1200" dirty="0"/>
              <a:t> </a:t>
            </a:r>
            <a:r>
              <a:rPr lang="en-GB" sz="1200" dirty="0">
                <a:hlinkClick r:id="rId7"/>
              </a:rPr>
              <a:t>https://</a:t>
            </a:r>
            <a:r>
              <a:rPr lang="en-GB" sz="1200" dirty="0" err="1">
                <a:hlinkClick r:id="rId7"/>
              </a:rPr>
              <a:t>www.gracesguide.co.uk</a:t>
            </a:r>
            <a:r>
              <a:rPr lang="en-GB" sz="1200" dirty="0">
                <a:hlinkClick r:id="rId7"/>
              </a:rPr>
              <a:t>/</a:t>
            </a:r>
            <a:r>
              <a:rPr lang="en-GB" sz="1200" dirty="0" err="1">
                <a:hlinkClick r:id="rId7"/>
              </a:rPr>
              <a:t>williams,_Foster_and_Co</a:t>
            </a:r>
            <a:endParaRPr lang="en-GB" sz="1200" dirty="0"/>
          </a:p>
          <a:p>
            <a:pPr algn="l">
              <a:lnSpc>
                <a:spcPct val="200000"/>
              </a:lnSpc>
            </a:pPr>
            <a:r>
              <a:rPr lang="en-GB" sz="1200" dirty="0"/>
              <a:t>History </a:t>
            </a:r>
            <a:r>
              <a:rPr lang="en-GB" sz="1200" dirty="0" err="1"/>
              <a:t>Disscussion</a:t>
            </a:r>
            <a:r>
              <a:rPr lang="en-GB" sz="1200" dirty="0"/>
              <a:t>. (2020). </a:t>
            </a:r>
            <a:r>
              <a:rPr lang="en-GB" sz="1200" i="1" dirty="0"/>
              <a:t>History of the Industrial Revolution. </a:t>
            </a:r>
          </a:p>
          <a:p>
            <a:pPr algn="l">
              <a:lnSpc>
                <a:spcPct val="200000"/>
              </a:lnSpc>
            </a:pPr>
            <a:r>
              <a:rPr lang="en-GB" sz="1200" dirty="0"/>
              <a:t> </a:t>
            </a:r>
            <a:r>
              <a:rPr lang="en-GB" sz="1200" dirty="0">
                <a:hlinkClick r:id="rId8"/>
              </a:rPr>
              <a:t>http://www.historydiscussion.net/history/industrial-revolution/history-of-the-industrial-revolution/1784</a:t>
            </a:r>
            <a:endParaRPr lang="en-GB" sz="1200" dirty="0"/>
          </a:p>
          <a:p>
            <a:pPr algn="l">
              <a:lnSpc>
                <a:spcPct val="200000"/>
              </a:lnSpc>
            </a:pPr>
            <a:r>
              <a:rPr lang="en-GB" sz="1200" dirty="0"/>
              <a:t>John Hopkins University Press. (2021). </a:t>
            </a:r>
            <a:r>
              <a:rPr lang="en-GB" sz="1200" i="1" dirty="0"/>
              <a:t>Swansea copper: a global history. </a:t>
            </a:r>
          </a:p>
          <a:p>
            <a:pPr algn="l">
              <a:lnSpc>
                <a:spcPct val="200000"/>
              </a:lnSpc>
            </a:pPr>
            <a:r>
              <a:rPr lang="en-GB" sz="1200" dirty="0"/>
              <a:t> </a:t>
            </a:r>
            <a:r>
              <a:rPr lang="en-GB" sz="1200" dirty="0">
                <a:hlinkClick r:id="rId9"/>
              </a:rPr>
              <a:t>https://</a:t>
            </a:r>
            <a:r>
              <a:rPr lang="en-GB" sz="1200" dirty="0" err="1">
                <a:hlinkClick r:id="rId9"/>
              </a:rPr>
              <a:t>www.press.jhw.edu</a:t>
            </a:r>
            <a:r>
              <a:rPr lang="en-GB" sz="1200" dirty="0">
                <a:hlinkClick r:id="rId9"/>
              </a:rPr>
              <a:t>/newsroom/swansea-copper-global-history?</a:t>
            </a:r>
            <a:r>
              <a:rPr lang="en-GB" sz="1200" dirty="0" err="1">
                <a:hlinkClick r:id="rId9"/>
              </a:rPr>
              <a:t>srsltid</a:t>
            </a:r>
            <a:r>
              <a:rPr lang="en-GB" sz="1200" dirty="0">
                <a:hlinkClick r:id="rId9"/>
              </a:rPr>
              <a:t>=AfmBOopMpPyoSIEB8wT3gFY_e22tL04KStV7Va3p01VnUypmtZ-4f1dx</a:t>
            </a:r>
            <a:endParaRPr lang="en-GB" sz="1200" dirty="0"/>
          </a:p>
          <a:p>
            <a:pPr algn="l">
              <a:lnSpc>
                <a:spcPct val="200000"/>
              </a:lnSpc>
            </a:pPr>
            <a:endParaRPr lang="en-GB" sz="1200" dirty="0"/>
          </a:p>
        </p:txBody>
      </p:sp>
    </p:spTree>
    <p:extLst>
      <p:ext uri="{BB962C8B-B14F-4D97-AF65-F5344CB8AC3E}">
        <p14:creationId xmlns:p14="http://schemas.microsoft.com/office/powerpoint/2010/main" val="30034450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8331950-FFC6-608E-40F7-6DB366B015A3}"/>
              </a:ext>
            </a:extLst>
          </p:cNvPr>
          <p:cNvSpPr txBox="1"/>
          <p:nvPr/>
        </p:nvSpPr>
        <p:spPr>
          <a:xfrm>
            <a:off x="5188057" y="2508142"/>
            <a:ext cx="1828800" cy="1828800"/>
          </a:xfrm>
          <a:prstGeom prst="rect">
            <a:avLst/>
          </a:prstGeom>
          <a:noFill/>
        </p:spPr>
        <p:txBody>
          <a:bodyPr wrap="square" rtlCol="0">
            <a:spAutoFit/>
          </a:bodyPr>
          <a:lstStyle/>
          <a:p>
            <a:pPr algn="l"/>
            <a:endParaRPr lang="en-US" dirty="0"/>
          </a:p>
        </p:txBody>
      </p:sp>
      <p:sp>
        <p:nvSpPr>
          <p:cNvPr id="7" name="TextBox 6">
            <a:extLst>
              <a:ext uri="{FF2B5EF4-FFF2-40B4-BE49-F238E27FC236}">
                <a16:creationId xmlns:a16="http://schemas.microsoft.com/office/drawing/2014/main" id="{24E11955-69FF-E81B-6E04-E17BD9526868}"/>
              </a:ext>
            </a:extLst>
          </p:cNvPr>
          <p:cNvSpPr txBox="1"/>
          <p:nvPr/>
        </p:nvSpPr>
        <p:spPr>
          <a:xfrm>
            <a:off x="0" y="87957"/>
            <a:ext cx="11867861" cy="6682086"/>
          </a:xfrm>
          <a:prstGeom prst="rect">
            <a:avLst/>
          </a:prstGeom>
          <a:noFill/>
        </p:spPr>
        <p:txBody>
          <a:bodyPr wrap="square" rtlCol="0">
            <a:spAutoFit/>
          </a:bodyPr>
          <a:lstStyle/>
          <a:p>
            <a:pPr algn="l">
              <a:lnSpc>
                <a:spcPct val="200000"/>
              </a:lnSpc>
            </a:pPr>
            <a:r>
              <a:rPr lang="en-GB" sz="1200" dirty="0" err="1"/>
              <a:t>Kopp</a:t>
            </a:r>
            <a:r>
              <a:rPr lang="en-GB" sz="1200" dirty="0"/>
              <a:t>, O. C. (2025). </a:t>
            </a:r>
            <a:r>
              <a:rPr lang="en-GB" sz="1200" i="1" dirty="0"/>
              <a:t>Coal. </a:t>
            </a:r>
          </a:p>
          <a:p>
            <a:pPr algn="l">
              <a:lnSpc>
                <a:spcPct val="200000"/>
              </a:lnSpc>
            </a:pPr>
            <a:r>
              <a:rPr lang="en-GB" sz="1200" dirty="0"/>
              <a:t> </a:t>
            </a:r>
            <a:r>
              <a:rPr lang="en-GB" sz="1200" dirty="0">
                <a:hlinkClick r:id="rId2"/>
              </a:rPr>
              <a:t>https://</a:t>
            </a:r>
            <a:r>
              <a:rPr lang="en-GB" sz="1200" dirty="0" err="1">
                <a:hlinkClick r:id="rId2"/>
              </a:rPr>
              <a:t>www.britannica.com</a:t>
            </a:r>
            <a:r>
              <a:rPr lang="en-GB" sz="1200" dirty="0">
                <a:hlinkClick r:id="rId2"/>
              </a:rPr>
              <a:t>/science/coal-fossil-fuel</a:t>
            </a:r>
            <a:endParaRPr lang="en-GB" sz="1200" dirty="0"/>
          </a:p>
          <a:p>
            <a:pPr algn="l">
              <a:lnSpc>
                <a:spcPct val="200000"/>
              </a:lnSpc>
            </a:pPr>
            <a:r>
              <a:rPr lang="en-GB" sz="1200" dirty="0"/>
              <a:t>Nicholas, S. (2024). </a:t>
            </a:r>
            <a:r>
              <a:rPr lang="en-GB" sz="1200" i="1" dirty="0"/>
              <a:t>New year, same reminder: There’s no such thing as ‘clean coal’. </a:t>
            </a:r>
          </a:p>
          <a:p>
            <a:pPr algn="l">
              <a:lnSpc>
                <a:spcPct val="200000"/>
              </a:lnSpc>
            </a:pPr>
            <a:r>
              <a:rPr lang="en-GB" sz="1200" dirty="0"/>
              <a:t> </a:t>
            </a:r>
            <a:r>
              <a:rPr lang="en-GB" sz="1200" dirty="0">
                <a:hlinkClick r:id="rId3"/>
              </a:rPr>
              <a:t>https://</a:t>
            </a:r>
            <a:r>
              <a:rPr lang="en-GB" sz="1200" dirty="0" err="1">
                <a:hlinkClick r:id="rId3"/>
              </a:rPr>
              <a:t>ieefa.org</a:t>
            </a:r>
            <a:r>
              <a:rPr lang="en-GB" sz="1200" dirty="0">
                <a:hlinkClick r:id="rId3"/>
              </a:rPr>
              <a:t>/resources/new-year-same-reminder-theres-no-such-thing-clean-coal</a:t>
            </a:r>
            <a:endParaRPr lang="en-GB" sz="1200" dirty="0"/>
          </a:p>
          <a:p>
            <a:pPr algn="l">
              <a:lnSpc>
                <a:spcPct val="200000"/>
              </a:lnSpc>
            </a:pPr>
            <a:r>
              <a:rPr lang="en-GB" sz="1200" dirty="0" err="1"/>
              <a:t>Parc-Le-Breos</a:t>
            </a:r>
            <a:r>
              <a:rPr lang="en-GB" sz="1200" dirty="0"/>
              <a:t>. (2016). </a:t>
            </a:r>
            <a:r>
              <a:rPr lang="en-GB" sz="1200" i="1" dirty="0"/>
              <a:t>A fascinating past.</a:t>
            </a:r>
          </a:p>
          <a:p>
            <a:pPr algn="l">
              <a:lnSpc>
                <a:spcPct val="200000"/>
              </a:lnSpc>
            </a:pPr>
            <a:r>
              <a:rPr lang="en-GB" sz="1200" dirty="0"/>
              <a:t> </a:t>
            </a:r>
            <a:r>
              <a:rPr lang="en-GB" sz="1200" dirty="0">
                <a:hlinkClick r:id="rId4"/>
              </a:rPr>
              <a:t>https://</a:t>
            </a:r>
            <a:r>
              <a:rPr lang="en-GB" sz="1200" dirty="0" err="1">
                <a:hlinkClick r:id="rId4"/>
              </a:rPr>
              <a:t>parc-le-breos.co.uk</a:t>
            </a:r>
            <a:r>
              <a:rPr lang="en-GB" sz="1200" dirty="0">
                <a:hlinkClick r:id="rId4"/>
              </a:rPr>
              <a:t>/somewhere-special-in-the-</a:t>
            </a:r>
            <a:r>
              <a:rPr lang="en-GB" sz="1200" dirty="0" err="1">
                <a:hlinkClick r:id="rId4"/>
              </a:rPr>
              <a:t>gower-peninsula</a:t>
            </a:r>
            <a:r>
              <a:rPr lang="en-GB" sz="1200" dirty="0">
                <a:hlinkClick r:id="rId4"/>
              </a:rPr>
              <a:t>/a-fascinating-past/</a:t>
            </a:r>
            <a:endParaRPr lang="en-GB" sz="1200" dirty="0"/>
          </a:p>
          <a:p>
            <a:pPr algn="l">
              <a:lnSpc>
                <a:spcPct val="200000"/>
              </a:lnSpc>
            </a:pPr>
            <a:r>
              <a:rPr lang="en-GB" sz="1200" dirty="0" err="1"/>
              <a:t>Sumitomo</a:t>
            </a:r>
            <a:r>
              <a:rPr lang="en-GB" sz="1200" dirty="0"/>
              <a:t> </a:t>
            </a:r>
            <a:r>
              <a:rPr lang="en-GB" sz="1200" dirty="0" err="1"/>
              <a:t>Electirc</a:t>
            </a:r>
            <a:r>
              <a:rPr lang="en-GB" sz="1200" dirty="0"/>
              <a:t>. (2014). </a:t>
            </a:r>
            <a:r>
              <a:rPr lang="en-GB" sz="1200" i="1" dirty="0"/>
              <a:t>Locations, Europe.</a:t>
            </a:r>
          </a:p>
          <a:p>
            <a:pPr algn="l">
              <a:lnSpc>
                <a:spcPct val="200000"/>
              </a:lnSpc>
            </a:pPr>
            <a:r>
              <a:rPr lang="en-GB" sz="1200" dirty="0"/>
              <a:t> </a:t>
            </a:r>
            <a:r>
              <a:rPr lang="en-GB" sz="1200" dirty="0">
                <a:hlinkClick r:id="rId5"/>
              </a:rPr>
              <a:t>https://global-sei.com/</a:t>
            </a:r>
            <a:r>
              <a:rPr lang="en-GB" sz="1200" dirty="0" err="1">
                <a:hlinkClick r:id="rId5"/>
              </a:rPr>
              <a:t>eup</a:t>
            </a:r>
            <a:r>
              <a:rPr lang="en-GB" sz="1200" dirty="0">
                <a:hlinkClick r:id="rId5"/>
              </a:rPr>
              <a:t>/E/info/office/eu_map01.html</a:t>
            </a:r>
            <a:endParaRPr lang="en-GB" sz="1200" dirty="0"/>
          </a:p>
          <a:p>
            <a:pPr algn="l">
              <a:lnSpc>
                <a:spcPct val="200000"/>
              </a:lnSpc>
            </a:pPr>
            <a:r>
              <a:rPr lang="en-GB" sz="1200" dirty="0" err="1"/>
              <a:t>Tallon</a:t>
            </a:r>
            <a:r>
              <a:rPr lang="en-GB" sz="1200" dirty="0"/>
              <a:t>, A. R., Bromley, R. D. F. &amp; Thomas, C. J. (2005). Swansea. </a:t>
            </a:r>
            <a:r>
              <a:rPr lang="en-GB" sz="1200" i="1" dirty="0"/>
              <a:t>Cities 22</a:t>
            </a:r>
            <a:r>
              <a:rPr lang="en-GB" sz="1200" dirty="0"/>
              <a:t>(1), 65-76. </a:t>
            </a:r>
          </a:p>
          <a:p>
            <a:pPr algn="l">
              <a:lnSpc>
                <a:spcPct val="200000"/>
              </a:lnSpc>
            </a:pPr>
            <a:r>
              <a:rPr lang="en-GB" sz="1200" dirty="0"/>
              <a:t> </a:t>
            </a:r>
            <a:r>
              <a:rPr lang="en-GB" sz="1200" dirty="0">
                <a:hlinkClick r:id="rId6"/>
              </a:rPr>
              <a:t>https://</a:t>
            </a:r>
            <a:r>
              <a:rPr lang="en-GB" sz="1200" dirty="0" err="1">
                <a:hlinkClick r:id="rId6"/>
              </a:rPr>
              <a:t>doi.org</a:t>
            </a:r>
            <a:r>
              <a:rPr lang="en-GB" sz="1200" dirty="0">
                <a:hlinkClick r:id="rId6"/>
              </a:rPr>
              <a:t>/10.1016/j.cities.2004.09.001</a:t>
            </a:r>
            <a:endParaRPr lang="en-GB" sz="1200" dirty="0"/>
          </a:p>
          <a:p>
            <a:pPr algn="l">
              <a:lnSpc>
                <a:spcPct val="200000"/>
              </a:lnSpc>
            </a:pPr>
            <a:r>
              <a:rPr lang="en-GB" sz="1200" dirty="0" err="1"/>
              <a:t>Tourizm</a:t>
            </a:r>
            <a:r>
              <a:rPr lang="en-GB" sz="1200" dirty="0"/>
              <a:t>  Maps. (2003). </a:t>
            </a:r>
            <a:r>
              <a:rPr lang="en-GB" sz="1200" i="1" dirty="0"/>
              <a:t>Map of Wales- Swansea. </a:t>
            </a:r>
          </a:p>
          <a:p>
            <a:pPr algn="l">
              <a:lnSpc>
                <a:spcPct val="200000"/>
              </a:lnSpc>
            </a:pPr>
            <a:r>
              <a:rPr lang="en-GB" sz="1200" dirty="0"/>
              <a:t> </a:t>
            </a:r>
            <a:r>
              <a:rPr lang="en-GB" sz="1200" dirty="0">
                <a:hlinkClick r:id="rId7"/>
              </a:rPr>
              <a:t>https://</a:t>
            </a:r>
            <a:r>
              <a:rPr lang="en-GB" sz="1200" dirty="0" err="1">
                <a:hlinkClick r:id="rId7"/>
              </a:rPr>
              <a:t>www.map-of-uk.co.uk</a:t>
            </a:r>
            <a:r>
              <a:rPr lang="en-GB" sz="1200" dirty="0">
                <a:hlinkClick r:id="rId7"/>
              </a:rPr>
              <a:t>/countries/Wales/map-of-swansea.htm</a:t>
            </a:r>
            <a:r>
              <a:rPr lang="en-GB" sz="1200" dirty="0"/>
              <a:t> </a:t>
            </a:r>
          </a:p>
          <a:p>
            <a:pPr algn="l">
              <a:lnSpc>
                <a:spcPct val="200000"/>
              </a:lnSpc>
            </a:pPr>
            <a:r>
              <a:rPr lang="en-GB" sz="1200" dirty="0"/>
              <a:t>Union of Concerned Scientists. (2017). </a:t>
            </a:r>
            <a:r>
              <a:rPr lang="en-GB" sz="1200" i="1" dirty="0"/>
              <a:t>How coal works.</a:t>
            </a:r>
          </a:p>
          <a:p>
            <a:pPr algn="l">
              <a:lnSpc>
                <a:spcPct val="200000"/>
              </a:lnSpc>
            </a:pPr>
            <a:r>
              <a:rPr lang="en-GB" sz="1200" dirty="0"/>
              <a:t> </a:t>
            </a:r>
            <a:r>
              <a:rPr lang="en-GB" sz="1200" dirty="0">
                <a:hlinkClick r:id="rId8"/>
              </a:rPr>
              <a:t>https://</a:t>
            </a:r>
            <a:r>
              <a:rPr lang="en-GB" sz="1200" dirty="0" err="1">
                <a:hlinkClick r:id="rId8"/>
              </a:rPr>
              <a:t>www.ucsusa.org</a:t>
            </a:r>
            <a:r>
              <a:rPr lang="en-GB" sz="1200" dirty="0">
                <a:hlinkClick r:id="rId8"/>
              </a:rPr>
              <a:t>/resources/how-coal-works</a:t>
            </a:r>
            <a:r>
              <a:rPr lang="en-GB" sz="1200" dirty="0"/>
              <a:t> </a:t>
            </a:r>
          </a:p>
          <a:p>
            <a:pPr algn="l">
              <a:lnSpc>
                <a:spcPct val="200000"/>
              </a:lnSpc>
            </a:pPr>
            <a:r>
              <a:rPr lang="en-GB" sz="1200" dirty="0"/>
              <a:t>URSA Major. (2023). </a:t>
            </a:r>
            <a:r>
              <a:rPr lang="en-GB" sz="1200" i="1" dirty="0"/>
              <a:t>From pennies to propulsion: The use of aerospace.</a:t>
            </a:r>
          </a:p>
          <a:p>
            <a:pPr algn="l">
              <a:lnSpc>
                <a:spcPct val="200000"/>
              </a:lnSpc>
            </a:pPr>
            <a:r>
              <a:rPr lang="en-GB" sz="1200" dirty="0"/>
              <a:t> </a:t>
            </a:r>
            <a:r>
              <a:rPr lang="en-GB" sz="1200" dirty="0">
                <a:hlinkClick r:id="rId9"/>
              </a:rPr>
              <a:t>https://</a:t>
            </a:r>
            <a:r>
              <a:rPr lang="en-GB" sz="1200" dirty="0" err="1">
                <a:hlinkClick r:id="rId9"/>
              </a:rPr>
              <a:t>www.ursamajor.com</a:t>
            </a:r>
            <a:r>
              <a:rPr lang="en-GB" sz="1200" dirty="0">
                <a:hlinkClick r:id="rId9"/>
              </a:rPr>
              <a:t>/blog/from-pennies-to-propulsion-the-use-of-copper-in-aerospace</a:t>
            </a:r>
            <a:endParaRPr lang="en-GB" sz="1200" dirty="0"/>
          </a:p>
          <a:p>
            <a:pPr algn="l">
              <a:lnSpc>
                <a:spcPct val="200000"/>
              </a:lnSpc>
            </a:pPr>
            <a:r>
              <a:rPr lang="en-GB" sz="1200" dirty="0"/>
              <a:t>Wales Online. (2015). </a:t>
            </a:r>
            <a:r>
              <a:rPr lang="en-GB" sz="1200" i="1" dirty="0"/>
              <a:t>Welsh history month: Thomas Williams, the Anglesey lawyer who was the copper king. </a:t>
            </a:r>
          </a:p>
          <a:p>
            <a:pPr algn="l">
              <a:lnSpc>
                <a:spcPct val="200000"/>
              </a:lnSpc>
            </a:pPr>
            <a:r>
              <a:rPr lang="en-GB" sz="1200" dirty="0"/>
              <a:t> </a:t>
            </a:r>
            <a:r>
              <a:rPr lang="en-GB" sz="1200" dirty="0">
                <a:hlinkClick r:id="rId10"/>
              </a:rPr>
              <a:t>https://</a:t>
            </a:r>
            <a:r>
              <a:rPr lang="en-GB" sz="1200" dirty="0" err="1">
                <a:hlinkClick r:id="rId10"/>
              </a:rPr>
              <a:t>www.walesonline.co.uk</a:t>
            </a:r>
            <a:r>
              <a:rPr lang="en-GB" sz="1200" dirty="0">
                <a:hlinkClick r:id="rId10"/>
              </a:rPr>
              <a:t>/lifestyle/nostalgia/welsh-history-month-</a:t>
            </a:r>
            <a:r>
              <a:rPr lang="en-GB" sz="1200" dirty="0" err="1">
                <a:hlinkClick r:id="rId10"/>
              </a:rPr>
              <a:t>thomas-williams</a:t>
            </a:r>
            <a:r>
              <a:rPr lang="en-GB" sz="1200" dirty="0">
                <a:hlinkClick r:id="rId10"/>
              </a:rPr>
              <a:t>-10358327</a:t>
            </a:r>
            <a:endParaRPr lang="en-GB" sz="1200" dirty="0"/>
          </a:p>
        </p:txBody>
      </p:sp>
    </p:spTree>
    <p:extLst>
      <p:ext uri="{BB962C8B-B14F-4D97-AF65-F5344CB8AC3E}">
        <p14:creationId xmlns:p14="http://schemas.microsoft.com/office/powerpoint/2010/main" val="234175063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Ion</vt:lpstr>
      <vt:lpstr>PowerPoint Presentation</vt:lpstr>
      <vt:lpstr>Industrial Revolution: Brief Summary</vt:lpstr>
      <vt:lpstr>Swansea</vt:lpstr>
      <vt:lpstr>Coal</vt:lpstr>
      <vt:lpstr>Coal Vs South Wales</vt:lpstr>
      <vt:lpstr>Swansea: Limestone and Copper Resources</vt:lpstr>
      <vt:lpstr>Who lead the Revolution in Swansea? </vt:lpstr>
      <vt:lpstr>Negative Impacts:</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Lissy Frampton (2327857)</dc:creator>
  <cp:lastModifiedBy>Lissy Frampton (2327857)</cp:lastModifiedBy>
  <cp:revision>11</cp:revision>
  <dcterms:created xsi:type="dcterms:W3CDTF">2025-02-04T16:10:20Z</dcterms:created>
  <dcterms:modified xsi:type="dcterms:W3CDTF">2025-02-25T12:33:49Z</dcterms:modified>
</cp:coreProperties>
</file>