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Lst>
  <p:sldSz cx="18288000" cy="10287000"/>
  <p:notesSz cx="6858000" cy="9144000"/>
  <p:embeddedFontLst>
    <p:embeddedFont>
      <p:font typeface="Canva Sans Bold" charset="1" panose="020B0803030501040103"/>
      <p:regular r:id="rId41"/>
    </p:embeddedFont>
    <p:embeddedFont>
      <p:font typeface="Canva Sans" charset="1" panose="020B0503030501040103"/>
      <p:regular r:id="rId42"/>
    </p:embeddedFont>
    <p:embeddedFont>
      <p:font typeface="Poppins Bold" charset="1" panose="00000800000000000000"/>
      <p:regular r:id="rId43"/>
    </p:embeddedFont>
    <p:embeddedFont>
      <p:font typeface="Poppins" charset="1" panose="00000500000000000000"/>
      <p:regular r:id="rId44"/>
    </p:embeddedFont>
    <p:embeddedFont>
      <p:font typeface="Open Sans Bold" charset="1" panose="00000000000000000000"/>
      <p:regular r:id="rId45"/>
    </p:embeddedFont>
    <p:embeddedFont>
      <p:font typeface="Arial" charset="1" panose="020B0604020202020204"/>
      <p:regular r:id="rId46"/>
    </p:embeddedFont>
    <p:embeddedFont>
      <p:font typeface="Trebuchet MS Bold" charset="1" panose="020B0703020202020204"/>
      <p:regular r:id="rId47"/>
    </p:embeddedFont>
    <p:embeddedFont>
      <p:font typeface="Trebuchet MS" charset="1" panose="020B0603020202020204"/>
      <p:regular r:id="rId48"/>
    </p:embeddedFont>
    <p:embeddedFont>
      <p:font typeface="Arial Bold" charset="1" panose="020B0704020202020204"/>
      <p:regular r:id="rId49"/>
    </p:embeddedFont>
    <p:embeddedFont>
      <p:font typeface="Aptos" charset="1" panose="020B0004020202020204"/>
      <p:regular r:id="rId50"/>
    </p:embeddedFont>
    <p:embeddedFont>
      <p:font typeface="Aptos Bold" charset="1" panose="020B0004020202020204"/>
      <p:regular r:id="rId51"/>
    </p:embeddedFont>
    <p:embeddedFont>
      <p:font typeface="Aptos Italics" charset="1" panose="020B0004020202090204"/>
      <p:regular r:id="rId52"/>
    </p:embeddedFont>
    <p:embeddedFont>
      <p:font typeface="Big Shoulders Display" charset="1" panose="00000000000000000000"/>
      <p:regular r:id="rId53"/>
    </p:embeddedFont>
    <p:embeddedFont>
      <p:font typeface="Arimo" charset="1" panose="020B0604020202020204"/>
      <p:regular r:id="rId54"/>
    </p:embeddedFont>
    <p:embeddedFont>
      <p:font typeface="Arimo Bold" charset="1" panose="020B0704020202020204"/>
      <p:regular r:id="rId55"/>
    </p:embeddedFont>
    <p:embeddedFont>
      <p:font typeface="Calibri (MS) Bold" charset="1" panose="020F0702030404030204"/>
      <p:regular r:id="rId56"/>
    </p:embeddedFont>
    <p:embeddedFont>
      <p:font typeface="Cambria Bold" charset="1" panose="02040803050406030204"/>
      <p:regular r:id="rId57"/>
    </p:embeddedFont>
    <p:embeddedFont>
      <p:font typeface="Calibri (MS)" charset="1" panose="020F0502020204030204"/>
      <p:regular r:id="rId58"/>
    </p:embeddedFont>
    <p:embeddedFont>
      <p:font typeface="Open Sans" charset="1" panose="00000000000000000000"/>
      <p:regular r:id="rId5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fonts/font48.fntdata" Type="http://schemas.openxmlformats.org/officeDocument/2006/relationships/font"/><Relationship Id="rId49" Target="fonts/font49.fntdata" Type="http://schemas.openxmlformats.org/officeDocument/2006/relationships/font"/><Relationship Id="rId5" Target="tableStyles.xml" Type="http://schemas.openxmlformats.org/officeDocument/2006/relationships/tableStyles"/><Relationship Id="rId50" Target="fonts/font50.fntdata" Type="http://schemas.openxmlformats.org/officeDocument/2006/relationships/font"/><Relationship Id="rId51" Target="fonts/font51.fntdata" Type="http://schemas.openxmlformats.org/officeDocument/2006/relationships/font"/><Relationship Id="rId52" Target="fonts/font52.fntdata" Type="http://schemas.openxmlformats.org/officeDocument/2006/relationships/font"/><Relationship Id="rId53" Target="fonts/font53.fntdata" Type="http://schemas.openxmlformats.org/officeDocument/2006/relationships/font"/><Relationship Id="rId54" Target="fonts/font54.fntdata" Type="http://schemas.openxmlformats.org/officeDocument/2006/relationships/font"/><Relationship Id="rId55" Target="fonts/font55.fntdata" Type="http://schemas.openxmlformats.org/officeDocument/2006/relationships/font"/><Relationship Id="rId56" Target="fonts/font56.fntdata" Type="http://schemas.openxmlformats.org/officeDocument/2006/relationships/font"/><Relationship Id="rId57" Target="fonts/font57.fntdata" Type="http://schemas.openxmlformats.org/officeDocument/2006/relationships/font"/><Relationship Id="rId58" Target="fonts/font58.fntdata" Type="http://schemas.openxmlformats.org/officeDocument/2006/relationships/font"/><Relationship Id="rId59" Target="fonts/font59.fntdata" Type="http://schemas.openxmlformats.org/officeDocument/2006/relationships/font"/><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9.png" Type="http://schemas.openxmlformats.org/officeDocument/2006/relationships/image"/><Relationship Id="rId5" Target="../media/image10.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jpeg" Type="http://schemas.openxmlformats.org/officeDocument/2006/relationships/image"/><Relationship Id="rId3" Target="../media/image12.pn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10.png" Type="http://schemas.openxmlformats.org/officeDocument/2006/relationships/image"/><Relationship Id="rId5" Target="../media/image13.jpe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22.jpeg" Type="http://schemas.openxmlformats.org/officeDocument/2006/relationships/image"/><Relationship Id="rId11" Target="../media/image9.png" Type="http://schemas.openxmlformats.org/officeDocument/2006/relationships/image"/><Relationship Id="rId2" Target="../media/image14.png" Type="http://schemas.openxmlformats.org/officeDocument/2006/relationships/image"/><Relationship Id="rId3" Target="../media/image15.svg" Type="http://schemas.openxmlformats.org/officeDocument/2006/relationships/image"/><Relationship Id="rId4" Target="../media/image16.png" Type="http://schemas.openxmlformats.org/officeDocument/2006/relationships/image"/><Relationship Id="rId5" Target="../media/image17.svg" Type="http://schemas.openxmlformats.org/officeDocument/2006/relationships/image"/><Relationship Id="rId6" Target="../media/image18.png" Type="http://schemas.openxmlformats.org/officeDocument/2006/relationships/image"/><Relationship Id="rId7" Target="../media/image19.svg" Type="http://schemas.openxmlformats.org/officeDocument/2006/relationships/image"/><Relationship Id="rId8" Target="../media/image20.png" Type="http://schemas.openxmlformats.org/officeDocument/2006/relationships/image"/><Relationship Id="rId9" Target="../media/image2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24.svg" Type="http://schemas.openxmlformats.org/officeDocument/2006/relationships/image"/><Relationship Id="rId4" Target="../media/image25.jpeg" Type="http://schemas.openxmlformats.org/officeDocument/2006/relationships/image"/><Relationship Id="rId5" Target="../media/image26.png" Type="http://schemas.openxmlformats.org/officeDocument/2006/relationships/image"/><Relationship Id="rId6" Target="../media/image27.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8.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9.jpeg" Type="http://schemas.openxmlformats.org/officeDocument/2006/relationships/image"/><Relationship Id="rId3" Target="../media/image25.jpe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0.jpe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1.png" Type="http://schemas.openxmlformats.org/officeDocument/2006/relationships/image"/><Relationship Id="rId4" Target="../media/image32.svg" Type="http://schemas.openxmlformats.org/officeDocument/2006/relationships/image"/><Relationship Id="rId5" Target="../media/image33.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4.jpeg" Type="http://schemas.openxmlformats.org/officeDocument/2006/relationships/image"/><Relationship Id="rId4" Target="../media/image35.jpe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6.jpe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7.jpe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who.int/news-room/fact-sheets/detail/measles" TargetMode="External" Type="http://schemas.openxmlformats.org/officeDocument/2006/relationships/hyperlink"/><Relationship Id="rId3" Target="https://www.cdc.gov/measles/about/index.html" TargetMode="External" Type="http://schemas.openxmlformats.org/officeDocument/2006/relationships/hyperlink"/><Relationship Id="rId4" Target="https://www.ecdc.europa.eu/en/measles" TargetMode="External" Type="http://schemas.openxmlformats.org/officeDocument/2006/relationships/hyperlink"/><Relationship Id="rId5" Target="https://assets.publishing.service.gov.uk/media/69cbc91fa60a12ca3913c644/ukhsa-national-measles-guidelines-version-7-march-2026.pdf" TargetMode="External" Type="http://schemas.openxmlformats.org/officeDocument/2006/relationships/hyperlink"/><Relationship Id="rId6" Target="https://assets.publishing.service.gov.uk/media/69cbc91fa60a12ca3913c644/ukhsa-national-measles-guidelines-version-7-march-2026.pdf" TargetMode="External" Type="http://schemas.openxmlformats.org/officeDocument/2006/relationships/hyperlink"/></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8.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39.jpeg" Type="http://schemas.openxmlformats.org/officeDocument/2006/relationships/image"/><Relationship Id="rId4" Target="../media/image38.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40.jpe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41.jpeg" Type="http://schemas.openxmlformats.org/officeDocument/2006/relationships/image"/><Relationship Id="rId4" Target="../media/image38.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42.png" Type="http://schemas.openxmlformats.org/officeDocument/2006/relationships/image"/><Relationship Id="rId4" Target="../media/image43.png" Type="http://schemas.openxmlformats.org/officeDocument/2006/relationships/image"/><Relationship Id="rId5" Target="../media/image44.pn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 Id="rId3" Target="../media/image45.png" Type="http://schemas.openxmlformats.org/officeDocument/2006/relationships/image"/><Relationship Id="rId4" Target="../media/image46.png" Type="http://schemas.openxmlformats.org/officeDocument/2006/relationships/image"/><Relationship Id="rId5" Target="../media/image47.png" Type="http://schemas.openxmlformats.org/officeDocument/2006/relationships/image"/><Relationship Id="rId6" Target="../media/image48.png" Type="http://schemas.openxmlformats.org/officeDocument/2006/relationships/image"/><Relationship Id="rId7" Target="../media/image49.png" Type="http://schemas.openxmlformats.org/officeDocument/2006/relationships/image"/><Relationship Id="rId8" Target="../media/image50.pn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10.png" Type="http://schemas.openxmlformats.org/officeDocument/2006/relationships/image"/><Relationship Id="rId5" Target="../media/image51.png" Type="http://schemas.openxmlformats.org/officeDocument/2006/relationships/image"/><Relationship Id="rId6" Target="../media/image52.svg" Type="http://schemas.openxmlformats.org/officeDocument/2006/relationships/image"/><Relationship Id="rId7" Target="../media/image13.jpe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5.jpeg" Type="http://schemas.openxmlformats.org/officeDocument/2006/relationships/image"/></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8.svg" Type="http://schemas.openxmlformats.org/officeDocument/2006/relationships/image"/><Relationship Id="rId4" Target="../media/image9.png" Type="http://schemas.openxmlformats.org/officeDocument/2006/relationships/image"/><Relationship Id="rId5" Target="../media/image10.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Freeform 2" id="2"/>
          <p:cNvSpPr/>
          <p:nvPr/>
        </p:nvSpPr>
        <p:spPr>
          <a:xfrm flipH="false" flipV="false" rot="0">
            <a:off x="-1096642" y="-1290361"/>
            <a:ext cx="4107323" cy="4114800"/>
          </a:xfrm>
          <a:custGeom>
            <a:avLst/>
            <a:gdLst/>
            <a:ahLst/>
            <a:cxnLst/>
            <a:rect r="r" b="b" t="t" l="l"/>
            <a:pathLst>
              <a:path h="4114800" w="4107323">
                <a:moveTo>
                  <a:pt x="0" y="0"/>
                </a:moveTo>
                <a:lnTo>
                  <a:pt x="4107323" y="0"/>
                </a:lnTo>
                <a:lnTo>
                  <a:pt x="410732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grpSp>
        <p:nvGrpSpPr>
          <p:cNvPr name="Group 3" id="3"/>
          <p:cNvGrpSpPr/>
          <p:nvPr/>
        </p:nvGrpSpPr>
        <p:grpSpPr>
          <a:xfrm rot="0">
            <a:off x="-763476" y="6370082"/>
            <a:ext cx="4600565" cy="4641171"/>
            <a:chOff x="0" y="0"/>
            <a:chExt cx="6134087" cy="6188227"/>
          </a:xfrm>
        </p:grpSpPr>
        <p:sp>
          <p:nvSpPr>
            <p:cNvPr name="Freeform 4" id="4"/>
            <p:cNvSpPr/>
            <p:nvPr/>
          </p:nvSpPr>
          <p:spPr>
            <a:xfrm flipH="false" flipV="false" rot="0">
              <a:off x="0" y="0"/>
              <a:ext cx="6134100" cy="6188202"/>
            </a:xfrm>
            <a:custGeom>
              <a:avLst/>
              <a:gdLst/>
              <a:ahLst/>
              <a:cxnLst/>
              <a:rect r="r" b="b" t="t" l="l"/>
              <a:pathLst>
                <a:path h="6188202" w="6134100">
                  <a:moveTo>
                    <a:pt x="0" y="0"/>
                  </a:moveTo>
                  <a:lnTo>
                    <a:pt x="6134100" y="0"/>
                  </a:lnTo>
                  <a:lnTo>
                    <a:pt x="6134100" y="6188202"/>
                  </a:lnTo>
                  <a:lnTo>
                    <a:pt x="0" y="6188202"/>
                  </a:lnTo>
                  <a:lnTo>
                    <a:pt x="0" y="0"/>
                  </a:lnTo>
                  <a:close/>
                </a:path>
              </a:pathLst>
            </a:custGeom>
            <a:blipFill>
              <a:blip r:embed="rId4"/>
              <a:stretch>
                <a:fillRect l="-27" t="0" r="-26" b="0"/>
              </a:stretch>
            </a:blipFill>
          </p:spPr>
        </p:sp>
      </p:grpSp>
      <p:sp>
        <p:nvSpPr>
          <p:cNvPr name="Freeform 5" id="5"/>
          <p:cNvSpPr/>
          <p:nvPr/>
        </p:nvSpPr>
        <p:spPr>
          <a:xfrm flipH="false" flipV="false" rot="0">
            <a:off x="15441225" y="-861746"/>
            <a:ext cx="3526631" cy="3533061"/>
          </a:xfrm>
          <a:custGeom>
            <a:avLst/>
            <a:gdLst/>
            <a:ahLst/>
            <a:cxnLst/>
            <a:rect r="r" b="b" t="t" l="l"/>
            <a:pathLst>
              <a:path h="3533061" w="3526631">
                <a:moveTo>
                  <a:pt x="0" y="0"/>
                </a:moveTo>
                <a:lnTo>
                  <a:pt x="3526631" y="0"/>
                </a:lnTo>
                <a:lnTo>
                  <a:pt x="3526631" y="3533061"/>
                </a:lnTo>
                <a:lnTo>
                  <a:pt x="0" y="3533061"/>
                </a:lnTo>
                <a:lnTo>
                  <a:pt x="0" y="0"/>
                </a:lnTo>
                <a:close/>
              </a:path>
            </a:pathLst>
          </a:custGeom>
          <a:blipFill>
            <a:blip r:embed="rId2">
              <a:extLst>
                <a:ext uri="{96DAC541-7B7A-43D3-8B79-37D633B846F1}">
                  <asvg:svgBlip xmlns:asvg="http://schemas.microsoft.com/office/drawing/2016/SVG/main" r:embed="rId3"/>
                </a:ext>
              </a:extLst>
            </a:blip>
            <a:stretch>
              <a:fillRect l="0" t="-43" r="0" b="-43"/>
            </a:stretch>
          </a:blipFill>
        </p:spPr>
      </p:sp>
      <p:sp>
        <p:nvSpPr>
          <p:cNvPr name="Freeform 6" id="6"/>
          <p:cNvSpPr/>
          <p:nvPr/>
        </p:nvSpPr>
        <p:spPr>
          <a:xfrm flipH="false" flipV="false" rot="0">
            <a:off x="15928858" y="7225865"/>
            <a:ext cx="4107323" cy="4114800"/>
          </a:xfrm>
          <a:custGeom>
            <a:avLst/>
            <a:gdLst/>
            <a:ahLst/>
            <a:cxnLst/>
            <a:rect r="r" b="b" t="t" l="l"/>
            <a:pathLst>
              <a:path h="4114800" w="4107323">
                <a:moveTo>
                  <a:pt x="0" y="0"/>
                </a:moveTo>
                <a:lnTo>
                  <a:pt x="4107322" y="0"/>
                </a:lnTo>
                <a:lnTo>
                  <a:pt x="410732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grpSp>
        <p:nvGrpSpPr>
          <p:cNvPr name="Group 7" id="7"/>
          <p:cNvGrpSpPr/>
          <p:nvPr/>
        </p:nvGrpSpPr>
        <p:grpSpPr>
          <a:xfrm rot="0">
            <a:off x="4768291" y="33528"/>
            <a:ext cx="8751408" cy="3500561"/>
            <a:chOff x="0" y="0"/>
            <a:chExt cx="11668544" cy="4667415"/>
          </a:xfrm>
        </p:grpSpPr>
        <p:sp>
          <p:nvSpPr>
            <p:cNvPr name="Freeform 8" id="8"/>
            <p:cNvSpPr/>
            <p:nvPr/>
          </p:nvSpPr>
          <p:spPr>
            <a:xfrm flipH="false" flipV="false" rot="0">
              <a:off x="0" y="0"/>
              <a:ext cx="11668506" cy="4667377"/>
            </a:xfrm>
            <a:custGeom>
              <a:avLst/>
              <a:gdLst/>
              <a:ahLst/>
              <a:cxnLst/>
              <a:rect r="r" b="b" t="t" l="l"/>
              <a:pathLst>
                <a:path h="4667377" w="11668506">
                  <a:moveTo>
                    <a:pt x="0" y="0"/>
                  </a:moveTo>
                  <a:lnTo>
                    <a:pt x="11668506" y="0"/>
                  </a:lnTo>
                  <a:lnTo>
                    <a:pt x="11668506" y="4667377"/>
                  </a:lnTo>
                  <a:lnTo>
                    <a:pt x="0" y="4667377"/>
                  </a:lnTo>
                  <a:lnTo>
                    <a:pt x="0" y="0"/>
                  </a:lnTo>
                  <a:close/>
                </a:path>
              </a:pathLst>
            </a:custGeom>
            <a:blipFill>
              <a:blip r:embed="rId5"/>
              <a:stretch>
                <a:fillRect l="0" t="0" r="0" b="0"/>
              </a:stretch>
            </a:blipFill>
          </p:spPr>
        </p:sp>
      </p:grpSp>
      <p:sp>
        <p:nvSpPr>
          <p:cNvPr name="Freeform 9" id="9"/>
          <p:cNvSpPr/>
          <p:nvPr/>
        </p:nvSpPr>
        <p:spPr>
          <a:xfrm flipH="false" flipV="false" rot="0">
            <a:off x="3657067" y="3174044"/>
            <a:ext cx="12155776" cy="3409588"/>
          </a:xfrm>
          <a:custGeom>
            <a:avLst/>
            <a:gdLst/>
            <a:ahLst/>
            <a:cxnLst/>
            <a:rect r="r" b="b" t="t" l="l"/>
            <a:pathLst>
              <a:path h="3409588" w="12155776">
                <a:moveTo>
                  <a:pt x="0" y="0"/>
                </a:moveTo>
                <a:lnTo>
                  <a:pt x="12155776" y="0"/>
                </a:lnTo>
                <a:lnTo>
                  <a:pt x="12155776" y="3409588"/>
                </a:lnTo>
                <a:lnTo>
                  <a:pt x="0" y="340958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0" id="10"/>
          <p:cNvSpPr txBox="true"/>
          <p:nvPr/>
        </p:nvSpPr>
        <p:spPr>
          <a:xfrm rot="0">
            <a:off x="1911487" y="3816639"/>
            <a:ext cx="14852494" cy="2661285"/>
          </a:xfrm>
          <a:prstGeom prst="rect">
            <a:avLst/>
          </a:prstGeom>
        </p:spPr>
        <p:txBody>
          <a:bodyPr anchor="t" rtlCol="false" tIns="0" lIns="0" bIns="0" rIns="0">
            <a:spAutoFit/>
          </a:bodyPr>
          <a:lstStyle/>
          <a:p>
            <a:pPr algn="ctr">
              <a:lnSpc>
                <a:spcPts val="5319"/>
              </a:lnSpc>
            </a:pPr>
            <a:r>
              <a:rPr lang="en-US" sz="3799" b="true">
                <a:solidFill>
                  <a:srgbClr val="000000"/>
                </a:solidFill>
                <a:latin typeface="Canva Sans Bold"/>
                <a:ea typeface="Canva Sans Bold"/>
                <a:cs typeface="Canva Sans Bold"/>
                <a:sym typeface="Canva Sans Bold"/>
              </a:rPr>
              <a:t>Module name: Introduction to Public Health</a:t>
            </a:r>
          </a:p>
          <a:p>
            <a:pPr algn="ctr">
              <a:lnSpc>
                <a:spcPts val="5319"/>
              </a:lnSpc>
            </a:pPr>
            <a:r>
              <a:rPr lang="en-US" sz="3799" b="true">
                <a:solidFill>
                  <a:srgbClr val="000000"/>
                </a:solidFill>
                <a:latin typeface="Canva Sans Bold"/>
                <a:ea typeface="Canva Sans Bold"/>
                <a:cs typeface="Canva Sans Bold"/>
                <a:sym typeface="Canva Sans Bold"/>
              </a:rPr>
              <a:t>Module code: LCHS4008                                       </a:t>
            </a:r>
          </a:p>
          <a:p>
            <a:pPr algn="ctr">
              <a:lnSpc>
                <a:spcPts val="5319"/>
              </a:lnSpc>
            </a:pPr>
            <a:r>
              <a:rPr lang="en-US" sz="3799" b="true">
                <a:solidFill>
                  <a:srgbClr val="000000"/>
                </a:solidFill>
                <a:latin typeface="Canva Sans Bold"/>
                <a:ea typeface="Canva Sans Bold"/>
                <a:cs typeface="Canva Sans Bold"/>
                <a:sym typeface="Canva Sans Bold"/>
              </a:rPr>
              <a:t>Lecturer name</a:t>
            </a:r>
            <a:r>
              <a:rPr lang="en-US" sz="3799">
                <a:solidFill>
                  <a:srgbClr val="000000"/>
                </a:solidFill>
                <a:latin typeface="Canva Sans"/>
                <a:ea typeface="Canva Sans"/>
                <a:cs typeface="Canva Sans"/>
                <a:sym typeface="Canva Sans"/>
              </a:rPr>
              <a:t>: </a:t>
            </a:r>
            <a:r>
              <a:rPr lang="en-US" sz="3799" b="true">
                <a:solidFill>
                  <a:srgbClr val="000000"/>
                </a:solidFill>
                <a:latin typeface="Canva Sans Bold"/>
                <a:ea typeface="Canva Sans Bold"/>
                <a:cs typeface="Canva Sans Bold"/>
                <a:sym typeface="Canva Sans Bold"/>
              </a:rPr>
              <a:t>Caroline Salami                         </a:t>
            </a:r>
          </a:p>
          <a:p>
            <a:pPr algn="ctr">
              <a:lnSpc>
                <a:spcPts val="4759"/>
              </a:lnSpc>
            </a:pPr>
          </a:p>
        </p:txBody>
      </p:sp>
      <p:sp>
        <p:nvSpPr>
          <p:cNvPr name="TextBox 11" id="11"/>
          <p:cNvSpPr txBox="true"/>
          <p:nvPr/>
        </p:nvSpPr>
        <p:spPr>
          <a:xfrm rot="0">
            <a:off x="4079443" y="6801774"/>
            <a:ext cx="10842412" cy="3776243"/>
          </a:xfrm>
          <a:prstGeom prst="rect">
            <a:avLst/>
          </a:prstGeom>
        </p:spPr>
        <p:txBody>
          <a:bodyPr anchor="t" rtlCol="false" tIns="0" lIns="0" bIns="0" rIns="0">
            <a:spAutoFit/>
          </a:bodyPr>
          <a:lstStyle/>
          <a:p>
            <a:pPr algn="ctr">
              <a:lnSpc>
                <a:spcPts val="4278"/>
              </a:lnSpc>
            </a:pPr>
            <a:r>
              <a:rPr lang="en-US" sz="3056">
                <a:solidFill>
                  <a:srgbClr val="000000"/>
                </a:solidFill>
                <a:latin typeface="Canva Sans"/>
                <a:ea typeface="Canva Sans"/>
                <a:cs typeface="Canva Sans"/>
                <a:sym typeface="Canva Sans"/>
              </a:rPr>
              <a:t> </a:t>
            </a:r>
            <a:r>
              <a:rPr lang="en-US" sz="3056" b="true">
                <a:solidFill>
                  <a:srgbClr val="000000"/>
                </a:solidFill>
                <a:latin typeface="Canva Sans Bold"/>
                <a:ea typeface="Canva Sans Bold"/>
                <a:cs typeface="Canva Sans Bold"/>
                <a:sym typeface="Canva Sans Bold"/>
              </a:rPr>
              <a:t>AKM MAHBUBUR RAHMAN                 (ID:2533014)</a:t>
            </a:r>
          </a:p>
          <a:p>
            <a:pPr algn="ctr">
              <a:lnSpc>
                <a:spcPts val="4278"/>
              </a:lnSpc>
            </a:pPr>
            <a:r>
              <a:rPr lang="en-US" sz="3056" b="true">
                <a:solidFill>
                  <a:srgbClr val="000000"/>
                </a:solidFill>
                <a:latin typeface="Canva Sans Bold"/>
                <a:ea typeface="Canva Sans Bold"/>
                <a:cs typeface="Canva Sans Bold"/>
                <a:sym typeface="Canva Sans Bold"/>
              </a:rPr>
              <a:t>ELAINE ELIZABETH SAUNDERS          (ID:2321548)</a:t>
            </a:r>
          </a:p>
          <a:p>
            <a:pPr algn="ctr">
              <a:lnSpc>
                <a:spcPts val="4278"/>
              </a:lnSpc>
            </a:pPr>
            <a:r>
              <a:rPr lang="en-US" sz="3056" b="true">
                <a:solidFill>
                  <a:srgbClr val="000000"/>
                </a:solidFill>
                <a:latin typeface="Canva Sans Bold"/>
                <a:ea typeface="Canva Sans Bold"/>
                <a:cs typeface="Canva Sans Bold"/>
                <a:sym typeface="Canva Sans Bold"/>
              </a:rPr>
              <a:t> ANDERSON SOGLO                                 (ID:2523957)</a:t>
            </a:r>
          </a:p>
          <a:p>
            <a:pPr algn="ctr">
              <a:lnSpc>
                <a:spcPts val="4278"/>
              </a:lnSpc>
            </a:pPr>
            <a:r>
              <a:rPr lang="en-US" sz="3056" b="true">
                <a:solidFill>
                  <a:srgbClr val="000000"/>
                </a:solidFill>
                <a:latin typeface="Canva Sans Bold"/>
                <a:ea typeface="Canva Sans Bold"/>
                <a:cs typeface="Canva Sans Bold"/>
                <a:sym typeface="Canva Sans Bold"/>
              </a:rPr>
              <a:t>          OLUMIDE TOWOLAW                              (ID:2531004)                     </a:t>
            </a:r>
          </a:p>
          <a:p>
            <a:pPr algn="ctr">
              <a:lnSpc>
                <a:spcPts val="4278"/>
              </a:lnSpc>
            </a:pPr>
            <a:r>
              <a:rPr lang="en-US" sz="3056" b="true">
                <a:solidFill>
                  <a:srgbClr val="000000"/>
                </a:solidFill>
                <a:latin typeface="Canva Sans Bold"/>
                <a:ea typeface="Canva Sans Bold"/>
                <a:cs typeface="Canva Sans Bold"/>
                <a:sym typeface="Canva Sans Bold"/>
              </a:rPr>
              <a:t>          ADEOLA MONSURAT OLATUNJI         (ID:2533449)                       </a:t>
            </a:r>
          </a:p>
          <a:p>
            <a:pPr algn="ctr">
              <a:lnSpc>
                <a:spcPts val="4278"/>
              </a:lnSpc>
            </a:pPr>
            <a:r>
              <a:rPr lang="en-US" sz="3056" b="true">
                <a:solidFill>
                  <a:srgbClr val="000000"/>
                </a:solidFill>
                <a:latin typeface="Canva Sans Bold"/>
                <a:ea typeface="Canva Sans Bold"/>
                <a:cs typeface="Canva Sans Bold"/>
                <a:sym typeface="Canva Sans Bold"/>
              </a:rPr>
              <a:t>                   </a:t>
            </a:r>
          </a:p>
          <a:p>
            <a:pPr algn="ctr">
              <a:lnSpc>
                <a:spcPts val="4145"/>
              </a:lnSpc>
            </a:pP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Freeform 2" id="2"/>
          <p:cNvSpPr/>
          <p:nvPr/>
        </p:nvSpPr>
        <p:spPr>
          <a:xfrm flipH="false" flipV="false" rot="0">
            <a:off x="-1024957" y="0"/>
            <a:ext cx="4107323" cy="4114800"/>
          </a:xfrm>
          <a:custGeom>
            <a:avLst/>
            <a:gdLst/>
            <a:ahLst/>
            <a:cxnLst/>
            <a:rect r="r" b="b" t="t" l="l"/>
            <a:pathLst>
              <a:path h="4114800" w="4107323">
                <a:moveTo>
                  <a:pt x="0" y="0"/>
                </a:moveTo>
                <a:lnTo>
                  <a:pt x="4107323" y="0"/>
                </a:lnTo>
                <a:lnTo>
                  <a:pt x="410732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grpSp>
        <p:nvGrpSpPr>
          <p:cNvPr name="Group 3" id="3"/>
          <p:cNvGrpSpPr/>
          <p:nvPr/>
        </p:nvGrpSpPr>
        <p:grpSpPr>
          <a:xfrm rot="0">
            <a:off x="1028700" y="2671315"/>
            <a:ext cx="4600565" cy="4641171"/>
            <a:chOff x="0" y="0"/>
            <a:chExt cx="6134087" cy="6188227"/>
          </a:xfrm>
        </p:grpSpPr>
        <p:sp>
          <p:nvSpPr>
            <p:cNvPr name="Freeform 4" id="4"/>
            <p:cNvSpPr/>
            <p:nvPr/>
          </p:nvSpPr>
          <p:spPr>
            <a:xfrm flipH="false" flipV="false" rot="0">
              <a:off x="0" y="0"/>
              <a:ext cx="6134100" cy="6188202"/>
            </a:xfrm>
            <a:custGeom>
              <a:avLst/>
              <a:gdLst/>
              <a:ahLst/>
              <a:cxnLst/>
              <a:rect r="r" b="b" t="t" l="l"/>
              <a:pathLst>
                <a:path h="6188202" w="6134100">
                  <a:moveTo>
                    <a:pt x="0" y="0"/>
                  </a:moveTo>
                  <a:lnTo>
                    <a:pt x="6134100" y="0"/>
                  </a:lnTo>
                  <a:lnTo>
                    <a:pt x="6134100" y="6188202"/>
                  </a:lnTo>
                  <a:lnTo>
                    <a:pt x="0" y="6188202"/>
                  </a:lnTo>
                  <a:lnTo>
                    <a:pt x="0" y="0"/>
                  </a:lnTo>
                  <a:close/>
                </a:path>
              </a:pathLst>
            </a:custGeom>
            <a:blipFill>
              <a:blip r:embed="rId4"/>
              <a:stretch>
                <a:fillRect l="-27" t="0" r="-26" b="0"/>
              </a:stretch>
            </a:blipFill>
          </p:spPr>
        </p:sp>
      </p:grpSp>
      <p:sp>
        <p:nvSpPr>
          <p:cNvPr name="Freeform 5" id="5"/>
          <p:cNvSpPr/>
          <p:nvPr/>
        </p:nvSpPr>
        <p:spPr>
          <a:xfrm flipH="false" flipV="false" rot="0">
            <a:off x="15441225" y="-861746"/>
            <a:ext cx="3526631" cy="3533061"/>
          </a:xfrm>
          <a:custGeom>
            <a:avLst/>
            <a:gdLst/>
            <a:ahLst/>
            <a:cxnLst/>
            <a:rect r="r" b="b" t="t" l="l"/>
            <a:pathLst>
              <a:path h="3533061" w="3526631">
                <a:moveTo>
                  <a:pt x="0" y="0"/>
                </a:moveTo>
                <a:lnTo>
                  <a:pt x="3526631" y="0"/>
                </a:lnTo>
                <a:lnTo>
                  <a:pt x="3526631" y="3533061"/>
                </a:lnTo>
                <a:lnTo>
                  <a:pt x="0" y="3533061"/>
                </a:lnTo>
                <a:lnTo>
                  <a:pt x="0" y="0"/>
                </a:lnTo>
                <a:close/>
              </a:path>
            </a:pathLst>
          </a:custGeom>
          <a:blipFill>
            <a:blip r:embed="rId2">
              <a:extLst>
                <a:ext uri="{96DAC541-7B7A-43D3-8B79-37D633B846F1}">
                  <asvg:svgBlip xmlns:asvg="http://schemas.microsoft.com/office/drawing/2016/SVG/main" r:embed="rId3"/>
                </a:ext>
              </a:extLst>
            </a:blip>
            <a:stretch>
              <a:fillRect l="0" t="-43" r="0" b="-43"/>
            </a:stretch>
          </a:blipFill>
        </p:spPr>
      </p:sp>
      <p:sp>
        <p:nvSpPr>
          <p:cNvPr name="Freeform 6" id="6"/>
          <p:cNvSpPr/>
          <p:nvPr/>
        </p:nvSpPr>
        <p:spPr>
          <a:xfrm flipH="false" flipV="false" rot="0">
            <a:off x="7971006" y="8229600"/>
            <a:ext cx="4107323" cy="4114800"/>
          </a:xfrm>
          <a:custGeom>
            <a:avLst/>
            <a:gdLst/>
            <a:ahLst/>
            <a:cxnLst/>
            <a:rect r="r" b="b" t="t" l="l"/>
            <a:pathLst>
              <a:path h="4114800" w="4107323">
                <a:moveTo>
                  <a:pt x="0" y="0"/>
                </a:moveTo>
                <a:lnTo>
                  <a:pt x="4107323" y="0"/>
                </a:lnTo>
                <a:lnTo>
                  <a:pt x="410732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grpSp>
        <p:nvGrpSpPr>
          <p:cNvPr name="Group 7" id="7"/>
          <p:cNvGrpSpPr/>
          <p:nvPr/>
        </p:nvGrpSpPr>
        <p:grpSpPr>
          <a:xfrm rot="0">
            <a:off x="15205643" y="7768333"/>
            <a:ext cx="1462468" cy="1378372"/>
            <a:chOff x="0" y="0"/>
            <a:chExt cx="1949958" cy="1837830"/>
          </a:xfrm>
        </p:grpSpPr>
        <p:sp>
          <p:nvSpPr>
            <p:cNvPr name="Freeform 8" id="8"/>
            <p:cNvSpPr/>
            <p:nvPr/>
          </p:nvSpPr>
          <p:spPr>
            <a:xfrm flipH="false" flipV="false" rot="0">
              <a:off x="0" y="0"/>
              <a:ext cx="1949958" cy="1837817"/>
            </a:xfrm>
            <a:custGeom>
              <a:avLst/>
              <a:gdLst/>
              <a:ahLst/>
              <a:cxnLst/>
              <a:rect r="r" b="b" t="t" l="l"/>
              <a:pathLst>
                <a:path h="1837817" w="1949958">
                  <a:moveTo>
                    <a:pt x="0" y="0"/>
                  </a:moveTo>
                  <a:lnTo>
                    <a:pt x="1949958" y="0"/>
                  </a:lnTo>
                  <a:lnTo>
                    <a:pt x="1949958" y="1837817"/>
                  </a:lnTo>
                  <a:lnTo>
                    <a:pt x="0" y="1837817"/>
                  </a:lnTo>
                  <a:lnTo>
                    <a:pt x="0" y="0"/>
                  </a:lnTo>
                  <a:close/>
                </a:path>
              </a:pathLst>
            </a:custGeom>
            <a:blipFill>
              <a:blip r:embed="rId5"/>
              <a:stretch>
                <a:fillRect l="-35" t="0" r="-35" b="0"/>
              </a:stretch>
            </a:blipFill>
          </p:spPr>
        </p:sp>
      </p:grpSp>
      <p:sp>
        <p:nvSpPr>
          <p:cNvPr name="TextBox 9" id="9"/>
          <p:cNvSpPr txBox="true"/>
          <p:nvPr/>
        </p:nvSpPr>
        <p:spPr>
          <a:xfrm rot="0">
            <a:off x="5980747" y="3256293"/>
            <a:ext cx="11515011" cy="3643332"/>
          </a:xfrm>
          <a:prstGeom prst="rect">
            <a:avLst/>
          </a:prstGeom>
        </p:spPr>
        <p:txBody>
          <a:bodyPr anchor="t" rtlCol="false" tIns="0" lIns="0" bIns="0" rIns="0">
            <a:spAutoFit/>
          </a:bodyPr>
          <a:lstStyle/>
          <a:p>
            <a:pPr algn="ctr">
              <a:lnSpc>
                <a:spcPts val="7099"/>
              </a:lnSpc>
            </a:pPr>
            <a:r>
              <a:rPr lang="en-US" sz="6635" b="true">
                <a:solidFill>
                  <a:srgbClr val="000000"/>
                </a:solidFill>
                <a:latin typeface="Poppins Bold"/>
                <a:ea typeface="Poppins Bold"/>
                <a:cs typeface="Poppins Bold"/>
                <a:sym typeface="Poppins Bold"/>
              </a:rPr>
              <a:t>Public Health Management of a Measles Outbreak</a:t>
            </a:r>
          </a:p>
          <a:p>
            <a:pPr algn="ctr">
              <a:lnSpc>
                <a:spcPts val="7099"/>
              </a:lnSpc>
            </a:pPr>
          </a:p>
        </p:txBody>
      </p:sp>
      <p:sp>
        <p:nvSpPr>
          <p:cNvPr name="TextBox 10" id="10"/>
          <p:cNvSpPr txBox="true"/>
          <p:nvPr/>
        </p:nvSpPr>
        <p:spPr>
          <a:xfrm rot="0">
            <a:off x="6456912" y="6086761"/>
            <a:ext cx="10211191" cy="848182"/>
          </a:xfrm>
          <a:prstGeom prst="rect">
            <a:avLst/>
          </a:prstGeom>
        </p:spPr>
        <p:txBody>
          <a:bodyPr anchor="t" rtlCol="false" tIns="0" lIns="0" bIns="0" rIns="0">
            <a:spAutoFit/>
          </a:bodyPr>
          <a:lstStyle/>
          <a:p>
            <a:pPr algn="ctr">
              <a:lnSpc>
                <a:spcPts val="5749"/>
              </a:lnSpc>
            </a:pPr>
            <a:r>
              <a:rPr lang="en-US" sz="4106">
                <a:solidFill>
                  <a:srgbClr val="000000"/>
                </a:solidFill>
                <a:latin typeface="Poppins"/>
                <a:ea typeface="Poppins"/>
                <a:cs typeface="Poppins"/>
                <a:sym typeface="Poppins"/>
              </a:rPr>
              <a:t>Presented by AKM MAHBUBUR RAHMAN</a:t>
            </a:r>
          </a:p>
        </p:txBody>
      </p:sp>
      <p:grpSp>
        <p:nvGrpSpPr>
          <p:cNvPr name="Group 11" id="11"/>
          <p:cNvGrpSpPr/>
          <p:nvPr/>
        </p:nvGrpSpPr>
        <p:grpSpPr>
          <a:xfrm rot="-9532560">
            <a:off x="6542942" y="1177138"/>
            <a:ext cx="1794481" cy="1517904"/>
            <a:chOff x="0" y="0"/>
            <a:chExt cx="2392642" cy="2023872"/>
          </a:xfrm>
        </p:grpSpPr>
        <p:sp>
          <p:nvSpPr>
            <p:cNvPr name="Freeform 12" id="12"/>
            <p:cNvSpPr/>
            <p:nvPr/>
          </p:nvSpPr>
          <p:spPr>
            <a:xfrm flipH="false" flipV="false" rot="0">
              <a:off x="0" y="0"/>
              <a:ext cx="2392680" cy="2023872"/>
            </a:xfrm>
            <a:custGeom>
              <a:avLst/>
              <a:gdLst/>
              <a:ahLst/>
              <a:cxnLst/>
              <a:rect r="r" b="b" t="t" l="l"/>
              <a:pathLst>
                <a:path h="2023872" w="2392680">
                  <a:moveTo>
                    <a:pt x="0" y="0"/>
                  </a:moveTo>
                  <a:lnTo>
                    <a:pt x="2392680" y="0"/>
                  </a:lnTo>
                  <a:lnTo>
                    <a:pt x="2392680" y="2023872"/>
                  </a:lnTo>
                  <a:lnTo>
                    <a:pt x="0" y="2023872"/>
                  </a:lnTo>
                  <a:lnTo>
                    <a:pt x="0" y="0"/>
                  </a:lnTo>
                  <a:close/>
                </a:path>
              </a:pathLst>
            </a:custGeom>
            <a:blipFill>
              <a:blip r:embed="rId5"/>
              <a:stretch>
                <a:fillRect l="0" t="-5671" r="1" b="-5671"/>
              </a:stretch>
            </a:blipFill>
          </p:spPr>
        </p:sp>
      </p:gr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TextBox 2" id="2"/>
          <p:cNvSpPr txBox="true"/>
          <p:nvPr/>
        </p:nvSpPr>
        <p:spPr>
          <a:xfrm rot="0">
            <a:off x="247621" y="40205"/>
            <a:ext cx="4749527" cy="1402947"/>
          </a:xfrm>
          <a:prstGeom prst="rect">
            <a:avLst/>
          </a:prstGeom>
        </p:spPr>
        <p:txBody>
          <a:bodyPr anchor="t" rtlCol="false" tIns="0" lIns="0" bIns="0" rIns="0">
            <a:spAutoFit/>
          </a:bodyPr>
          <a:lstStyle/>
          <a:p>
            <a:pPr algn="l">
              <a:lnSpc>
                <a:spcPts val="3522"/>
              </a:lnSpc>
            </a:pPr>
            <a:r>
              <a:rPr lang="en-US" sz="2515" b="true">
                <a:solidFill>
                  <a:srgbClr val="000000"/>
                </a:solidFill>
                <a:latin typeface="Poppins Bold"/>
                <a:ea typeface="Poppins Bold"/>
                <a:cs typeface="Poppins Bold"/>
                <a:sym typeface="Poppins Bold"/>
              </a:rPr>
              <a:t>Case Study: Roma, 7-year-old Primary School Pupil</a:t>
            </a:r>
          </a:p>
          <a:p>
            <a:pPr algn="l">
              <a:lnSpc>
                <a:spcPts val="3522"/>
              </a:lnSpc>
            </a:pPr>
          </a:p>
        </p:txBody>
      </p:sp>
      <p:sp>
        <p:nvSpPr>
          <p:cNvPr name="TextBox 3" id="3"/>
          <p:cNvSpPr txBox="true"/>
          <p:nvPr/>
        </p:nvSpPr>
        <p:spPr>
          <a:xfrm rot="0">
            <a:off x="253346" y="1313012"/>
            <a:ext cx="4905070" cy="3009195"/>
          </a:xfrm>
          <a:prstGeom prst="rect">
            <a:avLst/>
          </a:prstGeom>
        </p:spPr>
        <p:txBody>
          <a:bodyPr anchor="t" rtlCol="false" tIns="0" lIns="0" bIns="0" rIns="0">
            <a:spAutoFit/>
          </a:bodyPr>
          <a:lstStyle/>
          <a:p>
            <a:pPr algn="l">
              <a:lnSpc>
                <a:spcPts val="2020"/>
              </a:lnSpc>
            </a:pPr>
            <a:r>
              <a:rPr lang="en-US" sz="1555" spc="124">
                <a:solidFill>
                  <a:srgbClr val="000000"/>
                </a:solidFill>
                <a:latin typeface="Poppins"/>
                <a:ea typeface="Poppins"/>
                <a:cs typeface="Poppins"/>
                <a:sym typeface="Poppins"/>
              </a:rPr>
              <a:t>Roma, a 7 year old pupil, developed;</a:t>
            </a:r>
          </a:p>
          <a:p>
            <a:pPr algn="l">
              <a:lnSpc>
                <a:spcPts val="2020"/>
              </a:lnSpc>
            </a:pPr>
            <a:r>
              <a:rPr lang="en-US" sz="1555" spc="124">
                <a:solidFill>
                  <a:srgbClr val="000000"/>
                </a:solidFill>
                <a:latin typeface="Poppins"/>
                <a:ea typeface="Poppins"/>
                <a:cs typeface="Poppins"/>
                <a:sym typeface="Poppins"/>
              </a:rPr>
              <a:t>·Fever</a:t>
            </a:r>
          </a:p>
          <a:p>
            <a:pPr algn="l">
              <a:lnSpc>
                <a:spcPts val="2020"/>
              </a:lnSpc>
            </a:pPr>
            <a:r>
              <a:rPr lang="en-US" sz="1555" spc="124">
                <a:solidFill>
                  <a:srgbClr val="000000"/>
                </a:solidFill>
                <a:latin typeface="Poppins"/>
                <a:ea typeface="Poppins"/>
                <a:cs typeface="Poppins"/>
                <a:sym typeface="Poppins"/>
              </a:rPr>
              <a:t>·Persistent cough</a:t>
            </a:r>
          </a:p>
          <a:p>
            <a:pPr algn="l">
              <a:lnSpc>
                <a:spcPts val="2020"/>
              </a:lnSpc>
            </a:pPr>
            <a:r>
              <a:rPr lang="en-US" sz="1555" spc="124">
                <a:solidFill>
                  <a:srgbClr val="000000"/>
                </a:solidFill>
                <a:latin typeface="Poppins"/>
                <a:ea typeface="Poppins"/>
                <a:cs typeface="Poppins"/>
                <a:sym typeface="Poppins"/>
              </a:rPr>
              <a:t>·Runny nose (coryza)</a:t>
            </a:r>
          </a:p>
          <a:p>
            <a:pPr algn="l">
              <a:lnSpc>
                <a:spcPts val="2020"/>
              </a:lnSpc>
            </a:pPr>
            <a:r>
              <a:rPr lang="en-US" sz="1555" spc="124">
                <a:solidFill>
                  <a:srgbClr val="000000"/>
                </a:solidFill>
                <a:latin typeface="Poppins"/>
                <a:ea typeface="Poppins"/>
                <a:cs typeface="Poppins"/>
                <a:sym typeface="Poppins"/>
              </a:rPr>
              <a:t>·Headache</a:t>
            </a:r>
          </a:p>
          <a:p>
            <a:pPr algn="l">
              <a:lnSpc>
                <a:spcPts val="2020"/>
              </a:lnSpc>
            </a:pPr>
            <a:r>
              <a:rPr lang="en-US" sz="1555" spc="124">
                <a:solidFill>
                  <a:srgbClr val="000000"/>
                </a:solidFill>
                <a:latin typeface="Poppins"/>
                <a:ea typeface="Poppins"/>
                <a:cs typeface="Poppins"/>
                <a:sym typeface="Poppins"/>
              </a:rPr>
              <a:t>She was sent home from school and later diagnosed with measles. </a:t>
            </a:r>
          </a:p>
          <a:p>
            <a:pPr algn="l">
              <a:lnSpc>
                <a:spcPts val="2020"/>
              </a:lnSpc>
            </a:pPr>
            <a:r>
              <a:rPr lang="en-US" sz="1555" spc="124">
                <a:solidFill>
                  <a:srgbClr val="000000"/>
                </a:solidFill>
                <a:latin typeface="Poppins"/>
                <a:ea typeface="Poppins"/>
                <a:cs typeface="Poppins"/>
                <a:sym typeface="Poppins"/>
              </a:rPr>
              <a:t>Following the weekend, two classmates also developed measles, indicating a likely school-based outbreak requiring public health investigation (UKHSA, 2026).</a:t>
            </a:r>
          </a:p>
          <a:p>
            <a:pPr algn="l">
              <a:lnSpc>
                <a:spcPts val="2020"/>
              </a:lnSpc>
            </a:pPr>
          </a:p>
        </p:txBody>
      </p:sp>
      <p:grpSp>
        <p:nvGrpSpPr>
          <p:cNvPr name="Group 4" id="4"/>
          <p:cNvGrpSpPr/>
          <p:nvPr/>
        </p:nvGrpSpPr>
        <p:grpSpPr>
          <a:xfrm rot="0">
            <a:off x="6115050" y="192605"/>
            <a:ext cx="4314825" cy="6667500"/>
            <a:chOff x="0" y="0"/>
            <a:chExt cx="5753100" cy="8890000"/>
          </a:xfrm>
        </p:grpSpPr>
        <p:sp>
          <p:nvSpPr>
            <p:cNvPr name="Freeform 5" id="5"/>
            <p:cNvSpPr/>
            <p:nvPr/>
          </p:nvSpPr>
          <p:spPr>
            <a:xfrm flipH="false" flipV="false" rot="0">
              <a:off x="0" y="0"/>
              <a:ext cx="5753100" cy="8890000"/>
            </a:xfrm>
            <a:custGeom>
              <a:avLst/>
              <a:gdLst/>
              <a:ahLst/>
              <a:cxnLst/>
              <a:rect r="r" b="b" t="t" l="l"/>
              <a:pathLst>
                <a:path h="8890000" w="5753100">
                  <a:moveTo>
                    <a:pt x="483743" y="0"/>
                  </a:moveTo>
                  <a:lnTo>
                    <a:pt x="5269357" y="0"/>
                  </a:lnTo>
                  <a:cubicBezTo>
                    <a:pt x="5397627" y="0"/>
                    <a:pt x="5520690" y="50927"/>
                    <a:pt x="5611495" y="141732"/>
                  </a:cubicBezTo>
                  <a:cubicBezTo>
                    <a:pt x="5702300" y="232537"/>
                    <a:pt x="5753100" y="355473"/>
                    <a:pt x="5753100" y="483743"/>
                  </a:cubicBezTo>
                  <a:lnTo>
                    <a:pt x="5753100" y="8406257"/>
                  </a:lnTo>
                  <a:cubicBezTo>
                    <a:pt x="5753100" y="8534526"/>
                    <a:pt x="5702173" y="8657589"/>
                    <a:pt x="5611368" y="8748395"/>
                  </a:cubicBezTo>
                  <a:cubicBezTo>
                    <a:pt x="5520563" y="8839200"/>
                    <a:pt x="5397627" y="8890000"/>
                    <a:pt x="5269357" y="8890000"/>
                  </a:cubicBezTo>
                  <a:lnTo>
                    <a:pt x="483743" y="8890000"/>
                  </a:lnTo>
                  <a:cubicBezTo>
                    <a:pt x="355473" y="8890000"/>
                    <a:pt x="232410" y="8839073"/>
                    <a:pt x="141732" y="8748268"/>
                  </a:cubicBezTo>
                  <a:cubicBezTo>
                    <a:pt x="51054" y="8657463"/>
                    <a:pt x="0" y="8534527"/>
                    <a:pt x="0" y="8406257"/>
                  </a:cubicBezTo>
                  <a:lnTo>
                    <a:pt x="0" y="483743"/>
                  </a:lnTo>
                  <a:cubicBezTo>
                    <a:pt x="0" y="355473"/>
                    <a:pt x="50927" y="232410"/>
                    <a:pt x="141732" y="141732"/>
                  </a:cubicBezTo>
                  <a:cubicBezTo>
                    <a:pt x="232537" y="51054"/>
                    <a:pt x="355473" y="0"/>
                    <a:pt x="483743" y="0"/>
                  </a:cubicBezTo>
                  <a:close/>
                </a:path>
              </a:pathLst>
            </a:custGeom>
            <a:blipFill>
              <a:blip r:embed="rId2"/>
              <a:stretch>
                <a:fillRect l="-7924" t="0" r="-7924" b="0"/>
              </a:stretch>
            </a:blipFill>
          </p:spPr>
        </p:sp>
      </p:grpSp>
      <p:grpSp>
        <p:nvGrpSpPr>
          <p:cNvPr name="Group 6" id="6"/>
          <p:cNvGrpSpPr/>
          <p:nvPr/>
        </p:nvGrpSpPr>
        <p:grpSpPr>
          <a:xfrm rot="0">
            <a:off x="10525763" y="229333"/>
            <a:ext cx="7874737" cy="6667500"/>
            <a:chOff x="0" y="0"/>
            <a:chExt cx="10499649" cy="8890000"/>
          </a:xfrm>
        </p:grpSpPr>
        <p:sp>
          <p:nvSpPr>
            <p:cNvPr name="Freeform 7" id="7"/>
            <p:cNvSpPr/>
            <p:nvPr/>
          </p:nvSpPr>
          <p:spPr>
            <a:xfrm flipH="false" flipV="false" rot="0">
              <a:off x="0" y="0"/>
              <a:ext cx="10499598" cy="8890000"/>
            </a:xfrm>
            <a:custGeom>
              <a:avLst/>
              <a:gdLst/>
              <a:ahLst/>
              <a:cxnLst/>
              <a:rect r="r" b="b" t="t" l="l"/>
              <a:pathLst>
                <a:path h="8890000" w="10499598">
                  <a:moveTo>
                    <a:pt x="265049" y="0"/>
                  </a:moveTo>
                  <a:lnTo>
                    <a:pt x="10234549" y="0"/>
                  </a:lnTo>
                  <a:cubicBezTo>
                    <a:pt x="10304907" y="0"/>
                    <a:pt x="10372217" y="27940"/>
                    <a:pt x="10422001" y="77597"/>
                  </a:cubicBezTo>
                  <a:cubicBezTo>
                    <a:pt x="10471785" y="127254"/>
                    <a:pt x="10499598" y="194691"/>
                    <a:pt x="10499598" y="265049"/>
                  </a:cubicBezTo>
                  <a:lnTo>
                    <a:pt x="10499598" y="8624951"/>
                  </a:lnTo>
                  <a:cubicBezTo>
                    <a:pt x="10499598" y="8695309"/>
                    <a:pt x="10471658" y="8762619"/>
                    <a:pt x="10422001" y="8812403"/>
                  </a:cubicBezTo>
                  <a:cubicBezTo>
                    <a:pt x="10372344" y="8862187"/>
                    <a:pt x="10304907" y="8890000"/>
                    <a:pt x="10234549" y="8890000"/>
                  </a:cubicBezTo>
                  <a:lnTo>
                    <a:pt x="265049" y="8890000"/>
                  </a:lnTo>
                  <a:cubicBezTo>
                    <a:pt x="118618" y="8890000"/>
                    <a:pt x="0" y="8771382"/>
                    <a:pt x="0" y="8624951"/>
                  </a:cubicBezTo>
                  <a:lnTo>
                    <a:pt x="0" y="265049"/>
                  </a:lnTo>
                  <a:cubicBezTo>
                    <a:pt x="0" y="194818"/>
                    <a:pt x="27940" y="127381"/>
                    <a:pt x="77597" y="77597"/>
                  </a:cubicBezTo>
                  <a:cubicBezTo>
                    <a:pt x="127254" y="27813"/>
                    <a:pt x="194818" y="0"/>
                    <a:pt x="265049" y="0"/>
                  </a:cubicBezTo>
                  <a:close/>
                </a:path>
              </a:pathLst>
            </a:custGeom>
            <a:blipFill>
              <a:blip r:embed="rId3"/>
              <a:stretch>
                <a:fillRect l="0" t="-6561" r="0" b="-6561"/>
              </a:stretch>
            </a:blipFill>
          </p:spPr>
        </p:sp>
      </p:grpSp>
      <p:sp>
        <p:nvSpPr>
          <p:cNvPr name="TextBox 8" id="8"/>
          <p:cNvSpPr txBox="true"/>
          <p:nvPr/>
        </p:nvSpPr>
        <p:spPr>
          <a:xfrm rot="0">
            <a:off x="0" y="7656586"/>
            <a:ext cx="5671080" cy="2372544"/>
          </a:xfrm>
          <a:prstGeom prst="rect">
            <a:avLst/>
          </a:prstGeom>
        </p:spPr>
        <p:txBody>
          <a:bodyPr anchor="t" rtlCol="false" tIns="0" lIns="0" bIns="0" rIns="0">
            <a:spAutoFit/>
          </a:bodyPr>
          <a:lstStyle/>
          <a:p>
            <a:pPr algn="ctr">
              <a:lnSpc>
                <a:spcPts val="2940"/>
              </a:lnSpc>
            </a:pPr>
            <a:r>
              <a:rPr lang="en-US" sz="2101" b="true">
                <a:solidFill>
                  <a:srgbClr val="000000"/>
                </a:solidFill>
                <a:latin typeface="Poppins Bold"/>
                <a:ea typeface="Poppins Bold"/>
                <a:cs typeface="Poppins Bold"/>
                <a:sym typeface="Poppins Bold"/>
              </a:rPr>
              <a:t>Objective for learnings</a:t>
            </a:r>
          </a:p>
          <a:p>
            <a:pPr algn="ctr">
              <a:lnSpc>
                <a:spcPts val="2218"/>
              </a:lnSpc>
            </a:pPr>
            <a:r>
              <a:rPr lang="en-US" sz="1583">
                <a:solidFill>
                  <a:srgbClr val="000000"/>
                </a:solidFill>
                <a:latin typeface="Poppins"/>
                <a:ea typeface="Poppins"/>
                <a:cs typeface="Poppins"/>
                <a:sym typeface="Poppins"/>
              </a:rPr>
              <a:t>This presentation will cover the following topics</a:t>
            </a:r>
          </a:p>
          <a:p>
            <a:pPr algn="ctr">
              <a:lnSpc>
                <a:spcPts val="2218"/>
              </a:lnSpc>
            </a:pPr>
            <a:r>
              <a:rPr lang="en-US" sz="1583">
                <a:solidFill>
                  <a:srgbClr val="000000"/>
                </a:solidFill>
                <a:latin typeface="Poppins"/>
                <a:ea typeface="Poppins"/>
                <a:cs typeface="Poppins"/>
                <a:sym typeface="Poppins"/>
              </a:rPr>
              <a:t>·Assessing a measles outbreak</a:t>
            </a:r>
          </a:p>
          <a:p>
            <a:pPr algn="ctr">
              <a:lnSpc>
                <a:spcPts val="2218"/>
              </a:lnSpc>
            </a:pPr>
            <a:r>
              <a:rPr lang="en-US" sz="1583">
                <a:solidFill>
                  <a:srgbClr val="000000"/>
                </a:solidFill>
                <a:latin typeface="Poppins"/>
                <a:ea typeface="Poppins"/>
                <a:cs typeface="Poppins"/>
                <a:sym typeface="Poppins"/>
              </a:rPr>
              <a:t>·Observing a measles epidemic</a:t>
            </a:r>
          </a:p>
          <a:p>
            <a:pPr algn="ctr">
              <a:lnSpc>
                <a:spcPts val="2218"/>
              </a:lnSpc>
            </a:pPr>
            <a:r>
              <a:rPr lang="en-US" sz="1583">
                <a:solidFill>
                  <a:srgbClr val="000000"/>
                </a:solidFill>
                <a:latin typeface="Poppins"/>
                <a:ea typeface="Poppins"/>
                <a:cs typeface="Poppins"/>
                <a:sym typeface="Poppins"/>
              </a:rPr>
              <a:t>·Managing a measles epidemic</a:t>
            </a:r>
          </a:p>
          <a:p>
            <a:pPr algn="ctr">
              <a:lnSpc>
                <a:spcPts val="2218"/>
              </a:lnSpc>
            </a:pPr>
            <a:r>
              <a:rPr lang="en-US" sz="1583">
                <a:solidFill>
                  <a:srgbClr val="000000"/>
                </a:solidFill>
                <a:latin typeface="Poppins"/>
                <a:ea typeface="Poppins"/>
                <a:cs typeface="Poppins"/>
                <a:sym typeface="Poppins"/>
              </a:rPr>
              <a:t>·Health disparities influencing the update of vaccines</a:t>
            </a:r>
          </a:p>
          <a:p>
            <a:pPr algn="ctr">
              <a:lnSpc>
                <a:spcPts val="2218"/>
              </a:lnSpc>
            </a:pPr>
            <a:r>
              <a:rPr lang="en-US" sz="1583">
                <a:solidFill>
                  <a:srgbClr val="000000"/>
                </a:solidFill>
                <a:latin typeface="Poppins"/>
                <a:ea typeface="Poppins"/>
                <a:cs typeface="Poppins"/>
                <a:sym typeface="Poppins"/>
              </a:rPr>
              <a:t>·Health education tactics for educational institutions</a:t>
            </a:r>
          </a:p>
          <a:p>
            <a:pPr algn="ctr">
              <a:lnSpc>
                <a:spcPts val="2218"/>
              </a:lnSpc>
            </a:pPr>
          </a:p>
        </p:txBody>
      </p:sp>
      <p:sp>
        <p:nvSpPr>
          <p:cNvPr name="Freeform 9" id="9"/>
          <p:cNvSpPr/>
          <p:nvPr/>
        </p:nvSpPr>
        <p:spPr>
          <a:xfrm flipH="false" flipV="false" rot="0">
            <a:off x="4291632" y="561213"/>
            <a:ext cx="1733579" cy="1736731"/>
          </a:xfrm>
          <a:custGeom>
            <a:avLst/>
            <a:gdLst/>
            <a:ahLst/>
            <a:cxnLst/>
            <a:rect r="r" b="b" t="t" l="l"/>
            <a:pathLst>
              <a:path h="1736731" w="1733579">
                <a:moveTo>
                  <a:pt x="0" y="0"/>
                </a:moveTo>
                <a:lnTo>
                  <a:pt x="1733578" y="0"/>
                </a:lnTo>
                <a:lnTo>
                  <a:pt x="1733578" y="1736731"/>
                </a:lnTo>
                <a:lnTo>
                  <a:pt x="0" y="1736731"/>
                </a:lnTo>
                <a:lnTo>
                  <a:pt x="0" y="0"/>
                </a:lnTo>
                <a:close/>
              </a:path>
            </a:pathLst>
          </a:custGeom>
          <a:blipFill>
            <a:blip r:embed="rId4">
              <a:extLst>
                <a:ext uri="{96DAC541-7B7A-43D3-8B79-37D633B846F1}">
                  <asvg:svgBlip xmlns:asvg="http://schemas.microsoft.com/office/drawing/2016/SVG/main" r:embed="rId5"/>
                </a:ext>
              </a:extLst>
            </a:blip>
            <a:stretch>
              <a:fillRect l="-91" t="0" r="-90" b="0"/>
            </a:stretch>
          </a:blipFill>
        </p:spPr>
      </p:sp>
      <p:sp>
        <p:nvSpPr>
          <p:cNvPr name="TextBox 10" id="10"/>
          <p:cNvSpPr txBox="true"/>
          <p:nvPr/>
        </p:nvSpPr>
        <p:spPr>
          <a:xfrm rot="0">
            <a:off x="0" y="4768967"/>
            <a:ext cx="5905500" cy="2757440"/>
          </a:xfrm>
          <a:prstGeom prst="rect">
            <a:avLst/>
          </a:prstGeom>
        </p:spPr>
        <p:txBody>
          <a:bodyPr anchor="t" rtlCol="false" tIns="0" lIns="0" bIns="0" rIns="0">
            <a:spAutoFit/>
          </a:bodyPr>
          <a:lstStyle/>
          <a:p>
            <a:pPr algn="ctr">
              <a:lnSpc>
                <a:spcPts val="3590"/>
              </a:lnSpc>
            </a:pPr>
            <a:r>
              <a:rPr lang="en-US" sz="2564" b="true">
                <a:solidFill>
                  <a:srgbClr val="000000"/>
                </a:solidFill>
                <a:latin typeface="Poppins Bold"/>
                <a:ea typeface="Poppins Bold"/>
                <a:cs typeface="Poppins Bold"/>
                <a:sym typeface="Poppins Bold"/>
              </a:rPr>
              <a:t>Measles </a:t>
            </a:r>
          </a:p>
          <a:p>
            <a:pPr algn="ctr">
              <a:lnSpc>
                <a:spcPts val="2190"/>
              </a:lnSpc>
            </a:pPr>
            <a:r>
              <a:rPr lang="en-US" sz="1563">
                <a:solidFill>
                  <a:srgbClr val="000000"/>
                </a:solidFill>
                <a:latin typeface="Poppins"/>
                <a:ea typeface="Poppins"/>
                <a:cs typeface="Poppins"/>
                <a:sym typeface="Poppins"/>
              </a:rPr>
              <a:t>·Measles is one of the contagious viral illnesses (WHO, 2024).</a:t>
            </a:r>
          </a:p>
          <a:p>
            <a:pPr algn="ctr">
              <a:lnSpc>
                <a:spcPts val="2190"/>
              </a:lnSpc>
            </a:pPr>
            <a:r>
              <a:rPr lang="en-US" sz="1563">
                <a:solidFill>
                  <a:srgbClr val="000000"/>
                </a:solidFill>
                <a:latin typeface="Poppins"/>
                <a:ea typeface="Poppins"/>
                <a:cs typeface="Poppins"/>
                <a:sym typeface="Poppins"/>
              </a:rPr>
              <a:t>·Avoided by regular vaccination (NHS, 2025).</a:t>
            </a:r>
          </a:p>
          <a:p>
            <a:pPr algn="ctr">
              <a:lnSpc>
                <a:spcPts val="2190"/>
              </a:lnSpc>
            </a:pPr>
            <a:r>
              <a:rPr lang="en-US" sz="1563">
                <a:solidFill>
                  <a:srgbClr val="000000"/>
                </a:solidFill>
                <a:latin typeface="Poppins"/>
                <a:ea typeface="Poppins"/>
                <a:cs typeface="Poppins"/>
                <a:sym typeface="Poppins"/>
              </a:rPr>
              <a:t>·Measles is an infectious disease in England that requires notification (UKHSA, 2026).</a:t>
            </a:r>
          </a:p>
          <a:p>
            <a:pPr algn="ctr">
              <a:lnSpc>
                <a:spcPts val="2190"/>
              </a:lnSpc>
            </a:pPr>
            <a:r>
              <a:rPr lang="en-US" sz="1563">
                <a:solidFill>
                  <a:srgbClr val="000000"/>
                </a:solidFill>
                <a:latin typeface="Poppins"/>
                <a:ea typeface="Poppins"/>
                <a:cs typeface="Poppins"/>
                <a:sym typeface="Poppins"/>
              </a:rPr>
              <a:t>·Inadequate vaccination coverage can lead to epidemics in school (WHO, 2024).</a:t>
            </a:r>
          </a:p>
          <a:p>
            <a:pPr algn="ctr">
              <a:lnSpc>
                <a:spcPts val="2190"/>
              </a:lnSpc>
            </a:pPr>
          </a:p>
        </p:txBody>
      </p:sp>
      <p:sp>
        <p:nvSpPr>
          <p:cNvPr name="TextBox 11" id="11"/>
          <p:cNvSpPr txBox="true"/>
          <p:nvPr/>
        </p:nvSpPr>
        <p:spPr>
          <a:xfrm rot="0">
            <a:off x="10429875" y="7248592"/>
            <a:ext cx="7649747" cy="1370543"/>
          </a:xfrm>
          <a:prstGeom prst="rect">
            <a:avLst/>
          </a:prstGeom>
        </p:spPr>
        <p:txBody>
          <a:bodyPr anchor="t" rtlCol="false" tIns="0" lIns="0" bIns="0" rIns="0">
            <a:spAutoFit/>
          </a:bodyPr>
          <a:lstStyle/>
          <a:p>
            <a:pPr algn="ctr">
              <a:lnSpc>
                <a:spcPts val="2158"/>
              </a:lnSpc>
            </a:pPr>
            <a:r>
              <a:rPr lang="en-US" sz="1541">
                <a:solidFill>
                  <a:srgbClr val="000000"/>
                </a:solidFill>
                <a:latin typeface="Poppins"/>
                <a:ea typeface="Poppins"/>
                <a:cs typeface="Poppins"/>
                <a:sym typeface="Poppins"/>
              </a:rPr>
              <a:t>·By mid-June 2026, England had documented 801 laboratory-confirmed cases of measles (UKHSA, 2026).</a:t>
            </a:r>
          </a:p>
          <a:p>
            <a:pPr algn="ctr">
              <a:lnSpc>
                <a:spcPts val="2158"/>
              </a:lnSpc>
            </a:pPr>
            <a:r>
              <a:rPr lang="en-US" sz="1541">
                <a:solidFill>
                  <a:srgbClr val="000000"/>
                </a:solidFill>
                <a:latin typeface="Poppins"/>
                <a:ea typeface="Poppins"/>
                <a:cs typeface="Poppins"/>
                <a:sym typeface="Poppins"/>
              </a:rPr>
              <a:t>·London accounted for 54% of these incidents (UKHSA, 2026).</a:t>
            </a:r>
          </a:p>
          <a:p>
            <a:pPr algn="ctr">
              <a:lnSpc>
                <a:spcPts val="2158"/>
              </a:lnSpc>
            </a:pPr>
            <a:r>
              <a:rPr lang="en-US" sz="1541">
                <a:solidFill>
                  <a:srgbClr val="000000"/>
                </a:solidFill>
                <a:latin typeface="Poppins"/>
                <a:ea typeface="Poppins"/>
                <a:cs typeface="Poppins"/>
                <a:sym typeface="Poppins"/>
              </a:rPr>
              <a:t>·     In 2024, England reported 2,911 instances, the most in decades (UKHSA, 2026).</a:t>
            </a:r>
          </a:p>
        </p:txBody>
      </p:sp>
      <p:sp>
        <p:nvSpPr>
          <p:cNvPr name="TextBox 12" id="12"/>
          <p:cNvSpPr txBox="true"/>
          <p:nvPr/>
        </p:nvSpPr>
        <p:spPr>
          <a:xfrm rot="0">
            <a:off x="6025201" y="7229542"/>
            <a:ext cx="4404674" cy="2799578"/>
          </a:xfrm>
          <a:prstGeom prst="rect">
            <a:avLst/>
          </a:prstGeom>
        </p:spPr>
        <p:txBody>
          <a:bodyPr anchor="t" rtlCol="false" tIns="0" lIns="0" bIns="0" rIns="0">
            <a:spAutoFit/>
          </a:bodyPr>
          <a:lstStyle/>
          <a:p>
            <a:pPr algn="ctr">
              <a:lnSpc>
                <a:spcPts val="2212"/>
              </a:lnSpc>
            </a:pPr>
            <a:r>
              <a:rPr lang="en-US" sz="1580">
                <a:solidFill>
                  <a:srgbClr val="000000"/>
                </a:solidFill>
                <a:latin typeface="Poppins"/>
                <a:ea typeface="Poppins"/>
                <a:cs typeface="Poppins"/>
                <a:sym typeface="Poppins"/>
              </a:rPr>
              <a:t> Breakdown of the cost of the 2012-13 Merseyside Measles Outbreak breakdown </a:t>
            </a:r>
          </a:p>
          <a:p>
            <a:pPr algn="ctr">
              <a:lnSpc>
                <a:spcPts val="2212"/>
              </a:lnSpc>
            </a:pPr>
            <a:r>
              <a:rPr lang="en-US" sz="1580">
                <a:solidFill>
                  <a:srgbClr val="000000"/>
                </a:solidFill>
                <a:latin typeface="Poppins"/>
                <a:ea typeface="Poppins"/>
                <a:cs typeface="Poppins"/>
                <a:sym typeface="Poppins"/>
              </a:rPr>
              <a:t>Note: individual figures are rounded, so they sum to £4.5m rather than the reported total of £4.8 million </a:t>
            </a:r>
          </a:p>
          <a:p>
            <a:pPr algn="ctr">
              <a:lnSpc>
                <a:spcPts val="2212"/>
              </a:lnSpc>
            </a:pPr>
            <a:r>
              <a:rPr lang="en-US" sz="1580">
                <a:solidFill>
                  <a:srgbClr val="000000"/>
                </a:solidFill>
                <a:latin typeface="Poppins"/>
                <a:ea typeface="Poppins"/>
                <a:cs typeface="Poppins"/>
                <a:sym typeface="Poppins"/>
              </a:rPr>
              <a:t>Between 2023 and 2026, there was significant rise in measles infections in England, however, official, yearly NHS cost numbers are not made public.</a:t>
            </a:r>
          </a:p>
          <a:p>
            <a:pPr algn="ctr">
              <a:lnSpc>
                <a:spcPts val="2072"/>
              </a:lnSpc>
            </a:pPr>
          </a:p>
        </p:txBody>
      </p:sp>
      <p:sp>
        <p:nvSpPr>
          <p:cNvPr name="Freeform 13" id="13"/>
          <p:cNvSpPr/>
          <p:nvPr/>
        </p:nvSpPr>
        <p:spPr>
          <a:xfrm flipH="false" flipV="false" rot="0">
            <a:off x="16166687" y="8900008"/>
            <a:ext cx="1733579" cy="1736731"/>
          </a:xfrm>
          <a:custGeom>
            <a:avLst/>
            <a:gdLst/>
            <a:ahLst/>
            <a:cxnLst/>
            <a:rect r="r" b="b" t="t" l="l"/>
            <a:pathLst>
              <a:path h="1736731" w="1733579">
                <a:moveTo>
                  <a:pt x="0" y="0"/>
                </a:moveTo>
                <a:lnTo>
                  <a:pt x="1733579" y="0"/>
                </a:lnTo>
                <a:lnTo>
                  <a:pt x="1733579" y="1736731"/>
                </a:lnTo>
                <a:lnTo>
                  <a:pt x="0" y="1736731"/>
                </a:lnTo>
                <a:lnTo>
                  <a:pt x="0" y="0"/>
                </a:lnTo>
                <a:close/>
              </a:path>
            </a:pathLst>
          </a:custGeom>
          <a:blipFill>
            <a:blip r:embed="rId4">
              <a:extLst>
                <a:ext uri="{96DAC541-7B7A-43D3-8B79-37D633B846F1}">
                  <asvg:svgBlip xmlns:asvg="http://schemas.microsoft.com/office/drawing/2016/SVG/main" r:embed="rId5"/>
                </a:ext>
              </a:extLst>
            </a:blip>
            <a:stretch>
              <a:fillRect l="-91" t="0" r="-90" b="0"/>
            </a:stretch>
          </a:blipFill>
        </p:spPr>
      </p:sp>
      <p:sp>
        <p:nvSpPr>
          <p:cNvPr name="Freeform 14" id="14"/>
          <p:cNvSpPr/>
          <p:nvPr/>
        </p:nvSpPr>
        <p:spPr>
          <a:xfrm flipH="false" flipV="false" rot="0">
            <a:off x="11738658" y="9160754"/>
            <a:ext cx="1733579" cy="1736731"/>
          </a:xfrm>
          <a:custGeom>
            <a:avLst/>
            <a:gdLst/>
            <a:ahLst/>
            <a:cxnLst/>
            <a:rect r="r" b="b" t="t" l="l"/>
            <a:pathLst>
              <a:path h="1736731" w="1733579">
                <a:moveTo>
                  <a:pt x="0" y="0"/>
                </a:moveTo>
                <a:lnTo>
                  <a:pt x="1733578" y="0"/>
                </a:lnTo>
                <a:lnTo>
                  <a:pt x="1733578" y="1736732"/>
                </a:lnTo>
                <a:lnTo>
                  <a:pt x="0" y="1736732"/>
                </a:lnTo>
                <a:lnTo>
                  <a:pt x="0" y="0"/>
                </a:lnTo>
                <a:close/>
              </a:path>
            </a:pathLst>
          </a:custGeom>
          <a:blipFill>
            <a:blip r:embed="rId4">
              <a:extLst>
                <a:ext uri="{96DAC541-7B7A-43D3-8B79-37D633B846F1}">
                  <asvg:svgBlip xmlns:asvg="http://schemas.microsoft.com/office/drawing/2016/SVG/main" r:embed="rId5"/>
                </a:ext>
              </a:extLst>
            </a:blip>
            <a:stretch>
              <a:fillRect l="-91" t="0" r="-90" b="0"/>
            </a:stretch>
          </a:blipFill>
        </p:spPr>
      </p:sp>
      <p:sp>
        <p:nvSpPr>
          <p:cNvPr name="Freeform 15" id="15"/>
          <p:cNvSpPr/>
          <p:nvPr/>
        </p:nvSpPr>
        <p:spPr>
          <a:xfrm flipH="false" flipV="false" rot="0">
            <a:off x="4171921" y="3563083"/>
            <a:ext cx="1733579" cy="1736731"/>
          </a:xfrm>
          <a:custGeom>
            <a:avLst/>
            <a:gdLst/>
            <a:ahLst/>
            <a:cxnLst/>
            <a:rect r="r" b="b" t="t" l="l"/>
            <a:pathLst>
              <a:path h="1736731" w="1733579">
                <a:moveTo>
                  <a:pt x="0" y="0"/>
                </a:moveTo>
                <a:lnTo>
                  <a:pt x="1733579" y="0"/>
                </a:lnTo>
                <a:lnTo>
                  <a:pt x="1733579" y="1736732"/>
                </a:lnTo>
                <a:lnTo>
                  <a:pt x="0" y="1736732"/>
                </a:lnTo>
                <a:lnTo>
                  <a:pt x="0" y="0"/>
                </a:lnTo>
                <a:close/>
              </a:path>
            </a:pathLst>
          </a:custGeom>
          <a:blipFill>
            <a:blip r:embed="rId4">
              <a:extLst>
                <a:ext uri="{96DAC541-7B7A-43D3-8B79-37D633B846F1}">
                  <asvg:svgBlip xmlns:asvg="http://schemas.microsoft.com/office/drawing/2016/SVG/main" r:embed="rId5"/>
                </a:ext>
              </a:extLst>
            </a:blip>
            <a:stretch>
              <a:fillRect l="-91" t="0" r="-9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Freeform 2" id="2"/>
          <p:cNvSpPr/>
          <p:nvPr/>
        </p:nvSpPr>
        <p:spPr>
          <a:xfrm flipH="false" flipV="false" rot="0">
            <a:off x="15916313" y="-310582"/>
            <a:ext cx="2371687" cy="2376011"/>
          </a:xfrm>
          <a:custGeom>
            <a:avLst/>
            <a:gdLst/>
            <a:ahLst/>
            <a:cxnLst/>
            <a:rect r="r" b="b" t="t" l="l"/>
            <a:pathLst>
              <a:path h="2376011" w="2371687">
                <a:moveTo>
                  <a:pt x="0" y="0"/>
                </a:moveTo>
                <a:lnTo>
                  <a:pt x="2371687" y="0"/>
                </a:lnTo>
                <a:lnTo>
                  <a:pt x="2371687" y="2376012"/>
                </a:lnTo>
                <a:lnTo>
                  <a:pt x="0" y="2376012"/>
                </a:lnTo>
                <a:lnTo>
                  <a:pt x="0" y="0"/>
                </a:lnTo>
                <a:close/>
              </a:path>
            </a:pathLst>
          </a:custGeom>
          <a:blipFill>
            <a:blip r:embed="rId2">
              <a:extLst>
                <a:ext uri="{96DAC541-7B7A-43D3-8B79-37D633B846F1}">
                  <asvg:svgBlip xmlns:asvg="http://schemas.microsoft.com/office/drawing/2016/SVG/main" r:embed="rId3"/>
                </a:ext>
              </a:extLst>
            </a:blip>
            <a:stretch>
              <a:fillRect l="0" t="-109" r="0" b="-109"/>
            </a:stretch>
          </a:blipFill>
        </p:spPr>
      </p:sp>
      <p:sp>
        <p:nvSpPr>
          <p:cNvPr name="TextBox 3" id="3"/>
          <p:cNvSpPr txBox="true"/>
          <p:nvPr/>
        </p:nvSpPr>
        <p:spPr>
          <a:xfrm rot="0">
            <a:off x="1224553" y="1622536"/>
            <a:ext cx="15353576" cy="2753754"/>
          </a:xfrm>
          <a:prstGeom prst="rect">
            <a:avLst/>
          </a:prstGeom>
        </p:spPr>
        <p:txBody>
          <a:bodyPr anchor="t" rtlCol="false" tIns="0" lIns="0" bIns="0" rIns="0">
            <a:spAutoFit/>
          </a:bodyPr>
          <a:lstStyle/>
          <a:p>
            <a:pPr algn="l">
              <a:lnSpc>
                <a:spcPts val="3758"/>
              </a:lnSpc>
            </a:pPr>
            <a:r>
              <a:rPr lang="en-US" sz="2683" b="true">
                <a:solidFill>
                  <a:srgbClr val="000000"/>
                </a:solidFill>
                <a:latin typeface="Poppins Bold"/>
                <a:ea typeface="Poppins Bold"/>
                <a:cs typeface="Poppins Bold"/>
                <a:sym typeface="Poppins Bold"/>
              </a:rPr>
              <a:t>What is the measles?</a:t>
            </a:r>
          </a:p>
          <a:p>
            <a:pPr algn="l">
              <a:lnSpc>
                <a:spcPts val="3477"/>
              </a:lnSpc>
            </a:pPr>
            <a:r>
              <a:rPr lang="en-US" sz="2483">
                <a:solidFill>
                  <a:srgbClr val="000000"/>
                </a:solidFill>
                <a:latin typeface="Poppins"/>
                <a:ea typeface="Poppins"/>
                <a:cs typeface="Poppins"/>
                <a:sym typeface="Poppins"/>
              </a:rPr>
              <a:t>The measles virus, also known as the morbillivirus, is an acute viral illness belongs to the Paramyxoviridea family (WHO, 2024; CDC, 2024).</a:t>
            </a:r>
          </a:p>
          <a:p>
            <a:pPr algn="l">
              <a:lnSpc>
                <a:spcPts val="3477"/>
              </a:lnSpc>
            </a:pPr>
            <a:r>
              <a:rPr lang="en-US" sz="2483">
                <a:solidFill>
                  <a:srgbClr val="000000"/>
                </a:solidFill>
                <a:latin typeface="Poppins"/>
                <a:ea typeface="Poppins"/>
                <a:cs typeface="Poppins"/>
                <a:sym typeface="Poppins"/>
              </a:rPr>
              <a:t>Prior the spreading throughout the body through the bloodstream and lymphatic system, it infects the respiratory tract (WHO, 2024</a:t>
            </a:r>
          </a:p>
          <a:p>
            <a:pPr algn="l">
              <a:lnSpc>
                <a:spcPts val="3477"/>
              </a:lnSpc>
            </a:pPr>
          </a:p>
        </p:txBody>
      </p:sp>
      <p:grpSp>
        <p:nvGrpSpPr>
          <p:cNvPr name="Group 4" id="4"/>
          <p:cNvGrpSpPr/>
          <p:nvPr/>
        </p:nvGrpSpPr>
        <p:grpSpPr>
          <a:xfrm rot="-529680">
            <a:off x="-622468" y="8897188"/>
            <a:ext cx="1864214" cy="1757020"/>
            <a:chOff x="0" y="0"/>
            <a:chExt cx="2485619" cy="2342693"/>
          </a:xfrm>
        </p:grpSpPr>
        <p:sp>
          <p:nvSpPr>
            <p:cNvPr name="Freeform 5" id="5"/>
            <p:cNvSpPr/>
            <p:nvPr/>
          </p:nvSpPr>
          <p:spPr>
            <a:xfrm flipH="false" flipV="false" rot="0">
              <a:off x="0" y="0"/>
              <a:ext cx="2485644" cy="2342642"/>
            </a:xfrm>
            <a:custGeom>
              <a:avLst/>
              <a:gdLst/>
              <a:ahLst/>
              <a:cxnLst/>
              <a:rect r="r" b="b" t="t" l="l"/>
              <a:pathLst>
                <a:path h="2342642" w="2485644">
                  <a:moveTo>
                    <a:pt x="0" y="0"/>
                  </a:moveTo>
                  <a:lnTo>
                    <a:pt x="2485644" y="0"/>
                  </a:lnTo>
                  <a:lnTo>
                    <a:pt x="2485644" y="2342642"/>
                  </a:lnTo>
                  <a:lnTo>
                    <a:pt x="0" y="2342642"/>
                  </a:lnTo>
                  <a:lnTo>
                    <a:pt x="0" y="0"/>
                  </a:lnTo>
                  <a:close/>
                </a:path>
              </a:pathLst>
            </a:custGeom>
            <a:blipFill>
              <a:blip r:embed="rId4"/>
              <a:stretch>
                <a:fillRect l="-35" t="0" r="-35" b="-2"/>
              </a:stretch>
            </a:blipFill>
          </p:spPr>
        </p:sp>
      </p:grpSp>
      <p:grpSp>
        <p:nvGrpSpPr>
          <p:cNvPr name="Group 6" id="6"/>
          <p:cNvGrpSpPr/>
          <p:nvPr/>
        </p:nvGrpSpPr>
        <p:grpSpPr>
          <a:xfrm rot="-4974000">
            <a:off x="15199595" y="7959033"/>
            <a:ext cx="2757068" cy="2598534"/>
            <a:chOff x="0" y="0"/>
            <a:chExt cx="3676091" cy="3464712"/>
          </a:xfrm>
        </p:grpSpPr>
        <p:sp>
          <p:nvSpPr>
            <p:cNvPr name="Freeform 7" id="7"/>
            <p:cNvSpPr/>
            <p:nvPr/>
          </p:nvSpPr>
          <p:spPr>
            <a:xfrm flipH="false" flipV="false" rot="0">
              <a:off x="0" y="0"/>
              <a:ext cx="3676142" cy="3464687"/>
            </a:xfrm>
            <a:custGeom>
              <a:avLst/>
              <a:gdLst/>
              <a:ahLst/>
              <a:cxnLst/>
              <a:rect r="r" b="b" t="t" l="l"/>
              <a:pathLst>
                <a:path h="3464687" w="3676142">
                  <a:moveTo>
                    <a:pt x="0" y="0"/>
                  </a:moveTo>
                  <a:lnTo>
                    <a:pt x="3676142" y="0"/>
                  </a:lnTo>
                  <a:lnTo>
                    <a:pt x="3676142" y="3464687"/>
                  </a:lnTo>
                  <a:lnTo>
                    <a:pt x="0" y="3464687"/>
                  </a:lnTo>
                  <a:lnTo>
                    <a:pt x="0" y="0"/>
                  </a:lnTo>
                  <a:close/>
                </a:path>
              </a:pathLst>
            </a:custGeom>
            <a:blipFill>
              <a:blip r:embed="rId4"/>
              <a:stretch>
                <a:fillRect l="-35" t="0" r="-34" b="0"/>
              </a:stretch>
            </a:blipFill>
          </p:spPr>
        </p:sp>
      </p:grpSp>
      <p:sp>
        <p:nvSpPr>
          <p:cNvPr name="TextBox 8" id="8"/>
          <p:cNvSpPr txBox="true"/>
          <p:nvPr/>
        </p:nvSpPr>
        <p:spPr>
          <a:xfrm rot="0">
            <a:off x="1107500" y="-169012"/>
            <a:ext cx="10909506" cy="2090614"/>
          </a:xfrm>
          <a:prstGeom prst="rect">
            <a:avLst/>
          </a:prstGeom>
        </p:spPr>
        <p:txBody>
          <a:bodyPr anchor="t" rtlCol="false" tIns="0" lIns="0" bIns="0" rIns="0">
            <a:spAutoFit/>
          </a:bodyPr>
          <a:lstStyle/>
          <a:p>
            <a:pPr algn="l">
              <a:lnSpc>
                <a:spcPts val="7619"/>
              </a:lnSpc>
            </a:pPr>
            <a:r>
              <a:rPr lang="en-US" sz="5442" b="true">
                <a:solidFill>
                  <a:srgbClr val="000000"/>
                </a:solidFill>
                <a:latin typeface="Poppins Bold"/>
                <a:ea typeface="Poppins Bold"/>
                <a:cs typeface="Poppins Bold"/>
                <a:sym typeface="Poppins Bold"/>
              </a:rPr>
              <a:t>Comprehending the Measles</a:t>
            </a:r>
          </a:p>
          <a:p>
            <a:pPr algn="l">
              <a:lnSpc>
                <a:spcPts val="7619"/>
              </a:lnSpc>
            </a:pPr>
          </a:p>
        </p:txBody>
      </p:sp>
      <p:sp>
        <p:nvSpPr>
          <p:cNvPr name="TextBox 9" id="9"/>
          <p:cNvSpPr txBox="true"/>
          <p:nvPr/>
        </p:nvSpPr>
        <p:spPr>
          <a:xfrm rot="0">
            <a:off x="1107500" y="4223890"/>
            <a:ext cx="15353576" cy="2791854"/>
          </a:xfrm>
          <a:prstGeom prst="rect">
            <a:avLst/>
          </a:prstGeom>
        </p:spPr>
        <p:txBody>
          <a:bodyPr anchor="t" rtlCol="false" tIns="0" lIns="0" bIns="0" rIns="0">
            <a:spAutoFit/>
          </a:bodyPr>
          <a:lstStyle/>
          <a:p>
            <a:pPr algn="l">
              <a:lnSpc>
                <a:spcPts val="3758"/>
              </a:lnSpc>
            </a:pPr>
            <a:r>
              <a:rPr lang="en-US" sz="2683" b="true">
                <a:solidFill>
                  <a:srgbClr val="000000"/>
                </a:solidFill>
                <a:latin typeface="Poppins Bold"/>
                <a:ea typeface="Poppins Bold"/>
                <a:cs typeface="Poppins Bold"/>
                <a:sym typeface="Poppins Bold"/>
              </a:rPr>
              <a:t>Cause</a:t>
            </a:r>
          </a:p>
          <a:p>
            <a:pPr algn="l">
              <a:lnSpc>
                <a:spcPts val="3758"/>
              </a:lnSpc>
            </a:pPr>
            <a:r>
              <a:rPr lang="en-US" sz="2683">
                <a:solidFill>
                  <a:srgbClr val="000000"/>
                </a:solidFill>
                <a:latin typeface="Poppins"/>
                <a:ea typeface="Poppins"/>
                <a:cs typeface="Poppins"/>
                <a:sym typeface="Poppins"/>
              </a:rPr>
              <a:t>-Rna virus (CDC,2024).</a:t>
            </a:r>
          </a:p>
          <a:p>
            <a:pPr algn="l">
              <a:lnSpc>
                <a:spcPts val="3477"/>
              </a:lnSpc>
            </a:pPr>
            <a:r>
              <a:rPr lang="en-US" sz="2483">
                <a:solidFill>
                  <a:srgbClr val="000000"/>
                </a:solidFill>
                <a:latin typeface="Poppins"/>
                <a:ea typeface="Poppins"/>
                <a:cs typeface="Poppins"/>
                <a:sym typeface="Poppins"/>
              </a:rPr>
              <a:t>-Only a human reservoir (WHO, 2024).</a:t>
            </a:r>
          </a:p>
          <a:p>
            <a:pPr algn="l">
              <a:lnSpc>
                <a:spcPts val="3477"/>
              </a:lnSpc>
            </a:pPr>
            <a:r>
              <a:rPr lang="en-US" sz="2483">
                <a:solidFill>
                  <a:srgbClr val="000000"/>
                </a:solidFill>
                <a:latin typeface="Poppins"/>
                <a:ea typeface="Poppins"/>
                <a:cs typeface="Poppins"/>
                <a:sym typeface="Poppins"/>
              </a:rPr>
              <a:t>-Not bacterial in nature (NHS, 2025).</a:t>
            </a:r>
          </a:p>
          <a:p>
            <a:pPr algn="l">
              <a:lnSpc>
                <a:spcPts val="3477"/>
              </a:lnSpc>
            </a:pPr>
            <a:r>
              <a:rPr lang="en-US" sz="2483">
                <a:solidFill>
                  <a:srgbClr val="000000"/>
                </a:solidFill>
                <a:latin typeface="Poppins"/>
                <a:ea typeface="Poppins"/>
                <a:cs typeface="Poppins"/>
                <a:sym typeface="Poppins"/>
              </a:rPr>
              <a:t>-Preventable with vaccine (NHS, 2025).</a:t>
            </a:r>
          </a:p>
          <a:p>
            <a:pPr algn="l">
              <a:lnSpc>
                <a:spcPts val="3477"/>
              </a:lnSpc>
            </a:pPr>
          </a:p>
        </p:txBody>
      </p:sp>
      <p:sp>
        <p:nvSpPr>
          <p:cNvPr name="TextBox 10" id="10"/>
          <p:cNvSpPr txBox="true"/>
          <p:nvPr/>
        </p:nvSpPr>
        <p:spPr>
          <a:xfrm rot="0">
            <a:off x="1107500" y="6825244"/>
            <a:ext cx="14808813" cy="4068204"/>
          </a:xfrm>
          <a:prstGeom prst="rect">
            <a:avLst/>
          </a:prstGeom>
        </p:spPr>
        <p:txBody>
          <a:bodyPr anchor="t" rtlCol="false" tIns="0" lIns="0" bIns="0" rIns="0">
            <a:spAutoFit/>
          </a:bodyPr>
          <a:lstStyle/>
          <a:p>
            <a:pPr algn="l">
              <a:lnSpc>
                <a:spcPts val="3758"/>
              </a:lnSpc>
            </a:pPr>
            <a:r>
              <a:rPr lang="en-US" sz="2683" b="true">
                <a:solidFill>
                  <a:srgbClr val="000000"/>
                </a:solidFill>
                <a:latin typeface="Poppins Bold"/>
                <a:ea typeface="Poppins Bold"/>
                <a:cs typeface="Poppins Bold"/>
                <a:sym typeface="Poppins Bold"/>
              </a:rPr>
              <a:t>Transmission</a:t>
            </a:r>
          </a:p>
          <a:p>
            <a:pPr algn="l">
              <a:lnSpc>
                <a:spcPts val="3477"/>
              </a:lnSpc>
            </a:pPr>
            <a:r>
              <a:rPr lang="en-US" sz="2483">
                <a:solidFill>
                  <a:srgbClr val="000000"/>
                </a:solidFill>
                <a:latin typeface="Poppins"/>
                <a:ea typeface="Poppins"/>
                <a:cs typeface="Poppins"/>
                <a:sym typeface="Poppins"/>
              </a:rPr>
              <a:t>The virus proliferates via:</a:t>
            </a:r>
          </a:p>
          <a:p>
            <a:pPr algn="l">
              <a:lnSpc>
                <a:spcPts val="3477"/>
              </a:lnSpc>
            </a:pPr>
            <a:r>
              <a:rPr lang="en-US" sz="2483">
                <a:solidFill>
                  <a:srgbClr val="000000"/>
                </a:solidFill>
                <a:latin typeface="Poppins"/>
                <a:ea typeface="Poppins"/>
                <a:cs typeface="Poppins"/>
                <a:sym typeface="Poppins"/>
              </a:rPr>
              <a:t>-Inhale respiratory droplets (CDC, 2024).</a:t>
            </a:r>
          </a:p>
          <a:p>
            <a:pPr algn="l">
              <a:lnSpc>
                <a:spcPts val="3477"/>
              </a:lnSpc>
            </a:pPr>
            <a:r>
              <a:rPr lang="en-US" sz="2483">
                <a:solidFill>
                  <a:srgbClr val="000000"/>
                </a:solidFill>
                <a:latin typeface="Poppins"/>
                <a:ea typeface="Poppins"/>
                <a:cs typeface="Poppins"/>
                <a:sym typeface="Poppins"/>
              </a:rPr>
              <a:t>-Cough and sneeze (WHO, 2024).</a:t>
            </a:r>
          </a:p>
          <a:p>
            <a:pPr algn="l">
              <a:lnSpc>
                <a:spcPts val="3477"/>
              </a:lnSpc>
            </a:pPr>
            <a:r>
              <a:rPr lang="en-US" sz="2483">
                <a:solidFill>
                  <a:srgbClr val="000000"/>
                </a:solidFill>
                <a:latin typeface="Poppins"/>
                <a:ea typeface="Poppins"/>
                <a:cs typeface="Poppins"/>
                <a:sym typeface="Poppins"/>
              </a:rPr>
              <a:t>-Direct interaction with secretions from the respiratory system (CDC, 2024</a:t>
            </a:r>
          </a:p>
          <a:p>
            <a:pPr algn="l">
              <a:lnSpc>
                <a:spcPts val="3477"/>
              </a:lnSpc>
            </a:pPr>
            <a:r>
              <a:rPr lang="en-US" sz="2483">
                <a:solidFill>
                  <a:srgbClr val="000000"/>
                </a:solidFill>
                <a:latin typeface="Poppins"/>
                <a:ea typeface="Poppins"/>
                <a:cs typeface="Poppins"/>
                <a:sym typeface="Poppins"/>
              </a:rPr>
              <a:t>)-According to the CDC (2024), the virus can spread through the air or on </a:t>
            </a:r>
          </a:p>
          <a:p>
            <a:pPr algn="l">
              <a:lnSpc>
                <a:spcPts val="3477"/>
              </a:lnSpc>
            </a:pPr>
            <a:r>
              <a:rPr lang="en-US" sz="2483">
                <a:solidFill>
                  <a:srgbClr val="000000"/>
                </a:solidFill>
                <a:latin typeface="Poppins"/>
                <a:ea typeface="Poppins"/>
                <a:cs typeface="Poppins"/>
                <a:sym typeface="Poppins"/>
              </a:rPr>
              <a:t>surfaces for up to two hours.</a:t>
            </a:r>
          </a:p>
          <a:p>
            <a:pPr algn="l">
              <a:lnSpc>
                <a:spcPts val="3477"/>
              </a:lnSpc>
            </a:pPr>
            <a:r>
              <a:rPr lang="en-US" sz="2483">
                <a:solidFill>
                  <a:srgbClr val="000000"/>
                </a:solidFill>
                <a:latin typeface="Poppins"/>
                <a:ea typeface="Poppins"/>
                <a:cs typeface="Poppins"/>
                <a:sym typeface="Poppins"/>
              </a:rPr>
              <a:t>.</a:t>
            </a:r>
          </a:p>
          <a:p>
            <a:pPr algn="l">
              <a:lnSpc>
                <a:spcPts val="3477"/>
              </a:lnSpc>
            </a:pPr>
          </a:p>
        </p:txBody>
      </p:sp>
      <p:grpSp>
        <p:nvGrpSpPr>
          <p:cNvPr name="Group 11" id="11"/>
          <p:cNvGrpSpPr/>
          <p:nvPr/>
        </p:nvGrpSpPr>
        <p:grpSpPr>
          <a:xfrm rot="0">
            <a:off x="12965963" y="4241502"/>
            <a:ext cx="5655926" cy="6414506"/>
            <a:chOff x="0" y="0"/>
            <a:chExt cx="7541235" cy="8552675"/>
          </a:xfrm>
        </p:grpSpPr>
        <p:sp>
          <p:nvSpPr>
            <p:cNvPr name="Freeform 12" id="12"/>
            <p:cNvSpPr/>
            <p:nvPr/>
          </p:nvSpPr>
          <p:spPr>
            <a:xfrm flipH="false" flipV="false" rot="0">
              <a:off x="0" y="0"/>
              <a:ext cx="7541387" cy="8552688"/>
            </a:xfrm>
            <a:custGeom>
              <a:avLst/>
              <a:gdLst/>
              <a:ahLst/>
              <a:cxnLst/>
              <a:rect r="r" b="b" t="t" l="l"/>
              <a:pathLst>
                <a:path h="8552688" w="7541387">
                  <a:moveTo>
                    <a:pt x="1309751" y="0"/>
                  </a:moveTo>
                  <a:lnTo>
                    <a:pt x="6231509" y="0"/>
                  </a:lnTo>
                  <a:cubicBezTo>
                    <a:pt x="6578854" y="0"/>
                    <a:pt x="6911975" y="133858"/>
                    <a:pt x="7157720" y="372110"/>
                  </a:cubicBezTo>
                  <a:cubicBezTo>
                    <a:pt x="7403465" y="610362"/>
                    <a:pt x="7541387" y="933577"/>
                    <a:pt x="7541387" y="1270635"/>
                  </a:cubicBezTo>
                  <a:lnTo>
                    <a:pt x="7541387" y="7282053"/>
                  </a:lnTo>
                  <a:cubicBezTo>
                    <a:pt x="7541387" y="7619111"/>
                    <a:pt x="7403338" y="7942199"/>
                    <a:pt x="7157720" y="8180578"/>
                  </a:cubicBezTo>
                  <a:cubicBezTo>
                    <a:pt x="6912102" y="8418957"/>
                    <a:pt x="6578981" y="8552688"/>
                    <a:pt x="6231509" y="8552688"/>
                  </a:cubicBezTo>
                  <a:lnTo>
                    <a:pt x="1309751" y="8552688"/>
                  </a:lnTo>
                  <a:cubicBezTo>
                    <a:pt x="962406" y="8552688"/>
                    <a:pt x="629285" y="8418830"/>
                    <a:pt x="383540" y="8180578"/>
                  </a:cubicBezTo>
                  <a:cubicBezTo>
                    <a:pt x="137795" y="7942326"/>
                    <a:pt x="0" y="7618984"/>
                    <a:pt x="0" y="7282053"/>
                  </a:cubicBezTo>
                  <a:lnTo>
                    <a:pt x="0" y="1270635"/>
                  </a:lnTo>
                  <a:cubicBezTo>
                    <a:pt x="0" y="933704"/>
                    <a:pt x="138049" y="610489"/>
                    <a:pt x="383667" y="372110"/>
                  </a:cubicBezTo>
                  <a:cubicBezTo>
                    <a:pt x="629285" y="133731"/>
                    <a:pt x="962406" y="0"/>
                    <a:pt x="1309751" y="0"/>
                  </a:cubicBezTo>
                  <a:close/>
                </a:path>
              </a:pathLst>
            </a:custGeom>
            <a:blipFill>
              <a:blip r:embed="rId5"/>
              <a:stretch>
                <a:fillRect l="-49220" t="0" r="-49218" b="0"/>
              </a:stretch>
            </a:blipFill>
            <a:ln w="180975" cap="sq">
              <a:solidFill>
                <a:srgbClr val="A53730"/>
              </a:solidFill>
              <a:prstDash val="solid"/>
              <a:miter/>
            </a:ln>
          </p:spPr>
        </p:sp>
      </p:gr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TextBox 2" id="2"/>
          <p:cNvSpPr txBox="true"/>
          <p:nvPr/>
        </p:nvSpPr>
        <p:spPr>
          <a:xfrm rot="0">
            <a:off x="562261" y="-219075"/>
            <a:ext cx="13219024" cy="2601639"/>
          </a:xfrm>
          <a:prstGeom prst="rect">
            <a:avLst/>
          </a:prstGeom>
        </p:spPr>
        <p:txBody>
          <a:bodyPr anchor="t" rtlCol="false" tIns="0" lIns="0" bIns="0" rIns="0">
            <a:spAutoFit/>
          </a:bodyPr>
          <a:lstStyle/>
          <a:p>
            <a:pPr algn="l">
              <a:lnSpc>
                <a:spcPts val="5142"/>
              </a:lnSpc>
            </a:pPr>
            <a:r>
              <a:rPr lang="en-US" sz="3673" b="true">
                <a:solidFill>
                  <a:srgbClr val="000000"/>
                </a:solidFill>
                <a:latin typeface="Poppins Bold"/>
                <a:ea typeface="Poppins Bold"/>
                <a:cs typeface="Poppins Bold"/>
                <a:sym typeface="Poppins Bold"/>
              </a:rPr>
              <a:t>Clinical Characteristics and Public Health Importance</a:t>
            </a:r>
          </a:p>
          <a:p>
            <a:pPr algn="l">
              <a:lnSpc>
                <a:spcPts val="5142"/>
              </a:lnSpc>
            </a:pPr>
            <a:r>
              <a:rPr lang="en-US" sz="3673" b="true">
                <a:solidFill>
                  <a:srgbClr val="000000"/>
                </a:solidFill>
                <a:latin typeface="Poppins Bold"/>
                <a:ea typeface="Poppins Bold"/>
                <a:cs typeface="Poppins Bold"/>
                <a:sym typeface="Poppins Bold"/>
              </a:rPr>
              <a:t>Symptoms and indications</a:t>
            </a:r>
          </a:p>
          <a:p>
            <a:pPr algn="l">
              <a:lnSpc>
                <a:spcPts val="5142"/>
              </a:lnSpc>
            </a:pPr>
          </a:p>
          <a:p>
            <a:pPr algn="l">
              <a:lnSpc>
                <a:spcPts val="4162"/>
              </a:lnSpc>
            </a:pPr>
          </a:p>
        </p:txBody>
      </p:sp>
      <p:sp>
        <p:nvSpPr>
          <p:cNvPr name="Freeform 3" id="3"/>
          <p:cNvSpPr/>
          <p:nvPr/>
        </p:nvSpPr>
        <p:spPr>
          <a:xfrm flipH="false" flipV="false" rot="0">
            <a:off x="205911" y="1232487"/>
            <a:ext cx="8007744" cy="4775530"/>
          </a:xfrm>
          <a:custGeom>
            <a:avLst/>
            <a:gdLst/>
            <a:ahLst/>
            <a:cxnLst/>
            <a:rect r="r" b="b" t="t" l="l"/>
            <a:pathLst>
              <a:path h="4775530" w="8007744">
                <a:moveTo>
                  <a:pt x="0" y="0"/>
                </a:moveTo>
                <a:lnTo>
                  <a:pt x="8007744" y="0"/>
                </a:lnTo>
                <a:lnTo>
                  <a:pt x="8007744" y="4775531"/>
                </a:lnTo>
                <a:lnTo>
                  <a:pt x="0" y="4775531"/>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10371191" y="1149229"/>
            <a:ext cx="7916809" cy="4964849"/>
          </a:xfrm>
          <a:custGeom>
            <a:avLst/>
            <a:gdLst/>
            <a:ahLst/>
            <a:cxnLst/>
            <a:rect r="r" b="b" t="t" l="l"/>
            <a:pathLst>
              <a:path h="4964849" w="7916809">
                <a:moveTo>
                  <a:pt x="0" y="0"/>
                </a:moveTo>
                <a:lnTo>
                  <a:pt x="7916809" y="0"/>
                </a:lnTo>
                <a:lnTo>
                  <a:pt x="7916809" y="4964849"/>
                </a:lnTo>
                <a:lnTo>
                  <a:pt x="0" y="4964849"/>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5" id="5"/>
          <p:cNvSpPr txBox="true"/>
          <p:nvPr/>
        </p:nvSpPr>
        <p:spPr>
          <a:xfrm rot="0">
            <a:off x="10913212" y="1989706"/>
            <a:ext cx="6707248" cy="3350285"/>
          </a:xfrm>
          <a:prstGeom prst="rect">
            <a:avLst/>
          </a:prstGeom>
        </p:spPr>
        <p:txBody>
          <a:bodyPr anchor="t" rtlCol="false" tIns="0" lIns="0" bIns="0" rIns="0">
            <a:spAutoFit/>
          </a:bodyPr>
          <a:lstStyle/>
          <a:p>
            <a:pPr algn="ctr">
              <a:lnSpc>
                <a:spcPts val="3448"/>
              </a:lnSpc>
            </a:pPr>
            <a:r>
              <a:rPr lang="en-US" b="true" sz="2462" u="sng">
                <a:solidFill>
                  <a:srgbClr val="000000"/>
                </a:solidFill>
                <a:latin typeface="Poppins Bold"/>
                <a:ea typeface="Poppins Bold"/>
                <a:cs typeface="Poppins Bold"/>
                <a:sym typeface="Poppins Bold"/>
              </a:rPr>
              <a:t>Possible Difficulties</a:t>
            </a:r>
          </a:p>
          <a:p>
            <a:pPr algn="ctr">
              <a:lnSpc>
                <a:spcPts val="2608"/>
              </a:lnSpc>
            </a:pPr>
          </a:p>
          <a:p>
            <a:pPr algn="ctr">
              <a:lnSpc>
                <a:spcPts val="3024"/>
              </a:lnSpc>
            </a:pPr>
            <a:r>
              <a:rPr lang="en-US" sz="2160" b="true">
                <a:solidFill>
                  <a:srgbClr val="000000"/>
                </a:solidFill>
                <a:latin typeface="Poppins Bold"/>
                <a:ea typeface="Poppins Bold"/>
                <a:cs typeface="Poppins Bold"/>
                <a:sym typeface="Poppins Bold"/>
              </a:rPr>
              <a:t>Typical                  Serious</a:t>
            </a:r>
          </a:p>
          <a:p>
            <a:pPr algn="ctr">
              <a:lnSpc>
                <a:spcPts val="2324"/>
              </a:lnSpc>
            </a:pPr>
          </a:p>
          <a:p>
            <a:pPr algn="ctr">
              <a:lnSpc>
                <a:spcPts val="2324"/>
              </a:lnSpc>
            </a:pPr>
            <a:r>
              <a:rPr lang="en-US" sz="1660">
                <a:solidFill>
                  <a:srgbClr val="000000"/>
                </a:solidFill>
                <a:latin typeface="Poppins"/>
                <a:ea typeface="Poppins"/>
                <a:cs typeface="Poppins"/>
                <a:sym typeface="Poppins"/>
              </a:rPr>
              <a:t>  </a:t>
            </a:r>
            <a:r>
              <a:rPr lang="en-US" sz="1660" b="true">
                <a:solidFill>
                  <a:srgbClr val="000000"/>
                </a:solidFill>
                <a:latin typeface="Poppins Bold"/>
                <a:ea typeface="Poppins Bold"/>
                <a:cs typeface="Poppins Bold"/>
                <a:sym typeface="Poppins Bold"/>
              </a:rPr>
              <a:t>Otitis Media               Pneumonia </a:t>
            </a:r>
          </a:p>
          <a:p>
            <a:pPr algn="ctr">
              <a:lnSpc>
                <a:spcPts val="1904"/>
              </a:lnSpc>
            </a:pPr>
          </a:p>
          <a:p>
            <a:pPr algn="ctr">
              <a:lnSpc>
                <a:spcPts val="2324"/>
              </a:lnSpc>
            </a:pPr>
            <a:r>
              <a:rPr lang="en-US" sz="1660">
                <a:solidFill>
                  <a:srgbClr val="000000"/>
                </a:solidFill>
                <a:latin typeface="Poppins"/>
                <a:ea typeface="Poppins"/>
                <a:cs typeface="Poppins"/>
                <a:sym typeface="Poppins"/>
              </a:rPr>
              <a:t>   </a:t>
            </a:r>
            <a:r>
              <a:rPr lang="en-US" sz="1660" b="true">
                <a:solidFill>
                  <a:srgbClr val="000000"/>
                </a:solidFill>
                <a:latin typeface="Poppins Bold"/>
                <a:ea typeface="Poppins Bold"/>
                <a:cs typeface="Poppins Bold"/>
                <a:sym typeface="Poppins Bold"/>
              </a:rPr>
              <a:t>Diarrhoea                Encephalitis</a:t>
            </a:r>
          </a:p>
          <a:p>
            <a:pPr algn="ctr">
              <a:lnSpc>
                <a:spcPts val="1904"/>
              </a:lnSpc>
            </a:pPr>
          </a:p>
          <a:p>
            <a:pPr algn="ctr">
              <a:lnSpc>
                <a:spcPts val="2184"/>
              </a:lnSpc>
            </a:pPr>
            <a:r>
              <a:rPr lang="en-US" sz="1559">
                <a:solidFill>
                  <a:srgbClr val="000000"/>
                </a:solidFill>
                <a:latin typeface="Poppins"/>
                <a:ea typeface="Poppins"/>
                <a:cs typeface="Poppins"/>
                <a:sym typeface="Poppins"/>
              </a:rPr>
              <a:t> </a:t>
            </a:r>
            <a:r>
              <a:rPr lang="en-US" sz="1559" b="true">
                <a:solidFill>
                  <a:srgbClr val="000000"/>
                </a:solidFill>
                <a:latin typeface="Poppins Bold"/>
                <a:ea typeface="Poppins Bold"/>
                <a:cs typeface="Poppins Bold"/>
                <a:sym typeface="Poppins Bold"/>
              </a:rPr>
              <a:t>Dehydration                   Blindness </a:t>
            </a:r>
          </a:p>
          <a:p>
            <a:pPr algn="ctr">
              <a:lnSpc>
                <a:spcPts val="4150"/>
              </a:lnSpc>
            </a:pPr>
          </a:p>
        </p:txBody>
      </p:sp>
      <p:sp>
        <p:nvSpPr>
          <p:cNvPr name="Freeform 6" id="6"/>
          <p:cNvSpPr/>
          <p:nvPr/>
        </p:nvSpPr>
        <p:spPr>
          <a:xfrm flipH="false" flipV="false" rot="0">
            <a:off x="259671" y="6929780"/>
            <a:ext cx="18028329" cy="3444173"/>
          </a:xfrm>
          <a:custGeom>
            <a:avLst/>
            <a:gdLst/>
            <a:ahLst/>
            <a:cxnLst/>
            <a:rect r="r" b="b" t="t" l="l"/>
            <a:pathLst>
              <a:path h="3444173" w="18028329">
                <a:moveTo>
                  <a:pt x="0" y="0"/>
                </a:moveTo>
                <a:lnTo>
                  <a:pt x="18028329" y="0"/>
                </a:lnTo>
                <a:lnTo>
                  <a:pt x="18028329" y="3444174"/>
                </a:lnTo>
                <a:lnTo>
                  <a:pt x="0" y="344417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7652595" y="1805207"/>
            <a:ext cx="4107323" cy="4114800"/>
          </a:xfrm>
          <a:custGeom>
            <a:avLst/>
            <a:gdLst/>
            <a:ahLst/>
            <a:cxnLst/>
            <a:rect r="r" b="b" t="t" l="l"/>
            <a:pathLst>
              <a:path h="4114800" w="4107323">
                <a:moveTo>
                  <a:pt x="0" y="0"/>
                </a:moveTo>
                <a:lnTo>
                  <a:pt x="4107322" y="0"/>
                </a:lnTo>
                <a:lnTo>
                  <a:pt x="4107322"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24" r="0" b="-24"/>
            </a:stretch>
          </a:blipFill>
        </p:spPr>
      </p:sp>
      <p:grpSp>
        <p:nvGrpSpPr>
          <p:cNvPr name="Group 8" id="8"/>
          <p:cNvGrpSpPr/>
          <p:nvPr/>
        </p:nvGrpSpPr>
        <p:grpSpPr>
          <a:xfrm rot="0">
            <a:off x="562261" y="7289711"/>
            <a:ext cx="4070956" cy="2442572"/>
            <a:chOff x="0" y="0"/>
            <a:chExt cx="5427942" cy="3256763"/>
          </a:xfrm>
        </p:grpSpPr>
        <p:sp>
          <p:nvSpPr>
            <p:cNvPr name="Freeform 9" id="9"/>
            <p:cNvSpPr/>
            <p:nvPr/>
          </p:nvSpPr>
          <p:spPr>
            <a:xfrm flipH="false" flipV="false" rot="0">
              <a:off x="0" y="0"/>
              <a:ext cx="5427980" cy="3256788"/>
            </a:xfrm>
            <a:custGeom>
              <a:avLst/>
              <a:gdLst/>
              <a:ahLst/>
              <a:cxnLst/>
              <a:rect r="r" b="b" t="t" l="l"/>
              <a:pathLst>
                <a:path h="3256788" w="5427980">
                  <a:moveTo>
                    <a:pt x="0" y="0"/>
                  </a:moveTo>
                  <a:lnTo>
                    <a:pt x="5427980" y="0"/>
                  </a:lnTo>
                  <a:lnTo>
                    <a:pt x="5427980" y="3256788"/>
                  </a:lnTo>
                  <a:lnTo>
                    <a:pt x="0" y="3256788"/>
                  </a:lnTo>
                  <a:lnTo>
                    <a:pt x="0" y="0"/>
                  </a:lnTo>
                  <a:close/>
                </a:path>
              </a:pathLst>
            </a:custGeom>
            <a:blipFill>
              <a:blip r:embed="rId10"/>
              <a:stretch>
                <a:fillRect l="0" t="0" r="0" b="0"/>
              </a:stretch>
            </a:blipFill>
          </p:spPr>
        </p:sp>
      </p:grpSp>
      <p:sp>
        <p:nvSpPr>
          <p:cNvPr name="TextBox 10" id="10"/>
          <p:cNvSpPr txBox="true"/>
          <p:nvPr/>
        </p:nvSpPr>
        <p:spPr>
          <a:xfrm rot="0">
            <a:off x="562261" y="1652807"/>
            <a:ext cx="6858333" cy="4215117"/>
          </a:xfrm>
          <a:prstGeom prst="rect">
            <a:avLst/>
          </a:prstGeom>
        </p:spPr>
        <p:txBody>
          <a:bodyPr anchor="t" rtlCol="false" tIns="0" lIns="0" bIns="0" rIns="0">
            <a:spAutoFit/>
          </a:bodyPr>
          <a:lstStyle/>
          <a:p>
            <a:pPr algn="ctr">
              <a:lnSpc>
                <a:spcPts val="3430"/>
              </a:lnSpc>
            </a:pPr>
            <a:r>
              <a:rPr lang="en-US" b="true" sz="2450" u="sng">
                <a:solidFill>
                  <a:srgbClr val="000000"/>
                </a:solidFill>
                <a:latin typeface="Poppins Bold"/>
                <a:ea typeface="Poppins Bold"/>
                <a:cs typeface="Poppins Bold"/>
                <a:sym typeface="Poppins Bold"/>
              </a:rPr>
              <a:t>Prodromal stage (two to four days)</a:t>
            </a:r>
          </a:p>
          <a:p>
            <a:pPr algn="ctr">
              <a:lnSpc>
                <a:spcPts val="3149"/>
              </a:lnSpc>
            </a:pPr>
          </a:p>
          <a:p>
            <a:pPr algn="ctr">
              <a:lnSpc>
                <a:spcPts val="2310"/>
              </a:lnSpc>
            </a:pPr>
            <a:r>
              <a:rPr lang="en-US" sz="1650" b="true">
                <a:solidFill>
                  <a:srgbClr val="000000"/>
                </a:solidFill>
                <a:latin typeface="Poppins Bold"/>
                <a:ea typeface="Poppins Bold"/>
                <a:cs typeface="Poppins Bold"/>
                <a:sym typeface="Poppins Bold"/>
              </a:rPr>
              <a:t>·A fever (NHS, 2025).</a:t>
            </a:r>
          </a:p>
          <a:p>
            <a:pPr algn="ctr">
              <a:lnSpc>
                <a:spcPts val="2310"/>
              </a:lnSpc>
            </a:pPr>
            <a:r>
              <a:rPr lang="en-US" sz="1650" b="true">
                <a:solidFill>
                  <a:srgbClr val="000000"/>
                </a:solidFill>
                <a:latin typeface="Poppins Bold"/>
                <a:ea typeface="Poppins Bold"/>
                <a:cs typeface="Poppins Bold"/>
                <a:sym typeface="Poppins Bold"/>
              </a:rPr>
              <a:t>·A persistent cough (WHO, 2024).</a:t>
            </a:r>
          </a:p>
          <a:p>
            <a:pPr algn="ctr">
              <a:lnSpc>
                <a:spcPts val="2310"/>
              </a:lnSpc>
            </a:pPr>
            <a:r>
              <a:rPr lang="en-US" sz="1650" b="true">
                <a:solidFill>
                  <a:srgbClr val="000000"/>
                </a:solidFill>
                <a:latin typeface="Poppins Bold"/>
                <a:ea typeface="Poppins Bold"/>
                <a:cs typeface="Poppins Bold"/>
                <a:sym typeface="Poppins Bold"/>
              </a:rPr>
              <a:t>·Runny nose, or coryza (CDC, 2024).</a:t>
            </a:r>
          </a:p>
          <a:p>
            <a:pPr algn="ctr">
              <a:lnSpc>
                <a:spcPts val="2310"/>
              </a:lnSpc>
            </a:pPr>
            <a:r>
              <a:rPr lang="en-US" sz="1650" b="true">
                <a:solidFill>
                  <a:srgbClr val="000000"/>
                </a:solidFill>
                <a:latin typeface="Poppins Bold"/>
                <a:ea typeface="Poppins Bold"/>
                <a:cs typeface="Poppins Bold"/>
                <a:sym typeface="Poppins Bold"/>
              </a:rPr>
              <a:t>·Red eyes due to conjunctivitis (WHO, 2024).</a:t>
            </a:r>
          </a:p>
          <a:p>
            <a:pPr algn="ctr">
              <a:lnSpc>
                <a:spcPts val="2310"/>
              </a:lnSpc>
            </a:pPr>
          </a:p>
          <a:p>
            <a:pPr algn="ctr">
              <a:lnSpc>
                <a:spcPts val="2310"/>
              </a:lnSpc>
            </a:pPr>
          </a:p>
          <a:p>
            <a:pPr algn="ctr">
              <a:lnSpc>
                <a:spcPts val="3430"/>
              </a:lnSpc>
            </a:pPr>
            <a:r>
              <a:rPr lang="en-US" b="true" sz="2450" u="sng">
                <a:solidFill>
                  <a:srgbClr val="000000"/>
                </a:solidFill>
                <a:latin typeface="Poppins Bold"/>
                <a:ea typeface="Poppins Bold"/>
                <a:cs typeface="Poppins Bold"/>
                <a:sym typeface="Poppins Bold"/>
              </a:rPr>
              <a:t>Phase of rash</a:t>
            </a:r>
          </a:p>
          <a:p>
            <a:pPr algn="ctr">
              <a:lnSpc>
                <a:spcPts val="2310"/>
              </a:lnSpc>
            </a:pPr>
            <a:r>
              <a:rPr lang="en-US" sz="1650" b="true">
                <a:solidFill>
                  <a:srgbClr val="000000"/>
                </a:solidFill>
                <a:latin typeface="Poppins Bold"/>
                <a:ea typeface="Poppins Bold"/>
                <a:cs typeface="Poppins Bold"/>
                <a:sym typeface="Poppins Bold"/>
              </a:rPr>
              <a:t>    Koplik dots within the mouth (CDC, 2024).</a:t>
            </a:r>
          </a:p>
          <a:p>
            <a:pPr algn="ctr">
              <a:lnSpc>
                <a:spcPts val="2310"/>
              </a:lnSpc>
            </a:pPr>
            <a:r>
              <a:rPr lang="en-US" sz="1650" b="true">
                <a:solidFill>
                  <a:srgbClr val="000000"/>
                </a:solidFill>
                <a:latin typeface="Poppins Bold"/>
                <a:ea typeface="Poppins Bold"/>
                <a:cs typeface="Poppins Bold"/>
                <a:sym typeface="Poppins Bold"/>
              </a:rPr>
              <a:t>      A red maculopapular rash that starts on the face and moves downward (WHO, 2024).</a:t>
            </a:r>
          </a:p>
          <a:p>
            <a:pPr algn="ctr">
              <a:lnSpc>
                <a:spcPts val="2310"/>
              </a:lnSpc>
            </a:pPr>
          </a:p>
        </p:txBody>
      </p:sp>
      <p:sp>
        <p:nvSpPr>
          <p:cNvPr name="TextBox 11" id="11"/>
          <p:cNvSpPr txBox="true"/>
          <p:nvPr/>
        </p:nvSpPr>
        <p:spPr>
          <a:xfrm rot="0">
            <a:off x="562261" y="7223350"/>
            <a:ext cx="18288000" cy="3407902"/>
          </a:xfrm>
          <a:prstGeom prst="rect">
            <a:avLst/>
          </a:prstGeom>
        </p:spPr>
        <p:txBody>
          <a:bodyPr anchor="t" rtlCol="false" tIns="0" lIns="0" bIns="0" rIns="0">
            <a:spAutoFit/>
          </a:bodyPr>
          <a:lstStyle/>
          <a:p>
            <a:pPr algn="ctr">
              <a:lnSpc>
                <a:spcPts val="3156"/>
              </a:lnSpc>
            </a:pPr>
            <a:r>
              <a:rPr lang="en-US" sz="2255" b="true">
                <a:solidFill>
                  <a:srgbClr val="000000"/>
                </a:solidFill>
                <a:latin typeface="Open Sans Bold"/>
                <a:ea typeface="Open Sans Bold"/>
                <a:cs typeface="Open Sans Bold"/>
                <a:sym typeface="Open Sans Bold"/>
              </a:rPr>
              <a:t>Higher complication risk:</a:t>
            </a:r>
          </a:p>
          <a:p>
            <a:pPr algn="ctr">
              <a:lnSpc>
                <a:spcPts val="2317"/>
              </a:lnSpc>
            </a:pPr>
            <a:r>
              <a:rPr lang="en-US" sz="1655" b="true">
                <a:solidFill>
                  <a:srgbClr val="000000"/>
                </a:solidFill>
                <a:latin typeface="Open Sans Bold"/>
                <a:ea typeface="Open Sans Bold"/>
                <a:cs typeface="Open Sans Bold"/>
                <a:sym typeface="Open Sans Bold"/>
              </a:rPr>
              <a:t>·Babies (WHO, 2024).</a:t>
            </a:r>
          </a:p>
          <a:p>
            <a:pPr algn="ctr">
              <a:lnSpc>
                <a:spcPts val="2317"/>
              </a:lnSpc>
            </a:pPr>
            <a:r>
              <a:rPr lang="en-US" sz="1655" b="true">
                <a:solidFill>
                  <a:srgbClr val="000000"/>
                </a:solidFill>
                <a:latin typeface="Open Sans Bold"/>
                <a:ea typeface="Open Sans Bold"/>
                <a:cs typeface="Open Sans Bold"/>
                <a:sym typeface="Open Sans Bold"/>
              </a:rPr>
              <a:t>·Women who are expecting (WHO, 2024).</a:t>
            </a:r>
          </a:p>
          <a:p>
            <a:pPr algn="ctr">
              <a:lnSpc>
                <a:spcPts val="2317"/>
              </a:lnSpc>
            </a:pPr>
            <a:r>
              <a:rPr lang="en-US" sz="1655" b="true">
                <a:solidFill>
                  <a:srgbClr val="000000"/>
                </a:solidFill>
                <a:latin typeface="Open Sans Bold"/>
                <a:ea typeface="Open Sans Bold"/>
                <a:cs typeface="Open Sans Bold"/>
                <a:sym typeface="Open Sans Bold"/>
              </a:rPr>
              <a:t>·Those who are not immunized (WHO, 2024).</a:t>
            </a:r>
          </a:p>
          <a:p>
            <a:pPr algn="ctr">
              <a:lnSpc>
                <a:spcPts val="2317"/>
              </a:lnSpc>
            </a:pPr>
            <a:r>
              <a:rPr lang="en-US" sz="1655" b="true">
                <a:solidFill>
                  <a:srgbClr val="000000"/>
                </a:solidFill>
                <a:latin typeface="Open Sans Bold"/>
                <a:ea typeface="Open Sans Bold"/>
                <a:cs typeface="Open Sans Bold"/>
                <a:sym typeface="Open Sans Bold"/>
              </a:rPr>
              <a:t>·People with weakened immune systems (NHS, 2025).</a:t>
            </a:r>
          </a:p>
          <a:p>
            <a:pPr algn="ctr">
              <a:lnSpc>
                <a:spcPts val="3169"/>
              </a:lnSpc>
            </a:pPr>
            <a:r>
              <a:rPr lang="en-US" sz="2264" b="true">
                <a:solidFill>
                  <a:srgbClr val="000000"/>
                </a:solidFill>
                <a:latin typeface="Open Sans Bold"/>
                <a:ea typeface="Open Sans Bold"/>
                <a:cs typeface="Open Sans Bold"/>
                <a:sym typeface="Open Sans Bold"/>
              </a:rPr>
              <a:t>What makes Measles a Public Health Issue?</a:t>
            </a:r>
          </a:p>
          <a:p>
            <a:pPr algn="ctr">
              <a:lnSpc>
                <a:spcPts val="2329"/>
              </a:lnSpc>
            </a:pPr>
            <a:r>
              <a:rPr lang="en-US" sz="1664" b="true">
                <a:solidFill>
                  <a:srgbClr val="000000"/>
                </a:solidFill>
                <a:latin typeface="Open Sans Bold"/>
                <a:ea typeface="Open Sans Bold"/>
                <a:cs typeface="Open Sans Bold"/>
                <a:sym typeface="Open Sans Bold"/>
              </a:rPr>
              <a:t>·Measles can cause epidemics in communities and schools (UKHSA, 2026).</a:t>
            </a:r>
          </a:p>
          <a:p>
            <a:pPr algn="ctr">
              <a:lnSpc>
                <a:spcPts val="2317"/>
              </a:lnSpc>
            </a:pPr>
            <a:r>
              <a:rPr lang="en-US" sz="1655" b="true">
                <a:solidFill>
                  <a:srgbClr val="000000"/>
                </a:solidFill>
                <a:latin typeface="Open Sans Bold"/>
                <a:ea typeface="Open Sans Bold"/>
                <a:cs typeface="Open Sans Bold"/>
                <a:sym typeface="Open Sans Bold"/>
              </a:rPr>
              <a:t>·Measles is extremely contagious and spreads quickly from person to person (CDC, 2024).</a:t>
            </a:r>
          </a:p>
          <a:p>
            <a:pPr algn="ctr">
              <a:lnSpc>
                <a:spcPts val="2317"/>
              </a:lnSpc>
            </a:pPr>
            <a:r>
              <a:rPr lang="en-US" sz="1655" b="true">
                <a:solidFill>
                  <a:srgbClr val="000000"/>
                </a:solidFill>
                <a:latin typeface="Open Sans Bold"/>
                <a:ea typeface="Open Sans Bold"/>
                <a:cs typeface="Open Sans Bold"/>
                <a:sym typeface="Open Sans Bold"/>
              </a:rPr>
              <a:t>·Measles causes preventable illness, hospital stay, and educational disruptions (NHS, 2025).</a:t>
            </a:r>
          </a:p>
          <a:p>
            <a:pPr algn="ctr">
              <a:lnSpc>
                <a:spcPts val="2317"/>
              </a:lnSpc>
            </a:pPr>
            <a:r>
              <a:rPr lang="en-US" sz="1655" b="true">
                <a:solidFill>
                  <a:srgbClr val="000000"/>
                </a:solidFill>
                <a:latin typeface="Open Sans Bold"/>
                <a:ea typeface="Open Sans Bold"/>
                <a:cs typeface="Open Sans Bold"/>
                <a:sym typeface="Open Sans Bold"/>
              </a:rPr>
              <a:t>·The danger of outbreaks increases when vaccination uptake falls below the suggested 95% level (WHO, 2024).</a:t>
            </a:r>
          </a:p>
          <a:p>
            <a:pPr algn="ctr">
              <a:lnSpc>
                <a:spcPts val="2317"/>
              </a:lnSpc>
            </a:pPr>
          </a:p>
        </p:txBody>
      </p:sp>
      <p:grpSp>
        <p:nvGrpSpPr>
          <p:cNvPr name="Group 12" id="12"/>
          <p:cNvGrpSpPr/>
          <p:nvPr/>
        </p:nvGrpSpPr>
        <p:grpSpPr>
          <a:xfrm rot="0">
            <a:off x="14109021" y="5365794"/>
            <a:ext cx="4512164" cy="4551988"/>
            <a:chOff x="0" y="0"/>
            <a:chExt cx="6016219" cy="6069317"/>
          </a:xfrm>
        </p:grpSpPr>
        <p:sp>
          <p:nvSpPr>
            <p:cNvPr name="Freeform 13" id="13"/>
            <p:cNvSpPr/>
            <p:nvPr/>
          </p:nvSpPr>
          <p:spPr>
            <a:xfrm flipH="false" flipV="false" rot="0">
              <a:off x="0" y="0"/>
              <a:ext cx="6016244" cy="6069330"/>
            </a:xfrm>
            <a:custGeom>
              <a:avLst/>
              <a:gdLst/>
              <a:ahLst/>
              <a:cxnLst/>
              <a:rect r="r" b="b" t="t" l="l"/>
              <a:pathLst>
                <a:path h="6069330" w="6016244">
                  <a:moveTo>
                    <a:pt x="0" y="0"/>
                  </a:moveTo>
                  <a:lnTo>
                    <a:pt x="6016244" y="0"/>
                  </a:lnTo>
                  <a:lnTo>
                    <a:pt x="6016244" y="6069330"/>
                  </a:lnTo>
                  <a:lnTo>
                    <a:pt x="0" y="6069330"/>
                  </a:lnTo>
                  <a:lnTo>
                    <a:pt x="0" y="0"/>
                  </a:lnTo>
                  <a:close/>
                </a:path>
              </a:pathLst>
            </a:custGeom>
            <a:blipFill>
              <a:blip r:embed="rId11"/>
              <a:stretch>
                <a:fillRect l="-27" t="0" r="-26" b="0"/>
              </a:stretch>
            </a:blipFill>
          </p:spPr>
        </p:sp>
      </p:gr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TextBox 20" id="20"/>
          <p:cNvSpPr txBox="true"/>
          <p:nvPr/>
        </p:nvSpPr>
        <p:spPr>
          <a:xfrm rot="0">
            <a:off x="2304698" y="2261578"/>
            <a:ext cx="11514858" cy="1028186"/>
          </a:xfrm>
          <a:prstGeom prst="rect">
            <a:avLst/>
          </a:prstGeom>
        </p:spPr>
        <p:txBody>
          <a:bodyPr anchor="t" rtlCol="false" tIns="0" lIns="0" bIns="0" rIns="0">
            <a:spAutoFit/>
          </a:bodyPr>
          <a:lstStyle/>
          <a:p>
            <a:pPr algn="l">
              <a:lnSpc>
                <a:spcPts val="6480"/>
              </a:lnSpc>
            </a:pPr>
            <a:r>
              <a:rPr lang="en-US" sz="5400">
                <a:solidFill>
                  <a:srgbClr val="0D0D0D"/>
                </a:solidFill>
                <a:latin typeface="Arial"/>
                <a:ea typeface="Arial"/>
                <a:cs typeface="Arial"/>
                <a:sym typeface="Arial"/>
              </a:rPr>
              <a:t>Name ;   Elaine  Elizabeth Saunders</a:t>
            </a:r>
          </a:p>
        </p:txBody>
      </p:sp>
      <p:grpSp>
        <p:nvGrpSpPr>
          <p:cNvPr name="Group 21" id="21"/>
          <p:cNvGrpSpPr/>
          <p:nvPr/>
        </p:nvGrpSpPr>
        <p:grpSpPr>
          <a:xfrm rot="0">
            <a:off x="5333371" y="4219775"/>
            <a:ext cx="8577634" cy="1676629"/>
            <a:chOff x="0" y="0"/>
            <a:chExt cx="11436845" cy="2235505"/>
          </a:xfrm>
        </p:grpSpPr>
        <p:sp>
          <p:nvSpPr>
            <p:cNvPr name="Freeform 22" id="22"/>
            <p:cNvSpPr/>
            <p:nvPr/>
          </p:nvSpPr>
          <p:spPr>
            <a:xfrm flipH="false" flipV="false" rot="0">
              <a:off x="0" y="0"/>
              <a:ext cx="11436858" cy="2235581"/>
            </a:xfrm>
            <a:custGeom>
              <a:avLst/>
              <a:gdLst/>
              <a:ahLst/>
              <a:cxnLst/>
              <a:rect r="r" b="b" t="t" l="l"/>
              <a:pathLst>
                <a:path h="2235581" w="11436858">
                  <a:moveTo>
                    <a:pt x="0" y="372618"/>
                  </a:moveTo>
                  <a:cubicBezTo>
                    <a:pt x="0" y="166878"/>
                    <a:pt x="166878" y="0"/>
                    <a:pt x="372618" y="0"/>
                  </a:cubicBezTo>
                  <a:lnTo>
                    <a:pt x="11064240" y="0"/>
                  </a:lnTo>
                  <a:cubicBezTo>
                    <a:pt x="11269980" y="0"/>
                    <a:pt x="11436858" y="166878"/>
                    <a:pt x="11436858" y="372618"/>
                  </a:cubicBezTo>
                  <a:lnTo>
                    <a:pt x="11436858" y="1862963"/>
                  </a:lnTo>
                  <a:cubicBezTo>
                    <a:pt x="11436858" y="2068703"/>
                    <a:pt x="11269980" y="2235581"/>
                    <a:pt x="11064240" y="2235581"/>
                  </a:cubicBezTo>
                  <a:lnTo>
                    <a:pt x="372618" y="2235581"/>
                  </a:lnTo>
                  <a:cubicBezTo>
                    <a:pt x="166878" y="2235454"/>
                    <a:pt x="0" y="2068703"/>
                    <a:pt x="0" y="1862963"/>
                  </a:cubicBezTo>
                  <a:close/>
                </a:path>
              </a:pathLst>
            </a:custGeom>
            <a:gradFill rotWithShape="true">
              <a:gsLst>
                <a:gs pos="0">
                  <a:srgbClr val="E7BC41">
                    <a:alpha val="100000"/>
                  </a:srgbClr>
                </a:gs>
                <a:gs pos="78000">
                  <a:srgbClr val="D2A91B">
                    <a:alpha val="100000"/>
                  </a:srgbClr>
                </a:gs>
              </a:gsLst>
              <a:lin ang="5400000"/>
            </a:gradFill>
          </p:spPr>
        </p:sp>
      </p:grpSp>
      <p:grpSp>
        <p:nvGrpSpPr>
          <p:cNvPr name="Group 23" id="23"/>
          <p:cNvGrpSpPr/>
          <p:nvPr/>
        </p:nvGrpSpPr>
        <p:grpSpPr>
          <a:xfrm rot="0">
            <a:off x="5405695" y="4292098"/>
            <a:ext cx="8432987" cy="1531982"/>
            <a:chOff x="0" y="0"/>
            <a:chExt cx="11243983" cy="2042643"/>
          </a:xfrm>
        </p:grpSpPr>
        <p:sp>
          <p:nvSpPr>
            <p:cNvPr name="Freeform 24" id="24"/>
            <p:cNvSpPr/>
            <p:nvPr/>
          </p:nvSpPr>
          <p:spPr>
            <a:xfrm flipH="false" flipV="false" rot="0">
              <a:off x="0" y="0"/>
              <a:ext cx="11243983" cy="2042643"/>
            </a:xfrm>
            <a:custGeom>
              <a:avLst/>
              <a:gdLst/>
              <a:ahLst/>
              <a:cxnLst/>
              <a:rect r="r" b="b" t="t" l="l"/>
              <a:pathLst>
                <a:path h="2042643" w="11243983">
                  <a:moveTo>
                    <a:pt x="0" y="0"/>
                  </a:moveTo>
                  <a:lnTo>
                    <a:pt x="11243983" y="0"/>
                  </a:lnTo>
                  <a:lnTo>
                    <a:pt x="11243983" y="2042643"/>
                  </a:lnTo>
                  <a:lnTo>
                    <a:pt x="0" y="204264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25" id="25"/>
            <p:cNvGrpSpPr/>
            <p:nvPr/>
          </p:nvGrpSpPr>
          <p:grpSpPr>
            <a:xfrm rot="0">
              <a:off x="0" y="0"/>
              <a:ext cx="11243983" cy="2042643"/>
              <a:chOff x="0" y="0"/>
              <a:chExt cx="11243983" cy="2042643"/>
            </a:xfrm>
          </p:grpSpPr>
          <p:sp>
            <p:nvSpPr>
              <p:cNvPr name="Freeform 26" id="26"/>
              <p:cNvSpPr/>
              <p:nvPr/>
            </p:nvSpPr>
            <p:spPr>
              <a:xfrm flipH="false" flipV="false" rot="0">
                <a:off x="0" y="0"/>
                <a:ext cx="11243988" cy="2042644"/>
              </a:xfrm>
              <a:custGeom>
                <a:avLst/>
                <a:gdLst/>
                <a:ahLst/>
                <a:cxnLst/>
                <a:rect r="r" b="b" t="t" l="l"/>
                <a:pathLst>
                  <a:path h="2042644" w="11243988">
                    <a:moveTo>
                      <a:pt x="0" y="0"/>
                    </a:moveTo>
                    <a:lnTo>
                      <a:pt x="11243988" y="0"/>
                    </a:lnTo>
                    <a:lnTo>
                      <a:pt x="11243988" y="2042644"/>
                    </a:lnTo>
                    <a:lnTo>
                      <a:pt x="0" y="2042644"/>
                    </a:lnTo>
                    <a:close/>
                  </a:path>
                </a:pathLst>
              </a:custGeom>
              <a:blipFill>
                <a:blip r:embed="rId4">
                  <a:alphaModFix amt="0"/>
                </a:blip>
                <a:stretch>
                  <a:fillRect l="0" t="-57257" r="0" b="-57257"/>
                </a:stretch>
              </a:blipFill>
            </p:spPr>
          </p:sp>
          <p:sp>
            <p:nvSpPr>
              <p:cNvPr name="TextBox 27" id="27"/>
              <p:cNvSpPr txBox="true"/>
              <p:nvPr/>
            </p:nvSpPr>
            <p:spPr>
              <a:xfrm>
                <a:off x="0" y="47625"/>
                <a:ext cx="11243983" cy="1995018"/>
              </a:xfrm>
              <a:prstGeom prst="rect">
                <a:avLst/>
              </a:prstGeom>
            </p:spPr>
            <p:txBody>
              <a:bodyPr anchor="ctr" rtlCol="false" tIns="0" lIns="0" bIns="0" rIns="0"/>
              <a:lstStyle/>
              <a:p>
                <a:pPr algn="l">
                  <a:lnSpc>
                    <a:spcPts val="6804"/>
                  </a:lnSpc>
                </a:pPr>
                <a:r>
                  <a:rPr lang="en-US" sz="6300">
                    <a:solidFill>
                      <a:srgbClr val="FFFFFF"/>
                    </a:solidFill>
                    <a:latin typeface="Arial"/>
                    <a:ea typeface="Arial"/>
                    <a:cs typeface="Arial"/>
                    <a:sym typeface="Arial"/>
                  </a:rPr>
                  <a:t>Student ID:   2321548</a:t>
                </a:r>
              </a:p>
            </p:txBody>
          </p:sp>
        </p:grpSp>
      </p:grpSp>
      <p:grpSp>
        <p:nvGrpSpPr>
          <p:cNvPr name="Group 28" id="28"/>
          <p:cNvGrpSpPr/>
          <p:nvPr/>
        </p:nvGrpSpPr>
        <p:grpSpPr>
          <a:xfrm rot="0">
            <a:off x="5333371" y="5993311"/>
            <a:ext cx="8577634" cy="1636347"/>
            <a:chOff x="0" y="0"/>
            <a:chExt cx="11436845" cy="2181796"/>
          </a:xfrm>
        </p:grpSpPr>
        <p:sp>
          <p:nvSpPr>
            <p:cNvPr name="Freeform 29" id="29"/>
            <p:cNvSpPr/>
            <p:nvPr/>
          </p:nvSpPr>
          <p:spPr>
            <a:xfrm flipH="false" flipV="false" rot="0">
              <a:off x="0" y="0"/>
              <a:ext cx="11436858" cy="2181733"/>
            </a:xfrm>
            <a:custGeom>
              <a:avLst/>
              <a:gdLst/>
              <a:ahLst/>
              <a:cxnLst/>
              <a:rect r="r" b="b" t="t" l="l"/>
              <a:pathLst>
                <a:path h="2181733" w="11436858">
                  <a:moveTo>
                    <a:pt x="0" y="363601"/>
                  </a:moveTo>
                  <a:cubicBezTo>
                    <a:pt x="0" y="162814"/>
                    <a:pt x="162814" y="0"/>
                    <a:pt x="363601" y="0"/>
                  </a:cubicBezTo>
                  <a:lnTo>
                    <a:pt x="11073257" y="0"/>
                  </a:lnTo>
                  <a:cubicBezTo>
                    <a:pt x="11274044" y="0"/>
                    <a:pt x="11436858" y="162814"/>
                    <a:pt x="11436858" y="363601"/>
                  </a:cubicBezTo>
                  <a:lnTo>
                    <a:pt x="11436858" y="1818132"/>
                  </a:lnTo>
                  <a:cubicBezTo>
                    <a:pt x="11436858" y="2018919"/>
                    <a:pt x="11274044" y="2181733"/>
                    <a:pt x="11073257" y="2181733"/>
                  </a:cubicBezTo>
                  <a:lnTo>
                    <a:pt x="363601" y="2181733"/>
                  </a:lnTo>
                  <a:cubicBezTo>
                    <a:pt x="162814" y="2181733"/>
                    <a:pt x="0" y="2019046"/>
                    <a:pt x="0" y="1818132"/>
                  </a:cubicBezTo>
                  <a:close/>
                </a:path>
              </a:pathLst>
            </a:custGeom>
            <a:gradFill rotWithShape="true">
              <a:gsLst>
                <a:gs pos="0">
                  <a:srgbClr val="E7BC41">
                    <a:alpha val="100000"/>
                  </a:srgbClr>
                </a:gs>
                <a:gs pos="78000">
                  <a:srgbClr val="D2A91B">
                    <a:alpha val="100000"/>
                  </a:srgbClr>
                </a:gs>
              </a:gsLst>
              <a:lin ang="5400000"/>
            </a:gradFill>
          </p:spPr>
        </p:sp>
      </p:grpSp>
      <p:grpSp>
        <p:nvGrpSpPr>
          <p:cNvPr name="Group 30" id="30"/>
          <p:cNvGrpSpPr/>
          <p:nvPr/>
        </p:nvGrpSpPr>
        <p:grpSpPr>
          <a:xfrm rot="0">
            <a:off x="5403723" y="6063672"/>
            <a:ext cx="8436921" cy="1495635"/>
            <a:chOff x="0" y="0"/>
            <a:chExt cx="11249228" cy="1994179"/>
          </a:xfrm>
        </p:grpSpPr>
        <p:sp>
          <p:nvSpPr>
            <p:cNvPr name="Freeform 31" id="31"/>
            <p:cNvSpPr/>
            <p:nvPr/>
          </p:nvSpPr>
          <p:spPr>
            <a:xfrm flipH="false" flipV="false" rot="0">
              <a:off x="0" y="0"/>
              <a:ext cx="11249228" cy="1994179"/>
            </a:xfrm>
            <a:custGeom>
              <a:avLst/>
              <a:gdLst/>
              <a:ahLst/>
              <a:cxnLst/>
              <a:rect r="r" b="b" t="t" l="l"/>
              <a:pathLst>
                <a:path h="1994179" w="11249228">
                  <a:moveTo>
                    <a:pt x="0" y="0"/>
                  </a:moveTo>
                  <a:lnTo>
                    <a:pt x="11249228" y="0"/>
                  </a:lnTo>
                  <a:lnTo>
                    <a:pt x="11249228" y="1994179"/>
                  </a:lnTo>
                  <a:lnTo>
                    <a:pt x="0" y="1994179"/>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32" id="32"/>
            <p:cNvGrpSpPr/>
            <p:nvPr/>
          </p:nvGrpSpPr>
          <p:grpSpPr>
            <a:xfrm rot="0">
              <a:off x="0" y="0"/>
              <a:ext cx="11249228" cy="1994179"/>
              <a:chOff x="0" y="0"/>
              <a:chExt cx="11249228" cy="1994179"/>
            </a:xfrm>
          </p:grpSpPr>
          <p:sp>
            <p:nvSpPr>
              <p:cNvPr name="Freeform 33" id="33"/>
              <p:cNvSpPr/>
              <p:nvPr/>
            </p:nvSpPr>
            <p:spPr>
              <a:xfrm flipH="false" flipV="false" rot="0">
                <a:off x="0" y="0"/>
                <a:ext cx="11249232" cy="1994180"/>
              </a:xfrm>
              <a:custGeom>
                <a:avLst/>
                <a:gdLst/>
                <a:ahLst/>
                <a:cxnLst/>
                <a:rect r="r" b="b" t="t" l="l"/>
                <a:pathLst>
                  <a:path h="1994180" w="11249232">
                    <a:moveTo>
                      <a:pt x="0" y="0"/>
                    </a:moveTo>
                    <a:lnTo>
                      <a:pt x="11249232" y="0"/>
                    </a:lnTo>
                    <a:lnTo>
                      <a:pt x="11249232" y="1994180"/>
                    </a:lnTo>
                    <a:lnTo>
                      <a:pt x="0" y="1994180"/>
                    </a:lnTo>
                    <a:close/>
                  </a:path>
                </a:pathLst>
              </a:custGeom>
              <a:blipFill>
                <a:blip r:embed="rId4">
                  <a:alphaModFix amt="0"/>
                </a:blip>
                <a:stretch>
                  <a:fillRect l="0" t="-59915" r="0" b="-59915"/>
                </a:stretch>
              </a:blipFill>
            </p:spPr>
          </p:sp>
          <p:sp>
            <p:nvSpPr>
              <p:cNvPr name="TextBox 34" id="34"/>
              <p:cNvSpPr txBox="true"/>
              <p:nvPr/>
            </p:nvSpPr>
            <p:spPr>
              <a:xfrm>
                <a:off x="0" y="47625"/>
                <a:ext cx="11249228" cy="1946554"/>
              </a:xfrm>
              <a:prstGeom prst="rect">
                <a:avLst/>
              </a:prstGeom>
            </p:spPr>
            <p:txBody>
              <a:bodyPr anchor="ctr" rtlCol="false" tIns="0" lIns="0" bIns="0" rIns="0"/>
              <a:lstStyle/>
              <a:p>
                <a:pPr algn="l">
                  <a:lnSpc>
                    <a:spcPts val="6804"/>
                  </a:lnSpc>
                </a:pPr>
                <a:r>
                  <a:rPr lang="en-US" sz="6300">
                    <a:solidFill>
                      <a:srgbClr val="FFFFFF"/>
                    </a:solidFill>
                    <a:latin typeface="Arial"/>
                    <a:ea typeface="Arial"/>
                    <a:cs typeface="Arial"/>
                    <a:sym typeface="Arial"/>
                  </a:rPr>
                  <a:t>Module:     LCHS4008</a:t>
                </a:r>
              </a:p>
            </p:txBody>
          </p:sp>
        </p:gr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AutoShape 20" id="20"/>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21" id="21"/>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22" id="22"/>
          <p:cNvGrpSpPr/>
          <p:nvPr/>
        </p:nvGrpSpPr>
        <p:grpSpPr>
          <a:xfrm rot="0">
            <a:off x="13772217" y="-12697"/>
            <a:ext cx="4511021" cy="10299697"/>
            <a:chOff x="0" y="0"/>
            <a:chExt cx="6014695" cy="13732929"/>
          </a:xfrm>
        </p:grpSpPr>
        <p:sp>
          <p:nvSpPr>
            <p:cNvPr name="Freeform 23" id="23"/>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24" id="24"/>
          <p:cNvGrpSpPr/>
          <p:nvPr/>
        </p:nvGrpSpPr>
        <p:grpSpPr>
          <a:xfrm rot="0">
            <a:off x="14405162" y="-12697"/>
            <a:ext cx="3882838" cy="10299697"/>
            <a:chOff x="0" y="0"/>
            <a:chExt cx="5177117" cy="13732929"/>
          </a:xfrm>
        </p:grpSpPr>
        <p:sp>
          <p:nvSpPr>
            <p:cNvPr name="Freeform 25" id="25"/>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26" id="26"/>
          <p:cNvGrpSpPr/>
          <p:nvPr/>
        </p:nvGrpSpPr>
        <p:grpSpPr>
          <a:xfrm rot="0">
            <a:off x="13398503" y="4572000"/>
            <a:ext cx="4889497" cy="5715000"/>
            <a:chOff x="0" y="0"/>
            <a:chExt cx="6519329" cy="7620000"/>
          </a:xfrm>
        </p:grpSpPr>
        <p:sp>
          <p:nvSpPr>
            <p:cNvPr name="Freeform 27" id="27"/>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28" id="28"/>
          <p:cNvGrpSpPr/>
          <p:nvPr/>
        </p:nvGrpSpPr>
        <p:grpSpPr>
          <a:xfrm rot="0">
            <a:off x="14001750" y="-12697"/>
            <a:ext cx="4281488" cy="10299697"/>
            <a:chOff x="0" y="0"/>
            <a:chExt cx="5708650" cy="13732929"/>
          </a:xfrm>
        </p:grpSpPr>
        <p:sp>
          <p:nvSpPr>
            <p:cNvPr name="Freeform 29" id="29"/>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30" id="30"/>
          <p:cNvGrpSpPr/>
          <p:nvPr/>
        </p:nvGrpSpPr>
        <p:grpSpPr>
          <a:xfrm rot="0">
            <a:off x="16348091" y="-12697"/>
            <a:ext cx="1935137" cy="10299697"/>
            <a:chOff x="0" y="0"/>
            <a:chExt cx="2580183" cy="13732929"/>
          </a:xfrm>
        </p:grpSpPr>
        <p:sp>
          <p:nvSpPr>
            <p:cNvPr name="Freeform 31" id="31"/>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32" id="32"/>
          <p:cNvGrpSpPr/>
          <p:nvPr/>
        </p:nvGrpSpPr>
        <p:grpSpPr>
          <a:xfrm rot="0">
            <a:off x="16408498" y="-12697"/>
            <a:ext cx="1874739" cy="10299697"/>
            <a:chOff x="0" y="0"/>
            <a:chExt cx="2499652" cy="13732929"/>
          </a:xfrm>
        </p:grpSpPr>
        <p:sp>
          <p:nvSpPr>
            <p:cNvPr name="Freeform 33" id="33"/>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34" id="34"/>
          <p:cNvGrpSpPr/>
          <p:nvPr/>
        </p:nvGrpSpPr>
        <p:grpSpPr>
          <a:xfrm rot="0">
            <a:off x="15557497" y="5384797"/>
            <a:ext cx="2725741" cy="4902203"/>
            <a:chOff x="0" y="0"/>
            <a:chExt cx="3634321" cy="6536271"/>
          </a:xfrm>
        </p:grpSpPr>
        <p:sp>
          <p:nvSpPr>
            <p:cNvPr name="Freeform 35" id="35"/>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36" id="36"/>
          <p:cNvGrpSpPr/>
          <p:nvPr/>
        </p:nvGrpSpPr>
        <p:grpSpPr>
          <a:xfrm rot="-10800000">
            <a:off x="0" y="0"/>
            <a:ext cx="1263891" cy="8499234"/>
            <a:chOff x="0" y="0"/>
            <a:chExt cx="1685188" cy="11332312"/>
          </a:xfrm>
        </p:grpSpPr>
        <p:sp>
          <p:nvSpPr>
            <p:cNvPr name="Freeform 37" id="37"/>
            <p:cNvSpPr/>
            <p:nvPr/>
          </p:nvSpPr>
          <p:spPr>
            <a:xfrm flipH="false" flipV="false" rot="0">
              <a:off x="0" y="0"/>
              <a:ext cx="1685163" cy="11332337"/>
            </a:xfrm>
            <a:custGeom>
              <a:avLst/>
              <a:gdLst/>
              <a:ahLst/>
              <a:cxnLst/>
              <a:rect r="r" b="b" t="t" l="l"/>
              <a:pathLst>
                <a:path h="11332337" w="1685163">
                  <a:moveTo>
                    <a:pt x="0" y="11332337"/>
                  </a:moveTo>
                  <a:lnTo>
                    <a:pt x="1685163" y="0"/>
                  </a:lnTo>
                  <a:lnTo>
                    <a:pt x="1685163" y="11332337"/>
                  </a:lnTo>
                  <a:close/>
                </a:path>
              </a:pathLst>
            </a:custGeom>
            <a:solidFill>
              <a:srgbClr val="90C226">
                <a:alpha val="72157"/>
              </a:srgbClr>
            </a:solidFill>
          </p:spPr>
        </p:sp>
      </p:grpSp>
      <p:sp>
        <p:nvSpPr>
          <p:cNvPr name="AutoShape 38" id="38"/>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9" id="39"/>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0" id="40"/>
          <p:cNvGrpSpPr/>
          <p:nvPr/>
        </p:nvGrpSpPr>
        <p:grpSpPr>
          <a:xfrm rot="0">
            <a:off x="13772217" y="-12697"/>
            <a:ext cx="4511021" cy="10299697"/>
            <a:chOff x="0" y="0"/>
            <a:chExt cx="6014695" cy="13732929"/>
          </a:xfrm>
        </p:grpSpPr>
        <p:sp>
          <p:nvSpPr>
            <p:cNvPr name="Freeform 41" id="41"/>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42" id="42"/>
          <p:cNvGrpSpPr/>
          <p:nvPr/>
        </p:nvGrpSpPr>
        <p:grpSpPr>
          <a:xfrm rot="0">
            <a:off x="14405162" y="-12697"/>
            <a:ext cx="3882838" cy="10299697"/>
            <a:chOff x="0" y="0"/>
            <a:chExt cx="5177117" cy="13732929"/>
          </a:xfrm>
        </p:grpSpPr>
        <p:sp>
          <p:nvSpPr>
            <p:cNvPr name="Freeform 43" id="43"/>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44" id="44"/>
          <p:cNvGrpSpPr/>
          <p:nvPr/>
        </p:nvGrpSpPr>
        <p:grpSpPr>
          <a:xfrm rot="0">
            <a:off x="13398503" y="4572000"/>
            <a:ext cx="4889497" cy="5715000"/>
            <a:chOff x="0" y="0"/>
            <a:chExt cx="6519329" cy="7620000"/>
          </a:xfrm>
        </p:grpSpPr>
        <p:sp>
          <p:nvSpPr>
            <p:cNvPr name="Freeform 45" id="45"/>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46" id="46"/>
          <p:cNvGrpSpPr/>
          <p:nvPr/>
        </p:nvGrpSpPr>
        <p:grpSpPr>
          <a:xfrm rot="0">
            <a:off x="14001750" y="-12697"/>
            <a:ext cx="4281488" cy="10299697"/>
            <a:chOff x="0" y="0"/>
            <a:chExt cx="5708650" cy="13732929"/>
          </a:xfrm>
        </p:grpSpPr>
        <p:sp>
          <p:nvSpPr>
            <p:cNvPr name="Freeform 47" id="47"/>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48" id="48"/>
          <p:cNvGrpSpPr/>
          <p:nvPr/>
        </p:nvGrpSpPr>
        <p:grpSpPr>
          <a:xfrm rot="0">
            <a:off x="16348091" y="-12697"/>
            <a:ext cx="1935137" cy="10299697"/>
            <a:chOff x="0" y="0"/>
            <a:chExt cx="2580183" cy="13732929"/>
          </a:xfrm>
        </p:grpSpPr>
        <p:sp>
          <p:nvSpPr>
            <p:cNvPr name="Freeform 49" id="49"/>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50" id="50"/>
          <p:cNvGrpSpPr/>
          <p:nvPr/>
        </p:nvGrpSpPr>
        <p:grpSpPr>
          <a:xfrm rot="0">
            <a:off x="16408498" y="-12697"/>
            <a:ext cx="1874739" cy="10299697"/>
            <a:chOff x="0" y="0"/>
            <a:chExt cx="2499652" cy="13732929"/>
          </a:xfrm>
        </p:grpSpPr>
        <p:sp>
          <p:nvSpPr>
            <p:cNvPr name="Freeform 51" id="51"/>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52" id="52"/>
          <p:cNvGrpSpPr/>
          <p:nvPr/>
        </p:nvGrpSpPr>
        <p:grpSpPr>
          <a:xfrm rot="0">
            <a:off x="15557497" y="5384797"/>
            <a:ext cx="2725741" cy="4902203"/>
            <a:chOff x="0" y="0"/>
            <a:chExt cx="3634321" cy="6536271"/>
          </a:xfrm>
        </p:grpSpPr>
        <p:sp>
          <p:nvSpPr>
            <p:cNvPr name="Freeform 53" id="53"/>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54" id="54"/>
          <p:cNvGrpSpPr/>
          <p:nvPr/>
        </p:nvGrpSpPr>
        <p:grpSpPr>
          <a:xfrm rot="0">
            <a:off x="0" y="6019800"/>
            <a:ext cx="673103" cy="4267200"/>
            <a:chOff x="0" y="0"/>
            <a:chExt cx="897471" cy="5689600"/>
          </a:xfrm>
        </p:grpSpPr>
        <p:sp>
          <p:nvSpPr>
            <p:cNvPr name="Freeform 55" id="55"/>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TextBox 56" id="56"/>
          <p:cNvSpPr txBox="true"/>
          <p:nvPr/>
        </p:nvSpPr>
        <p:spPr>
          <a:xfrm rot="0">
            <a:off x="8396545" y="519370"/>
            <a:ext cx="5423021" cy="1461135"/>
          </a:xfrm>
          <a:prstGeom prst="rect">
            <a:avLst/>
          </a:prstGeom>
        </p:spPr>
        <p:txBody>
          <a:bodyPr anchor="t" rtlCol="false" tIns="0" lIns="0" bIns="0" rIns="0">
            <a:spAutoFit/>
          </a:bodyPr>
          <a:lstStyle/>
          <a:p>
            <a:pPr algn="l">
              <a:lnSpc>
                <a:spcPts val="6480"/>
              </a:lnSpc>
            </a:pPr>
            <a:r>
              <a:rPr lang="en-US" sz="5400" b="true">
                <a:solidFill>
                  <a:srgbClr val="90C226"/>
                </a:solidFill>
                <a:latin typeface="Trebuchet MS Bold"/>
                <a:ea typeface="Trebuchet MS Bold"/>
                <a:cs typeface="Trebuchet MS Bold"/>
                <a:sym typeface="Trebuchet MS Bold"/>
              </a:rPr>
              <a:t>Measles</a:t>
            </a:r>
          </a:p>
        </p:txBody>
      </p:sp>
      <p:sp>
        <p:nvSpPr>
          <p:cNvPr name="TextBox 57" id="57"/>
          <p:cNvSpPr txBox="true"/>
          <p:nvPr/>
        </p:nvSpPr>
        <p:spPr>
          <a:xfrm rot="0">
            <a:off x="5402132" y="2090995"/>
            <a:ext cx="10391746" cy="7791793"/>
          </a:xfrm>
          <a:prstGeom prst="rect">
            <a:avLst/>
          </a:prstGeom>
        </p:spPr>
        <p:txBody>
          <a:bodyPr anchor="t" rtlCol="false" tIns="0" lIns="0" bIns="0" rIns="0">
            <a:spAutoFit/>
          </a:bodyPr>
          <a:lstStyle/>
          <a:p>
            <a:pPr algn="l" marL="145732" indent="-72866" lvl="1">
              <a:lnSpc>
                <a:spcPts val="2916"/>
              </a:lnSpc>
              <a:buFont typeface="Arial"/>
              <a:buChar char="•"/>
            </a:pPr>
            <a:r>
              <a:rPr lang="en-US" b="true" sz="2700" u="sng">
                <a:solidFill>
                  <a:srgbClr val="404040"/>
                </a:solidFill>
                <a:latin typeface="Trebuchet MS Bold"/>
                <a:ea typeface="Trebuchet MS Bold"/>
                <a:cs typeface="Trebuchet MS Bold"/>
                <a:sym typeface="Trebuchet MS Bold"/>
              </a:rPr>
              <a:t>Definition of Measles.</a:t>
            </a:r>
          </a:p>
          <a:p>
            <a:pPr algn="l" marL="145732" indent="-72866" lvl="1">
              <a:lnSpc>
                <a:spcPts val="2916"/>
              </a:lnSpc>
            </a:pPr>
          </a:p>
          <a:p>
            <a:pPr algn="l" marL="145732" indent="-72866" lvl="1">
              <a:lnSpc>
                <a:spcPts val="2916"/>
              </a:lnSpc>
              <a:buFont typeface="Arial"/>
              <a:buChar char="•"/>
            </a:pPr>
            <a:r>
              <a:rPr lang="en-US" sz="2700">
                <a:solidFill>
                  <a:srgbClr val="404040"/>
                </a:solidFill>
                <a:latin typeface="Trebuchet MS"/>
                <a:ea typeface="Trebuchet MS"/>
                <a:cs typeface="Trebuchet MS"/>
                <a:sym typeface="Trebuchet MS"/>
              </a:rPr>
              <a:t>Measles (also called Rubeola) is a highly contagious airborne disease  cause by a virus that can lead to severe complication and death. It spreads easily by contact when an infected person breathes , coughs or sneeze.</a:t>
            </a:r>
          </a:p>
          <a:p>
            <a:pPr algn="l" marL="145732" indent="-72866" lvl="1">
              <a:lnSpc>
                <a:spcPts val="2916"/>
              </a:lnSpc>
            </a:pPr>
          </a:p>
          <a:p>
            <a:pPr algn="l" marL="145732" indent="-72866" lvl="1">
              <a:lnSpc>
                <a:spcPts val="2916"/>
              </a:lnSpc>
              <a:buFont typeface="Arial"/>
              <a:buChar char="•"/>
            </a:pPr>
            <a:r>
              <a:rPr lang="en-US" sz="2700">
                <a:solidFill>
                  <a:srgbClr val="404040"/>
                </a:solidFill>
                <a:latin typeface="Trebuchet MS"/>
                <a:ea typeface="Trebuchet MS"/>
                <a:cs typeface="Trebuchet MS"/>
                <a:sym typeface="Trebuchet MS"/>
              </a:rPr>
              <a:t> Throat and nose secretion, coughing, sneezing or breathing in the air that was breath in by someone else with measles virus can transmit the virus to another person. It is a virus that is mostly common in children. It affects  the respiratory track then spread through the body.</a:t>
            </a:r>
          </a:p>
          <a:p>
            <a:pPr algn="l" marL="145732" indent="-72866" lvl="1">
              <a:lnSpc>
                <a:spcPts val="2916"/>
              </a:lnSpc>
            </a:pPr>
          </a:p>
          <a:p>
            <a:pPr algn="l" marL="145732" indent="-72866" lvl="1">
              <a:lnSpc>
                <a:spcPts val="2916"/>
              </a:lnSpc>
              <a:buFont typeface="Arial"/>
              <a:buChar char="•"/>
            </a:pPr>
            <a:r>
              <a:rPr lang="en-US" sz="2700">
                <a:solidFill>
                  <a:srgbClr val="404040"/>
                </a:solidFill>
                <a:latin typeface="Trebuchet MS"/>
                <a:ea typeface="Trebuchet MS"/>
                <a:cs typeface="Trebuchet MS"/>
                <a:sym typeface="Trebuchet MS"/>
              </a:rPr>
              <a:t>The measle virus can remain active and contagious in the air or on infected surfaces for up to two hours. One  person infected by the measle virus generate up to 18 secondary infections  (World Health Organization).</a:t>
            </a:r>
          </a:p>
          <a:p>
            <a:pPr algn="l" marL="145732" indent="-72866" lvl="1">
              <a:lnSpc>
                <a:spcPts val="2916"/>
              </a:lnSpc>
            </a:pPr>
          </a:p>
        </p:txBody>
      </p:sp>
      <p:grpSp>
        <p:nvGrpSpPr>
          <p:cNvPr name="Group 58" id="58"/>
          <p:cNvGrpSpPr/>
          <p:nvPr/>
        </p:nvGrpSpPr>
        <p:grpSpPr>
          <a:xfrm rot="0">
            <a:off x="29" y="-19050"/>
            <a:ext cx="5081121" cy="10287000"/>
            <a:chOff x="0" y="0"/>
            <a:chExt cx="6774828" cy="13716000"/>
          </a:xfrm>
        </p:grpSpPr>
        <p:sp>
          <p:nvSpPr>
            <p:cNvPr name="Freeform 59" id="59"/>
            <p:cNvSpPr/>
            <p:nvPr/>
          </p:nvSpPr>
          <p:spPr>
            <a:xfrm flipH="false" flipV="false" rot="0">
              <a:off x="0" y="0"/>
              <a:ext cx="6774815" cy="13716000"/>
            </a:xfrm>
            <a:custGeom>
              <a:avLst/>
              <a:gdLst/>
              <a:ahLst/>
              <a:cxnLst/>
              <a:rect r="r" b="b" t="t" l="l"/>
              <a:pathLst>
                <a:path h="13716000" w="6774815">
                  <a:moveTo>
                    <a:pt x="0" y="0"/>
                  </a:moveTo>
                  <a:lnTo>
                    <a:pt x="6774815" y="0"/>
                  </a:lnTo>
                  <a:lnTo>
                    <a:pt x="6774815" y="13716000"/>
                  </a:lnTo>
                  <a:lnTo>
                    <a:pt x="0" y="13716000"/>
                  </a:lnTo>
                  <a:lnTo>
                    <a:pt x="0" y="0"/>
                  </a:lnTo>
                  <a:close/>
                </a:path>
              </a:pathLst>
            </a:custGeom>
            <a:blipFill>
              <a:blip r:embed="rId2"/>
              <a:stretch>
                <a:fillRect l="0" t="0" r="-60632" b="-3"/>
              </a:stretch>
            </a:blipFill>
          </p:spPr>
        </p:sp>
      </p:grpSp>
      <p:grpSp>
        <p:nvGrpSpPr>
          <p:cNvPr name="Group 60" id="60"/>
          <p:cNvGrpSpPr/>
          <p:nvPr/>
        </p:nvGrpSpPr>
        <p:grpSpPr>
          <a:xfrm rot="-10800000">
            <a:off x="0" y="0"/>
            <a:ext cx="1263891" cy="8499234"/>
            <a:chOff x="0" y="0"/>
            <a:chExt cx="1685188" cy="11332312"/>
          </a:xfrm>
        </p:grpSpPr>
        <p:sp>
          <p:nvSpPr>
            <p:cNvPr name="Freeform 61" id="61"/>
            <p:cNvSpPr/>
            <p:nvPr/>
          </p:nvSpPr>
          <p:spPr>
            <a:xfrm flipH="false" flipV="false" rot="0">
              <a:off x="0" y="0"/>
              <a:ext cx="1685163" cy="11332337"/>
            </a:xfrm>
            <a:custGeom>
              <a:avLst/>
              <a:gdLst/>
              <a:ahLst/>
              <a:cxnLst/>
              <a:rect r="r" b="b" t="t" l="l"/>
              <a:pathLst>
                <a:path h="11332337" w="1685163">
                  <a:moveTo>
                    <a:pt x="0" y="11332337"/>
                  </a:moveTo>
                  <a:lnTo>
                    <a:pt x="1685163" y="0"/>
                  </a:lnTo>
                  <a:lnTo>
                    <a:pt x="1685163" y="11332337"/>
                  </a:lnTo>
                  <a:close/>
                </a:path>
              </a:pathLst>
            </a:custGeom>
            <a:solidFill>
              <a:srgbClr val="90C226"/>
            </a:solidFill>
          </p:spPr>
        </p:sp>
      </p:grpSp>
    </p:spTree>
  </p:cSld>
  <p:clrMapOvr>
    <a:masterClrMapping/>
  </p:clrMapOvr>
</p:sld>
</file>

<file path=ppt/slides/slide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TextBox 20" id="20"/>
          <p:cNvSpPr txBox="true"/>
          <p:nvPr/>
        </p:nvSpPr>
        <p:spPr>
          <a:xfrm rot="0">
            <a:off x="3707473" y="941070"/>
            <a:ext cx="10112083" cy="1148544"/>
          </a:xfrm>
          <a:prstGeom prst="rect">
            <a:avLst/>
          </a:prstGeom>
        </p:spPr>
        <p:txBody>
          <a:bodyPr anchor="t" rtlCol="false" tIns="0" lIns="0" bIns="0" rIns="0">
            <a:spAutoFit/>
          </a:bodyPr>
          <a:lstStyle/>
          <a:p>
            <a:pPr algn="l">
              <a:lnSpc>
                <a:spcPts val="5040"/>
              </a:lnSpc>
            </a:pPr>
            <a:r>
              <a:rPr lang="en-US" sz="4200">
                <a:solidFill>
                  <a:srgbClr val="54A021"/>
                </a:solidFill>
                <a:latin typeface="Arial"/>
                <a:ea typeface="Arial"/>
                <a:cs typeface="Arial"/>
                <a:sym typeface="Arial"/>
              </a:rPr>
              <a:t>Symptoms and Signs of  Measles</a:t>
            </a:r>
          </a:p>
        </p:txBody>
      </p:sp>
      <p:sp>
        <p:nvSpPr>
          <p:cNvPr name="TextBox 21" id="21"/>
          <p:cNvSpPr txBox="true"/>
          <p:nvPr/>
        </p:nvSpPr>
        <p:spPr>
          <a:xfrm rot="0">
            <a:off x="1107443" y="2386270"/>
            <a:ext cx="12712122" cy="6630048"/>
          </a:xfrm>
          <a:prstGeom prst="rect">
            <a:avLst/>
          </a:prstGeom>
        </p:spPr>
        <p:txBody>
          <a:bodyPr anchor="t" rtlCol="false" tIns="0" lIns="0" bIns="0" rIns="0">
            <a:spAutoFit/>
          </a:bodyPr>
          <a:lstStyle/>
          <a:p>
            <a:pPr algn="l" marL="651510" indent="-325755" lvl="1">
              <a:lnSpc>
                <a:spcPts val="4320"/>
              </a:lnSpc>
              <a:buFont typeface="Arial"/>
              <a:buChar char="•"/>
            </a:pPr>
            <a:r>
              <a:rPr lang="en-US" b="true" sz="3600">
                <a:solidFill>
                  <a:srgbClr val="404040"/>
                </a:solidFill>
                <a:latin typeface="Arial Bold"/>
                <a:ea typeface="Arial Bold"/>
                <a:cs typeface="Arial Bold"/>
                <a:sym typeface="Arial Bold"/>
              </a:rPr>
              <a:t>Measles symptoms show up around 7 to 14 days after contact with the virus</a:t>
            </a:r>
            <a:r>
              <a:rPr lang="en-US" sz="3600">
                <a:solidFill>
                  <a:srgbClr val="404040"/>
                </a:solidFill>
                <a:latin typeface="Arial"/>
                <a:ea typeface="Arial"/>
                <a:cs typeface="Arial"/>
                <a:sym typeface="Arial"/>
              </a:rPr>
              <a:t>.</a:t>
            </a:r>
          </a:p>
          <a:p>
            <a:pPr algn="l" marL="542925" indent="-271462" lvl="1">
              <a:lnSpc>
                <a:spcPts val="3600"/>
              </a:lnSpc>
            </a:pPr>
          </a:p>
          <a:p>
            <a:pPr algn="l" marL="542925" indent="-271462" lvl="1">
              <a:lnSpc>
                <a:spcPts val="3600"/>
              </a:lnSpc>
              <a:buFont typeface="Arial"/>
              <a:buChar char="•"/>
            </a:pPr>
            <a:r>
              <a:rPr lang="en-US" b="true" sz="3000" u="sng">
                <a:solidFill>
                  <a:srgbClr val="404040"/>
                </a:solidFill>
                <a:latin typeface="Arial Bold"/>
                <a:ea typeface="Arial Bold"/>
                <a:cs typeface="Arial Bold"/>
                <a:sym typeface="Arial Bold"/>
              </a:rPr>
              <a:t>The signs and symptoms of measles  usually are;</a:t>
            </a:r>
          </a:p>
          <a:p>
            <a:pPr algn="l" marL="542925" indent="-271462" lvl="1">
              <a:lnSpc>
                <a:spcPts val="3600"/>
              </a:lnSpc>
              <a:buFont typeface="Arial"/>
              <a:buChar char="•"/>
            </a:pPr>
            <a:r>
              <a:rPr lang="en-US" sz="3000">
                <a:solidFill>
                  <a:srgbClr val="404040"/>
                </a:solidFill>
                <a:latin typeface="Arial"/>
                <a:ea typeface="Arial"/>
                <a:cs typeface="Arial"/>
                <a:sym typeface="Arial"/>
              </a:rPr>
              <a:t>.  Fever, which may be as high as 105 degrees Fahrenheit, </a:t>
            </a:r>
          </a:p>
          <a:p>
            <a:pPr algn="l" marL="542925" indent="-271462" lvl="1">
              <a:lnSpc>
                <a:spcPts val="3600"/>
              </a:lnSpc>
              <a:buFont typeface="Arial"/>
              <a:buChar char="•"/>
            </a:pPr>
            <a:r>
              <a:rPr lang="en-US" sz="3000">
                <a:solidFill>
                  <a:srgbClr val="404040"/>
                </a:solidFill>
                <a:latin typeface="Arial"/>
                <a:ea typeface="Arial"/>
                <a:cs typeface="Arial"/>
                <a:sym typeface="Arial"/>
              </a:rPr>
              <a:t>.  Dry couch</a:t>
            </a:r>
          </a:p>
          <a:p>
            <a:pPr algn="l" marL="542925" indent="-271462" lvl="1">
              <a:lnSpc>
                <a:spcPts val="3600"/>
              </a:lnSpc>
              <a:buFont typeface="Arial"/>
              <a:buChar char="•"/>
            </a:pPr>
            <a:r>
              <a:rPr lang="en-US" sz="3000">
                <a:solidFill>
                  <a:srgbClr val="404040"/>
                </a:solidFill>
                <a:latin typeface="Arial"/>
                <a:ea typeface="Arial"/>
                <a:cs typeface="Arial"/>
                <a:sym typeface="Arial"/>
              </a:rPr>
              <a:t>. Runny nose</a:t>
            </a:r>
          </a:p>
          <a:p>
            <a:pPr algn="l" marL="542925" indent="-271462" lvl="1">
              <a:lnSpc>
                <a:spcPts val="3600"/>
              </a:lnSpc>
              <a:buFont typeface="Arial"/>
              <a:buChar char="•"/>
            </a:pPr>
            <a:r>
              <a:rPr lang="en-US" sz="3000">
                <a:solidFill>
                  <a:srgbClr val="404040"/>
                </a:solidFill>
                <a:latin typeface="Arial"/>
                <a:ea typeface="Arial"/>
                <a:cs typeface="Arial"/>
                <a:sym typeface="Arial"/>
              </a:rPr>
              <a:t>. Red watering eyes, called conjunctivitis</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AutoShape 20" id="20"/>
          <p:cNvSpPr/>
          <p:nvPr/>
        </p:nvSpPr>
        <p:spPr>
          <a:xfrm rot="5388960">
            <a:off x="3400415" y="5138738"/>
            <a:ext cx="5924579" cy="0"/>
          </a:xfrm>
          <a:prstGeom prst="line">
            <a:avLst/>
          </a:prstGeom>
          <a:ln cap="rnd" w="9525">
            <a:solidFill>
              <a:srgbClr val="90C226"/>
            </a:solidFill>
            <a:prstDash val="solid"/>
            <a:headEnd type="none" len="sm" w="sm"/>
            <a:tailEnd type="none" len="sm" w="sm"/>
          </a:ln>
        </p:spPr>
      </p:sp>
      <p:grpSp>
        <p:nvGrpSpPr>
          <p:cNvPr name="Group 21" id="21"/>
          <p:cNvGrpSpPr/>
          <p:nvPr/>
        </p:nvGrpSpPr>
        <p:grpSpPr>
          <a:xfrm rot="0">
            <a:off x="965197" y="1224953"/>
            <a:ext cx="5051041" cy="7837084"/>
            <a:chOff x="0" y="0"/>
            <a:chExt cx="6734721" cy="10449446"/>
          </a:xfrm>
        </p:grpSpPr>
        <p:sp>
          <p:nvSpPr>
            <p:cNvPr name="Freeform 22" id="22"/>
            <p:cNvSpPr/>
            <p:nvPr/>
          </p:nvSpPr>
          <p:spPr>
            <a:xfrm flipH="false" flipV="false" rot="0">
              <a:off x="0" y="0"/>
              <a:ext cx="6734718" cy="10449448"/>
            </a:xfrm>
            <a:custGeom>
              <a:avLst/>
              <a:gdLst/>
              <a:ahLst/>
              <a:cxnLst/>
              <a:rect r="r" b="b" t="t" l="l"/>
              <a:pathLst>
                <a:path h="10449448" w="6734718">
                  <a:moveTo>
                    <a:pt x="0" y="0"/>
                  </a:moveTo>
                  <a:lnTo>
                    <a:pt x="6734718" y="0"/>
                  </a:lnTo>
                  <a:lnTo>
                    <a:pt x="6734718" y="10449448"/>
                  </a:lnTo>
                  <a:lnTo>
                    <a:pt x="0" y="10449448"/>
                  </a:lnTo>
                  <a:close/>
                </a:path>
              </a:pathLst>
            </a:custGeom>
            <a:blipFill>
              <a:blip r:embed="rId2">
                <a:alphaModFix amt="0"/>
              </a:blip>
              <a:stretch>
                <a:fillRect l="-149073" t="0" r="-149073" b="0"/>
              </a:stretch>
            </a:blipFill>
          </p:spPr>
        </p:sp>
        <p:sp>
          <p:nvSpPr>
            <p:cNvPr name="TextBox 23" id="23"/>
            <p:cNvSpPr txBox="true"/>
            <p:nvPr/>
          </p:nvSpPr>
          <p:spPr>
            <a:xfrm>
              <a:off x="0" y="-28575"/>
              <a:ext cx="6734721" cy="10478021"/>
            </a:xfrm>
            <a:prstGeom prst="rect">
              <a:avLst/>
            </a:prstGeom>
          </p:spPr>
          <p:txBody>
            <a:bodyPr anchor="ctr" rtlCol="false" tIns="0" lIns="0" bIns="0" rIns="0"/>
            <a:lstStyle/>
            <a:p>
              <a:pPr algn="l">
                <a:lnSpc>
                  <a:spcPts val="6480"/>
                </a:lnSpc>
              </a:pPr>
              <a:r>
                <a:rPr lang="en-US" sz="5400" b="true">
                  <a:solidFill>
                    <a:srgbClr val="FF0000"/>
                  </a:solidFill>
                  <a:latin typeface="Arial Bold"/>
                  <a:ea typeface="Arial Bold"/>
                  <a:cs typeface="Arial Bold"/>
                  <a:sym typeface="Arial Bold"/>
                </a:rPr>
                <a:t>The Prevalence and incidence rate of the measle virus in England</a:t>
              </a:r>
            </a:p>
          </p:txBody>
        </p:sp>
      </p:grpSp>
      <p:grpSp>
        <p:nvGrpSpPr>
          <p:cNvPr name="Group 24" id="24"/>
          <p:cNvGrpSpPr/>
          <p:nvPr/>
        </p:nvGrpSpPr>
        <p:grpSpPr>
          <a:xfrm rot="0">
            <a:off x="6709172" y="1797263"/>
            <a:ext cx="8268062" cy="8489728"/>
            <a:chOff x="0" y="0"/>
            <a:chExt cx="11024083" cy="11319637"/>
          </a:xfrm>
        </p:grpSpPr>
        <p:sp>
          <p:nvSpPr>
            <p:cNvPr name="Freeform 25" id="25"/>
            <p:cNvSpPr/>
            <p:nvPr/>
          </p:nvSpPr>
          <p:spPr>
            <a:xfrm flipH="false" flipV="false" rot="0">
              <a:off x="0" y="0"/>
              <a:ext cx="11024088" cy="11319642"/>
            </a:xfrm>
            <a:custGeom>
              <a:avLst/>
              <a:gdLst/>
              <a:ahLst/>
              <a:cxnLst/>
              <a:rect r="r" b="b" t="t" l="l"/>
              <a:pathLst>
                <a:path h="11319642" w="11024088">
                  <a:moveTo>
                    <a:pt x="0" y="0"/>
                  </a:moveTo>
                  <a:lnTo>
                    <a:pt x="11024088" y="0"/>
                  </a:lnTo>
                  <a:lnTo>
                    <a:pt x="11024088" y="11319642"/>
                  </a:lnTo>
                  <a:lnTo>
                    <a:pt x="0" y="11319642"/>
                  </a:lnTo>
                  <a:close/>
                </a:path>
              </a:pathLst>
            </a:custGeom>
            <a:blipFill>
              <a:blip r:embed="rId2">
                <a:alphaModFix amt="0"/>
              </a:blip>
              <a:stretch>
                <a:fillRect l="-81743" t="0" r="-81743" b="0"/>
              </a:stretch>
            </a:blipFill>
          </p:spPr>
        </p:sp>
        <p:sp>
          <p:nvSpPr>
            <p:cNvPr name="TextBox 26" id="26"/>
            <p:cNvSpPr txBox="true"/>
            <p:nvPr/>
          </p:nvSpPr>
          <p:spPr>
            <a:xfrm>
              <a:off x="0" y="-28575"/>
              <a:ext cx="11024083" cy="11348212"/>
            </a:xfrm>
            <a:prstGeom prst="rect">
              <a:avLst/>
            </a:prstGeom>
          </p:spPr>
          <p:txBody>
            <a:bodyPr anchor="ctr" rtlCol="false" tIns="0" lIns="0" bIns="0" rIns="0"/>
            <a:lstStyle/>
            <a:p>
              <a:pPr algn="l">
                <a:lnSpc>
                  <a:spcPts val="4320"/>
                </a:lnSpc>
              </a:pPr>
              <a:r>
                <a:rPr lang="en-US" sz="3600">
                  <a:solidFill>
                    <a:srgbClr val="404040"/>
                  </a:solidFill>
                  <a:latin typeface="Arial"/>
                  <a:ea typeface="Arial"/>
                  <a:cs typeface="Arial"/>
                  <a:sym typeface="Arial"/>
                </a:rPr>
                <a:t>There were 883 confirmed measle cases between January and July 2026 in England (United Kingdom), with 52% of these cases occurring in London. This follows a large surge of 2,911  cases in 2004 and 959 cases in 2025 (Gov.co.uk)</a:t>
              </a:r>
            </a:p>
            <a:p>
              <a:pPr algn="l">
                <a:lnSpc>
                  <a:spcPts val="4320"/>
                </a:lnSpc>
              </a:pPr>
            </a:p>
            <a:p>
              <a:pPr algn="l">
                <a:lnSpc>
                  <a:spcPts val="4320"/>
                </a:lnSpc>
              </a:pPr>
            </a:p>
            <a:p>
              <a:pPr algn="l">
                <a:lnSpc>
                  <a:spcPts val="4320"/>
                </a:lnSpc>
              </a:pPr>
            </a:p>
          </p:txBody>
        </p:sp>
      </p:grpSp>
    </p:spTree>
  </p:cSld>
  <p:clrMapOvr>
    <a:masterClrMapping/>
  </p:clrMapOvr>
</p:sld>
</file>

<file path=ppt/slides/slide1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TextBox 20" id="20"/>
          <p:cNvSpPr txBox="true"/>
          <p:nvPr/>
        </p:nvSpPr>
        <p:spPr>
          <a:xfrm rot="0">
            <a:off x="1837115" y="1762820"/>
            <a:ext cx="10010604" cy="763210"/>
          </a:xfrm>
          <a:prstGeom prst="rect">
            <a:avLst/>
          </a:prstGeom>
        </p:spPr>
        <p:txBody>
          <a:bodyPr anchor="t" rtlCol="false" tIns="0" lIns="0" bIns="0" rIns="0">
            <a:spAutoFit/>
          </a:bodyPr>
          <a:lstStyle/>
          <a:p>
            <a:pPr algn="l">
              <a:lnSpc>
                <a:spcPts val="4320"/>
              </a:lnSpc>
            </a:pPr>
            <a:r>
              <a:rPr lang="en-US" sz="3600">
                <a:solidFill>
                  <a:srgbClr val="C00000"/>
                </a:solidFill>
                <a:latin typeface="Arial"/>
                <a:ea typeface="Arial"/>
                <a:cs typeface="Arial"/>
                <a:sym typeface="Arial"/>
              </a:rPr>
              <a:t>The mortality rate of measles</a:t>
            </a:r>
          </a:p>
        </p:txBody>
      </p:sp>
      <p:sp>
        <p:nvSpPr>
          <p:cNvPr name="TextBox 21" id="21"/>
          <p:cNvSpPr txBox="true"/>
          <p:nvPr/>
        </p:nvSpPr>
        <p:spPr>
          <a:xfrm rot="0">
            <a:off x="1107443" y="2617470"/>
            <a:ext cx="10740276" cy="6398857"/>
          </a:xfrm>
          <a:prstGeom prst="rect">
            <a:avLst/>
          </a:prstGeom>
        </p:spPr>
        <p:txBody>
          <a:bodyPr anchor="t" rtlCol="false" tIns="0" lIns="0" bIns="0" rIns="0">
            <a:spAutoFit/>
          </a:bodyPr>
          <a:lstStyle/>
          <a:p>
            <a:pPr algn="l" marL="502206" indent="-251103" lvl="1">
              <a:lnSpc>
                <a:spcPts val="3329"/>
              </a:lnSpc>
              <a:buFont typeface="Arial"/>
              <a:buChar char="•"/>
            </a:pPr>
            <a:r>
              <a:rPr lang="en-US" sz="2775">
                <a:solidFill>
                  <a:srgbClr val="404040"/>
                </a:solidFill>
                <a:latin typeface="Trebuchet MS"/>
                <a:ea typeface="Trebuchet MS"/>
                <a:cs typeface="Trebuchet MS"/>
                <a:sym typeface="Trebuchet MS"/>
              </a:rPr>
              <a:t>An estimated 95,000 people died from measles virus  in 2024 – mostly children under the age of 5 years old (World Health Organization)</a:t>
            </a:r>
          </a:p>
          <a:p>
            <a:pPr algn="l" marL="502206" indent="-251103" lvl="1">
              <a:lnSpc>
                <a:spcPts val="3329"/>
              </a:lnSpc>
            </a:pPr>
          </a:p>
          <a:p>
            <a:pPr algn="l" marL="502206" indent="-251103" lvl="1">
              <a:lnSpc>
                <a:spcPts val="3329"/>
              </a:lnSpc>
            </a:pPr>
          </a:p>
          <a:p>
            <a:pPr algn="l" marL="502206" indent="-251103" lvl="1">
              <a:lnSpc>
                <a:spcPts val="3329"/>
              </a:lnSpc>
            </a:pPr>
            <a:r>
              <a:rPr lang="en-US" sz="2775">
                <a:solidFill>
                  <a:srgbClr val="404040"/>
                </a:solidFill>
                <a:latin typeface="Arial"/>
                <a:ea typeface="Arial"/>
                <a:cs typeface="Arial"/>
                <a:sym typeface="Arial"/>
              </a:rPr>
              <a:t>      </a:t>
            </a:r>
            <a:r>
              <a:rPr lang="en-US" b="true" sz="2775">
                <a:solidFill>
                  <a:srgbClr val="C00000"/>
                </a:solidFill>
                <a:latin typeface="Arial Bold"/>
                <a:ea typeface="Arial Bold"/>
                <a:cs typeface="Arial Bold"/>
                <a:sym typeface="Arial Bold"/>
              </a:rPr>
              <a:t>The morbidity rate for measles virus</a:t>
            </a:r>
          </a:p>
          <a:p>
            <a:pPr algn="l" marL="502206" indent="-251103" lvl="1">
              <a:lnSpc>
                <a:spcPts val="3329"/>
              </a:lnSpc>
            </a:pPr>
          </a:p>
          <a:p>
            <a:pPr algn="l" marL="502206" indent="-251103" lvl="1">
              <a:lnSpc>
                <a:spcPts val="3329"/>
              </a:lnSpc>
            </a:pPr>
            <a:r>
              <a:rPr lang="en-US" b="true" sz="2775">
                <a:solidFill>
                  <a:srgbClr val="C00000"/>
                </a:solidFill>
                <a:latin typeface="Arial Bold"/>
                <a:ea typeface="Arial Bold"/>
                <a:cs typeface="Arial Bold"/>
                <a:sym typeface="Arial Bold"/>
              </a:rPr>
              <a:t>         </a:t>
            </a:r>
            <a:r>
              <a:rPr lang="en-US" sz="2775">
                <a:solidFill>
                  <a:srgbClr val="000000"/>
                </a:solidFill>
                <a:latin typeface="Arial"/>
                <a:ea typeface="Arial"/>
                <a:cs typeface="Arial"/>
                <a:sym typeface="Arial"/>
              </a:rPr>
              <a:t>.       Ear infections    </a:t>
            </a:r>
          </a:p>
          <a:p>
            <a:pPr algn="l" marL="502206" indent="-251103" lvl="1">
              <a:lnSpc>
                <a:spcPts val="3329"/>
              </a:lnSpc>
            </a:pPr>
            <a:r>
              <a:rPr lang="en-US" sz="2775">
                <a:solidFill>
                  <a:srgbClr val="000000"/>
                </a:solidFill>
                <a:latin typeface="Arial"/>
                <a:ea typeface="Arial"/>
                <a:cs typeface="Arial"/>
                <a:sym typeface="Arial"/>
              </a:rPr>
              <a:t>         .       Diarrhea</a:t>
            </a:r>
          </a:p>
          <a:p>
            <a:pPr algn="l" marL="502206" indent="-251103" lvl="1">
              <a:lnSpc>
                <a:spcPts val="3329"/>
              </a:lnSpc>
            </a:pPr>
            <a:r>
              <a:rPr lang="en-US" sz="2775">
                <a:solidFill>
                  <a:srgbClr val="000000"/>
                </a:solidFill>
                <a:latin typeface="Arial"/>
                <a:ea typeface="Arial"/>
                <a:cs typeface="Arial"/>
                <a:sym typeface="Arial"/>
              </a:rPr>
              <a:t>         .       Pneumonia</a:t>
            </a:r>
          </a:p>
          <a:p>
            <a:pPr algn="l" marL="502206" indent="-251103" lvl="1">
              <a:lnSpc>
                <a:spcPts val="3329"/>
              </a:lnSpc>
            </a:pPr>
            <a:r>
              <a:rPr lang="en-US" sz="2775">
                <a:solidFill>
                  <a:srgbClr val="000000"/>
                </a:solidFill>
                <a:latin typeface="Arial"/>
                <a:ea typeface="Arial"/>
                <a:cs typeface="Arial"/>
                <a:sym typeface="Arial"/>
              </a:rPr>
              <a:t>         .       Complication</a:t>
            </a:r>
          </a:p>
          <a:p>
            <a:pPr algn="l" marL="502206" indent="-251103" lvl="1">
              <a:lnSpc>
                <a:spcPts val="3329"/>
              </a:lnSpc>
            </a:pPr>
            <a:r>
              <a:rPr lang="en-US" sz="2775">
                <a:solidFill>
                  <a:srgbClr val="000000"/>
                </a:solidFill>
                <a:latin typeface="Arial"/>
                <a:ea typeface="Arial"/>
                <a:cs typeface="Arial"/>
                <a:sym typeface="Arial"/>
              </a:rPr>
              <a:t>         .       Encephalitis</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grpSp>
        <p:nvGrpSpPr>
          <p:cNvPr name="Group 20" id="20"/>
          <p:cNvGrpSpPr/>
          <p:nvPr/>
        </p:nvGrpSpPr>
        <p:grpSpPr>
          <a:xfrm rot="0">
            <a:off x="420834" y="2163890"/>
            <a:ext cx="5143500" cy="5905500"/>
            <a:chOff x="0" y="0"/>
            <a:chExt cx="6858000" cy="7874000"/>
          </a:xfrm>
        </p:grpSpPr>
        <p:sp>
          <p:nvSpPr>
            <p:cNvPr name="Freeform 21" id="21"/>
            <p:cNvSpPr/>
            <p:nvPr/>
          </p:nvSpPr>
          <p:spPr>
            <a:xfrm flipH="false" flipV="false" rot="0">
              <a:off x="0" y="0"/>
              <a:ext cx="6858000" cy="7874000"/>
            </a:xfrm>
            <a:custGeom>
              <a:avLst/>
              <a:gdLst/>
              <a:ahLst/>
              <a:cxnLst/>
              <a:rect r="r" b="b" t="t" l="l"/>
              <a:pathLst>
                <a:path h="7874000" w="6858000">
                  <a:moveTo>
                    <a:pt x="0" y="0"/>
                  </a:moveTo>
                  <a:lnTo>
                    <a:pt x="6858000" y="0"/>
                  </a:lnTo>
                  <a:lnTo>
                    <a:pt x="6858000" y="7874000"/>
                  </a:lnTo>
                  <a:lnTo>
                    <a:pt x="0" y="7874000"/>
                  </a:lnTo>
                  <a:close/>
                </a:path>
              </a:pathLst>
            </a:custGeom>
            <a:blipFill>
              <a:blip r:embed="rId2">
                <a:alphaModFix amt="0"/>
              </a:blip>
              <a:stretch>
                <a:fillRect l="-97311" t="0" r="-97311" b="0"/>
              </a:stretch>
            </a:blipFill>
          </p:spPr>
        </p:sp>
        <p:sp>
          <p:nvSpPr>
            <p:cNvPr name="TextBox 22" id="22"/>
            <p:cNvSpPr txBox="true"/>
            <p:nvPr/>
          </p:nvSpPr>
          <p:spPr>
            <a:xfrm>
              <a:off x="0" y="-28575"/>
              <a:ext cx="6858000" cy="7902575"/>
            </a:xfrm>
            <a:prstGeom prst="rect">
              <a:avLst/>
            </a:prstGeom>
          </p:spPr>
          <p:txBody>
            <a:bodyPr anchor="ctr" rtlCol="false" tIns="0" lIns="0" bIns="0" rIns="0"/>
            <a:lstStyle/>
            <a:p>
              <a:pPr algn="l">
                <a:lnSpc>
                  <a:spcPts val="5940"/>
                </a:lnSpc>
              </a:pPr>
              <a:r>
                <a:rPr lang="en-US" sz="4950">
                  <a:solidFill>
                    <a:srgbClr val="C00000"/>
                  </a:solidFill>
                  <a:latin typeface="Arial"/>
                  <a:ea typeface="Arial"/>
                  <a:cs typeface="Arial"/>
                  <a:sym typeface="Arial"/>
                </a:rPr>
                <a:t>Main approaches and strategies that could be used to measure the incidence of measles in the local community</a:t>
              </a:r>
            </a:p>
          </p:txBody>
        </p:sp>
      </p:grpSp>
      <p:grpSp>
        <p:nvGrpSpPr>
          <p:cNvPr name="Group 23" id="23"/>
          <p:cNvGrpSpPr/>
          <p:nvPr/>
        </p:nvGrpSpPr>
        <p:grpSpPr>
          <a:xfrm rot="0">
            <a:off x="0" y="6019800"/>
            <a:ext cx="673103" cy="4267200"/>
            <a:chOff x="0" y="0"/>
            <a:chExt cx="897471" cy="5689600"/>
          </a:xfrm>
        </p:grpSpPr>
        <p:sp>
          <p:nvSpPr>
            <p:cNvPr name="Freeform 24" id="24"/>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solidFill>
          </p:spPr>
        </p:sp>
      </p:grpSp>
      <p:sp>
        <p:nvSpPr>
          <p:cNvPr name="AutoShape 25" id="25"/>
          <p:cNvSpPr/>
          <p:nvPr/>
        </p:nvSpPr>
        <p:spPr>
          <a:xfrm rot="5388960">
            <a:off x="4022712" y="5111877"/>
            <a:ext cx="5924579" cy="0"/>
          </a:xfrm>
          <a:prstGeom prst="line">
            <a:avLst/>
          </a:prstGeom>
          <a:ln cap="rnd" w="9525">
            <a:solidFill>
              <a:srgbClr val="90C226"/>
            </a:solidFill>
            <a:prstDash val="solid"/>
            <a:headEnd type="none" len="sm" w="sm"/>
            <a:tailEnd type="none" len="sm" w="sm"/>
          </a:ln>
        </p:spPr>
      </p:sp>
      <p:grpSp>
        <p:nvGrpSpPr>
          <p:cNvPr name="Group 26" id="26"/>
          <p:cNvGrpSpPr/>
          <p:nvPr/>
        </p:nvGrpSpPr>
        <p:grpSpPr>
          <a:xfrm rot="0">
            <a:off x="6962899" y="1663722"/>
            <a:ext cx="10016995" cy="6905854"/>
            <a:chOff x="0" y="0"/>
            <a:chExt cx="13355993" cy="9207805"/>
          </a:xfrm>
        </p:grpSpPr>
        <p:sp>
          <p:nvSpPr>
            <p:cNvPr name="Freeform 27" id="27"/>
            <p:cNvSpPr/>
            <p:nvPr/>
          </p:nvSpPr>
          <p:spPr>
            <a:xfrm flipH="false" flipV="false" rot="0">
              <a:off x="0" y="0"/>
              <a:ext cx="13355999" cy="9207800"/>
            </a:xfrm>
            <a:custGeom>
              <a:avLst/>
              <a:gdLst/>
              <a:ahLst/>
              <a:cxnLst/>
              <a:rect r="r" b="b" t="t" l="l"/>
              <a:pathLst>
                <a:path h="9207800" w="13355999">
                  <a:moveTo>
                    <a:pt x="0" y="0"/>
                  </a:moveTo>
                  <a:lnTo>
                    <a:pt x="13355999" y="0"/>
                  </a:lnTo>
                  <a:lnTo>
                    <a:pt x="13355999" y="9207800"/>
                  </a:lnTo>
                  <a:lnTo>
                    <a:pt x="0" y="9207800"/>
                  </a:lnTo>
                  <a:close/>
                </a:path>
              </a:pathLst>
            </a:custGeom>
            <a:blipFill>
              <a:blip r:embed="rId2">
                <a:alphaModFix amt="0"/>
              </a:blip>
              <a:stretch>
                <a:fillRect l="-38454" t="0" r="-38454" b="0"/>
              </a:stretch>
            </a:blipFill>
          </p:spPr>
        </p:sp>
        <p:sp>
          <p:nvSpPr>
            <p:cNvPr name="TextBox 28" id="28"/>
            <p:cNvSpPr txBox="true"/>
            <p:nvPr/>
          </p:nvSpPr>
          <p:spPr>
            <a:xfrm>
              <a:off x="0" y="-9525"/>
              <a:ext cx="13355993" cy="9217330"/>
            </a:xfrm>
            <a:prstGeom prst="rect">
              <a:avLst/>
            </a:prstGeom>
          </p:spPr>
          <p:txBody>
            <a:bodyPr anchor="ctr" rtlCol="false" tIns="0" lIns="0" bIns="0" rIns="0"/>
            <a:lstStyle/>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  Surveillance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  Laboratory Confirmed Surveillance</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  Case reporting (Mandatory notifiable Disease reporting)</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  Outbreak response</a:t>
              </a:r>
            </a:p>
            <a:p>
              <a:pPr algn="l" marL="488632" indent="-244316" lvl="1">
                <a:lnSpc>
                  <a:spcPts val="3240"/>
                </a:lnSpc>
              </a:pPr>
              <a:r>
                <a:rPr lang="en-US" sz="2700">
                  <a:solidFill>
                    <a:srgbClr val="404040"/>
                  </a:solidFill>
                  <a:latin typeface="Trebuchet MS"/>
                  <a:ea typeface="Trebuchet MS"/>
                  <a:cs typeface="Trebuchet MS"/>
                  <a:sym typeface="Trebuchet MS"/>
                </a:rPr>
                <a:t>      .   Active case Searching</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   Follow public health guidelines</a:t>
              </a:r>
            </a:p>
            <a:p>
              <a:pPr algn="l" marL="488632" indent="-244316" lvl="1">
                <a:lnSpc>
                  <a:spcPts val="3240"/>
                </a:lnSpc>
                <a:buFont typeface="Arial"/>
                <a:buChar char="•"/>
              </a:pPr>
              <a:r>
                <a:rPr lang="en-US" sz="2700">
                  <a:solidFill>
                    <a:srgbClr val="404040"/>
                  </a:solidFill>
                  <a:latin typeface="Trebuchet MS"/>
                  <a:ea typeface="Trebuchet MS"/>
                  <a:cs typeface="Trebuchet MS"/>
                  <a:sym typeface="Trebuchet MS"/>
                </a:rPr>
                <a:t> .   Contact tracing and monitoring</a:t>
              </a:r>
            </a:p>
          </p:txBody>
        </p:sp>
      </p:grpSp>
      <p:grpSp>
        <p:nvGrpSpPr>
          <p:cNvPr name="Group 29" id="29"/>
          <p:cNvGrpSpPr/>
          <p:nvPr/>
        </p:nvGrpSpPr>
        <p:grpSpPr>
          <a:xfrm rot="-10800000">
            <a:off x="17046207" y="0"/>
            <a:ext cx="1263891" cy="6924437"/>
            <a:chOff x="0" y="0"/>
            <a:chExt cx="1685188" cy="9232582"/>
          </a:xfrm>
        </p:grpSpPr>
        <p:sp>
          <p:nvSpPr>
            <p:cNvPr name="Freeform 30" id="30"/>
            <p:cNvSpPr/>
            <p:nvPr/>
          </p:nvSpPr>
          <p:spPr>
            <a:xfrm flipH="false" flipV="false" rot="0">
              <a:off x="0" y="0"/>
              <a:ext cx="1685163" cy="9232519"/>
            </a:xfrm>
            <a:custGeom>
              <a:avLst/>
              <a:gdLst/>
              <a:ahLst/>
              <a:cxnLst/>
              <a:rect r="r" b="b" t="t" l="l"/>
              <a:pathLst>
                <a:path h="9232519" w="1685163">
                  <a:moveTo>
                    <a:pt x="1685163" y="9232519"/>
                  </a:moveTo>
                  <a:lnTo>
                    <a:pt x="0" y="0"/>
                  </a:lnTo>
                  <a:lnTo>
                    <a:pt x="0" y="9232519"/>
                  </a:lnTo>
                  <a:close/>
                </a:path>
              </a:pathLst>
            </a:custGeom>
            <a:solidFill>
              <a:srgbClr val="54A021"/>
            </a:solidFill>
          </p:spPr>
        </p:sp>
      </p:grpSp>
    </p:spTree>
  </p:cSld>
  <p:clrMapOvr>
    <a:masterClrMapping/>
  </p:clrMapOvr>
</p:sld>
</file>

<file path=ppt/slides/slide1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rot="4791360">
            <a:off x="9738484" y="5138738"/>
            <a:ext cx="10464870" cy="0"/>
          </a:xfrm>
          <a:prstGeom prst="line">
            <a:avLst/>
          </a:prstGeom>
          <a:ln cap="rnd" w="9525">
            <a:solidFill>
              <a:srgbClr val="FFFFFF"/>
            </a:solidFill>
            <a:prstDash val="solid"/>
            <a:headEnd type="none" len="sm" w="sm"/>
            <a:tailEnd type="none" len="sm" w="sm"/>
          </a:ln>
        </p:spPr>
      </p:sp>
      <p:sp>
        <p:nvSpPr>
          <p:cNvPr name="AutoShape 3" id="3"/>
          <p:cNvSpPr/>
          <p:nvPr/>
        </p:nvSpPr>
        <p:spPr>
          <a:xfrm rot="8776560">
            <a:off x="10406482" y="7899797"/>
            <a:ext cx="8608171" cy="0"/>
          </a:xfrm>
          <a:prstGeom prst="line">
            <a:avLst/>
          </a:prstGeom>
          <a:ln cap="rnd" w="9525">
            <a:solidFill>
              <a:srgbClr val="FFFFFF"/>
            </a:solidFill>
            <a:prstDash val="solid"/>
            <a:headEnd type="none" len="sm" w="sm"/>
            <a:tailEnd type="none" len="sm" w="sm"/>
          </a:ln>
        </p:spPr>
      </p:sp>
      <p:grpSp>
        <p:nvGrpSpPr>
          <p:cNvPr name="Group 4" id="4"/>
          <p:cNvGrpSpPr/>
          <p:nvPr/>
        </p:nvGrpSpPr>
        <p:grpSpPr>
          <a:xfrm rot="0">
            <a:off x="13772217" y="-12697"/>
            <a:ext cx="4511021" cy="10299697"/>
            <a:chOff x="0" y="0"/>
            <a:chExt cx="6014695" cy="13732929"/>
          </a:xfrm>
        </p:grpSpPr>
        <p:sp>
          <p:nvSpPr>
            <p:cNvPr name="Freeform 5" id="5"/>
            <p:cNvSpPr/>
            <p:nvPr/>
          </p:nvSpPr>
          <p:spPr>
            <a:xfrm flipH="false" flipV="false" rot="0">
              <a:off x="0" y="0"/>
              <a:ext cx="6014720" cy="13732890"/>
            </a:xfrm>
            <a:custGeom>
              <a:avLst/>
              <a:gdLst/>
              <a:ahLst/>
              <a:cxnLst/>
              <a:rect r="r" b="b" t="t" l="l"/>
              <a:pathLst>
                <a:path h="13732890" w="6014720">
                  <a:moveTo>
                    <a:pt x="4091051" y="0"/>
                  </a:moveTo>
                  <a:lnTo>
                    <a:pt x="6014720" y="0"/>
                  </a:lnTo>
                  <a:lnTo>
                    <a:pt x="6014720" y="13732890"/>
                  </a:lnTo>
                  <a:lnTo>
                    <a:pt x="0" y="13732890"/>
                  </a:lnTo>
                  <a:lnTo>
                    <a:pt x="4091051" y="0"/>
                  </a:lnTo>
                  <a:close/>
                </a:path>
              </a:pathLst>
            </a:custGeom>
            <a:solidFill>
              <a:srgbClr val="90C226">
                <a:alpha val="8627"/>
              </a:srgbClr>
            </a:solidFill>
          </p:spPr>
        </p:sp>
      </p:grpSp>
      <p:grpSp>
        <p:nvGrpSpPr>
          <p:cNvPr name="Group 6" id="6"/>
          <p:cNvGrpSpPr/>
          <p:nvPr/>
        </p:nvGrpSpPr>
        <p:grpSpPr>
          <a:xfrm rot="0">
            <a:off x="14405162" y="-12697"/>
            <a:ext cx="3882838" cy="10299697"/>
            <a:chOff x="0" y="0"/>
            <a:chExt cx="5177117" cy="13732929"/>
          </a:xfrm>
        </p:grpSpPr>
        <p:sp>
          <p:nvSpPr>
            <p:cNvPr name="Freeform 7" id="7"/>
            <p:cNvSpPr/>
            <p:nvPr/>
          </p:nvSpPr>
          <p:spPr>
            <a:xfrm flipH="false" flipV="false" rot="0">
              <a:off x="0" y="0"/>
              <a:ext cx="5177155" cy="13732890"/>
            </a:xfrm>
            <a:custGeom>
              <a:avLst/>
              <a:gdLst/>
              <a:ahLst/>
              <a:cxnLst/>
              <a:rect r="r" b="b" t="t" l="l"/>
              <a:pathLst>
                <a:path h="13732890" w="5177155">
                  <a:moveTo>
                    <a:pt x="0" y="0"/>
                  </a:moveTo>
                  <a:lnTo>
                    <a:pt x="5177155" y="0"/>
                  </a:lnTo>
                  <a:lnTo>
                    <a:pt x="5177155" y="13732890"/>
                  </a:lnTo>
                  <a:lnTo>
                    <a:pt x="2418969" y="13732890"/>
                  </a:lnTo>
                  <a:lnTo>
                    <a:pt x="0" y="0"/>
                  </a:lnTo>
                  <a:close/>
                </a:path>
              </a:pathLst>
            </a:custGeom>
            <a:solidFill>
              <a:srgbClr val="90C226">
                <a:alpha val="3922"/>
              </a:srgbClr>
            </a:solidFill>
          </p:spPr>
        </p:sp>
      </p:grpSp>
      <p:grpSp>
        <p:nvGrpSpPr>
          <p:cNvPr name="Group 8" id="8"/>
          <p:cNvGrpSpPr/>
          <p:nvPr/>
        </p:nvGrpSpPr>
        <p:grpSpPr>
          <a:xfrm rot="0">
            <a:off x="13398503" y="4572000"/>
            <a:ext cx="4889497" cy="5715000"/>
            <a:chOff x="0" y="0"/>
            <a:chExt cx="6519329" cy="7620000"/>
          </a:xfrm>
        </p:grpSpPr>
        <p:sp>
          <p:nvSpPr>
            <p:cNvPr name="Freeform 9" id="9"/>
            <p:cNvSpPr/>
            <p:nvPr/>
          </p:nvSpPr>
          <p:spPr>
            <a:xfrm flipH="false" flipV="false" rot="0">
              <a:off x="0" y="0"/>
              <a:ext cx="6519291" cy="7620000"/>
            </a:xfrm>
            <a:custGeom>
              <a:avLst/>
              <a:gdLst/>
              <a:ahLst/>
              <a:cxnLst/>
              <a:rect r="r" b="b" t="t" l="l"/>
              <a:pathLst>
                <a:path h="7620000" w="6519291">
                  <a:moveTo>
                    <a:pt x="0" y="7620000"/>
                  </a:moveTo>
                  <a:lnTo>
                    <a:pt x="6519291" y="0"/>
                  </a:lnTo>
                  <a:lnTo>
                    <a:pt x="6519291" y="7620000"/>
                  </a:lnTo>
                  <a:close/>
                </a:path>
              </a:pathLst>
            </a:custGeom>
            <a:solidFill>
              <a:srgbClr val="54A021">
                <a:alpha val="51765"/>
              </a:srgbClr>
            </a:solidFill>
          </p:spPr>
        </p:sp>
      </p:grpSp>
      <p:grpSp>
        <p:nvGrpSpPr>
          <p:cNvPr name="Group 10" id="10"/>
          <p:cNvGrpSpPr/>
          <p:nvPr/>
        </p:nvGrpSpPr>
        <p:grpSpPr>
          <a:xfrm rot="0">
            <a:off x="14001750" y="-12697"/>
            <a:ext cx="4281488" cy="10299697"/>
            <a:chOff x="0" y="0"/>
            <a:chExt cx="5708650" cy="13732929"/>
          </a:xfrm>
        </p:grpSpPr>
        <p:sp>
          <p:nvSpPr>
            <p:cNvPr name="Freeform 11" id="11"/>
            <p:cNvSpPr/>
            <p:nvPr/>
          </p:nvSpPr>
          <p:spPr>
            <a:xfrm flipH="false" flipV="false" rot="0">
              <a:off x="0" y="0"/>
              <a:ext cx="5708650" cy="13732890"/>
            </a:xfrm>
            <a:custGeom>
              <a:avLst/>
              <a:gdLst/>
              <a:ahLst/>
              <a:cxnLst/>
              <a:rect r="r" b="b" t="t" l="l"/>
              <a:pathLst>
                <a:path h="13732890" w="5708650">
                  <a:moveTo>
                    <a:pt x="0" y="0"/>
                  </a:moveTo>
                  <a:lnTo>
                    <a:pt x="5708650" y="0"/>
                  </a:lnTo>
                  <a:lnTo>
                    <a:pt x="5708650" y="13732890"/>
                  </a:lnTo>
                  <a:lnTo>
                    <a:pt x="4941443" y="13732890"/>
                  </a:lnTo>
                  <a:lnTo>
                    <a:pt x="0" y="0"/>
                  </a:lnTo>
                  <a:close/>
                </a:path>
              </a:pathLst>
            </a:custGeom>
            <a:solidFill>
              <a:srgbClr val="3F7819">
                <a:alpha val="48627"/>
              </a:srgbClr>
            </a:solidFill>
          </p:spPr>
        </p:sp>
      </p:grpSp>
      <p:grpSp>
        <p:nvGrpSpPr>
          <p:cNvPr name="Group 12" id="12"/>
          <p:cNvGrpSpPr/>
          <p:nvPr/>
        </p:nvGrpSpPr>
        <p:grpSpPr>
          <a:xfrm rot="0">
            <a:off x="16348091" y="-12697"/>
            <a:ext cx="1935137" cy="10299697"/>
            <a:chOff x="0" y="0"/>
            <a:chExt cx="2580183" cy="13732929"/>
          </a:xfrm>
        </p:grpSpPr>
        <p:sp>
          <p:nvSpPr>
            <p:cNvPr name="Freeform 13" id="13"/>
            <p:cNvSpPr/>
            <p:nvPr/>
          </p:nvSpPr>
          <p:spPr>
            <a:xfrm flipH="false" flipV="false" rot="0">
              <a:off x="0" y="0"/>
              <a:ext cx="2580259" cy="13732890"/>
            </a:xfrm>
            <a:custGeom>
              <a:avLst/>
              <a:gdLst/>
              <a:ahLst/>
              <a:cxnLst/>
              <a:rect r="r" b="b" t="t" l="l"/>
              <a:pathLst>
                <a:path h="13732890" w="2580259">
                  <a:moveTo>
                    <a:pt x="2039493" y="0"/>
                  </a:moveTo>
                  <a:lnTo>
                    <a:pt x="2580259" y="0"/>
                  </a:lnTo>
                  <a:lnTo>
                    <a:pt x="2580259" y="13732890"/>
                  </a:lnTo>
                  <a:lnTo>
                    <a:pt x="0" y="13732890"/>
                  </a:lnTo>
                  <a:lnTo>
                    <a:pt x="2039493" y="0"/>
                  </a:lnTo>
                  <a:close/>
                </a:path>
              </a:pathLst>
            </a:custGeom>
            <a:solidFill>
              <a:srgbClr val="C0E474">
                <a:alpha val="48627"/>
              </a:srgbClr>
            </a:solidFill>
          </p:spPr>
        </p:sp>
      </p:grpSp>
      <p:grpSp>
        <p:nvGrpSpPr>
          <p:cNvPr name="Group 14" id="14"/>
          <p:cNvGrpSpPr/>
          <p:nvPr/>
        </p:nvGrpSpPr>
        <p:grpSpPr>
          <a:xfrm rot="0">
            <a:off x="16408498" y="-12697"/>
            <a:ext cx="1874739" cy="10299697"/>
            <a:chOff x="0" y="0"/>
            <a:chExt cx="2499652" cy="13732929"/>
          </a:xfrm>
        </p:grpSpPr>
        <p:sp>
          <p:nvSpPr>
            <p:cNvPr name="Freeform 15" id="15"/>
            <p:cNvSpPr/>
            <p:nvPr/>
          </p:nvSpPr>
          <p:spPr>
            <a:xfrm flipH="false" flipV="false" rot="0">
              <a:off x="0" y="0"/>
              <a:ext cx="2499614" cy="13732890"/>
            </a:xfrm>
            <a:custGeom>
              <a:avLst/>
              <a:gdLst/>
              <a:ahLst/>
              <a:cxnLst/>
              <a:rect r="r" b="b" t="t" l="l"/>
              <a:pathLst>
                <a:path h="13732890" w="2499614">
                  <a:moveTo>
                    <a:pt x="0" y="0"/>
                  </a:moveTo>
                  <a:lnTo>
                    <a:pt x="2499614" y="0"/>
                  </a:lnTo>
                  <a:lnTo>
                    <a:pt x="2499614" y="13732890"/>
                  </a:lnTo>
                  <a:lnTo>
                    <a:pt x="2218817" y="13732890"/>
                  </a:lnTo>
                  <a:lnTo>
                    <a:pt x="0" y="0"/>
                  </a:lnTo>
                  <a:close/>
                </a:path>
              </a:pathLst>
            </a:custGeom>
            <a:solidFill>
              <a:srgbClr val="90C226">
                <a:alpha val="41961"/>
              </a:srgbClr>
            </a:solidFill>
          </p:spPr>
        </p:sp>
      </p:grpSp>
      <p:grpSp>
        <p:nvGrpSpPr>
          <p:cNvPr name="Group 16" id="16"/>
          <p:cNvGrpSpPr/>
          <p:nvPr/>
        </p:nvGrpSpPr>
        <p:grpSpPr>
          <a:xfrm rot="0">
            <a:off x="15557497" y="5384797"/>
            <a:ext cx="2725741" cy="4902203"/>
            <a:chOff x="0" y="0"/>
            <a:chExt cx="3634321" cy="6536271"/>
          </a:xfrm>
        </p:grpSpPr>
        <p:sp>
          <p:nvSpPr>
            <p:cNvPr name="Freeform 17" id="17"/>
            <p:cNvSpPr/>
            <p:nvPr/>
          </p:nvSpPr>
          <p:spPr>
            <a:xfrm flipH="false" flipV="false" rot="0">
              <a:off x="0" y="0"/>
              <a:ext cx="3634359" cy="6536309"/>
            </a:xfrm>
            <a:custGeom>
              <a:avLst/>
              <a:gdLst/>
              <a:ahLst/>
              <a:cxnLst/>
              <a:rect r="r" b="b" t="t" l="l"/>
              <a:pathLst>
                <a:path h="6536309" w="3634359">
                  <a:moveTo>
                    <a:pt x="0" y="6536309"/>
                  </a:moveTo>
                  <a:lnTo>
                    <a:pt x="3634359" y="0"/>
                  </a:lnTo>
                  <a:lnTo>
                    <a:pt x="3634359" y="6536309"/>
                  </a:lnTo>
                  <a:close/>
                </a:path>
              </a:pathLst>
            </a:custGeom>
            <a:solidFill>
              <a:srgbClr val="90C226">
                <a:alpha val="63922"/>
              </a:srgbClr>
            </a:solidFill>
          </p:spPr>
        </p:sp>
      </p:grpSp>
      <p:grpSp>
        <p:nvGrpSpPr>
          <p:cNvPr name="Group 18" id="18"/>
          <p:cNvGrpSpPr/>
          <p:nvPr/>
        </p:nvGrpSpPr>
        <p:grpSpPr>
          <a:xfrm rot="0">
            <a:off x="0" y="6019800"/>
            <a:ext cx="673103" cy="4267200"/>
            <a:chOff x="0" y="0"/>
            <a:chExt cx="897471" cy="5689600"/>
          </a:xfrm>
        </p:grpSpPr>
        <p:sp>
          <p:nvSpPr>
            <p:cNvPr name="Freeform 19" id="19"/>
            <p:cNvSpPr/>
            <p:nvPr/>
          </p:nvSpPr>
          <p:spPr>
            <a:xfrm flipH="false" flipV="false" rot="0">
              <a:off x="0" y="0"/>
              <a:ext cx="897509" cy="5689600"/>
            </a:xfrm>
            <a:custGeom>
              <a:avLst/>
              <a:gdLst/>
              <a:ahLst/>
              <a:cxnLst/>
              <a:rect r="r" b="b" t="t" l="l"/>
              <a:pathLst>
                <a:path h="5689600" w="897509">
                  <a:moveTo>
                    <a:pt x="0" y="5689600"/>
                  </a:moveTo>
                  <a:lnTo>
                    <a:pt x="0" y="0"/>
                  </a:lnTo>
                  <a:lnTo>
                    <a:pt x="897509" y="5689600"/>
                  </a:lnTo>
                  <a:close/>
                </a:path>
              </a:pathLst>
            </a:custGeom>
            <a:solidFill>
              <a:srgbClr val="90C226">
                <a:alpha val="72157"/>
              </a:srgbClr>
            </a:solidFill>
          </p:spPr>
        </p:sp>
      </p:grpSp>
      <p:sp>
        <p:nvSpPr>
          <p:cNvPr name="TextBox 20" id="20"/>
          <p:cNvSpPr txBox="true"/>
          <p:nvPr/>
        </p:nvSpPr>
        <p:spPr>
          <a:xfrm rot="0">
            <a:off x="1107443" y="483870"/>
            <a:ext cx="12712122" cy="1188853"/>
          </a:xfrm>
          <a:prstGeom prst="rect">
            <a:avLst/>
          </a:prstGeom>
        </p:spPr>
        <p:txBody>
          <a:bodyPr anchor="t" rtlCol="false" tIns="0" lIns="0" bIns="0" rIns="0">
            <a:spAutoFit/>
          </a:bodyPr>
          <a:lstStyle/>
          <a:p>
            <a:pPr algn="l">
              <a:lnSpc>
                <a:spcPts val="3600"/>
              </a:lnSpc>
            </a:pPr>
            <a:r>
              <a:rPr lang="en-US" sz="3000" b="true">
                <a:solidFill>
                  <a:srgbClr val="90C226"/>
                </a:solidFill>
                <a:latin typeface="Arial Bold"/>
                <a:ea typeface="Arial Bold"/>
                <a:cs typeface="Arial Bold"/>
                <a:sym typeface="Arial Bold"/>
              </a:rPr>
              <a:t>Main approaches and strategies that could be use to monitor measles in the community explained</a:t>
            </a:r>
          </a:p>
        </p:txBody>
      </p:sp>
      <p:sp>
        <p:nvSpPr>
          <p:cNvPr name="TextBox 21" id="21"/>
          <p:cNvSpPr txBox="true"/>
          <p:nvPr/>
        </p:nvSpPr>
        <p:spPr>
          <a:xfrm rot="0">
            <a:off x="855193" y="1540164"/>
            <a:ext cx="12712122" cy="8109909"/>
          </a:xfrm>
          <a:prstGeom prst="rect">
            <a:avLst/>
          </a:prstGeom>
        </p:spPr>
        <p:txBody>
          <a:bodyPr anchor="t" rtlCol="false" tIns="0" lIns="0" bIns="0" rIns="0">
            <a:spAutoFit/>
          </a:bodyPr>
          <a:lstStyle/>
          <a:p>
            <a:pPr algn="l" marL="488632" indent="-244316" lvl="1">
              <a:lnSpc>
                <a:spcPts val="3240"/>
              </a:lnSpc>
              <a:buFont typeface="Arial"/>
              <a:buChar char="•"/>
            </a:pPr>
            <a:r>
              <a:rPr lang="en-US" b="true" sz="2700">
                <a:solidFill>
                  <a:srgbClr val="404040"/>
                </a:solidFill>
                <a:latin typeface="Arial Bold"/>
                <a:ea typeface="Arial Bold"/>
                <a:cs typeface="Arial Bold"/>
                <a:sym typeface="Arial Bold"/>
              </a:rPr>
              <a:t>Surveillance</a:t>
            </a:r>
            <a:r>
              <a:rPr lang="en-US" sz="2700">
                <a:solidFill>
                  <a:srgbClr val="404040"/>
                </a:solidFill>
                <a:latin typeface="Arial"/>
                <a:ea typeface="Arial"/>
                <a:cs typeface="Arial"/>
                <a:sym typeface="Arial"/>
              </a:rPr>
              <a:t> :   Because clinical diagnosis alone can be unreliable, National surveillance requires confirmatory testing, primarily using oral samples                                                               (NHS England)</a:t>
            </a:r>
          </a:p>
          <a:p>
            <a:pPr algn="l" marL="488632" indent="-244316" lvl="1">
              <a:lnSpc>
                <a:spcPts val="3240"/>
              </a:lnSpc>
            </a:pPr>
          </a:p>
          <a:p>
            <a:pPr algn="l" marL="488632" indent="-244316" lvl="1">
              <a:lnSpc>
                <a:spcPts val="3240"/>
              </a:lnSpc>
              <a:buFont typeface="Arial"/>
              <a:buChar char="•"/>
            </a:pPr>
            <a:r>
              <a:rPr lang="en-US" b="true" sz="2700">
                <a:solidFill>
                  <a:srgbClr val="404040"/>
                </a:solidFill>
                <a:latin typeface="Arial Bold"/>
                <a:ea typeface="Arial Bold"/>
                <a:cs typeface="Arial Bold"/>
                <a:sym typeface="Arial Bold"/>
              </a:rPr>
              <a:t>Case Reporting:  </a:t>
            </a:r>
            <a:r>
              <a:rPr lang="en-US" sz="2700">
                <a:solidFill>
                  <a:srgbClr val="404040"/>
                </a:solidFill>
                <a:latin typeface="Arial"/>
                <a:ea typeface="Arial"/>
                <a:cs typeface="Arial"/>
                <a:sym typeface="Arial"/>
              </a:rPr>
              <a:t>Health professionals are legally required to report all clinically suspected cases to local Authorities such as the UK Health Security Agency(UKHSA) Health Protection Teams ensuring immediate tracking(Gov.co.uk)</a:t>
            </a:r>
          </a:p>
          <a:p>
            <a:pPr algn="l" marL="488632" indent="-244316" lvl="1">
              <a:lnSpc>
                <a:spcPts val="3240"/>
              </a:lnSpc>
            </a:pPr>
          </a:p>
          <a:p>
            <a:pPr algn="l" marL="488632" indent="-244316" lvl="1">
              <a:lnSpc>
                <a:spcPts val="3240"/>
              </a:lnSpc>
              <a:buFont typeface="Arial"/>
              <a:buChar char="•"/>
            </a:pPr>
            <a:r>
              <a:rPr lang="en-US" b="true" sz="2700">
                <a:solidFill>
                  <a:srgbClr val="404040"/>
                </a:solidFill>
                <a:latin typeface="Arial Bold"/>
                <a:ea typeface="Arial Bold"/>
                <a:cs typeface="Arial Bold"/>
                <a:sym typeface="Arial Bold"/>
              </a:rPr>
              <a:t>Active Case Study:  </a:t>
            </a:r>
            <a:r>
              <a:rPr lang="en-US" sz="2700">
                <a:solidFill>
                  <a:srgbClr val="404040"/>
                </a:solidFill>
                <a:latin typeface="Arial"/>
                <a:ea typeface="Arial"/>
                <a:cs typeface="Arial"/>
                <a:sym typeface="Arial"/>
              </a:rPr>
              <a:t>During localized outbreaks health workers conduct active searches by reviewing records at local GP, clinics, hospitals, schools to identify unreported or asymptomatic cases (National institute of Health)</a:t>
            </a:r>
          </a:p>
          <a:p>
            <a:pPr algn="l" marL="488632" indent="-244316" lvl="1">
              <a:lnSpc>
                <a:spcPts val="3240"/>
              </a:lnSpc>
              <a:buFont typeface="Arial"/>
              <a:buChar char="•"/>
            </a:pPr>
            <a:r>
              <a:rPr lang="en-US" b="true" sz="2700">
                <a:solidFill>
                  <a:srgbClr val="404040"/>
                </a:solidFill>
                <a:latin typeface="Arial Bold"/>
                <a:ea typeface="Arial Bold"/>
                <a:cs typeface="Arial Bold"/>
                <a:sym typeface="Arial Bold"/>
              </a:rPr>
              <a:t>Public Health Guidance:  </a:t>
            </a:r>
            <a:r>
              <a:rPr lang="en-US" sz="2700">
                <a:solidFill>
                  <a:srgbClr val="404040"/>
                </a:solidFill>
                <a:latin typeface="Arial"/>
                <a:ea typeface="Arial"/>
                <a:cs typeface="Arial"/>
                <a:sym typeface="Arial"/>
              </a:rPr>
              <a:t>By adhering to national guidelines for managing or confirmed measles cases in the health care setting, ensuring prompt isolation. Providing immunoglobulin products for post exposure to prophylaxis. These strategies are essential for maintaining measles elimination status and preventing the spread of the virus</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0" y="19"/>
            <a:ext cx="18288000" cy="10286981"/>
            <a:chOff x="0" y="0"/>
            <a:chExt cx="24384000" cy="13715975"/>
          </a:xfrm>
        </p:grpSpPr>
        <p:sp>
          <p:nvSpPr>
            <p:cNvPr name="Freeform 3" id="3"/>
            <p:cNvSpPr/>
            <p:nvPr/>
          </p:nvSpPr>
          <p:spPr>
            <a:xfrm flipH="false" flipV="false" rot="0">
              <a:off x="0" y="0"/>
              <a:ext cx="24384000" cy="13716000"/>
            </a:xfrm>
            <a:custGeom>
              <a:avLst/>
              <a:gdLst/>
              <a:ahLst/>
              <a:cxnLst/>
              <a:rect r="r" b="b" t="t" l="l"/>
              <a:pathLst>
                <a:path h="13716000" w="24384000">
                  <a:moveTo>
                    <a:pt x="0" y="0"/>
                  </a:moveTo>
                  <a:lnTo>
                    <a:pt x="24384000" y="0"/>
                  </a:lnTo>
                  <a:lnTo>
                    <a:pt x="24384000" y="13716000"/>
                  </a:lnTo>
                  <a:lnTo>
                    <a:pt x="0" y="13716000"/>
                  </a:lnTo>
                  <a:lnTo>
                    <a:pt x="0" y="0"/>
                  </a:lnTo>
                  <a:close/>
                </a:path>
              </a:pathLst>
            </a:custGeom>
            <a:blipFill>
              <a:blip r:embed="rId2"/>
              <a:stretch>
                <a:fillRect l="-15663" t="0" r="-12127" b="-25983"/>
              </a:stretch>
            </a:blipFill>
          </p:spPr>
        </p:sp>
      </p:grpSp>
      <p:grpSp>
        <p:nvGrpSpPr>
          <p:cNvPr name="Group 4" id="4"/>
          <p:cNvGrpSpPr/>
          <p:nvPr/>
        </p:nvGrpSpPr>
        <p:grpSpPr>
          <a:xfrm rot="0">
            <a:off x="0" y="0"/>
            <a:ext cx="10600468" cy="10287000"/>
            <a:chOff x="0" y="0"/>
            <a:chExt cx="14133957" cy="13716000"/>
          </a:xfrm>
        </p:grpSpPr>
        <p:sp>
          <p:nvSpPr>
            <p:cNvPr name="Freeform 5" id="5"/>
            <p:cNvSpPr/>
            <p:nvPr/>
          </p:nvSpPr>
          <p:spPr>
            <a:xfrm flipH="false" flipV="false" rot="0">
              <a:off x="0" y="0"/>
              <a:ext cx="14133957" cy="13716000"/>
            </a:xfrm>
            <a:custGeom>
              <a:avLst/>
              <a:gdLst/>
              <a:ahLst/>
              <a:cxnLst/>
              <a:rect r="r" b="b" t="t" l="l"/>
              <a:pathLst>
                <a:path h="13716000" w="14133957">
                  <a:moveTo>
                    <a:pt x="0" y="0"/>
                  </a:moveTo>
                  <a:lnTo>
                    <a:pt x="14133957" y="0"/>
                  </a:lnTo>
                  <a:lnTo>
                    <a:pt x="14133957" y="13716000"/>
                  </a:lnTo>
                  <a:lnTo>
                    <a:pt x="0" y="13716000"/>
                  </a:lnTo>
                  <a:close/>
                </a:path>
              </a:pathLst>
            </a:custGeom>
            <a:gradFill rotWithShape="true">
              <a:gsLst>
                <a:gs pos="0">
                  <a:srgbClr val="FFFFFF">
                    <a:alpha val="100000"/>
                  </a:srgbClr>
                </a:gs>
                <a:gs pos="19000">
                  <a:srgbClr val="FFFFFF">
                    <a:alpha val="77000"/>
                  </a:srgbClr>
                </a:gs>
                <a:gs pos="35000">
                  <a:srgbClr val="FFFFFF">
                    <a:alpha val="38000"/>
                  </a:srgbClr>
                </a:gs>
                <a:gs pos="48000">
                  <a:srgbClr val="FFFFFF">
                    <a:alpha val="0"/>
                  </a:srgbClr>
                </a:gs>
                <a:gs pos="100000">
                  <a:srgbClr val="FFFFFF">
                    <a:alpha val="100000"/>
                  </a:srgbClr>
                </a:gs>
              </a:gsLst>
              <a:lin ang="10800000"/>
            </a:gradFill>
          </p:spPr>
        </p:sp>
      </p:grpSp>
      <p:grpSp>
        <p:nvGrpSpPr>
          <p:cNvPr name="Group 6" id="6"/>
          <p:cNvGrpSpPr/>
          <p:nvPr/>
        </p:nvGrpSpPr>
        <p:grpSpPr>
          <a:xfrm rot="0">
            <a:off x="1428340" y="1115168"/>
            <a:ext cx="5960078" cy="5538045"/>
            <a:chOff x="0" y="0"/>
            <a:chExt cx="7946771" cy="7384059"/>
          </a:xfrm>
        </p:grpSpPr>
        <p:sp>
          <p:nvSpPr>
            <p:cNvPr name="Freeform 7" id="7"/>
            <p:cNvSpPr/>
            <p:nvPr/>
          </p:nvSpPr>
          <p:spPr>
            <a:xfrm flipH="false" flipV="false" rot="0">
              <a:off x="0" y="0"/>
              <a:ext cx="7946770" cy="7384056"/>
            </a:xfrm>
            <a:custGeom>
              <a:avLst/>
              <a:gdLst/>
              <a:ahLst/>
              <a:cxnLst/>
              <a:rect r="r" b="b" t="t" l="l"/>
              <a:pathLst>
                <a:path h="7384056" w="7946770">
                  <a:moveTo>
                    <a:pt x="0" y="0"/>
                  </a:moveTo>
                  <a:lnTo>
                    <a:pt x="7946770" y="0"/>
                  </a:lnTo>
                  <a:lnTo>
                    <a:pt x="7946770" y="7384056"/>
                  </a:lnTo>
                  <a:lnTo>
                    <a:pt x="0" y="7384056"/>
                  </a:lnTo>
                  <a:close/>
                </a:path>
              </a:pathLst>
            </a:custGeom>
            <a:blipFill>
              <a:blip r:embed="rId3">
                <a:alphaModFix amt="0"/>
              </a:blip>
              <a:stretch>
                <a:fillRect l="-69218" t="0" r="-69218" b="0"/>
              </a:stretch>
            </a:blipFill>
          </p:spPr>
        </p:sp>
        <p:sp>
          <p:nvSpPr>
            <p:cNvPr name="TextBox 8" id="8"/>
            <p:cNvSpPr txBox="true"/>
            <p:nvPr/>
          </p:nvSpPr>
          <p:spPr>
            <a:xfrm>
              <a:off x="0" y="66675"/>
              <a:ext cx="7946771" cy="7317384"/>
            </a:xfrm>
            <a:prstGeom prst="rect">
              <a:avLst/>
            </a:prstGeom>
          </p:spPr>
          <p:txBody>
            <a:bodyPr anchor="b" rtlCol="false" tIns="0" lIns="0" bIns="0" rIns="0"/>
            <a:lstStyle/>
            <a:p>
              <a:pPr algn="l">
                <a:lnSpc>
                  <a:spcPts val="6480"/>
                </a:lnSpc>
              </a:pPr>
              <a:r>
                <a:rPr lang="en-US" sz="6000">
                  <a:solidFill>
                    <a:srgbClr val="000000"/>
                  </a:solidFill>
                  <a:latin typeface="Aptos"/>
                  <a:ea typeface="Aptos"/>
                  <a:cs typeface="Aptos"/>
                  <a:sym typeface="Aptos"/>
                </a:rPr>
                <a:t>The main approaches and strategies for monitoring a measles outbreak</a:t>
              </a:r>
            </a:p>
          </p:txBody>
        </p:sp>
      </p:grpSp>
      <p:sp>
        <p:nvSpPr>
          <p:cNvPr name="TextBox 9" id="9"/>
          <p:cNvSpPr txBox="true"/>
          <p:nvPr/>
        </p:nvSpPr>
        <p:spPr>
          <a:xfrm rot="0">
            <a:off x="1519780" y="7084819"/>
            <a:ext cx="5777198" cy="2041293"/>
          </a:xfrm>
          <a:prstGeom prst="rect">
            <a:avLst/>
          </a:prstGeom>
        </p:spPr>
        <p:txBody>
          <a:bodyPr anchor="t" rtlCol="false" tIns="0" lIns="0" bIns="0" rIns="0">
            <a:spAutoFit/>
          </a:bodyPr>
          <a:lstStyle/>
          <a:p>
            <a:pPr algn="l">
              <a:lnSpc>
                <a:spcPts val="4082"/>
              </a:lnSpc>
            </a:pPr>
            <a:r>
              <a:rPr lang="en-US" sz="4200">
                <a:solidFill>
                  <a:srgbClr val="000000"/>
                </a:solidFill>
                <a:latin typeface="Aptos"/>
                <a:ea typeface="Aptos"/>
                <a:cs typeface="Aptos"/>
                <a:sym typeface="Aptos"/>
              </a:rPr>
              <a:t> </a:t>
            </a:r>
          </a:p>
          <a:p>
            <a:pPr algn="l">
              <a:lnSpc>
                <a:spcPts val="4082"/>
              </a:lnSpc>
            </a:pPr>
            <a:r>
              <a:rPr lang="en-US" sz="4200">
                <a:solidFill>
                  <a:srgbClr val="000000"/>
                </a:solidFill>
                <a:latin typeface="Aptos"/>
                <a:ea typeface="Aptos"/>
                <a:cs typeface="Aptos"/>
                <a:sym typeface="Aptos"/>
              </a:rPr>
              <a:t>Anderson Soglo</a:t>
            </a:r>
          </a:p>
          <a:p>
            <a:pPr algn="l">
              <a:lnSpc>
                <a:spcPts val="4082"/>
              </a:lnSpc>
            </a:pPr>
            <a:r>
              <a:rPr lang="en-US" sz="4200">
                <a:solidFill>
                  <a:srgbClr val="000000"/>
                </a:solidFill>
                <a:latin typeface="Aptos"/>
                <a:ea typeface="Aptos"/>
                <a:cs typeface="Aptos"/>
                <a:sym typeface="Aptos"/>
              </a:rPr>
              <a:t> 2523957</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502759" y="457343"/>
            <a:ext cx="15773400" cy="1988344"/>
            <a:chOff x="0" y="0"/>
            <a:chExt cx="21031200" cy="2651125"/>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2">
                <a:alphaModFix amt="0"/>
              </a:blip>
              <a:stretch>
                <a:fillRect l="0" t="-104573" r="0" b="-104573"/>
              </a:stretch>
            </a:blipFill>
          </p:spPr>
        </p:sp>
        <p:sp>
          <p:nvSpPr>
            <p:cNvPr name="TextBox 4" id="4"/>
            <p:cNvSpPr txBox="true"/>
            <p:nvPr/>
          </p:nvSpPr>
          <p:spPr>
            <a:xfrm>
              <a:off x="0" y="66675"/>
              <a:ext cx="21031200" cy="2584450"/>
            </a:xfrm>
            <a:prstGeom prst="rect">
              <a:avLst/>
            </a:prstGeom>
          </p:spPr>
          <p:txBody>
            <a:bodyPr anchor="ctr" rtlCol="false" tIns="0" lIns="0" bIns="0" rIns="0"/>
            <a:lstStyle/>
            <a:p>
              <a:pPr algn="l">
                <a:lnSpc>
                  <a:spcPts val="7128"/>
                </a:lnSpc>
              </a:pPr>
              <a:r>
                <a:rPr lang="en-US" sz="6600">
                  <a:solidFill>
                    <a:srgbClr val="000000"/>
                  </a:solidFill>
                  <a:latin typeface="Aptos"/>
                  <a:ea typeface="Aptos"/>
                  <a:cs typeface="Aptos"/>
                  <a:sym typeface="Aptos"/>
                </a:rPr>
                <a:t>Mandatory Case Reporting</a:t>
              </a:r>
            </a:p>
            <a:p>
              <a:pPr algn="l">
                <a:lnSpc>
                  <a:spcPts val="7128"/>
                </a:lnSpc>
              </a:pPr>
            </a:p>
          </p:txBody>
        </p:sp>
      </p:grpSp>
      <p:grpSp>
        <p:nvGrpSpPr>
          <p:cNvPr name="Group 5" id="5"/>
          <p:cNvGrpSpPr/>
          <p:nvPr/>
        </p:nvGrpSpPr>
        <p:grpSpPr>
          <a:xfrm rot="0">
            <a:off x="9258300" y="2738438"/>
            <a:ext cx="8726043" cy="6544532"/>
            <a:chOff x="0" y="0"/>
            <a:chExt cx="11634724" cy="8726043"/>
          </a:xfrm>
        </p:grpSpPr>
        <p:sp>
          <p:nvSpPr>
            <p:cNvPr name="Freeform 6" id="6"/>
            <p:cNvSpPr/>
            <p:nvPr/>
          </p:nvSpPr>
          <p:spPr>
            <a:xfrm flipH="false" flipV="false" rot="0">
              <a:off x="0" y="0"/>
              <a:ext cx="11634724" cy="8726043"/>
            </a:xfrm>
            <a:custGeom>
              <a:avLst/>
              <a:gdLst/>
              <a:ahLst/>
              <a:cxnLst/>
              <a:rect r="r" b="b" t="t" l="l"/>
              <a:pathLst>
                <a:path h="8726043" w="11634724">
                  <a:moveTo>
                    <a:pt x="0" y="0"/>
                  </a:moveTo>
                  <a:lnTo>
                    <a:pt x="11634724" y="0"/>
                  </a:lnTo>
                  <a:lnTo>
                    <a:pt x="11634724" y="8726043"/>
                  </a:lnTo>
                  <a:lnTo>
                    <a:pt x="0" y="8726043"/>
                  </a:lnTo>
                  <a:lnTo>
                    <a:pt x="0" y="0"/>
                  </a:lnTo>
                  <a:close/>
                </a:path>
              </a:pathLst>
            </a:custGeom>
            <a:blipFill>
              <a:blip r:embed="rId3"/>
              <a:stretch>
                <a:fillRect l="0" t="0" r="0" b="0"/>
              </a:stretch>
            </a:blipFill>
          </p:spPr>
        </p:sp>
      </p:grpSp>
      <p:sp>
        <p:nvSpPr>
          <p:cNvPr name="TextBox 7" id="7"/>
          <p:cNvSpPr txBox="true"/>
          <p:nvPr/>
        </p:nvSpPr>
        <p:spPr>
          <a:xfrm rot="0">
            <a:off x="1386840" y="1703070"/>
            <a:ext cx="7551420" cy="9090660"/>
          </a:xfrm>
          <a:prstGeom prst="rect">
            <a:avLst/>
          </a:prstGeom>
        </p:spPr>
        <p:txBody>
          <a:bodyPr anchor="t" rtlCol="false" tIns="0" lIns="0" bIns="0" rIns="0">
            <a:spAutoFit/>
          </a:bodyPr>
          <a:lstStyle/>
          <a:p>
            <a:pPr algn="l" marL="298609" indent="-149304" lvl="1">
              <a:lnSpc>
                <a:spcPts val="1782"/>
              </a:lnSpc>
              <a:buFont typeface="Arial"/>
              <a:buChar char="•"/>
            </a:pPr>
            <a:r>
              <a:rPr lang="en-US" sz="1650">
                <a:solidFill>
                  <a:srgbClr val="000000"/>
                </a:solidFill>
                <a:latin typeface="Aptos"/>
                <a:ea typeface="Aptos"/>
                <a:cs typeface="Aptos"/>
                <a:sym typeface="Aptos"/>
              </a:rPr>
              <a:t>Suspected Case</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Healthcare Worker</a:t>
            </a:r>
          </a:p>
          <a:p>
            <a:pPr algn="l" marL="298609" indent="-149304" lvl="1">
              <a:lnSpc>
                <a:spcPts val="1782"/>
              </a:lnSpc>
              <a:buFont typeface="Arial"/>
              <a:buChar char="•"/>
            </a:pPr>
            <a:r>
              <a:rPr lang="en-US" sz="1650">
                <a:solidFill>
                  <a:srgbClr val="000000"/>
                </a:solidFill>
                <a:latin typeface="Aptos"/>
                <a:ea typeface="Aptos"/>
                <a:cs typeface="Aptos"/>
                <a:sym typeface="Aptos"/>
              </a:rPr>
              <a:t>sends SMS alert</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Central mSOS Server</a:t>
            </a:r>
          </a:p>
          <a:p>
            <a:pPr algn="l" marL="298609" indent="-149304" lvl="1">
              <a:lnSpc>
                <a:spcPts val="1782"/>
              </a:lnSpc>
              <a:buFont typeface="Arial"/>
              <a:buChar char="•"/>
            </a:pPr>
            <a:r>
              <a:rPr lang="en-US" sz="1650">
                <a:solidFill>
                  <a:srgbClr val="000000"/>
                </a:solidFill>
                <a:latin typeface="Aptos"/>
                <a:ea typeface="Aptos"/>
                <a:cs typeface="Aptos"/>
                <a:sym typeface="Aptos"/>
              </a:rPr>
              <a:t>(stores data)</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Automatic Notification</a:t>
            </a:r>
          </a:p>
          <a:p>
            <a:pPr algn="l" marL="298609" indent="-149304" lvl="1">
              <a:lnSpc>
                <a:spcPts val="1782"/>
              </a:lnSpc>
              <a:buFont typeface="Arial"/>
              <a:buChar char="•"/>
            </a:pPr>
            <a:r>
              <a:rPr lang="en-US" sz="1650">
                <a:solidFill>
                  <a:srgbClr val="000000"/>
                </a:solidFill>
                <a:latin typeface="Aptos"/>
                <a:ea typeface="Aptos"/>
                <a:cs typeface="Aptos"/>
                <a:sym typeface="Aptos"/>
              </a:rPr>
              <a:t>to Health Authorities</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Web Surveillance Portal</a:t>
            </a:r>
          </a:p>
          <a:p>
            <a:pPr algn="l" marL="298609" indent="-149304" lvl="1">
              <a:lnSpc>
                <a:spcPts val="1782"/>
              </a:lnSpc>
              <a:buFont typeface="Arial"/>
              <a:buChar char="•"/>
            </a:pPr>
            <a:r>
              <a:rPr lang="en-US" sz="1650">
                <a:solidFill>
                  <a:srgbClr val="000000"/>
                </a:solidFill>
                <a:latin typeface="Aptos"/>
                <a:ea typeface="Aptos"/>
                <a:cs typeface="Aptos"/>
                <a:sym typeface="Aptos"/>
              </a:rPr>
              <a:t>(data analysis)</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      ▼</a:t>
            </a:r>
          </a:p>
          <a:p>
            <a:pPr algn="l" marL="298609" indent="-149304" lvl="1">
              <a:lnSpc>
                <a:spcPts val="1782"/>
              </a:lnSpc>
              <a:buFont typeface="Arial"/>
              <a:buChar char="•"/>
            </a:pPr>
            <a:r>
              <a:rPr lang="en-US" sz="1650">
                <a:solidFill>
                  <a:srgbClr val="000000"/>
                </a:solidFill>
                <a:latin typeface="Aptos"/>
                <a:ea typeface="Aptos"/>
                <a:cs typeface="Aptos"/>
                <a:sym typeface="Aptos"/>
              </a:rPr>
              <a:t>Rapid Public Health</a:t>
            </a:r>
          </a:p>
          <a:p>
            <a:pPr algn="l" marL="298609" indent="-149304" lvl="1">
              <a:lnSpc>
                <a:spcPts val="1782"/>
              </a:lnSpc>
              <a:buFont typeface="Arial"/>
              <a:buChar char="•"/>
            </a:pPr>
            <a:r>
              <a:rPr lang="en-US" sz="1650">
                <a:solidFill>
                  <a:srgbClr val="000000"/>
                </a:solidFill>
                <a:latin typeface="Aptos"/>
                <a:ea typeface="Aptos"/>
                <a:cs typeface="Aptos"/>
                <a:sym typeface="Aptos"/>
              </a:rPr>
              <a:t>Response</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946404" y="960120"/>
            <a:ext cx="7228332" cy="2221992"/>
            <a:chOff x="0" y="0"/>
            <a:chExt cx="9637776" cy="2962656"/>
          </a:xfrm>
        </p:grpSpPr>
        <p:sp>
          <p:nvSpPr>
            <p:cNvPr name="Freeform 3" id="3"/>
            <p:cNvSpPr/>
            <p:nvPr/>
          </p:nvSpPr>
          <p:spPr>
            <a:xfrm flipH="false" flipV="false" rot="0">
              <a:off x="0" y="0"/>
              <a:ext cx="9637776" cy="2962656"/>
            </a:xfrm>
            <a:custGeom>
              <a:avLst/>
              <a:gdLst/>
              <a:ahLst/>
              <a:cxnLst/>
              <a:rect r="r" b="b" t="t" l="l"/>
              <a:pathLst>
                <a:path h="2962656" w="9637776">
                  <a:moveTo>
                    <a:pt x="0" y="0"/>
                  </a:moveTo>
                  <a:lnTo>
                    <a:pt x="9637776" y="0"/>
                  </a:lnTo>
                  <a:lnTo>
                    <a:pt x="9637776" y="2962656"/>
                  </a:lnTo>
                  <a:lnTo>
                    <a:pt x="0" y="2962656"/>
                  </a:lnTo>
                  <a:close/>
                </a:path>
              </a:pathLst>
            </a:custGeom>
            <a:blipFill>
              <a:blip r:embed="rId2">
                <a:alphaModFix amt="0"/>
              </a:blip>
              <a:stretch>
                <a:fillRect l="0" t="-13386" r="0" b="-13386"/>
              </a:stretch>
            </a:blipFill>
          </p:spPr>
        </p:sp>
        <p:sp>
          <p:nvSpPr>
            <p:cNvPr name="TextBox 4" id="4"/>
            <p:cNvSpPr txBox="true"/>
            <p:nvPr/>
          </p:nvSpPr>
          <p:spPr>
            <a:xfrm>
              <a:off x="0" y="85725"/>
              <a:ext cx="9637776" cy="2876931"/>
            </a:xfrm>
            <a:prstGeom prst="rect">
              <a:avLst/>
            </a:prstGeom>
          </p:spPr>
          <p:txBody>
            <a:bodyPr anchor="b" rtlCol="false" tIns="0" lIns="0" bIns="0" rIns="0"/>
            <a:lstStyle/>
            <a:p>
              <a:pPr algn="l">
                <a:lnSpc>
                  <a:spcPts val="8100"/>
                </a:lnSpc>
              </a:pPr>
              <a:r>
                <a:rPr lang="en-US" sz="7500">
                  <a:solidFill>
                    <a:srgbClr val="000000"/>
                  </a:solidFill>
                  <a:latin typeface="Aptos"/>
                  <a:ea typeface="Aptos"/>
                  <a:cs typeface="Aptos"/>
                  <a:sym typeface="Aptos"/>
                </a:rPr>
                <a:t>Mandatory Case Reporting</a:t>
              </a:r>
            </a:p>
          </p:txBody>
        </p:sp>
      </p:grpSp>
      <p:sp>
        <p:nvSpPr>
          <p:cNvPr name="Freeform 5" id="5"/>
          <p:cNvSpPr/>
          <p:nvPr/>
        </p:nvSpPr>
        <p:spPr>
          <a:xfrm flipH="false" flipV="false" rot="0">
            <a:off x="936346" y="3530727"/>
            <a:ext cx="4939789" cy="84582"/>
          </a:xfrm>
          <a:custGeom>
            <a:avLst/>
            <a:gdLst/>
            <a:ahLst/>
            <a:cxnLst/>
            <a:rect r="r" b="b" t="t" l="l"/>
            <a:pathLst>
              <a:path h="84582" w="4939789">
                <a:moveTo>
                  <a:pt x="0" y="0"/>
                </a:moveTo>
                <a:lnTo>
                  <a:pt x="4939788" y="0"/>
                </a:lnTo>
                <a:lnTo>
                  <a:pt x="4939788" y="84582"/>
                </a:lnTo>
                <a:lnTo>
                  <a:pt x="0" y="84582"/>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6" id="6"/>
          <p:cNvSpPr txBox="true"/>
          <p:nvPr/>
        </p:nvSpPr>
        <p:spPr>
          <a:xfrm rot="0">
            <a:off x="1037844" y="4065651"/>
            <a:ext cx="7045452" cy="5201793"/>
          </a:xfrm>
          <a:prstGeom prst="rect">
            <a:avLst/>
          </a:prstGeom>
        </p:spPr>
        <p:txBody>
          <a:bodyPr anchor="t" rtlCol="false" tIns="0" lIns="0" bIns="0" rIns="0">
            <a:spAutoFit/>
          </a:bodyPr>
          <a:lstStyle/>
          <a:p>
            <a:pPr algn="l">
              <a:lnSpc>
                <a:spcPts val="2754"/>
              </a:lnSpc>
            </a:pPr>
            <a:r>
              <a:rPr lang="en-US" sz="2550">
                <a:solidFill>
                  <a:srgbClr val="000000"/>
                </a:solidFill>
                <a:latin typeface="Aptos"/>
                <a:ea typeface="Aptos"/>
                <a:cs typeface="Aptos"/>
                <a:sym typeface="Aptos"/>
              </a:rPr>
              <a:t>Measles is a notifiable disease in many countries. Healthcare professionals and laboratories are required to report suspected or confirmed cases to public health authorities immediately (UKHSA.2026)</a:t>
            </a:r>
          </a:p>
          <a:p>
            <a:pPr algn="l">
              <a:lnSpc>
                <a:spcPts val="2754"/>
              </a:lnSpc>
            </a:pPr>
          </a:p>
          <a:p>
            <a:pPr algn="l">
              <a:lnSpc>
                <a:spcPts val="2754"/>
              </a:lnSpc>
            </a:pPr>
            <a:r>
              <a:rPr lang="en-US" sz="2550">
                <a:solidFill>
                  <a:srgbClr val="000000"/>
                </a:solidFill>
                <a:latin typeface="Aptos"/>
                <a:ea typeface="Aptos"/>
                <a:cs typeface="Aptos"/>
                <a:sym typeface="Aptos"/>
              </a:rPr>
              <a:t>This allows authorities to:                                                     </a:t>
            </a:r>
          </a:p>
          <a:p>
            <a:pPr algn="l">
              <a:lnSpc>
                <a:spcPts val="2754"/>
              </a:lnSpc>
            </a:pPr>
          </a:p>
          <a:p>
            <a:pPr algn="l" marL="461486" indent="-230743" lvl="1">
              <a:lnSpc>
                <a:spcPts val="2754"/>
              </a:lnSpc>
              <a:buFont typeface="Arial"/>
              <a:buChar char="•"/>
            </a:pPr>
            <a:r>
              <a:rPr lang="en-US" sz="2550">
                <a:solidFill>
                  <a:srgbClr val="000000"/>
                </a:solidFill>
                <a:latin typeface="Aptos"/>
                <a:ea typeface="Aptos"/>
                <a:cs typeface="Aptos"/>
                <a:sym typeface="Aptos"/>
              </a:rPr>
              <a:t>Detect outbreaks early. </a:t>
            </a:r>
          </a:p>
          <a:p>
            <a:pPr algn="l" marL="461486" indent="-230743" lvl="1">
              <a:lnSpc>
                <a:spcPts val="2754"/>
              </a:lnSpc>
              <a:buFont typeface="Arial"/>
              <a:buChar char="•"/>
            </a:pPr>
            <a:r>
              <a:rPr lang="en-US" sz="2550">
                <a:solidFill>
                  <a:srgbClr val="000000"/>
                </a:solidFill>
                <a:latin typeface="Aptos"/>
                <a:ea typeface="Aptos"/>
                <a:cs typeface="Aptos"/>
                <a:sym typeface="Aptos"/>
              </a:rPr>
              <a:t>Initiate an epidemiological investigation. </a:t>
            </a:r>
          </a:p>
          <a:p>
            <a:pPr algn="l" marL="461486" indent="-230743" lvl="1">
              <a:lnSpc>
                <a:spcPts val="2754"/>
              </a:lnSpc>
              <a:buFont typeface="Arial"/>
              <a:buChar char="•"/>
            </a:pPr>
            <a:r>
              <a:rPr lang="en-US" sz="2550">
                <a:solidFill>
                  <a:srgbClr val="000000"/>
                </a:solidFill>
                <a:latin typeface="Aptos"/>
                <a:ea typeface="Aptos"/>
                <a:cs typeface="Aptos"/>
                <a:sym typeface="Aptos"/>
              </a:rPr>
              <a:t>Implement rapid public health interventions.</a:t>
            </a:r>
          </a:p>
          <a:p>
            <a:pPr algn="l" marL="461486" indent="-230743" lvl="1">
              <a:lnSpc>
                <a:spcPts val="2754"/>
              </a:lnSpc>
            </a:pPr>
          </a:p>
        </p:txBody>
      </p:sp>
      <p:grpSp>
        <p:nvGrpSpPr>
          <p:cNvPr name="Group 7" id="7"/>
          <p:cNvGrpSpPr/>
          <p:nvPr/>
        </p:nvGrpSpPr>
        <p:grpSpPr>
          <a:xfrm rot="0">
            <a:off x="9148572" y="2226364"/>
            <a:ext cx="8188452" cy="5834272"/>
            <a:chOff x="0" y="0"/>
            <a:chExt cx="10917936" cy="7779029"/>
          </a:xfrm>
        </p:grpSpPr>
        <p:sp>
          <p:nvSpPr>
            <p:cNvPr name="Freeform 8" id="8" descr="Infographic: The Countries With The Most Reported Measles Cases | Statista"/>
            <p:cNvSpPr/>
            <p:nvPr/>
          </p:nvSpPr>
          <p:spPr>
            <a:xfrm flipH="false" flipV="false" rot="0">
              <a:off x="0" y="0"/>
              <a:ext cx="10917936" cy="7779004"/>
            </a:xfrm>
            <a:custGeom>
              <a:avLst/>
              <a:gdLst/>
              <a:ahLst/>
              <a:cxnLst/>
              <a:rect r="r" b="b" t="t" l="l"/>
              <a:pathLst>
                <a:path h="7779004" w="10917936">
                  <a:moveTo>
                    <a:pt x="0" y="0"/>
                  </a:moveTo>
                  <a:lnTo>
                    <a:pt x="10917936" y="0"/>
                  </a:lnTo>
                  <a:lnTo>
                    <a:pt x="10917936" y="7779004"/>
                  </a:lnTo>
                  <a:lnTo>
                    <a:pt x="0" y="7779004"/>
                  </a:lnTo>
                  <a:lnTo>
                    <a:pt x="0" y="0"/>
                  </a:lnTo>
                  <a:close/>
                </a:path>
              </a:pathLst>
            </a:custGeom>
            <a:blipFill>
              <a:blip r:embed="rId5"/>
              <a:stretch>
                <a:fillRect l="0" t="0" r="0" b="0"/>
              </a:stretch>
            </a:blipFill>
          </p:spPr>
        </p:sp>
      </p:gr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47775" y="0"/>
            <a:ext cx="13727401" cy="3170415"/>
            <a:chOff x="0" y="0"/>
            <a:chExt cx="18303202" cy="4227220"/>
          </a:xfrm>
        </p:grpSpPr>
        <p:sp>
          <p:nvSpPr>
            <p:cNvPr name="Freeform 3" id="3"/>
            <p:cNvSpPr/>
            <p:nvPr/>
          </p:nvSpPr>
          <p:spPr>
            <a:xfrm flipH="false" flipV="false" rot="0">
              <a:off x="0" y="0"/>
              <a:ext cx="18303198" cy="4227226"/>
            </a:xfrm>
            <a:custGeom>
              <a:avLst/>
              <a:gdLst/>
              <a:ahLst/>
              <a:cxnLst/>
              <a:rect r="r" b="b" t="t" l="l"/>
              <a:pathLst>
                <a:path h="4227226" w="18303198">
                  <a:moveTo>
                    <a:pt x="0" y="0"/>
                  </a:moveTo>
                  <a:lnTo>
                    <a:pt x="18303198" y="0"/>
                  </a:lnTo>
                  <a:lnTo>
                    <a:pt x="18303198" y="4227226"/>
                  </a:lnTo>
                  <a:lnTo>
                    <a:pt x="0" y="4227226"/>
                  </a:lnTo>
                  <a:close/>
                </a:path>
              </a:pathLst>
            </a:custGeom>
            <a:blipFill>
              <a:blip r:embed="rId2">
                <a:alphaModFix amt="0"/>
              </a:blip>
              <a:stretch>
                <a:fillRect l="0" t="-34367" r="0" b="-34366"/>
              </a:stretch>
            </a:blipFill>
          </p:spPr>
        </p:sp>
        <p:sp>
          <p:nvSpPr>
            <p:cNvPr name="TextBox 4" id="4"/>
            <p:cNvSpPr txBox="true"/>
            <p:nvPr/>
          </p:nvSpPr>
          <p:spPr>
            <a:xfrm>
              <a:off x="0" y="104775"/>
              <a:ext cx="18303202" cy="4122445"/>
            </a:xfrm>
            <a:prstGeom prst="rect">
              <a:avLst/>
            </a:prstGeom>
          </p:spPr>
          <p:txBody>
            <a:bodyPr anchor="b" rtlCol="false" tIns="0" lIns="0" bIns="0" rIns="0"/>
            <a:lstStyle/>
            <a:p>
              <a:pPr algn="l">
                <a:lnSpc>
                  <a:spcPts val="9720"/>
                </a:lnSpc>
              </a:pPr>
              <a:r>
                <a:rPr lang="en-US" sz="9000">
                  <a:solidFill>
                    <a:srgbClr val="000000"/>
                  </a:solidFill>
                  <a:latin typeface="Aptos"/>
                  <a:ea typeface="Aptos"/>
                  <a:cs typeface="Aptos"/>
                  <a:sym typeface="Aptos"/>
                </a:rPr>
                <a:t>Early Case Detection</a:t>
              </a:r>
            </a:p>
            <a:p>
              <a:pPr algn="l">
                <a:lnSpc>
                  <a:spcPts val="9720"/>
                </a:lnSpc>
              </a:pPr>
            </a:p>
          </p:txBody>
        </p:sp>
      </p:grpSp>
      <p:sp>
        <p:nvSpPr>
          <p:cNvPr name="TextBox 5" id="5"/>
          <p:cNvSpPr txBox="true"/>
          <p:nvPr/>
        </p:nvSpPr>
        <p:spPr>
          <a:xfrm rot="0">
            <a:off x="1339215" y="2386841"/>
            <a:ext cx="15590520" cy="7854439"/>
          </a:xfrm>
          <a:prstGeom prst="rect">
            <a:avLst/>
          </a:prstGeom>
        </p:spPr>
        <p:txBody>
          <a:bodyPr anchor="t" rtlCol="false" tIns="0" lIns="0" bIns="0" rIns="0">
            <a:spAutoFit/>
          </a:bodyPr>
          <a:lstStyle/>
          <a:p>
            <a:pPr algn="l">
              <a:lnSpc>
                <a:spcPts val="4536"/>
              </a:lnSpc>
            </a:pPr>
            <a:r>
              <a:rPr lang="en-US" sz="4200">
                <a:solidFill>
                  <a:srgbClr val="000000"/>
                </a:solidFill>
                <a:latin typeface="Aptos"/>
                <a:ea typeface="Aptos"/>
                <a:cs typeface="Aptos"/>
                <a:sym typeface="Aptos"/>
              </a:rPr>
              <a:t>Healthcare providers should identify the characteristic signs and symptoms of measles, including:</a:t>
            </a:r>
          </a:p>
          <a:p>
            <a:pPr algn="l">
              <a:lnSpc>
                <a:spcPts val="4536"/>
              </a:lnSpc>
            </a:pPr>
          </a:p>
          <a:p>
            <a:pPr algn="l">
              <a:lnSpc>
                <a:spcPts val="4536"/>
              </a:lnSpc>
            </a:pPr>
            <a:r>
              <a:rPr lang="en-US" sz="4200">
                <a:solidFill>
                  <a:srgbClr val="000000"/>
                </a:solidFill>
                <a:latin typeface="Aptos"/>
                <a:ea typeface="Aptos"/>
                <a:cs typeface="Aptos"/>
                <a:sym typeface="Aptos"/>
              </a:rPr>
              <a:t>High fever </a:t>
            </a:r>
          </a:p>
          <a:p>
            <a:pPr algn="l">
              <a:lnSpc>
                <a:spcPts val="4536"/>
              </a:lnSpc>
            </a:pPr>
            <a:r>
              <a:rPr lang="en-US" sz="4200">
                <a:solidFill>
                  <a:srgbClr val="000000"/>
                </a:solidFill>
                <a:latin typeface="Aptos"/>
                <a:ea typeface="Aptos"/>
                <a:cs typeface="Aptos"/>
                <a:sym typeface="Aptos"/>
              </a:rPr>
              <a:t>Persistent cough </a:t>
            </a:r>
          </a:p>
          <a:p>
            <a:pPr algn="l">
              <a:lnSpc>
                <a:spcPts val="4536"/>
              </a:lnSpc>
            </a:pPr>
            <a:r>
              <a:rPr lang="en-US" sz="4200">
                <a:solidFill>
                  <a:srgbClr val="000000"/>
                </a:solidFill>
                <a:latin typeface="Aptos"/>
                <a:ea typeface="Aptos"/>
                <a:cs typeface="Aptos"/>
                <a:sym typeface="Aptos"/>
              </a:rPr>
              <a:t>Runny nose (coryza) </a:t>
            </a:r>
          </a:p>
          <a:p>
            <a:pPr algn="l">
              <a:lnSpc>
                <a:spcPts val="4536"/>
              </a:lnSpc>
            </a:pPr>
            <a:r>
              <a:rPr lang="en-US" sz="4200">
                <a:solidFill>
                  <a:srgbClr val="000000"/>
                </a:solidFill>
                <a:latin typeface="Aptos"/>
                <a:ea typeface="Aptos"/>
                <a:cs typeface="Aptos"/>
                <a:sym typeface="Aptos"/>
              </a:rPr>
              <a:t>Red, watery eyes (conjunctivitis) </a:t>
            </a:r>
          </a:p>
          <a:p>
            <a:pPr algn="l">
              <a:lnSpc>
                <a:spcPts val="4536"/>
              </a:lnSpc>
            </a:pPr>
            <a:r>
              <a:rPr lang="en-US" sz="4200">
                <a:solidFill>
                  <a:srgbClr val="000000"/>
                </a:solidFill>
                <a:latin typeface="Aptos"/>
                <a:ea typeface="Aptos"/>
                <a:cs typeface="Aptos"/>
                <a:sym typeface="Aptos"/>
              </a:rPr>
              <a:t>Red blotchy skin rash </a:t>
            </a:r>
          </a:p>
          <a:p>
            <a:pPr algn="l">
              <a:lnSpc>
                <a:spcPts val="4536"/>
              </a:lnSpc>
            </a:pPr>
          </a:p>
          <a:p>
            <a:pPr algn="l">
              <a:lnSpc>
                <a:spcPts val="4536"/>
              </a:lnSpc>
            </a:pPr>
            <a:r>
              <a:rPr lang="en-US" sz="4200">
                <a:solidFill>
                  <a:srgbClr val="000000"/>
                </a:solidFill>
                <a:latin typeface="Aptos"/>
                <a:ea typeface="Aptos"/>
                <a:cs typeface="Aptos"/>
                <a:sym typeface="Aptos"/>
              </a:rPr>
              <a:t>Early identification enables prompt isolation and reduces further transmission</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502531" y="255622"/>
            <a:ext cx="15268404" cy="1993097"/>
            <a:chOff x="0" y="0"/>
            <a:chExt cx="20357871" cy="2657462"/>
          </a:xfrm>
        </p:grpSpPr>
        <p:sp>
          <p:nvSpPr>
            <p:cNvPr name="Freeform 3" id="3"/>
            <p:cNvSpPr/>
            <p:nvPr/>
          </p:nvSpPr>
          <p:spPr>
            <a:xfrm flipH="false" flipV="false" rot="0">
              <a:off x="0" y="0"/>
              <a:ext cx="20357867" cy="2657460"/>
            </a:xfrm>
            <a:custGeom>
              <a:avLst/>
              <a:gdLst/>
              <a:ahLst/>
              <a:cxnLst/>
              <a:rect r="r" b="b" t="t" l="l"/>
              <a:pathLst>
                <a:path h="2657460" w="20357867">
                  <a:moveTo>
                    <a:pt x="0" y="0"/>
                  </a:moveTo>
                  <a:lnTo>
                    <a:pt x="20357867" y="0"/>
                  </a:lnTo>
                  <a:lnTo>
                    <a:pt x="20357867" y="2657460"/>
                  </a:lnTo>
                  <a:lnTo>
                    <a:pt x="0" y="2657460"/>
                  </a:lnTo>
                  <a:close/>
                </a:path>
              </a:pathLst>
            </a:custGeom>
            <a:blipFill>
              <a:blip r:embed="rId2">
                <a:alphaModFix amt="0"/>
              </a:blip>
              <a:stretch>
                <a:fillRect l="0" t="-99268" r="0" b="-99268"/>
              </a:stretch>
            </a:blipFill>
          </p:spPr>
        </p:sp>
        <p:sp>
          <p:nvSpPr>
            <p:cNvPr name="TextBox 4" id="4"/>
            <p:cNvSpPr txBox="true"/>
            <p:nvPr/>
          </p:nvSpPr>
          <p:spPr>
            <a:xfrm>
              <a:off x="0" y="66675"/>
              <a:ext cx="20357871" cy="2590787"/>
            </a:xfrm>
            <a:prstGeom prst="rect">
              <a:avLst/>
            </a:prstGeom>
          </p:spPr>
          <p:txBody>
            <a:bodyPr anchor="b" rtlCol="false" tIns="0" lIns="0" bIns="0" rIns="0"/>
            <a:lstStyle/>
            <a:p>
              <a:pPr algn="ctr">
                <a:lnSpc>
                  <a:spcPts val="7128"/>
                </a:lnSpc>
              </a:pPr>
              <a:r>
                <a:rPr lang="en-US" sz="6600">
                  <a:solidFill>
                    <a:srgbClr val="000000"/>
                  </a:solidFill>
                  <a:latin typeface="Aptos"/>
                  <a:ea typeface="Aptos"/>
                  <a:cs typeface="Aptos"/>
                  <a:sym typeface="Aptos"/>
                </a:rPr>
                <a:t>Laboratory Confirmation</a:t>
              </a:r>
            </a:p>
            <a:p>
              <a:pPr algn="ctr">
                <a:lnSpc>
                  <a:spcPts val="7128"/>
                </a:lnSpc>
              </a:pPr>
            </a:p>
          </p:txBody>
        </p:sp>
      </p:grpSp>
      <p:sp>
        <p:nvSpPr>
          <p:cNvPr name="TextBox 5" id="5"/>
          <p:cNvSpPr txBox="true"/>
          <p:nvPr/>
        </p:nvSpPr>
        <p:spPr>
          <a:xfrm rot="0">
            <a:off x="1189234" y="1989773"/>
            <a:ext cx="15085524" cy="2843803"/>
          </a:xfrm>
          <a:prstGeom prst="rect">
            <a:avLst/>
          </a:prstGeom>
        </p:spPr>
        <p:txBody>
          <a:bodyPr anchor="t" rtlCol="false" tIns="0" lIns="0" bIns="0" rIns="0">
            <a:spAutoFit/>
          </a:bodyPr>
          <a:lstStyle/>
          <a:p>
            <a:pPr algn="ctr">
              <a:lnSpc>
                <a:spcPts val="3110"/>
              </a:lnSpc>
            </a:pPr>
            <a:r>
              <a:rPr lang="en-US" sz="3600">
                <a:solidFill>
                  <a:srgbClr val="000000"/>
                </a:solidFill>
                <a:latin typeface="Aptos"/>
                <a:ea typeface="Aptos"/>
                <a:cs typeface="Aptos"/>
                <a:sym typeface="Aptos"/>
              </a:rPr>
              <a:t>Suspected cases should be confirmed through laboratory testing, including:</a:t>
            </a:r>
          </a:p>
          <a:p>
            <a:pPr algn="ctr">
              <a:lnSpc>
                <a:spcPts val="3110"/>
              </a:lnSpc>
            </a:pPr>
          </a:p>
          <a:p>
            <a:pPr algn="l">
              <a:lnSpc>
                <a:spcPts val="3110"/>
              </a:lnSpc>
            </a:pPr>
            <a:r>
              <a:rPr lang="en-US" sz="3600">
                <a:solidFill>
                  <a:srgbClr val="000000"/>
                </a:solidFill>
                <a:latin typeface="Aptos"/>
                <a:ea typeface="Aptos"/>
                <a:cs typeface="Aptos"/>
                <a:sym typeface="Aptos"/>
              </a:rPr>
              <a:t>   •Measles-specific IgM antibody testing </a:t>
            </a:r>
          </a:p>
          <a:p>
            <a:pPr algn="l">
              <a:lnSpc>
                <a:spcPts val="3110"/>
              </a:lnSpc>
            </a:pPr>
            <a:r>
              <a:rPr lang="en-US" sz="3600">
                <a:solidFill>
                  <a:srgbClr val="000000"/>
                </a:solidFill>
                <a:latin typeface="Aptos"/>
                <a:ea typeface="Aptos"/>
                <a:cs typeface="Aptos"/>
                <a:sym typeface="Aptos"/>
              </a:rPr>
              <a:t>   •Polymerase Chain Reaction (PCR) testing </a:t>
            </a:r>
          </a:p>
          <a:p>
            <a:pPr algn="l">
              <a:lnSpc>
                <a:spcPts val="3110"/>
              </a:lnSpc>
            </a:pPr>
          </a:p>
          <a:p>
            <a:pPr algn="l">
              <a:lnSpc>
                <a:spcPts val="3110"/>
              </a:lnSpc>
            </a:pPr>
            <a:r>
              <a:rPr lang="en-US" sz="3600">
                <a:solidFill>
                  <a:srgbClr val="000000"/>
                </a:solidFill>
                <a:latin typeface="Aptos"/>
                <a:ea typeface="Aptos"/>
                <a:cs typeface="Aptos"/>
                <a:sym typeface="Aptos"/>
              </a:rPr>
              <a:t>Laboratory confirmation ensures accurate diagnosis and supports reliable disease surveillance.</a:t>
            </a:r>
          </a:p>
          <a:p>
            <a:pPr algn="ctr">
              <a:lnSpc>
                <a:spcPts val="3110"/>
              </a:lnSpc>
            </a:pPr>
          </a:p>
        </p:txBody>
      </p:sp>
      <p:grpSp>
        <p:nvGrpSpPr>
          <p:cNvPr name="Group 6" id="6"/>
          <p:cNvGrpSpPr/>
          <p:nvPr/>
        </p:nvGrpSpPr>
        <p:grpSpPr>
          <a:xfrm rot="0">
            <a:off x="2064658" y="5914863"/>
            <a:ext cx="6279852" cy="4209802"/>
            <a:chOff x="0" y="0"/>
            <a:chExt cx="8373135" cy="5613070"/>
          </a:xfrm>
        </p:grpSpPr>
        <p:sp>
          <p:nvSpPr>
            <p:cNvPr name="Freeform 7" id="7"/>
            <p:cNvSpPr/>
            <p:nvPr/>
          </p:nvSpPr>
          <p:spPr>
            <a:xfrm flipH="false" flipV="false" rot="0">
              <a:off x="0" y="0"/>
              <a:ext cx="8373110" cy="5613019"/>
            </a:xfrm>
            <a:custGeom>
              <a:avLst/>
              <a:gdLst/>
              <a:ahLst/>
              <a:cxnLst/>
              <a:rect r="r" b="b" t="t" l="l"/>
              <a:pathLst>
                <a:path h="5613019" w="8373110">
                  <a:moveTo>
                    <a:pt x="0" y="0"/>
                  </a:moveTo>
                  <a:lnTo>
                    <a:pt x="8373110" y="0"/>
                  </a:lnTo>
                  <a:lnTo>
                    <a:pt x="8373110" y="5613019"/>
                  </a:lnTo>
                  <a:lnTo>
                    <a:pt x="0" y="5613019"/>
                  </a:lnTo>
                  <a:lnTo>
                    <a:pt x="0" y="0"/>
                  </a:lnTo>
                  <a:close/>
                </a:path>
              </a:pathLst>
            </a:custGeom>
            <a:blipFill>
              <a:blip r:embed="rId3"/>
              <a:stretch>
                <a:fillRect l="-807" t="0" r="2" b="-153"/>
              </a:stretch>
            </a:blipFill>
          </p:spPr>
        </p:sp>
      </p:grpSp>
      <p:grpSp>
        <p:nvGrpSpPr>
          <p:cNvPr name="Group 8" id="8"/>
          <p:cNvGrpSpPr/>
          <p:nvPr/>
        </p:nvGrpSpPr>
        <p:grpSpPr>
          <a:xfrm rot="0">
            <a:off x="10769384" y="6008141"/>
            <a:ext cx="6001541" cy="4023236"/>
            <a:chOff x="0" y="0"/>
            <a:chExt cx="8002054" cy="5364315"/>
          </a:xfrm>
        </p:grpSpPr>
        <p:sp>
          <p:nvSpPr>
            <p:cNvPr name="Freeform 9" id="9"/>
            <p:cNvSpPr/>
            <p:nvPr/>
          </p:nvSpPr>
          <p:spPr>
            <a:xfrm flipH="false" flipV="false" rot="0">
              <a:off x="0" y="0"/>
              <a:ext cx="8002016" cy="5364353"/>
            </a:xfrm>
            <a:custGeom>
              <a:avLst/>
              <a:gdLst/>
              <a:ahLst/>
              <a:cxnLst/>
              <a:rect r="r" b="b" t="t" l="l"/>
              <a:pathLst>
                <a:path h="5364353" w="8002016">
                  <a:moveTo>
                    <a:pt x="0" y="0"/>
                  </a:moveTo>
                  <a:lnTo>
                    <a:pt x="8002016" y="0"/>
                  </a:lnTo>
                  <a:lnTo>
                    <a:pt x="8002016" y="5364353"/>
                  </a:lnTo>
                  <a:lnTo>
                    <a:pt x="0" y="5364353"/>
                  </a:lnTo>
                  <a:lnTo>
                    <a:pt x="0" y="0"/>
                  </a:lnTo>
                  <a:close/>
                </a:path>
              </a:pathLst>
            </a:custGeom>
            <a:blipFill>
              <a:blip r:embed="rId4"/>
              <a:stretch>
                <a:fillRect l="0" t="0" r="-67" b="-11876"/>
              </a:stretch>
            </a:blipFill>
          </p:spPr>
        </p:sp>
      </p:gr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47775" y="786984"/>
            <a:ext cx="13120297" cy="1573968"/>
            <a:chOff x="0" y="0"/>
            <a:chExt cx="17493729" cy="2098624"/>
          </a:xfrm>
        </p:grpSpPr>
        <p:sp>
          <p:nvSpPr>
            <p:cNvPr name="Freeform 3" id="3"/>
            <p:cNvSpPr/>
            <p:nvPr/>
          </p:nvSpPr>
          <p:spPr>
            <a:xfrm flipH="false" flipV="false" rot="0">
              <a:off x="0" y="0"/>
              <a:ext cx="17493731" cy="2098622"/>
            </a:xfrm>
            <a:custGeom>
              <a:avLst/>
              <a:gdLst/>
              <a:ahLst/>
              <a:cxnLst/>
              <a:rect r="r" b="b" t="t" l="l"/>
              <a:pathLst>
                <a:path h="2098622" w="17493731">
                  <a:moveTo>
                    <a:pt x="0" y="0"/>
                  </a:moveTo>
                  <a:lnTo>
                    <a:pt x="17493731" y="0"/>
                  </a:lnTo>
                  <a:lnTo>
                    <a:pt x="17493731" y="2098622"/>
                  </a:lnTo>
                  <a:lnTo>
                    <a:pt x="0" y="2098622"/>
                  </a:lnTo>
                  <a:close/>
                </a:path>
              </a:pathLst>
            </a:custGeom>
            <a:blipFill>
              <a:blip r:embed="rId2">
                <a:alphaModFix amt="0"/>
              </a:blip>
              <a:stretch>
                <a:fillRect l="0" t="-112423" r="0" b="-112423"/>
              </a:stretch>
            </a:blipFill>
          </p:spPr>
        </p:sp>
        <p:sp>
          <p:nvSpPr>
            <p:cNvPr name="TextBox 4" id="4"/>
            <p:cNvSpPr txBox="true"/>
            <p:nvPr/>
          </p:nvSpPr>
          <p:spPr>
            <a:xfrm>
              <a:off x="0" y="104775"/>
              <a:ext cx="17493729" cy="1993849"/>
            </a:xfrm>
            <a:prstGeom prst="rect">
              <a:avLst/>
            </a:prstGeom>
          </p:spPr>
          <p:txBody>
            <a:bodyPr anchor="b" rtlCol="false" tIns="0" lIns="0" bIns="0" rIns="0"/>
            <a:lstStyle/>
            <a:p>
              <a:pPr algn="ctr">
                <a:lnSpc>
                  <a:spcPts val="9720"/>
                </a:lnSpc>
              </a:pPr>
              <a:r>
                <a:rPr lang="en-US" sz="9000">
                  <a:solidFill>
                    <a:srgbClr val="000000"/>
                  </a:solidFill>
                  <a:latin typeface="Aptos"/>
                  <a:ea typeface="Aptos"/>
                  <a:cs typeface="Aptos"/>
                  <a:sym typeface="Aptos"/>
                </a:rPr>
                <a:t>Contact Tracing </a:t>
              </a:r>
            </a:p>
          </p:txBody>
        </p:sp>
      </p:grpSp>
      <p:sp>
        <p:nvSpPr>
          <p:cNvPr name="TextBox 5" id="5"/>
          <p:cNvSpPr txBox="true"/>
          <p:nvPr/>
        </p:nvSpPr>
        <p:spPr>
          <a:xfrm rot="0">
            <a:off x="1348740" y="3253464"/>
            <a:ext cx="15590520" cy="2502017"/>
          </a:xfrm>
          <a:prstGeom prst="rect">
            <a:avLst/>
          </a:prstGeom>
        </p:spPr>
        <p:txBody>
          <a:bodyPr anchor="t" rtlCol="false" tIns="0" lIns="0" bIns="0" rIns="0">
            <a:spAutoFit/>
          </a:bodyPr>
          <a:lstStyle/>
          <a:p>
            <a:pPr algn="l">
              <a:lnSpc>
                <a:spcPts val="2592"/>
              </a:lnSpc>
            </a:pPr>
            <a:r>
              <a:rPr lang="en-US" sz="3000">
                <a:solidFill>
                  <a:srgbClr val="000000"/>
                </a:solidFill>
                <a:latin typeface="Aptos"/>
                <a:ea typeface="Aptos"/>
                <a:cs typeface="Aptos"/>
                <a:sym typeface="Aptos"/>
              </a:rPr>
              <a:t>Once a case is confirmed, public health officials identify everyone who has been in close contact with the infected individual.</a:t>
            </a:r>
          </a:p>
          <a:p>
            <a:pPr algn="l">
              <a:lnSpc>
                <a:spcPts val="2592"/>
              </a:lnSpc>
            </a:pPr>
            <a:r>
              <a:rPr lang="en-US" sz="3000">
                <a:solidFill>
                  <a:srgbClr val="000000"/>
                </a:solidFill>
                <a:latin typeface="Aptos"/>
                <a:ea typeface="Aptos"/>
                <a:cs typeface="Aptos"/>
                <a:sym typeface="Aptos"/>
              </a:rPr>
              <a:t>Contacts are monitored for approximately 21 days, which is the maximum incubation period for measles.</a:t>
            </a:r>
          </a:p>
          <a:p>
            <a:pPr algn="l">
              <a:lnSpc>
                <a:spcPts val="2592"/>
              </a:lnSpc>
            </a:pPr>
          </a:p>
          <a:p>
            <a:pPr algn="l">
              <a:lnSpc>
                <a:spcPts val="2592"/>
              </a:lnSpc>
            </a:pPr>
            <a:r>
              <a:rPr lang="en-US" sz="3000">
                <a:solidFill>
                  <a:srgbClr val="000000"/>
                </a:solidFill>
                <a:latin typeface="Aptos"/>
                <a:ea typeface="Aptos"/>
                <a:cs typeface="Aptos"/>
                <a:sym typeface="Aptos"/>
              </a:rPr>
              <a:t>Contact tracing helps:</a:t>
            </a:r>
          </a:p>
          <a:p>
            <a:pPr algn="l">
              <a:lnSpc>
                <a:spcPts val="2592"/>
              </a:lnSpc>
            </a:pPr>
          </a:p>
          <a:p>
            <a:pPr algn="l">
              <a:lnSpc>
                <a:spcPts val="2592"/>
              </a:lnSpc>
            </a:pPr>
            <a:r>
              <a:rPr lang="en-US" sz="3000">
                <a:solidFill>
                  <a:srgbClr val="000000"/>
                </a:solidFill>
                <a:latin typeface="Aptos"/>
                <a:ea typeface="Aptos"/>
                <a:cs typeface="Aptos"/>
                <a:sym typeface="Aptos"/>
              </a:rPr>
              <a:t>Detect new cases quickly. </a:t>
            </a:r>
          </a:p>
          <a:p>
            <a:pPr algn="l">
              <a:lnSpc>
                <a:spcPts val="2592"/>
              </a:lnSpc>
            </a:pPr>
            <a:r>
              <a:rPr lang="en-US" sz="3000">
                <a:solidFill>
                  <a:srgbClr val="000000"/>
                </a:solidFill>
                <a:latin typeface="Aptos"/>
                <a:ea typeface="Aptos"/>
                <a:cs typeface="Aptos"/>
                <a:sym typeface="Aptos"/>
              </a:rPr>
              <a:t>Interrupt transmission chains. </a:t>
            </a:r>
          </a:p>
          <a:p>
            <a:pPr algn="l">
              <a:lnSpc>
                <a:spcPts val="2592"/>
              </a:lnSpc>
            </a:pPr>
            <a:r>
              <a:rPr lang="en-US" sz="3000">
                <a:solidFill>
                  <a:srgbClr val="000000"/>
                </a:solidFill>
                <a:latin typeface="Aptos"/>
                <a:ea typeface="Aptos"/>
                <a:cs typeface="Aptos"/>
                <a:sym typeface="Aptos"/>
              </a:rPr>
              <a:t>Protect vulnerable individuals</a:t>
            </a:r>
            <a:r>
              <a:rPr lang="en-US" sz="3000">
                <a:solidFill>
                  <a:srgbClr val="767676"/>
                </a:solidFill>
                <a:latin typeface="Aptos"/>
                <a:ea typeface="Aptos"/>
                <a:cs typeface="Aptos"/>
                <a:sym typeface="Aptos"/>
              </a:rPr>
              <a:t>.</a:t>
            </a:r>
          </a:p>
          <a:p>
            <a:pPr algn="l">
              <a:lnSpc>
                <a:spcPts val="2592"/>
              </a:lnSpc>
            </a:pPr>
          </a:p>
        </p:txBody>
      </p:sp>
      <p:grpSp>
        <p:nvGrpSpPr>
          <p:cNvPr name="Group 6" id="6"/>
          <p:cNvGrpSpPr/>
          <p:nvPr/>
        </p:nvGrpSpPr>
        <p:grpSpPr>
          <a:xfrm rot="0">
            <a:off x="9144000" y="4397731"/>
            <a:ext cx="7648889" cy="5627865"/>
            <a:chOff x="0" y="0"/>
            <a:chExt cx="10198519" cy="7503820"/>
          </a:xfrm>
        </p:grpSpPr>
        <p:sp>
          <p:nvSpPr>
            <p:cNvPr name="Freeform 7" id="7"/>
            <p:cNvSpPr/>
            <p:nvPr/>
          </p:nvSpPr>
          <p:spPr>
            <a:xfrm flipH="false" flipV="false" rot="0">
              <a:off x="0" y="0"/>
              <a:ext cx="10198481" cy="7503795"/>
            </a:xfrm>
            <a:custGeom>
              <a:avLst/>
              <a:gdLst/>
              <a:ahLst/>
              <a:cxnLst/>
              <a:rect r="r" b="b" t="t" l="l"/>
              <a:pathLst>
                <a:path h="7503795" w="10198481">
                  <a:moveTo>
                    <a:pt x="0" y="0"/>
                  </a:moveTo>
                  <a:lnTo>
                    <a:pt x="10198481" y="0"/>
                  </a:lnTo>
                  <a:lnTo>
                    <a:pt x="10198481" y="7503795"/>
                  </a:lnTo>
                  <a:lnTo>
                    <a:pt x="0" y="7503795"/>
                  </a:lnTo>
                  <a:lnTo>
                    <a:pt x="0" y="0"/>
                  </a:lnTo>
                  <a:close/>
                </a:path>
              </a:pathLst>
            </a:custGeom>
            <a:blipFill>
              <a:blip r:embed="rId3"/>
              <a:stretch>
                <a:fillRect l="0" t="0" r="0" b="-46366"/>
              </a:stretch>
            </a:blipFill>
          </p:spPr>
        </p:sp>
      </p:gr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1257300" y="547688"/>
            <a:ext cx="15773400" cy="1988344"/>
            <a:chOff x="0" y="0"/>
            <a:chExt cx="21031200" cy="2651125"/>
          </a:xfrm>
        </p:grpSpPr>
        <p:sp>
          <p:nvSpPr>
            <p:cNvPr name="Freeform 3" id="3"/>
            <p:cNvSpPr/>
            <p:nvPr/>
          </p:nvSpPr>
          <p:spPr>
            <a:xfrm flipH="false" flipV="false" rot="0">
              <a:off x="0" y="0"/>
              <a:ext cx="21031200" cy="2651126"/>
            </a:xfrm>
            <a:custGeom>
              <a:avLst/>
              <a:gdLst/>
              <a:ahLst/>
              <a:cxnLst/>
              <a:rect r="r" b="b" t="t" l="l"/>
              <a:pathLst>
                <a:path h="2651126" w="21031200">
                  <a:moveTo>
                    <a:pt x="0" y="0"/>
                  </a:moveTo>
                  <a:lnTo>
                    <a:pt x="21031200" y="0"/>
                  </a:lnTo>
                  <a:lnTo>
                    <a:pt x="21031200" y="2651126"/>
                  </a:lnTo>
                  <a:lnTo>
                    <a:pt x="0" y="2651126"/>
                  </a:lnTo>
                  <a:close/>
                </a:path>
              </a:pathLst>
            </a:custGeom>
            <a:blipFill>
              <a:blip r:embed="rId2">
                <a:alphaModFix amt="0"/>
              </a:blip>
              <a:stretch>
                <a:fillRect l="0" t="-104573" r="0" b="-104573"/>
              </a:stretch>
            </a:blipFill>
          </p:spPr>
        </p:sp>
        <p:sp>
          <p:nvSpPr>
            <p:cNvPr name="TextBox 4" id="4"/>
            <p:cNvSpPr txBox="true"/>
            <p:nvPr/>
          </p:nvSpPr>
          <p:spPr>
            <a:xfrm>
              <a:off x="0" y="66675"/>
              <a:ext cx="21031200" cy="2584450"/>
            </a:xfrm>
            <a:prstGeom prst="rect">
              <a:avLst/>
            </a:prstGeom>
          </p:spPr>
          <p:txBody>
            <a:bodyPr anchor="ctr" rtlCol="false" tIns="0" lIns="0" bIns="0" rIns="0"/>
            <a:lstStyle/>
            <a:p>
              <a:pPr algn="l">
                <a:lnSpc>
                  <a:spcPts val="7128"/>
                </a:lnSpc>
              </a:pPr>
              <a:r>
                <a:rPr lang="en-US" sz="6600">
                  <a:solidFill>
                    <a:srgbClr val="000000"/>
                  </a:solidFill>
                  <a:latin typeface="Aptos"/>
                  <a:ea typeface="Aptos"/>
                  <a:cs typeface="Aptos"/>
                  <a:sym typeface="Aptos"/>
                </a:rPr>
                <a:t>School-Based Surveillance</a:t>
              </a:r>
            </a:p>
          </p:txBody>
        </p:sp>
      </p:grpSp>
      <p:grpSp>
        <p:nvGrpSpPr>
          <p:cNvPr name="Group 5" id="5"/>
          <p:cNvGrpSpPr/>
          <p:nvPr/>
        </p:nvGrpSpPr>
        <p:grpSpPr>
          <a:xfrm rot="0">
            <a:off x="10899724" y="3376574"/>
            <a:ext cx="7043509" cy="5219776"/>
            <a:chOff x="0" y="0"/>
            <a:chExt cx="9391345" cy="6959702"/>
          </a:xfrm>
        </p:grpSpPr>
        <p:sp>
          <p:nvSpPr>
            <p:cNvPr name="Freeform 6" id="6"/>
            <p:cNvSpPr/>
            <p:nvPr/>
          </p:nvSpPr>
          <p:spPr>
            <a:xfrm flipH="false" flipV="false" rot="0">
              <a:off x="0" y="0"/>
              <a:ext cx="9391396" cy="6959727"/>
            </a:xfrm>
            <a:custGeom>
              <a:avLst/>
              <a:gdLst/>
              <a:ahLst/>
              <a:cxnLst/>
              <a:rect r="r" b="b" t="t" l="l"/>
              <a:pathLst>
                <a:path h="6959727" w="9391396">
                  <a:moveTo>
                    <a:pt x="0" y="0"/>
                  </a:moveTo>
                  <a:lnTo>
                    <a:pt x="9391396" y="0"/>
                  </a:lnTo>
                  <a:lnTo>
                    <a:pt x="9391396" y="6959727"/>
                  </a:lnTo>
                  <a:lnTo>
                    <a:pt x="0" y="6959727"/>
                  </a:lnTo>
                  <a:lnTo>
                    <a:pt x="0" y="0"/>
                  </a:lnTo>
                  <a:close/>
                </a:path>
              </a:pathLst>
            </a:custGeom>
            <a:blipFill>
              <a:blip r:embed="rId3"/>
              <a:stretch>
                <a:fillRect l="0" t="0" r="-11160" b="0"/>
              </a:stretch>
            </a:blipFill>
          </p:spPr>
        </p:sp>
      </p:grpSp>
      <p:sp>
        <p:nvSpPr>
          <p:cNvPr name="TextBox 7" id="7"/>
          <p:cNvSpPr txBox="true"/>
          <p:nvPr/>
        </p:nvSpPr>
        <p:spPr>
          <a:xfrm rot="0">
            <a:off x="855936" y="3374669"/>
            <a:ext cx="9952339" cy="4554369"/>
          </a:xfrm>
          <a:prstGeom prst="rect">
            <a:avLst/>
          </a:prstGeom>
        </p:spPr>
        <p:txBody>
          <a:bodyPr anchor="t" rtlCol="false" tIns="0" lIns="0" bIns="0" rIns="0">
            <a:spAutoFit/>
          </a:bodyPr>
          <a:lstStyle/>
          <a:p>
            <a:pPr algn="l">
              <a:lnSpc>
                <a:spcPts val="4140"/>
              </a:lnSpc>
            </a:pPr>
            <a:r>
              <a:rPr lang="en-US" sz="3000">
                <a:solidFill>
                  <a:srgbClr val="000000"/>
                </a:solidFill>
                <a:latin typeface="Aptos"/>
                <a:ea typeface="Aptos"/>
                <a:cs typeface="Aptos"/>
                <a:sym typeface="Aptos"/>
              </a:rPr>
              <a:t>Schools play an important role in outbreak surveillance by:</a:t>
            </a:r>
          </a:p>
          <a:p>
            <a:pPr algn="l" marL="542925" indent="-271462" lvl="1">
              <a:lnSpc>
                <a:spcPts val="4140"/>
              </a:lnSpc>
              <a:buFont typeface="Arial"/>
              <a:buChar char="•"/>
            </a:pPr>
            <a:r>
              <a:rPr lang="en-US" sz="3000">
                <a:solidFill>
                  <a:srgbClr val="000000"/>
                </a:solidFill>
                <a:latin typeface="Aptos"/>
                <a:ea typeface="Aptos"/>
                <a:cs typeface="Aptos"/>
                <a:sym typeface="Aptos"/>
              </a:rPr>
              <a:t>Monitoring student absences. </a:t>
            </a:r>
          </a:p>
          <a:p>
            <a:pPr algn="l" marL="542925" indent="-271462" lvl="1">
              <a:lnSpc>
                <a:spcPts val="4140"/>
              </a:lnSpc>
              <a:buFont typeface="Arial"/>
              <a:buChar char="•"/>
            </a:pPr>
            <a:r>
              <a:rPr lang="en-US" sz="3000">
                <a:solidFill>
                  <a:srgbClr val="000000"/>
                </a:solidFill>
                <a:latin typeface="Aptos"/>
                <a:ea typeface="Aptos"/>
                <a:cs typeface="Aptos"/>
                <a:sym typeface="Aptos"/>
              </a:rPr>
              <a:t>Identifying children with symptoms. </a:t>
            </a:r>
          </a:p>
          <a:p>
            <a:pPr algn="l" marL="542925" indent="-271462" lvl="1">
              <a:lnSpc>
                <a:spcPts val="4140"/>
              </a:lnSpc>
              <a:buFont typeface="Arial"/>
              <a:buChar char="•"/>
            </a:pPr>
            <a:r>
              <a:rPr lang="en-US" sz="3000">
                <a:solidFill>
                  <a:srgbClr val="000000"/>
                </a:solidFill>
                <a:latin typeface="Aptos"/>
                <a:ea typeface="Aptos"/>
                <a:cs typeface="Aptos"/>
                <a:sym typeface="Aptos"/>
              </a:rPr>
              <a:t>Reporting suspected cases to health authorities. </a:t>
            </a:r>
          </a:p>
          <a:p>
            <a:pPr algn="l" marL="542925" indent="-271462" lvl="1">
              <a:lnSpc>
                <a:spcPts val="4140"/>
              </a:lnSpc>
              <a:buFont typeface="Arial"/>
              <a:buChar char="•"/>
            </a:pPr>
            <a:r>
              <a:rPr lang="en-US" sz="3000">
                <a:solidFill>
                  <a:srgbClr val="000000"/>
                </a:solidFill>
                <a:latin typeface="Aptos"/>
                <a:ea typeface="Aptos"/>
                <a:cs typeface="Aptos"/>
                <a:sym typeface="Aptos"/>
              </a:rPr>
              <a:t>Communicating with parents and staff. </a:t>
            </a:r>
          </a:p>
          <a:p>
            <a:pPr algn="l" marL="542925" indent="-271462" lvl="1">
              <a:lnSpc>
                <a:spcPts val="4140"/>
              </a:lnSpc>
            </a:pPr>
            <a:r>
              <a:rPr lang="en-US" sz="3000">
                <a:solidFill>
                  <a:srgbClr val="000000"/>
                </a:solidFill>
                <a:latin typeface="Aptos"/>
                <a:ea typeface="Aptos"/>
                <a:cs typeface="Aptos"/>
                <a:sym typeface="Aptos"/>
              </a:rPr>
              <a:t>In Roma's case, the school identified two additional cases after monitoring absences and investigating the situation.</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91440" y="266490"/>
            <a:ext cx="18257520" cy="9109462"/>
          </a:xfrm>
          <a:prstGeom prst="rect">
            <a:avLst/>
          </a:prstGeom>
        </p:spPr>
        <p:txBody>
          <a:bodyPr anchor="t" rtlCol="false" tIns="0" lIns="0" bIns="0" rIns="0">
            <a:spAutoFit/>
          </a:bodyPr>
          <a:lstStyle/>
          <a:p>
            <a:pPr algn="l">
              <a:lnSpc>
                <a:spcPts val="4140"/>
              </a:lnSpc>
            </a:pPr>
            <a:r>
              <a:rPr lang="en-US" sz="3000">
                <a:solidFill>
                  <a:srgbClr val="000000"/>
                </a:solidFill>
                <a:latin typeface="Aptos"/>
                <a:ea typeface="Aptos"/>
                <a:cs typeface="Aptos"/>
                <a:sym typeface="Aptos"/>
              </a:rPr>
              <a:t>Conclusion</a:t>
            </a:r>
          </a:p>
          <a:p>
            <a:pPr algn="l">
              <a:lnSpc>
                <a:spcPts val="4140"/>
              </a:lnSpc>
            </a:pPr>
            <a:r>
              <a:rPr lang="en-US" sz="3000">
                <a:solidFill>
                  <a:srgbClr val="000000"/>
                </a:solidFill>
                <a:latin typeface="Aptos"/>
                <a:ea typeface="Aptos"/>
                <a:cs typeface="Aptos"/>
                <a:sym typeface="Aptos"/>
              </a:rPr>
              <a:t>Effective surveillance is the foundation of measles outbreak control. It relies on mandatory reporting, early case detection, laboratory confirmation, contact tracing, school-based surveillance, vaccination monitoring, epidemiological data analysis, and clear public communication</a:t>
            </a:r>
            <a:r>
              <a:rPr lang="en-US" sz="3000" b="true">
                <a:solidFill>
                  <a:srgbClr val="000000"/>
                </a:solidFill>
                <a:latin typeface="Aptos Bold"/>
                <a:ea typeface="Aptos Bold"/>
                <a:cs typeface="Aptos Bold"/>
                <a:sym typeface="Aptos Bold"/>
              </a:rPr>
              <a:t>.</a:t>
            </a:r>
            <a:r>
              <a:rPr lang="en-US" sz="3000">
                <a:solidFill>
                  <a:srgbClr val="000000"/>
                </a:solidFill>
                <a:latin typeface="Aptos"/>
                <a:ea typeface="Aptos"/>
                <a:cs typeface="Aptos"/>
                <a:sym typeface="Aptos"/>
              </a:rPr>
              <a:t> In Roma's case, rapid surveillance within the school allowed additional cases to be identified quickly, helping public health officials respond promptly and reduce further transmission.</a:t>
            </a:r>
          </a:p>
          <a:p>
            <a:pPr algn="l">
              <a:lnSpc>
                <a:spcPts val="4140"/>
              </a:lnSpc>
            </a:pPr>
            <a:r>
              <a:rPr lang="en-US" sz="3000">
                <a:solidFill>
                  <a:srgbClr val="000000"/>
                </a:solidFill>
                <a:latin typeface="Aptos"/>
                <a:ea typeface="Aptos"/>
                <a:cs typeface="Aptos"/>
                <a:sym typeface="Aptos"/>
              </a:rPr>
              <a:t> References</a:t>
            </a:r>
          </a:p>
          <a:p>
            <a:pPr algn="l">
              <a:lnSpc>
                <a:spcPts val="4140"/>
              </a:lnSpc>
            </a:pPr>
            <a:r>
              <a:rPr lang="en-US" sz="3000">
                <a:solidFill>
                  <a:srgbClr val="000000"/>
                </a:solidFill>
                <a:latin typeface="Aptos"/>
                <a:ea typeface="Aptos"/>
                <a:cs typeface="Aptos"/>
                <a:sym typeface="Aptos"/>
              </a:rPr>
              <a:t>World Health Organization (2024) </a:t>
            </a:r>
            <a:r>
              <a:rPr lang="en-US" sz="3000" i="true">
                <a:solidFill>
                  <a:srgbClr val="000000"/>
                </a:solidFill>
                <a:latin typeface="Aptos Italics"/>
                <a:ea typeface="Aptos Italics"/>
                <a:cs typeface="Aptos Italics"/>
                <a:sym typeface="Aptos Italics"/>
              </a:rPr>
              <a:t>Measles</a:t>
            </a:r>
            <a:r>
              <a:rPr lang="en-US" sz="3000">
                <a:solidFill>
                  <a:srgbClr val="000000"/>
                </a:solidFill>
                <a:latin typeface="Aptos"/>
                <a:ea typeface="Aptos"/>
                <a:cs typeface="Aptos"/>
                <a:sym typeface="Aptos"/>
              </a:rPr>
              <a:t>. Available at: </a:t>
            </a:r>
            <a:r>
              <a:rPr lang="en-US" sz="3000" u="sng">
                <a:solidFill>
                  <a:srgbClr val="467886"/>
                </a:solidFill>
                <a:latin typeface="Aptos"/>
                <a:ea typeface="Aptos"/>
                <a:cs typeface="Aptos"/>
                <a:sym typeface="Aptos"/>
                <a:hlinkClick r:id="rId2" tooltip="https://www.who.int/news-room/fact-sheets/detail/measles"/>
              </a:rPr>
              <a:t>https://www.who.int/news-room/fact-sheets/detail/measles</a:t>
            </a:r>
            <a:r>
              <a:rPr lang="en-US" sz="3000">
                <a:solidFill>
                  <a:srgbClr val="000000"/>
                </a:solidFill>
                <a:latin typeface="Aptos"/>
                <a:ea typeface="Aptos"/>
                <a:cs typeface="Aptos"/>
                <a:sym typeface="Aptos"/>
              </a:rPr>
              <a:t> (Accessed: 8 July 2025).</a:t>
            </a:r>
          </a:p>
          <a:p>
            <a:pPr algn="l">
              <a:lnSpc>
                <a:spcPts val="4140"/>
              </a:lnSpc>
            </a:pPr>
            <a:r>
              <a:rPr lang="en-US" sz="3000">
                <a:solidFill>
                  <a:srgbClr val="000000"/>
                </a:solidFill>
                <a:latin typeface="Aptos"/>
                <a:ea typeface="Aptos"/>
                <a:cs typeface="Aptos"/>
                <a:sym typeface="Aptos"/>
              </a:rPr>
              <a:t>Centers for Disease Control and Prevention (2024) </a:t>
            </a:r>
            <a:r>
              <a:rPr lang="en-US" sz="3000" i="true">
                <a:solidFill>
                  <a:srgbClr val="000000"/>
                </a:solidFill>
                <a:latin typeface="Aptos Italics"/>
                <a:ea typeface="Aptos Italics"/>
                <a:cs typeface="Aptos Italics"/>
                <a:sym typeface="Aptos Italics"/>
              </a:rPr>
              <a:t>About measles</a:t>
            </a:r>
            <a:r>
              <a:rPr lang="en-US" sz="3000">
                <a:solidFill>
                  <a:srgbClr val="000000"/>
                </a:solidFill>
                <a:latin typeface="Aptos"/>
                <a:ea typeface="Aptos"/>
                <a:cs typeface="Aptos"/>
                <a:sym typeface="Aptos"/>
              </a:rPr>
              <a:t>. Available at: </a:t>
            </a:r>
            <a:r>
              <a:rPr lang="en-US" sz="3000" u="sng">
                <a:solidFill>
                  <a:srgbClr val="467886"/>
                </a:solidFill>
                <a:latin typeface="Aptos"/>
                <a:ea typeface="Aptos"/>
                <a:cs typeface="Aptos"/>
                <a:sym typeface="Aptos"/>
                <a:hlinkClick r:id="rId3" tooltip="https://www.cdc.gov/measles/about/index.html"/>
              </a:rPr>
              <a:t>https://www.cdc.gov/measles/about/index.html</a:t>
            </a:r>
            <a:r>
              <a:rPr lang="en-US" sz="3000">
                <a:solidFill>
                  <a:srgbClr val="000000"/>
                </a:solidFill>
                <a:latin typeface="Aptos"/>
                <a:ea typeface="Aptos"/>
                <a:cs typeface="Aptos"/>
                <a:sym typeface="Aptos"/>
              </a:rPr>
              <a:t> (Accessed: 10 July 2026).</a:t>
            </a:r>
          </a:p>
          <a:p>
            <a:pPr algn="l">
              <a:lnSpc>
                <a:spcPts val="4140"/>
              </a:lnSpc>
            </a:pPr>
            <a:r>
              <a:rPr lang="en-US" sz="3000">
                <a:solidFill>
                  <a:srgbClr val="000000"/>
                </a:solidFill>
                <a:latin typeface="Aptos"/>
                <a:ea typeface="Aptos"/>
                <a:cs typeface="Aptos"/>
                <a:sym typeface="Aptos"/>
              </a:rPr>
              <a:t> European Centre for Disease Prevention and Control (2024) </a:t>
            </a:r>
            <a:r>
              <a:rPr lang="en-US" sz="3000" i="true">
                <a:solidFill>
                  <a:srgbClr val="000000"/>
                </a:solidFill>
                <a:latin typeface="Aptos Italics"/>
                <a:ea typeface="Aptos Italics"/>
                <a:cs typeface="Aptos Italics"/>
                <a:sym typeface="Aptos Italics"/>
              </a:rPr>
              <a:t>Measles</a:t>
            </a:r>
            <a:r>
              <a:rPr lang="en-US" sz="3000">
                <a:solidFill>
                  <a:srgbClr val="000000"/>
                </a:solidFill>
                <a:latin typeface="Aptos"/>
                <a:ea typeface="Aptos"/>
                <a:cs typeface="Aptos"/>
                <a:sym typeface="Aptos"/>
              </a:rPr>
              <a:t>. Available at: </a:t>
            </a:r>
            <a:r>
              <a:rPr lang="en-US" sz="3000" u="sng">
                <a:solidFill>
                  <a:srgbClr val="467886"/>
                </a:solidFill>
                <a:latin typeface="Aptos"/>
                <a:ea typeface="Aptos"/>
                <a:cs typeface="Aptos"/>
                <a:sym typeface="Aptos"/>
                <a:hlinkClick r:id="rId4" tooltip="https://www.ecdc.europa.eu/en/measles"/>
              </a:rPr>
              <a:t>https://www.ecdc.europa.eu/en/measles</a:t>
            </a:r>
            <a:r>
              <a:rPr lang="en-US" sz="3000">
                <a:solidFill>
                  <a:srgbClr val="000000"/>
                </a:solidFill>
                <a:latin typeface="Aptos"/>
                <a:ea typeface="Aptos"/>
                <a:cs typeface="Aptos"/>
                <a:sym typeface="Aptos"/>
              </a:rPr>
              <a:t> (Accessed: 10 July 2026).</a:t>
            </a:r>
          </a:p>
          <a:p>
            <a:pPr algn="l">
              <a:lnSpc>
                <a:spcPts val="4140"/>
              </a:lnSpc>
            </a:pPr>
            <a:r>
              <a:rPr lang="en-US" sz="3000" u="sng">
                <a:solidFill>
                  <a:srgbClr val="000000"/>
                </a:solidFill>
                <a:latin typeface="Aptos"/>
                <a:ea typeface="Aptos"/>
                <a:cs typeface="Aptos"/>
                <a:sym typeface="Aptos"/>
                <a:hlinkClick r:id="rId5" tooltip="https://assets.publishing.service.gov.uk/media/69cbc91fa60a12ca3913c644/ukhsa-national-measles-guidelines-version-7-march-2026.pdf"/>
              </a:rPr>
              <a:t>UKHSA, (2026).  Available at National measles guidelines version 7: March 2026</a:t>
            </a:r>
          </a:p>
          <a:p>
            <a:pPr algn="l">
              <a:lnSpc>
                <a:spcPts val="4140"/>
              </a:lnSpc>
            </a:pPr>
            <a:r>
              <a:rPr lang="en-US" sz="3000" u="sng">
                <a:solidFill>
                  <a:srgbClr val="467886"/>
                </a:solidFill>
                <a:latin typeface="Aptos"/>
                <a:ea typeface="Aptos"/>
                <a:cs typeface="Aptos"/>
                <a:sym typeface="Aptos"/>
                <a:hlinkClick r:id="rId6" tooltip="https://assets.publishing.service.gov.uk/media/69cbc91fa60a12ca3913c644/ukhsa-national-measles-guidelines-version-7-march-2026.pdf"/>
              </a:rPr>
              <a:t>National measles guidelines version 7: March 2026</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1CADE4"/>
        </a:solidFill>
      </p:bgPr>
    </p:bg>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5395260">
            <a:off x="5078211" y="5136803"/>
            <a:ext cx="10301292" cy="0"/>
          </a:xfrm>
          <a:prstGeom prst="line">
            <a:avLst/>
          </a:prstGeom>
          <a:ln cap="rnd" w="9525">
            <a:solidFill>
              <a:srgbClr val="000000"/>
            </a:solidFill>
            <a:prstDash val="solid"/>
            <a:headEnd type="none" len="sm" w="sm"/>
            <a:tailEnd type="none" len="sm" w="sm"/>
          </a:ln>
        </p:spPr>
      </p:sp>
      <p:sp>
        <p:nvSpPr>
          <p:cNvPr name="AutoShape 4" id="4"/>
          <p:cNvSpPr/>
          <p:nvPr/>
        </p:nvSpPr>
        <p:spPr>
          <a:xfrm rot="6180">
            <a:off x="2278847" y="239534"/>
            <a:ext cx="7957169" cy="0"/>
          </a:xfrm>
          <a:prstGeom prst="line">
            <a:avLst/>
          </a:prstGeom>
          <a:ln cap="rnd" w="9525">
            <a:solidFill>
              <a:srgbClr val="000000"/>
            </a:solidFill>
            <a:prstDash val="solid"/>
            <a:headEnd type="none" len="sm" w="sm"/>
            <a:tailEnd type="none" len="sm" w="sm"/>
          </a:ln>
        </p:spPr>
      </p:sp>
      <p:grpSp>
        <p:nvGrpSpPr>
          <p:cNvPr name="Group 5" id="5"/>
          <p:cNvGrpSpPr/>
          <p:nvPr/>
        </p:nvGrpSpPr>
        <p:grpSpPr>
          <a:xfrm rot="0">
            <a:off x="2999286" y="2412810"/>
            <a:ext cx="6699409" cy="6162194"/>
            <a:chOff x="0" y="0"/>
            <a:chExt cx="6352032" cy="5842673"/>
          </a:xfrm>
        </p:grpSpPr>
        <p:sp>
          <p:nvSpPr>
            <p:cNvPr name="Freeform 6" id="6"/>
            <p:cNvSpPr/>
            <p:nvPr/>
          </p:nvSpPr>
          <p:spPr>
            <a:xfrm flipH="false" flipV="false" rot="0">
              <a:off x="0" y="0"/>
              <a:ext cx="6352030" cy="5842678"/>
            </a:xfrm>
            <a:custGeom>
              <a:avLst/>
              <a:gdLst/>
              <a:ahLst/>
              <a:cxnLst/>
              <a:rect r="r" b="b" t="t" l="l"/>
              <a:pathLst>
                <a:path h="5842678" w="6352030">
                  <a:moveTo>
                    <a:pt x="0" y="0"/>
                  </a:moveTo>
                  <a:lnTo>
                    <a:pt x="6352030" y="0"/>
                  </a:lnTo>
                  <a:lnTo>
                    <a:pt x="6352030" y="5842678"/>
                  </a:lnTo>
                  <a:lnTo>
                    <a:pt x="0" y="5842678"/>
                  </a:lnTo>
                  <a:close/>
                </a:path>
              </a:pathLst>
            </a:custGeom>
            <a:blipFill>
              <a:blip r:embed="rId2">
                <a:alphaModFix amt="0"/>
              </a:blip>
              <a:stretch>
                <a:fillRect l="-68015" t="0" r="-68015" b="0"/>
              </a:stretch>
            </a:blipFill>
          </p:spPr>
        </p:sp>
        <p:sp>
          <p:nvSpPr>
            <p:cNvPr name="TextBox 7" id="7"/>
            <p:cNvSpPr txBox="true"/>
            <p:nvPr/>
          </p:nvSpPr>
          <p:spPr>
            <a:xfrm>
              <a:off x="0" y="180975"/>
              <a:ext cx="6352032" cy="5661698"/>
            </a:xfrm>
            <a:prstGeom prst="rect">
              <a:avLst/>
            </a:prstGeom>
          </p:spPr>
          <p:txBody>
            <a:bodyPr anchor="b" rtlCol="false" tIns="0" lIns="0" bIns="0" rIns="0"/>
            <a:lstStyle/>
            <a:p>
              <a:pPr algn="l">
                <a:lnSpc>
                  <a:spcPts val="7775"/>
                </a:lnSpc>
              </a:pPr>
              <a:r>
                <a:rPr lang="en-US" sz="8100" spc="165">
                  <a:solidFill>
                    <a:srgbClr val="0D0D0D"/>
                  </a:solidFill>
                  <a:latin typeface="Big Shoulders Display"/>
                  <a:ea typeface="Big Shoulders Display"/>
                  <a:cs typeface="Big Shoulders Display"/>
                  <a:sym typeface="Big Shoulders Display"/>
                </a:rPr>
                <a:t>OLUMIDE TOWOLAWI </a:t>
              </a:r>
            </a:p>
            <a:p>
              <a:pPr algn="l">
                <a:lnSpc>
                  <a:spcPts val="7775"/>
                </a:lnSpc>
              </a:pPr>
              <a:r>
                <a:rPr lang="en-US" sz="8100" spc="165">
                  <a:solidFill>
                    <a:srgbClr val="0D0D0D"/>
                  </a:solidFill>
                  <a:latin typeface="Big Shoulders Display"/>
                  <a:ea typeface="Big Shoulders Display"/>
                  <a:cs typeface="Big Shoulders Display"/>
                  <a:sym typeface="Big Shoulders Display"/>
                </a:rPr>
                <a:t>2531004 </a:t>
              </a:r>
            </a:p>
          </p:txBody>
        </p:sp>
      </p:grpSp>
      <p:grpSp>
        <p:nvGrpSpPr>
          <p:cNvPr name="Group 8" id="8"/>
          <p:cNvGrpSpPr/>
          <p:nvPr/>
        </p:nvGrpSpPr>
        <p:grpSpPr>
          <a:xfrm rot="0">
            <a:off x="10360585" y="8458593"/>
            <a:ext cx="5453516" cy="408667"/>
            <a:chOff x="0" y="0"/>
            <a:chExt cx="5170742" cy="387477"/>
          </a:xfrm>
        </p:grpSpPr>
        <p:sp>
          <p:nvSpPr>
            <p:cNvPr name="Freeform 9" id="9"/>
            <p:cNvSpPr/>
            <p:nvPr/>
          </p:nvSpPr>
          <p:spPr>
            <a:xfrm flipH="false" flipV="false" rot="0">
              <a:off x="0" y="0"/>
              <a:ext cx="5170743" cy="387472"/>
            </a:xfrm>
            <a:custGeom>
              <a:avLst/>
              <a:gdLst/>
              <a:ahLst/>
              <a:cxnLst/>
              <a:rect r="r" b="b" t="t" l="l"/>
              <a:pathLst>
                <a:path h="387472" w="5170743">
                  <a:moveTo>
                    <a:pt x="0" y="0"/>
                  </a:moveTo>
                  <a:lnTo>
                    <a:pt x="5170743" y="0"/>
                  </a:lnTo>
                  <a:lnTo>
                    <a:pt x="5170743" y="387472"/>
                  </a:lnTo>
                  <a:lnTo>
                    <a:pt x="0" y="387472"/>
                  </a:lnTo>
                  <a:close/>
                </a:path>
              </a:pathLst>
            </a:custGeom>
            <a:blipFill>
              <a:blip r:embed="rId2">
                <a:alphaModFix amt="0"/>
              </a:blip>
              <a:stretch>
                <a:fillRect l="0" t="-210023" r="0" b="-210025"/>
              </a:stretch>
            </a:blipFill>
          </p:spPr>
        </p:sp>
        <p:sp>
          <p:nvSpPr>
            <p:cNvPr name="TextBox 10" id="10"/>
            <p:cNvSpPr txBox="true"/>
            <p:nvPr/>
          </p:nvSpPr>
          <p:spPr>
            <a:xfrm>
              <a:off x="0" y="9525"/>
              <a:ext cx="5170742" cy="377952"/>
            </a:xfrm>
            <a:prstGeom prst="rect">
              <a:avLst/>
            </a:prstGeom>
          </p:spPr>
          <p:txBody>
            <a:bodyPr anchor="ctr" rtlCol="false" tIns="0" lIns="0" bIns="0" rIns="0"/>
            <a:lstStyle/>
            <a:p>
              <a:pPr algn="l">
                <a:lnSpc>
                  <a:spcPts val="1944"/>
                </a:lnSpc>
              </a:pPr>
              <a:r>
                <a:rPr lang="en-US" sz="1800" spc="3">
                  <a:solidFill>
                    <a:srgbClr val="000000"/>
                  </a:solidFill>
                  <a:latin typeface="Big Shoulders Display"/>
                  <a:ea typeface="Big Shoulders Display"/>
                  <a:cs typeface="Big Shoulders Display"/>
                  <a:sym typeface="Big Shoulders Display"/>
                </a:rPr>
                <a:t>Presented by Ellis Turner</a:t>
              </a:r>
            </a:p>
          </p:txBody>
        </p:sp>
      </p:grpSp>
      <p:grpSp>
        <p:nvGrpSpPr>
          <p:cNvPr name="Group 11" id="11"/>
          <p:cNvGrpSpPr/>
          <p:nvPr/>
        </p:nvGrpSpPr>
        <p:grpSpPr>
          <a:xfrm rot="0">
            <a:off x="10263930" y="100673"/>
            <a:ext cx="5738070" cy="10186327"/>
            <a:chOff x="0" y="0"/>
            <a:chExt cx="5440540" cy="9658147"/>
          </a:xfrm>
        </p:grpSpPr>
        <p:sp>
          <p:nvSpPr>
            <p:cNvPr name="Freeform 12" id="12" descr="Picture of Measles"/>
            <p:cNvSpPr/>
            <p:nvPr/>
          </p:nvSpPr>
          <p:spPr>
            <a:xfrm flipH="false" flipV="false" rot="0">
              <a:off x="0" y="0"/>
              <a:ext cx="5440553" cy="9658096"/>
            </a:xfrm>
            <a:custGeom>
              <a:avLst/>
              <a:gdLst/>
              <a:ahLst/>
              <a:cxnLst/>
              <a:rect r="r" b="b" t="t" l="l"/>
              <a:pathLst>
                <a:path h="9658096" w="5440553">
                  <a:moveTo>
                    <a:pt x="0" y="0"/>
                  </a:moveTo>
                  <a:lnTo>
                    <a:pt x="5440553" y="0"/>
                  </a:lnTo>
                  <a:lnTo>
                    <a:pt x="5440553" y="9658096"/>
                  </a:lnTo>
                  <a:lnTo>
                    <a:pt x="0" y="9658096"/>
                  </a:lnTo>
                  <a:lnTo>
                    <a:pt x="0" y="0"/>
                  </a:lnTo>
                  <a:close/>
                </a:path>
              </a:pathLst>
            </a:custGeom>
            <a:blipFill>
              <a:blip r:embed="rId3"/>
              <a:stretch>
                <a:fillRect l="-80530" t="0" r="-80530" b="0"/>
              </a:stretch>
            </a:blipFill>
          </p:spPr>
        </p:sp>
      </p:gr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7140">
            <a:off x="9136847" y="239534"/>
            <a:ext cx="6872305" cy="0"/>
          </a:xfrm>
          <a:prstGeom prst="line">
            <a:avLst/>
          </a:prstGeom>
          <a:ln cap="rnd" w="9525">
            <a:solidFill>
              <a:srgbClr val="000000"/>
            </a:solidFill>
            <a:prstDash val="solid"/>
            <a:headEnd type="none" len="sm" w="sm"/>
            <a:tailEnd type="none" len="sm" w="sm"/>
          </a:ln>
        </p:spPr>
      </p:sp>
      <p:sp>
        <p:nvSpPr>
          <p:cNvPr name="AutoShape 4" id="4"/>
          <p:cNvSpPr/>
          <p:nvPr/>
        </p:nvSpPr>
        <p:spPr>
          <a:xfrm rot="5395260">
            <a:off x="3996776" y="5136803"/>
            <a:ext cx="10301292" cy="0"/>
          </a:xfrm>
          <a:prstGeom prst="line">
            <a:avLst/>
          </a:prstGeom>
          <a:ln cap="rnd" w="9525">
            <a:solidFill>
              <a:srgbClr val="000000"/>
            </a:solidFill>
            <a:prstDash val="solid"/>
            <a:headEnd type="none" len="sm" w="sm"/>
            <a:tailEnd type="none" len="sm" w="sm"/>
          </a:ln>
        </p:spPr>
      </p:sp>
      <p:sp>
        <p:nvSpPr>
          <p:cNvPr name="AutoShape 5" id="5"/>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grpSp>
        <p:nvGrpSpPr>
          <p:cNvPr name="Group 6" id="6"/>
          <p:cNvGrpSpPr/>
          <p:nvPr/>
        </p:nvGrpSpPr>
        <p:grpSpPr>
          <a:xfrm rot="0">
            <a:off x="9892594" y="1502572"/>
            <a:ext cx="5396107" cy="2255063"/>
            <a:chOff x="0" y="0"/>
            <a:chExt cx="5116309" cy="2138134"/>
          </a:xfrm>
        </p:grpSpPr>
        <p:sp>
          <p:nvSpPr>
            <p:cNvPr name="Freeform 7" id="7"/>
            <p:cNvSpPr/>
            <p:nvPr/>
          </p:nvSpPr>
          <p:spPr>
            <a:xfrm flipH="false" flipV="false" rot="0">
              <a:off x="0" y="0"/>
              <a:ext cx="5116315" cy="2138132"/>
            </a:xfrm>
            <a:custGeom>
              <a:avLst/>
              <a:gdLst/>
              <a:ahLst/>
              <a:cxnLst/>
              <a:rect r="r" b="b" t="t" l="l"/>
              <a:pathLst>
                <a:path h="2138132" w="5116315">
                  <a:moveTo>
                    <a:pt x="0" y="0"/>
                  </a:moveTo>
                  <a:lnTo>
                    <a:pt x="5116315" y="0"/>
                  </a:lnTo>
                  <a:lnTo>
                    <a:pt x="5116315" y="2138132"/>
                  </a:lnTo>
                  <a:lnTo>
                    <a:pt x="0" y="2138132"/>
                  </a:lnTo>
                  <a:close/>
                </a:path>
              </a:pathLst>
            </a:custGeom>
            <a:blipFill>
              <a:blip r:embed="rId2">
                <a:alphaModFix amt="0"/>
              </a:blip>
              <a:stretch>
                <a:fillRect l="-3618" t="0" r="-3618" b="0"/>
              </a:stretch>
            </a:blipFill>
          </p:spPr>
        </p:sp>
        <p:sp>
          <p:nvSpPr>
            <p:cNvPr name="TextBox 8" id="8"/>
            <p:cNvSpPr txBox="true"/>
            <p:nvPr/>
          </p:nvSpPr>
          <p:spPr>
            <a:xfrm>
              <a:off x="0" y="95250"/>
              <a:ext cx="5116309" cy="2042884"/>
            </a:xfrm>
            <a:prstGeom prst="rect">
              <a:avLst/>
            </a:prstGeom>
          </p:spPr>
          <p:txBody>
            <a:bodyPr anchor="b" rtlCol="false" tIns="0" lIns="0" bIns="0" rIns="0"/>
            <a:lstStyle/>
            <a:p>
              <a:pPr algn="l">
                <a:lnSpc>
                  <a:spcPts val="4320"/>
                </a:lnSpc>
              </a:pPr>
              <a:r>
                <a:rPr lang="en-US" sz="4500" spc="158">
                  <a:solidFill>
                    <a:srgbClr val="0D0D0D"/>
                  </a:solidFill>
                  <a:latin typeface="Big Shoulders Display"/>
                  <a:ea typeface="Big Shoulders Display"/>
                  <a:cs typeface="Big Shoulders Display"/>
                  <a:sym typeface="Big Shoulders Display"/>
                </a:rPr>
                <a:t>STRATEGIS FOR CONTROL OF MEASLES OUTBREAK</a:t>
              </a:r>
            </a:p>
          </p:txBody>
        </p:sp>
      </p:grpSp>
      <p:grpSp>
        <p:nvGrpSpPr>
          <p:cNvPr name="Group 9" id="9"/>
          <p:cNvGrpSpPr/>
          <p:nvPr/>
        </p:nvGrpSpPr>
        <p:grpSpPr>
          <a:xfrm rot="-5400000">
            <a:off x="-895536" y="3427768"/>
            <a:ext cx="6846561" cy="483489"/>
            <a:chOff x="0" y="0"/>
            <a:chExt cx="6491554" cy="458419"/>
          </a:xfrm>
        </p:grpSpPr>
        <p:sp>
          <p:nvSpPr>
            <p:cNvPr name="Freeform 10" id="10"/>
            <p:cNvSpPr/>
            <p:nvPr/>
          </p:nvSpPr>
          <p:spPr>
            <a:xfrm flipH="false" flipV="false" rot="0">
              <a:off x="0" y="0"/>
              <a:ext cx="6491557" cy="458419"/>
            </a:xfrm>
            <a:custGeom>
              <a:avLst/>
              <a:gdLst/>
              <a:ahLst/>
              <a:cxnLst/>
              <a:rect r="r" b="b" t="t" l="l"/>
              <a:pathLst>
                <a:path h="458419" w="6491557">
                  <a:moveTo>
                    <a:pt x="0" y="0"/>
                  </a:moveTo>
                  <a:lnTo>
                    <a:pt x="6491557" y="0"/>
                  </a:lnTo>
                  <a:lnTo>
                    <a:pt x="6491557" y="458419"/>
                  </a:lnTo>
                  <a:lnTo>
                    <a:pt x="0" y="458419"/>
                  </a:lnTo>
                  <a:close/>
                </a:path>
              </a:pathLst>
            </a:custGeom>
            <a:blipFill>
              <a:blip r:embed="rId2">
                <a:alphaModFix amt="0"/>
              </a:blip>
              <a:stretch>
                <a:fillRect l="0" t="-225922" r="0" b="-225922"/>
              </a:stretch>
            </a:blipFill>
          </p:spPr>
        </p:sp>
        <p:sp>
          <p:nvSpPr>
            <p:cNvPr name="TextBox 11" id="11"/>
            <p:cNvSpPr txBox="true"/>
            <p:nvPr/>
          </p:nvSpPr>
          <p:spPr>
            <a:xfrm>
              <a:off x="0" y="-9525"/>
              <a:ext cx="6491554" cy="467944"/>
            </a:xfrm>
            <a:prstGeom prst="rect">
              <a:avLst/>
            </a:prstGeom>
          </p:spPr>
          <p:txBody>
            <a:bodyPr anchor="ctr" rtlCol="false" tIns="0" lIns="0" bIns="0" rIns="0"/>
            <a:lstStyle/>
            <a:p>
              <a:pPr algn="r">
                <a:lnSpc>
                  <a:spcPts val="1800"/>
                </a:lnSpc>
              </a:pPr>
              <a:r>
                <a:rPr lang="en-US" sz="1500" spc="2">
                  <a:solidFill>
                    <a:srgbClr val="0D0D0D"/>
                  </a:solidFill>
                  <a:latin typeface="Big Shoulders Display"/>
                  <a:ea typeface="Big Shoulders Display"/>
                  <a:cs typeface="Big Shoulders Display"/>
                  <a:sym typeface="Big Shoulders Display"/>
                </a:rPr>
                <a:t>GROWTH MARKETING PLAN</a:t>
              </a:r>
            </a:p>
          </p:txBody>
        </p:sp>
      </p:grpSp>
      <p:grpSp>
        <p:nvGrpSpPr>
          <p:cNvPr name="Group 12" id="12"/>
          <p:cNvGrpSpPr/>
          <p:nvPr/>
        </p:nvGrpSpPr>
        <p:grpSpPr>
          <a:xfrm rot="0">
            <a:off x="14477997" y="9706052"/>
            <a:ext cx="1095378" cy="411480"/>
            <a:chOff x="0" y="0"/>
            <a:chExt cx="1038581" cy="390144"/>
          </a:xfrm>
        </p:grpSpPr>
        <p:sp>
          <p:nvSpPr>
            <p:cNvPr name="Freeform 13" id="13"/>
            <p:cNvSpPr/>
            <p:nvPr/>
          </p:nvSpPr>
          <p:spPr>
            <a:xfrm flipH="false" flipV="false" rot="0">
              <a:off x="0" y="0"/>
              <a:ext cx="1038578" cy="390144"/>
            </a:xfrm>
            <a:custGeom>
              <a:avLst/>
              <a:gdLst/>
              <a:ahLst/>
              <a:cxnLst/>
              <a:rect r="r" b="b" t="t" l="l"/>
              <a:pathLst>
                <a:path h="390144" w="1038578">
                  <a:moveTo>
                    <a:pt x="0" y="0"/>
                  </a:moveTo>
                  <a:lnTo>
                    <a:pt x="1038578" y="0"/>
                  </a:lnTo>
                  <a:lnTo>
                    <a:pt x="1038578" y="390144"/>
                  </a:lnTo>
                  <a:lnTo>
                    <a:pt x="0" y="390144"/>
                  </a:lnTo>
                  <a:close/>
                </a:path>
              </a:pathLst>
            </a:custGeom>
            <a:blipFill>
              <a:blip r:embed="rId2">
                <a:alphaModFix amt="0"/>
              </a:blip>
              <a:stretch>
                <a:fillRect l="0" t="-1870" r="0" b="-1870"/>
              </a:stretch>
            </a:blipFill>
          </p:spPr>
        </p:sp>
        <p:sp>
          <p:nvSpPr>
            <p:cNvPr name="TextBox 14" id="14"/>
            <p:cNvSpPr txBox="true"/>
            <p:nvPr/>
          </p:nvSpPr>
          <p:spPr>
            <a:xfrm>
              <a:off x="0" y="-9525"/>
              <a:ext cx="1038581" cy="399669"/>
            </a:xfrm>
            <a:prstGeom prst="rect">
              <a:avLst/>
            </a:prstGeom>
          </p:spPr>
          <p:txBody>
            <a:bodyPr anchor="ctr" rtlCol="false" tIns="0" lIns="0" bIns="0" rIns="0"/>
            <a:lstStyle/>
            <a:p>
              <a:pPr algn="l">
                <a:lnSpc>
                  <a:spcPts val="1800"/>
                </a:lnSpc>
              </a:pPr>
              <a:r>
                <a:rPr lang="en-US" sz="1500" spc="2">
                  <a:solidFill>
                    <a:srgbClr val="0D0D0D"/>
                  </a:solidFill>
                  <a:latin typeface="Big Shoulders Display"/>
                  <a:ea typeface="Big Shoulders Display"/>
                  <a:cs typeface="Big Shoulders Display"/>
                  <a:sym typeface="Big Shoulders Display"/>
                </a:rPr>
                <a:t>2</a:t>
              </a:r>
            </a:p>
          </p:txBody>
        </p:sp>
      </p:grpSp>
      <p:grpSp>
        <p:nvGrpSpPr>
          <p:cNvPr name="Group 15" id="15"/>
          <p:cNvGrpSpPr/>
          <p:nvPr/>
        </p:nvGrpSpPr>
        <p:grpSpPr>
          <a:xfrm rot="0">
            <a:off x="2959115" y="0"/>
            <a:ext cx="5997415" cy="10287000"/>
            <a:chOff x="0" y="0"/>
            <a:chExt cx="5686438" cy="9753600"/>
          </a:xfrm>
        </p:grpSpPr>
        <p:sp>
          <p:nvSpPr>
            <p:cNvPr name="Freeform 16" id="16" descr="A white vase with dried flowers"/>
            <p:cNvSpPr/>
            <p:nvPr/>
          </p:nvSpPr>
          <p:spPr>
            <a:xfrm flipH="false" flipV="false" rot="0">
              <a:off x="0" y="0"/>
              <a:ext cx="5686425" cy="9753600"/>
            </a:xfrm>
            <a:custGeom>
              <a:avLst/>
              <a:gdLst/>
              <a:ahLst/>
              <a:cxnLst/>
              <a:rect r="r" b="b" t="t" l="l"/>
              <a:pathLst>
                <a:path h="9753600" w="5686425">
                  <a:moveTo>
                    <a:pt x="0" y="0"/>
                  </a:moveTo>
                  <a:lnTo>
                    <a:pt x="5686425" y="0"/>
                  </a:lnTo>
                  <a:lnTo>
                    <a:pt x="5686425" y="9753600"/>
                  </a:lnTo>
                  <a:lnTo>
                    <a:pt x="0" y="9753600"/>
                  </a:lnTo>
                  <a:lnTo>
                    <a:pt x="0" y="0"/>
                  </a:lnTo>
                  <a:close/>
                </a:path>
              </a:pathLst>
            </a:custGeom>
            <a:blipFill>
              <a:blip r:embed="rId3"/>
              <a:stretch>
                <a:fillRect l="-16659" t="0" r="-16659" b="-22"/>
              </a:stretch>
            </a:blipFill>
          </p:spPr>
        </p:sp>
      </p:grpSp>
      <p:grpSp>
        <p:nvGrpSpPr>
          <p:cNvPr name="Group 17" id="17"/>
          <p:cNvGrpSpPr/>
          <p:nvPr/>
        </p:nvGrpSpPr>
        <p:grpSpPr>
          <a:xfrm rot="0">
            <a:off x="9909658" y="4329126"/>
            <a:ext cx="5379056" cy="5005362"/>
            <a:chOff x="0" y="0"/>
            <a:chExt cx="5100142" cy="4745825"/>
          </a:xfrm>
        </p:grpSpPr>
        <p:sp>
          <p:nvSpPr>
            <p:cNvPr name="Freeform 18" id="18"/>
            <p:cNvSpPr/>
            <p:nvPr/>
          </p:nvSpPr>
          <p:spPr>
            <a:xfrm flipH="false" flipV="false" rot="0">
              <a:off x="0" y="0"/>
              <a:ext cx="5100141" cy="4745830"/>
            </a:xfrm>
            <a:custGeom>
              <a:avLst/>
              <a:gdLst/>
              <a:ahLst/>
              <a:cxnLst/>
              <a:rect r="r" b="b" t="t" l="l"/>
              <a:pathLst>
                <a:path h="4745830" w="5100141">
                  <a:moveTo>
                    <a:pt x="0" y="0"/>
                  </a:moveTo>
                  <a:lnTo>
                    <a:pt x="5100141" y="0"/>
                  </a:lnTo>
                  <a:lnTo>
                    <a:pt x="5100141" y="4745830"/>
                  </a:lnTo>
                  <a:lnTo>
                    <a:pt x="0" y="4745830"/>
                  </a:lnTo>
                  <a:close/>
                </a:path>
              </a:pathLst>
            </a:custGeom>
            <a:blipFill>
              <a:blip r:embed="rId2">
                <a:alphaModFix amt="0"/>
              </a:blip>
              <a:stretch>
                <a:fillRect l="-69390" t="0" r="-69390" b="0"/>
              </a:stretch>
            </a:blipFill>
          </p:spPr>
        </p:sp>
        <p:sp>
          <p:nvSpPr>
            <p:cNvPr name="TextBox 19" id="19"/>
            <p:cNvSpPr txBox="true"/>
            <p:nvPr/>
          </p:nvSpPr>
          <p:spPr>
            <a:xfrm>
              <a:off x="0" y="0"/>
              <a:ext cx="5100142" cy="4745825"/>
            </a:xfrm>
            <a:prstGeom prst="rect">
              <a:avLst/>
            </a:prstGeom>
          </p:spPr>
          <p:txBody>
            <a:bodyPr anchor="ctr" rtlCol="false" tIns="0" lIns="0" bIns="0" rIns="0"/>
            <a:lstStyle/>
            <a:p>
              <a:pPr algn="l">
                <a:lnSpc>
                  <a:spcPts val="1944"/>
                </a:lnSpc>
              </a:pPr>
              <a:r>
                <a:rPr lang="en-US" sz="1800">
                  <a:solidFill>
                    <a:srgbClr val="000000"/>
                  </a:solidFill>
                  <a:latin typeface="Arimo"/>
                  <a:ea typeface="Arimo"/>
                  <a:cs typeface="Arimo"/>
                  <a:sym typeface="Arimo"/>
                </a:rPr>
                <a:t>PRIMARY PREVENTION </a:t>
              </a:r>
            </a:p>
            <a:p>
              <a:pPr algn="l">
                <a:lnSpc>
                  <a:spcPts val="1944"/>
                </a:lnSpc>
              </a:pPr>
              <a:r>
                <a:rPr lang="en-US" sz="1800">
                  <a:solidFill>
                    <a:srgbClr val="000000"/>
                  </a:solidFill>
                  <a:latin typeface="Arimo"/>
                  <a:ea typeface="Arimo"/>
                  <a:cs typeface="Arimo"/>
                  <a:sym typeface="Arimo"/>
                </a:rPr>
                <a:t>POST – EXPOSURE VACCINATION </a:t>
              </a:r>
            </a:p>
            <a:p>
              <a:pPr algn="l">
                <a:lnSpc>
                  <a:spcPts val="1944"/>
                </a:lnSpc>
              </a:pPr>
              <a:r>
                <a:rPr lang="en-US" sz="1800">
                  <a:solidFill>
                    <a:srgbClr val="000000"/>
                  </a:solidFill>
                  <a:latin typeface="Arimo"/>
                  <a:ea typeface="Arimo"/>
                  <a:cs typeface="Arimo"/>
                  <a:sym typeface="Arimo"/>
                </a:rPr>
                <a:t>TARGETED IMMUNIZATION </a:t>
              </a:r>
            </a:p>
            <a:p>
              <a:pPr algn="l">
                <a:lnSpc>
                  <a:spcPts val="1944"/>
                </a:lnSpc>
              </a:pPr>
              <a:r>
                <a:rPr lang="en-US" sz="1800">
                  <a:solidFill>
                    <a:srgbClr val="000000"/>
                  </a:solidFill>
                  <a:latin typeface="Arimo"/>
                  <a:ea typeface="Arimo"/>
                  <a:cs typeface="Arimo"/>
                  <a:sym typeface="Arimo"/>
                </a:rPr>
                <a:t>ISOLATE AND PREVENT SPREAD </a:t>
              </a:r>
            </a:p>
            <a:p>
              <a:pPr algn="l">
                <a:lnSpc>
                  <a:spcPts val="1944"/>
                </a:lnSpc>
              </a:pPr>
              <a:r>
                <a:rPr lang="en-US" sz="1800">
                  <a:solidFill>
                    <a:srgbClr val="000000"/>
                  </a:solidFill>
                  <a:latin typeface="Arimo"/>
                  <a:ea typeface="Arimo"/>
                  <a:cs typeface="Arimo"/>
                  <a:sym typeface="Arimo"/>
                </a:rPr>
                <a:t>CALL AHEAD </a:t>
              </a:r>
            </a:p>
            <a:p>
              <a:pPr algn="l">
                <a:lnSpc>
                  <a:spcPts val="1944"/>
                </a:lnSpc>
              </a:pPr>
              <a:r>
                <a:rPr lang="en-US" sz="1800">
                  <a:solidFill>
                    <a:srgbClr val="000000"/>
                  </a:solidFill>
                  <a:latin typeface="Arimo"/>
                  <a:ea typeface="Arimo"/>
                  <a:cs typeface="Arimo"/>
                  <a:sym typeface="Arimo"/>
                </a:rPr>
                <a:t>PROTECT THE VULNERABLE MANAGIMG THE INFECTION </a:t>
              </a:r>
            </a:p>
            <a:p>
              <a:pPr algn="l">
                <a:lnSpc>
                  <a:spcPts val="1944"/>
                </a:lnSpc>
              </a:pPr>
              <a:r>
                <a:rPr lang="en-US" sz="1800">
                  <a:solidFill>
                    <a:srgbClr val="000000"/>
                  </a:solidFill>
                  <a:latin typeface="Arimo"/>
                  <a:ea typeface="Arimo"/>
                  <a:cs typeface="Arimo"/>
                  <a:sym typeface="Arimo"/>
                </a:rPr>
                <a:t>HYGIENE</a:t>
              </a:r>
            </a:p>
          </p:txBody>
        </p:sp>
      </p:grpSp>
      <p:grpSp>
        <p:nvGrpSpPr>
          <p:cNvPr name="Group 20" id="20"/>
          <p:cNvGrpSpPr/>
          <p:nvPr/>
        </p:nvGrpSpPr>
        <p:grpSpPr>
          <a:xfrm rot="0">
            <a:off x="2397175" y="246232"/>
            <a:ext cx="6746825" cy="10287000"/>
            <a:chOff x="0" y="0"/>
            <a:chExt cx="6396990" cy="9753600"/>
          </a:xfrm>
        </p:grpSpPr>
        <p:sp>
          <p:nvSpPr>
            <p:cNvPr name="Freeform 21" id="21" descr="Picture of Measles"/>
            <p:cNvSpPr/>
            <p:nvPr/>
          </p:nvSpPr>
          <p:spPr>
            <a:xfrm flipH="false" flipV="false" rot="0">
              <a:off x="0" y="0"/>
              <a:ext cx="6396990" cy="9753600"/>
            </a:xfrm>
            <a:custGeom>
              <a:avLst/>
              <a:gdLst/>
              <a:ahLst/>
              <a:cxnLst/>
              <a:rect r="r" b="b" t="t" l="l"/>
              <a:pathLst>
                <a:path h="9753600" w="6396990">
                  <a:moveTo>
                    <a:pt x="0" y="0"/>
                  </a:moveTo>
                  <a:lnTo>
                    <a:pt x="6396990" y="0"/>
                  </a:lnTo>
                  <a:lnTo>
                    <a:pt x="6396990" y="9753600"/>
                  </a:lnTo>
                  <a:lnTo>
                    <a:pt x="0" y="9753600"/>
                  </a:lnTo>
                  <a:lnTo>
                    <a:pt x="0" y="0"/>
                  </a:lnTo>
                  <a:close/>
                </a:path>
              </a:pathLst>
            </a:custGeom>
            <a:blipFill>
              <a:blip r:embed="rId4"/>
              <a:stretch>
                <a:fillRect l="-62111" t="0" r="-62111" b="0"/>
              </a:stretch>
            </a:blipFill>
          </p:spPr>
        </p:sp>
      </p:gr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sp>
        <p:nvSpPr>
          <p:cNvPr name="AutoShape 4" id="4"/>
          <p:cNvSpPr/>
          <p:nvPr/>
        </p:nvSpPr>
        <p:spPr>
          <a:xfrm rot="5940">
            <a:off x="7773016" y="239534"/>
            <a:ext cx="8236137" cy="0"/>
          </a:xfrm>
          <a:prstGeom prst="line">
            <a:avLst/>
          </a:prstGeom>
          <a:ln cap="rnd" w="9525">
            <a:solidFill>
              <a:srgbClr val="000000"/>
            </a:solidFill>
            <a:prstDash val="solid"/>
            <a:headEnd type="none" len="sm" w="sm"/>
            <a:tailEnd type="none" len="sm" w="sm"/>
          </a:ln>
        </p:spPr>
      </p:sp>
      <p:sp>
        <p:nvSpPr>
          <p:cNvPr name="AutoShape 5" id="5"/>
          <p:cNvSpPr/>
          <p:nvPr/>
        </p:nvSpPr>
        <p:spPr>
          <a:xfrm rot="5395260">
            <a:off x="2629516" y="5136803"/>
            <a:ext cx="10301292" cy="0"/>
          </a:xfrm>
          <a:prstGeom prst="line">
            <a:avLst/>
          </a:prstGeom>
          <a:ln cap="rnd" w="9525">
            <a:solidFill>
              <a:srgbClr val="000000"/>
            </a:solidFill>
            <a:prstDash val="solid"/>
            <a:headEnd type="none" len="sm" w="sm"/>
            <a:tailEnd type="none" len="sm" w="sm"/>
          </a:ln>
        </p:spPr>
      </p:sp>
      <p:grpSp>
        <p:nvGrpSpPr>
          <p:cNvPr name="Group 6" id="6"/>
          <p:cNvGrpSpPr/>
          <p:nvPr/>
        </p:nvGrpSpPr>
        <p:grpSpPr>
          <a:xfrm rot="0">
            <a:off x="2999286" y="1350651"/>
            <a:ext cx="4243388" cy="7831930"/>
            <a:chOff x="0" y="0"/>
            <a:chExt cx="4023360" cy="7425830"/>
          </a:xfrm>
        </p:grpSpPr>
        <p:sp>
          <p:nvSpPr>
            <p:cNvPr name="Freeform 7" id="7"/>
            <p:cNvSpPr/>
            <p:nvPr/>
          </p:nvSpPr>
          <p:spPr>
            <a:xfrm flipH="false" flipV="false" rot="0">
              <a:off x="0" y="0"/>
              <a:ext cx="4023360" cy="7425827"/>
            </a:xfrm>
            <a:custGeom>
              <a:avLst/>
              <a:gdLst/>
              <a:ahLst/>
              <a:cxnLst/>
              <a:rect r="r" b="b" t="t" l="l"/>
              <a:pathLst>
                <a:path h="7425827" w="4023360">
                  <a:moveTo>
                    <a:pt x="0" y="0"/>
                  </a:moveTo>
                  <a:lnTo>
                    <a:pt x="4023360" y="0"/>
                  </a:lnTo>
                  <a:lnTo>
                    <a:pt x="4023360" y="7425827"/>
                  </a:lnTo>
                  <a:lnTo>
                    <a:pt x="0" y="7425827"/>
                  </a:lnTo>
                  <a:close/>
                </a:path>
              </a:pathLst>
            </a:custGeom>
            <a:blipFill>
              <a:blip r:embed="rId2">
                <a:alphaModFix amt="0"/>
              </a:blip>
              <a:stretch>
                <a:fillRect l="-186807" t="0" r="-186807" b="0"/>
              </a:stretch>
            </a:blipFill>
          </p:spPr>
        </p:sp>
        <p:sp>
          <p:nvSpPr>
            <p:cNvPr name="TextBox 8" id="8"/>
            <p:cNvSpPr txBox="true"/>
            <p:nvPr/>
          </p:nvSpPr>
          <p:spPr>
            <a:xfrm>
              <a:off x="0" y="95250"/>
              <a:ext cx="4023360" cy="7330580"/>
            </a:xfrm>
            <a:prstGeom prst="rect">
              <a:avLst/>
            </a:prstGeom>
          </p:spPr>
          <p:txBody>
            <a:bodyPr anchor="ctr" rtlCol="false" tIns="0" lIns="0" bIns="0" rIns="0"/>
            <a:lstStyle/>
            <a:p>
              <a:pPr algn="ctr">
                <a:lnSpc>
                  <a:spcPts val="4320"/>
                </a:lnSpc>
              </a:pPr>
              <a:r>
                <a:rPr lang="en-US" sz="4500" spc="158">
                  <a:solidFill>
                    <a:srgbClr val="0D0D0D"/>
                  </a:solidFill>
                  <a:latin typeface="Big Shoulders Display"/>
                  <a:ea typeface="Big Shoulders Display"/>
                  <a:cs typeface="Big Shoulders Display"/>
                  <a:sym typeface="Big Shoulders Display"/>
                </a:rPr>
                <a:t>PRIMARY PREVENTION</a:t>
              </a:r>
            </a:p>
          </p:txBody>
        </p:sp>
      </p:grpSp>
      <p:grpSp>
        <p:nvGrpSpPr>
          <p:cNvPr name="Group 9" id="9"/>
          <p:cNvGrpSpPr/>
          <p:nvPr/>
        </p:nvGrpSpPr>
        <p:grpSpPr>
          <a:xfrm rot="0">
            <a:off x="7734306" y="9706052"/>
            <a:ext cx="6639147" cy="411480"/>
            <a:chOff x="0" y="0"/>
            <a:chExt cx="6294895" cy="390144"/>
          </a:xfrm>
        </p:grpSpPr>
        <p:sp>
          <p:nvSpPr>
            <p:cNvPr name="Freeform 10" id="10"/>
            <p:cNvSpPr/>
            <p:nvPr/>
          </p:nvSpPr>
          <p:spPr>
            <a:xfrm flipH="false" flipV="false" rot="0">
              <a:off x="0" y="0"/>
              <a:ext cx="6294889" cy="390144"/>
            </a:xfrm>
            <a:custGeom>
              <a:avLst/>
              <a:gdLst/>
              <a:ahLst/>
              <a:cxnLst/>
              <a:rect r="r" b="b" t="t" l="l"/>
              <a:pathLst>
                <a:path h="390144" w="6294889">
                  <a:moveTo>
                    <a:pt x="0" y="0"/>
                  </a:moveTo>
                  <a:lnTo>
                    <a:pt x="6294889" y="0"/>
                  </a:lnTo>
                  <a:lnTo>
                    <a:pt x="6294889" y="390144"/>
                  </a:lnTo>
                  <a:lnTo>
                    <a:pt x="0" y="390144"/>
                  </a:lnTo>
                  <a:close/>
                </a:path>
              </a:pathLst>
            </a:custGeom>
            <a:blipFill>
              <a:blip r:embed="rId2">
                <a:alphaModFix amt="0"/>
              </a:blip>
              <a:stretch>
                <a:fillRect l="0" t="-264387" r="0" b="-264387"/>
              </a:stretch>
            </a:blipFill>
          </p:spPr>
        </p:sp>
        <p:sp>
          <p:nvSpPr>
            <p:cNvPr name="TextBox 11" id="11"/>
            <p:cNvSpPr txBox="true"/>
            <p:nvPr/>
          </p:nvSpPr>
          <p:spPr>
            <a:xfrm>
              <a:off x="0" y="-9525"/>
              <a:ext cx="6294895" cy="399669"/>
            </a:xfrm>
            <a:prstGeom prst="rect">
              <a:avLst/>
            </a:prstGeom>
          </p:spPr>
          <p:txBody>
            <a:bodyPr anchor="ctr" rtlCol="false" tIns="0" lIns="0" bIns="0" rIns="0"/>
            <a:lstStyle/>
            <a:p>
              <a:pPr algn="r">
                <a:lnSpc>
                  <a:spcPts val="1800"/>
                </a:lnSpc>
              </a:pPr>
              <a:r>
                <a:rPr lang="en-US" sz="1500" spc="2">
                  <a:solidFill>
                    <a:srgbClr val="0D0D0D"/>
                  </a:solidFill>
                  <a:latin typeface="Big Shoulders Display"/>
                  <a:ea typeface="Big Shoulders Display"/>
                  <a:cs typeface="Big Shoulders Display"/>
                  <a:sym typeface="Big Shoulders Display"/>
                </a:rPr>
                <a:t>GROWTH MARKETING PLAN</a:t>
              </a:r>
            </a:p>
          </p:txBody>
        </p:sp>
      </p:grpSp>
      <p:grpSp>
        <p:nvGrpSpPr>
          <p:cNvPr name="Group 12" id="12"/>
          <p:cNvGrpSpPr/>
          <p:nvPr/>
        </p:nvGrpSpPr>
        <p:grpSpPr>
          <a:xfrm rot="0">
            <a:off x="14477997" y="9706052"/>
            <a:ext cx="1095378" cy="411480"/>
            <a:chOff x="0" y="0"/>
            <a:chExt cx="1038581" cy="390144"/>
          </a:xfrm>
        </p:grpSpPr>
        <p:sp>
          <p:nvSpPr>
            <p:cNvPr name="Freeform 13" id="13"/>
            <p:cNvSpPr/>
            <p:nvPr/>
          </p:nvSpPr>
          <p:spPr>
            <a:xfrm flipH="false" flipV="false" rot="0">
              <a:off x="0" y="0"/>
              <a:ext cx="1038578" cy="390144"/>
            </a:xfrm>
            <a:custGeom>
              <a:avLst/>
              <a:gdLst/>
              <a:ahLst/>
              <a:cxnLst/>
              <a:rect r="r" b="b" t="t" l="l"/>
              <a:pathLst>
                <a:path h="390144" w="1038578">
                  <a:moveTo>
                    <a:pt x="0" y="0"/>
                  </a:moveTo>
                  <a:lnTo>
                    <a:pt x="1038578" y="0"/>
                  </a:lnTo>
                  <a:lnTo>
                    <a:pt x="1038578" y="390144"/>
                  </a:lnTo>
                  <a:lnTo>
                    <a:pt x="0" y="390144"/>
                  </a:lnTo>
                  <a:close/>
                </a:path>
              </a:pathLst>
            </a:custGeom>
            <a:blipFill>
              <a:blip r:embed="rId2">
                <a:alphaModFix amt="0"/>
              </a:blip>
              <a:stretch>
                <a:fillRect l="0" t="-1870" r="0" b="-1870"/>
              </a:stretch>
            </a:blipFill>
          </p:spPr>
        </p:sp>
        <p:sp>
          <p:nvSpPr>
            <p:cNvPr name="TextBox 14" id="14"/>
            <p:cNvSpPr txBox="true"/>
            <p:nvPr/>
          </p:nvSpPr>
          <p:spPr>
            <a:xfrm>
              <a:off x="0" y="-9525"/>
              <a:ext cx="1038581" cy="399669"/>
            </a:xfrm>
            <a:prstGeom prst="rect">
              <a:avLst/>
            </a:prstGeom>
          </p:spPr>
          <p:txBody>
            <a:bodyPr anchor="ctr" rtlCol="false" tIns="0" lIns="0" bIns="0" rIns="0"/>
            <a:lstStyle/>
            <a:p>
              <a:pPr algn="l">
                <a:lnSpc>
                  <a:spcPts val="1800"/>
                </a:lnSpc>
              </a:pPr>
              <a:r>
                <a:rPr lang="en-US" sz="1500" spc="2">
                  <a:solidFill>
                    <a:srgbClr val="0D0D0D"/>
                  </a:solidFill>
                  <a:latin typeface="Big Shoulders Display"/>
                  <a:ea typeface="Big Shoulders Display"/>
                  <a:cs typeface="Big Shoulders Display"/>
                  <a:sym typeface="Big Shoulders Display"/>
                </a:rPr>
                <a:t>3</a:t>
              </a:r>
            </a:p>
          </p:txBody>
        </p:sp>
      </p:grpSp>
      <p:grpSp>
        <p:nvGrpSpPr>
          <p:cNvPr name="Group 15" id="15"/>
          <p:cNvGrpSpPr/>
          <p:nvPr/>
        </p:nvGrpSpPr>
        <p:grpSpPr>
          <a:xfrm rot="0">
            <a:off x="8303520" y="1350651"/>
            <a:ext cx="6985181" cy="7831930"/>
            <a:chOff x="0" y="0"/>
            <a:chExt cx="6622986" cy="7425830"/>
          </a:xfrm>
        </p:grpSpPr>
        <p:sp>
          <p:nvSpPr>
            <p:cNvPr name="Freeform 16" id="16"/>
            <p:cNvSpPr/>
            <p:nvPr/>
          </p:nvSpPr>
          <p:spPr>
            <a:xfrm flipH="false" flipV="false" rot="0">
              <a:off x="0" y="0"/>
              <a:ext cx="6622992" cy="7425827"/>
            </a:xfrm>
            <a:custGeom>
              <a:avLst/>
              <a:gdLst/>
              <a:ahLst/>
              <a:cxnLst/>
              <a:rect r="r" b="b" t="t" l="l"/>
              <a:pathLst>
                <a:path h="7425827" w="6622992">
                  <a:moveTo>
                    <a:pt x="0" y="0"/>
                  </a:moveTo>
                  <a:lnTo>
                    <a:pt x="6622992" y="0"/>
                  </a:lnTo>
                  <a:lnTo>
                    <a:pt x="6622992" y="7425827"/>
                  </a:lnTo>
                  <a:lnTo>
                    <a:pt x="0" y="7425827"/>
                  </a:lnTo>
                  <a:close/>
                </a:path>
              </a:pathLst>
            </a:custGeom>
            <a:blipFill>
              <a:blip r:embed="rId2">
                <a:alphaModFix amt="0"/>
              </a:blip>
              <a:stretch>
                <a:fillRect l="-93856" t="0" r="-93856" b="0"/>
              </a:stretch>
            </a:blipFill>
          </p:spPr>
        </p:sp>
        <p:sp>
          <p:nvSpPr>
            <p:cNvPr name="TextBox 17" id="17"/>
            <p:cNvSpPr txBox="true"/>
            <p:nvPr/>
          </p:nvSpPr>
          <p:spPr>
            <a:xfrm>
              <a:off x="0" y="0"/>
              <a:ext cx="6622986" cy="7425830"/>
            </a:xfrm>
            <a:prstGeom prst="rect">
              <a:avLst/>
            </a:prstGeom>
          </p:spPr>
          <p:txBody>
            <a:bodyPr anchor="ctr" rtlCol="false" tIns="0" lIns="0" bIns="0" rIns="0"/>
            <a:lstStyle/>
            <a:p>
              <a:pPr algn="l">
                <a:lnSpc>
                  <a:spcPts val="1944"/>
                </a:lnSpc>
              </a:pPr>
              <a:r>
                <a:rPr lang="en-US" sz="1800">
                  <a:solidFill>
                    <a:srgbClr val="000000"/>
                  </a:solidFill>
                  <a:latin typeface="Arimo"/>
                  <a:ea typeface="Arimo"/>
                  <a:cs typeface="Arimo"/>
                  <a:sym typeface="Arimo"/>
                </a:rPr>
                <a:t>TWO DOSE OF THE MMR / MMRV VACCINE ARE ROUGHLY 97 PERCENT OF EFFECTIVE ,ENSUREW ALL ADULT AND CHILDREN ARE UP TO DATE WITH THERE VACCINATION </a:t>
              </a:r>
            </a:p>
          </p:txBody>
        </p:sp>
      </p:gr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sp>
        <p:nvSpPr>
          <p:cNvPr name="TextBox 4" id="4"/>
          <p:cNvSpPr txBox="true"/>
          <p:nvPr/>
        </p:nvSpPr>
        <p:spPr>
          <a:xfrm rot="0">
            <a:off x="3087703" y="7823828"/>
            <a:ext cx="4652550" cy="1446380"/>
          </a:xfrm>
          <a:prstGeom prst="rect">
            <a:avLst/>
          </a:prstGeom>
        </p:spPr>
        <p:txBody>
          <a:bodyPr anchor="t" rtlCol="false" tIns="0" lIns="0" bIns="0" rIns="0">
            <a:spAutoFit/>
          </a:bodyPr>
          <a:lstStyle/>
          <a:p>
            <a:pPr algn="l">
              <a:lnSpc>
                <a:spcPts val="4320"/>
              </a:lnSpc>
            </a:pPr>
            <a:r>
              <a:rPr lang="en-US" sz="4500" spc="158">
                <a:solidFill>
                  <a:srgbClr val="0D0D0D"/>
                </a:solidFill>
                <a:latin typeface="Big Shoulders Display"/>
                <a:ea typeface="Big Shoulders Display"/>
                <a:cs typeface="Big Shoulders Display"/>
                <a:sym typeface="Big Shoulders Display"/>
              </a:rPr>
              <a:t>POST EXPOSURE VACCINATION </a:t>
            </a:r>
          </a:p>
        </p:txBody>
      </p:sp>
      <p:grpSp>
        <p:nvGrpSpPr>
          <p:cNvPr name="Group 5" id="5"/>
          <p:cNvGrpSpPr/>
          <p:nvPr/>
        </p:nvGrpSpPr>
        <p:grpSpPr>
          <a:xfrm rot="0">
            <a:off x="7734306" y="9706052"/>
            <a:ext cx="6639147" cy="411480"/>
            <a:chOff x="0" y="0"/>
            <a:chExt cx="6294895" cy="390144"/>
          </a:xfrm>
        </p:grpSpPr>
        <p:sp>
          <p:nvSpPr>
            <p:cNvPr name="Freeform 6" id="6"/>
            <p:cNvSpPr/>
            <p:nvPr/>
          </p:nvSpPr>
          <p:spPr>
            <a:xfrm flipH="false" flipV="false" rot="0">
              <a:off x="0" y="0"/>
              <a:ext cx="6294889" cy="390144"/>
            </a:xfrm>
            <a:custGeom>
              <a:avLst/>
              <a:gdLst/>
              <a:ahLst/>
              <a:cxnLst/>
              <a:rect r="r" b="b" t="t" l="l"/>
              <a:pathLst>
                <a:path h="390144" w="6294889">
                  <a:moveTo>
                    <a:pt x="0" y="0"/>
                  </a:moveTo>
                  <a:lnTo>
                    <a:pt x="6294889" y="0"/>
                  </a:lnTo>
                  <a:lnTo>
                    <a:pt x="6294889" y="390144"/>
                  </a:lnTo>
                  <a:lnTo>
                    <a:pt x="0" y="390144"/>
                  </a:lnTo>
                  <a:close/>
                </a:path>
              </a:pathLst>
            </a:custGeom>
            <a:blipFill>
              <a:blip r:embed="rId2">
                <a:alphaModFix amt="0"/>
              </a:blip>
              <a:stretch>
                <a:fillRect l="0" t="-264387" r="0" b="-264387"/>
              </a:stretch>
            </a:blipFill>
          </p:spPr>
        </p:sp>
        <p:sp>
          <p:nvSpPr>
            <p:cNvPr name="TextBox 7" id="7"/>
            <p:cNvSpPr txBox="true"/>
            <p:nvPr/>
          </p:nvSpPr>
          <p:spPr>
            <a:xfrm>
              <a:off x="0" y="-9525"/>
              <a:ext cx="6294895" cy="399669"/>
            </a:xfrm>
            <a:prstGeom prst="rect">
              <a:avLst/>
            </a:prstGeom>
          </p:spPr>
          <p:txBody>
            <a:bodyPr anchor="ctr" rtlCol="false" tIns="0" lIns="0" bIns="0" rIns="0"/>
            <a:lstStyle/>
            <a:p>
              <a:pPr algn="r">
                <a:lnSpc>
                  <a:spcPts val="1800"/>
                </a:lnSpc>
              </a:pPr>
              <a:r>
                <a:rPr lang="en-US" sz="1500" spc="2">
                  <a:solidFill>
                    <a:srgbClr val="0D0D0D"/>
                  </a:solidFill>
                  <a:latin typeface="Big Shoulders Display"/>
                  <a:ea typeface="Big Shoulders Display"/>
                  <a:cs typeface="Big Shoulders Display"/>
                  <a:sym typeface="Big Shoulders Display"/>
                </a:rPr>
                <a:t>GROWTH MARKETING PLAN</a:t>
              </a:r>
            </a:p>
          </p:txBody>
        </p:sp>
      </p:grpSp>
      <p:grpSp>
        <p:nvGrpSpPr>
          <p:cNvPr name="Group 8" id="8"/>
          <p:cNvGrpSpPr/>
          <p:nvPr/>
        </p:nvGrpSpPr>
        <p:grpSpPr>
          <a:xfrm rot="0">
            <a:off x="14477997" y="9706052"/>
            <a:ext cx="1095378" cy="411480"/>
            <a:chOff x="0" y="0"/>
            <a:chExt cx="1038581" cy="390144"/>
          </a:xfrm>
        </p:grpSpPr>
        <p:sp>
          <p:nvSpPr>
            <p:cNvPr name="Freeform 9" id="9"/>
            <p:cNvSpPr/>
            <p:nvPr/>
          </p:nvSpPr>
          <p:spPr>
            <a:xfrm flipH="false" flipV="false" rot="0">
              <a:off x="0" y="0"/>
              <a:ext cx="1038578" cy="390144"/>
            </a:xfrm>
            <a:custGeom>
              <a:avLst/>
              <a:gdLst/>
              <a:ahLst/>
              <a:cxnLst/>
              <a:rect r="r" b="b" t="t" l="l"/>
              <a:pathLst>
                <a:path h="390144" w="1038578">
                  <a:moveTo>
                    <a:pt x="0" y="0"/>
                  </a:moveTo>
                  <a:lnTo>
                    <a:pt x="1038578" y="0"/>
                  </a:lnTo>
                  <a:lnTo>
                    <a:pt x="1038578" y="390144"/>
                  </a:lnTo>
                  <a:lnTo>
                    <a:pt x="0" y="390144"/>
                  </a:lnTo>
                  <a:close/>
                </a:path>
              </a:pathLst>
            </a:custGeom>
            <a:blipFill>
              <a:blip r:embed="rId2">
                <a:alphaModFix amt="0"/>
              </a:blip>
              <a:stretch>
                <a:fillRect l="0" t="-1870" r="0" b="-1870"/>
              </a:stretch>
            </a:blipFill>
          </p:spPr>
        </p:sp>
        <p:sp>
          <p:nvSpPr>
            <p:cNvPr name="TextBox 10" id="10"/>
            <p:cNvSpPr txBox="true"/>
            <p:nvPr/>
          </p:nvSpPr>
          <p:spPr>
            <a:xfrm>
              <a:off x="0" y="-9525"/>
              <a:ext cx="1038581" cy="399669"/>
            </a:xfrm>
            <a:prstGeom prst="rect">
              <a:avLst/>
            </a:prstGeom>
          </p:spPr>
          <p:txBody>
            <a:bodyPr anchor="ctr" rtlCol="false" tIns="0" lIns="0" bIns="0" rIns="0"/>
            <a:lstStyle/>
            <a:p>
              <a:pPr algn="l">
                <a:lnSpc>
                  <a:spcPts val="1800"/>
                </a:lnSpc>
              </a:pPr>
              <a:r>
                <a:rPr lang="en-US" sz="1500" spc="2">
                  <a:solidFill>
                    <a:srgbClr val="0D0D0D"/>
                  </a:solidFill>
                  <a:latin typeface="Big Shoulders Display"/>
                  <a:ea typeface="Big Shoulders Display"/>
                  <a:cs typeface="Big Shoulders Display"/>
                  <a:sym typeface="Big Shoulders Display"/>
                </a:rPr>
                <a:t>4</a:t>
              </a:r>
            </a:p>
          </p:txBody>
        </p:sp>
      </p:grpSp>
      <p:grpSp>
        <p:nvGrpSpPr>
          <p:cNvPr name="Group 11" id="11"/>
          <p:cNvGrpSpPr/>
          <p:nvPr/>
        </p:nvGrpSpPr>
        <p:grpSpPr>
          <a:xfrm rot="0">
            <a:off x="2959115" y="0"/>
            <a:ext cx="13042885" cy="7092779"/>
            <a:chOff x="0" y="0"/>
            <a:chExt cx="12366587" cy="6725006"/>
          </a:xfrm>
        </p:grpSpPr>
        <p:sp>
          <p:nvSpPr>
            <p:cNvPr name="Freeform 12" id="12" descr="A shadow of a plant on a wall"/>
            <p:cNvSpPr/>
            <p:nvPr/>
          </p:nvSpPr>
          <p:spPr>
            <a:xfrm flipH="false" flipV="false" rot="0">
              <a:off x="0" y="0"/>
              <a:ext cx="12366625" cy="6725031"/>
            </a:xfrm>
            <a:custGeom>
              <a:avLst/>
              <a:gdLst/>
              <a:ahLst/>
              <a:cxnLst/>
              <a:rect r="r" b="b" t="t" l="l"/>
              <a:pathLst>
                <a:path h="6725031" w="12366625">
                  <a:moveTo>
                    <a:pt x="0" y="0"/>
                  </a:moveTo>
                  <a:lnTo>
                    <a:pt x="12366625" y="0"/>
                  </a:lnTo>
                  <a:lnTo>
                    <a:pt x="12366625" y="6725031"/>
                  </a:lnTo>
                  <a:lnTo>
                    <a:pt x="0" y="6725031"/>
                  </a:lnTo>
                  <a:lnTo>
                    <a:pt x="0" y="0"/>
                  </a:lnTo>
                  <a:close/>
                </a:path>
              </a:pathLst>
            </a:custGeom>
            <a:blipFill>
              <a:blip r:embed="rId3"/>
              <a:stretch>
                <a:fillRect l="-16586" t="0" r="-16586" b="-18"/>
              </a:stretch>
            </a:blipFill>
          </p:spPr>
        </p:sp>
      </p:grpSp>
      <p:sp>
        <p:nvSpPr>
          <p:cNvPr name="TextBox 13" id="13"/>
          <p:cNvSpPr txBox="true"/>
          <p:nvPr/>
        </p:nvSpPr>
        <p:spPr>
          <a:xfrm rot="0">
            <a:off x="8368189" y="7728578"/>
            <a:ext cx="6856232" cy="1541630"/>
          </a:xfrm>
          <a:prstGeom prst="rect">
            <a:avLst/>
          </a:prstGeom>
        </p:spPr>
        <p:txBody>
          <a:bodyPr anchor="t" rtlCol="false" tIns="0" lIns="0" bIns="0" rIns="0">
            <a:spAutoFit/>
          </a:bodyPr>
          <a:lstStyle/>
          <a:p>
            <a:pPr algn="l">
              <a:lnSpc>
                <a:spcPts val="1943"/>
              </a:lnSpc>
            </a:pPr>
            <a:r>
              <a:rPr lang="en-US" sz="1799">
                <a:solidFill>
                  <a:srgbClr val="000000"/>
                </a:solidFill>
                <a:latin typeface="Arimo"/>
                <a:ea typeface="Arimo"/>
                <a:cs typeface="Arimo"/>
                <a:sym typeface="Arimo"/>
              </a:rPr>
              <a:t>UNVICCINATED INDIVIDUALS EXPOPSED TO THE VIRUS CAN STILL RECEIVE THE VACCINE WITHIN 72 HOURS OF EXPOSURE FOR PARTIAL PROTECTION </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1CADE4"/>
        </a:solidFill>
      </p:bgPr>
    </p:bg>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grpSp>
        <p:nvGrpSpPr>
          <p:cNvPr name="Group 4" id="4"/>
          <p:cNvGrpSpPr/>
          <p:nvPr/>
        </p:nvGrpSpPr>
        <p:grpSpPr>
          <a:xfrm rot="0">
            <a:off x="2998669" y="2622716"/>
            <a:ext cx="12290032" cy="7096128"/>
            <a:chOff x="0" y="0"/>
            <a:chExt cx="11652771" cy="6728181"/>
          </a:xfrm>
        </p:grpSpPr>
        <p:sp>
          <p:nvSpPr>
            <p:cNvPr name="Freeform 5" id="5"/>
            <p:cNvSpPr/>
            <p:nvPr/>
          </p:nvSpPr>
          <p:spPr>
            <a:xfrm flipH="false" flipV="false" rot="0">
              <a:off x="0" y="0"/>
              <a:ext cx="11652775" cy="6728176"/>
            </a:xfrm>
            <a:custGeom>
              <a:avLst/>
              <a:gdLst/>
              <a:ahLst/>
              <a:cxnLst/>
              <a:rect r="r" b="b" t="t" l="l"/>
              <a:pathLst>
                <a:path h="6728176" w="11652775">
                  <a:moveTo>
                    <a:pt x="0" y="0"/>
                  </a:moveTo>
                  <a:lnTo>
                    <a:pt x="11652775" y="0"/>
                  </a:lnTo>
                  <a:lnTo>
                    <a:pt x="11652775" y="6728176"/>
                  </a:lnTo>
                  <a:lnTo>
                    <a:pt x="0" y="6728176"/>
                  </a:lnTo>
                  <a:close/>
                </a:path>
              </a:pathLst>
            </a:custGeom>
            <a:blipFill>
              <a:blip r:embed="rId2">
                <a:alphaModFix amt="0"/>
              </a:blip>
              <a:stretch>
                <a:fillRect l="-24081" t="0" r="-24081" b="0"/>
              </a:stretch>
            </a:blipFill>
          </p:spPr>
        </p:sp>
        <p:sp>
          <p:nvSpPr>
            <p:cNvPr name="TextBox 6" id="6"/>
            <p:cNvSpPr txBox="true"/>
            <p:nvPr/>
          </p:nvSpPr>
          <p:spPr>
            <a:xfrm>
              <a:off x="0" y="180975"/>
              <a:ext cx="11652771" cy="6547206"/>
            </a:xfrm>
            <a:prstGeom prst="rect">
              <a:avLst/>
            </a:prstGeom>
          </p:spPr>
          <p:txBody>
            <a:bodyPr anchor="b" rtlCol="false" tIns="0" lIns="0" bIns="0" rIns="0"/>
            <a:lstStyle/>
            <a:p>
              <a:pPr algn="l">
                <a:lnSpc>
                  <a:spcPts val="7775"/>
                </a:lnSpc>
              </a:pPr>
              <a:r>
                <a:rPr lang="en-US" sz="8100" spc="165">
                  <a:solidFill>
                    <a:srgbClr val="000000"/>
                  </a:solidFill>
                  <a:latin typeface="Big Shoulders Display"/>
                  <a:ea typeface="Big Shoulders Display"/>
                  <a:cs typeface="Big Shoulders Display"/>
                  <a:sym typeface="Big Shoulders Display"/>
                </a:rPr>
                <a:t>TARGETED IMUUNIZATION WHERE OUTBREAK OCCUR,PUBLIC HEALTH OFFICIALS MAY RECOMMEND ACCELERATING THE SECOND DOSE OR OFFERING VACCINE FOR BABIES UNDER 6 MONTH </a:t>
              </a:r>
            </a:p>
          </p:txBody>
        </p:sp>
      </p:gr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3720">
            <a:off x="2761707" y="239534"/>
            <a:ext cx="13247433" cy="0"/>
          </a:xfrm>
          <a:prstGeom prst="line">
            <a:avLst/>
          </a:prstGeom>
          <a:ln cap="rnd" w="9525">
            <a:solidFill>
              <a:srgbClr val="000000"/>
            </a:solidFill>
            <a:prstDash val="solid"/>
            <a:headEnd type="none" len="sm" w="sm"/>
            <a:tailEnd type="none" len="sm" w="sm"/>
          </a:ln>
        </p:spPr>
      </p:sp>
      <p:sp>
        <p:nvSpPr>
          <p:cNvPr name="AutoShape 4" id="4"/>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grpSp>
        <p:nvGrpSpPr>
          <p:cNvPr name="Group 5" id="5"/>
          <p:cNvGrpSpPr/>
          <p:nvPr/>
        </p:nvGrpSpPr>
        <p:grpSpPr>
          <a:xfrm rot="0">
            <a:off x="2975229" y="-1700784"/>
            <a:ext cx="11984355" cy="1700784"/>
            <a:chOff x="0" y="0"/>
            <a:chExt cx="11362944" cy="1612595"/>
          </a:xfrm>
        </p:grpSpPr>
        <p:sp>
          <p:nvSpPr>
            <p:cNvPr name="Freeform 6" id="6"/>
            <p:cNvSpPr/>
            <p:nvPr/>
          </p:nvSpPr>
          <p:spPr>
            <a:xfrm flipH="false" flipV="false" rot="0">
              <a:off x="0" y="0"/>
              <a:ext cx="11362944" cy="1612595"/>
            </a:xfrm>
            <a:custGeom>
              <a:avLst/>
              <a:gdLst/>
              <a:ahLst/>
              <a:cxnLst/>
              <a:rect r="r" b="b" t="t" l="l"/>
              <a:pathLst>
                <a:path h="1612595" w="11362944">
                  <a:moveTo>
                    <a:pt x="0" y="0"/>
                  </a:moveTo>
                  <a:lnTo>
                    <a:pt x="11362944" y="0"/>
                  </a:lnTo>
                  <a:lnTo>
                    <a:pt x="11362944" y="1612595"/>
                  </a:lnTo>
                  <a:lnTo>
                    <a:pt x="0" y="1612595"/>
                  </a:lnTo>
                  <a:close/>
                </a:path>
              </a:pathLst>
            </a:custGeom>
            <a:blipFill>
              <a:blip r:embed="rId2">
                <a:alphaModFix amt="0"/>
              </a:blip>
              <a:stretch>
                <a:fillRect l="0" t="-87298" r="0" b="-87298"/>
              </a:stretch>
            </a:blipFill>
          </p:spPr>
        </p:sp>
        <p:sp>
          <p:nvSpPr>
            <p:cNvPr name="TextBox 7" id="7"/>
            <p:cNvSpPr txBox="true"/>
            <p:nvPr/>
          </p:nvSpPr>
          <p:spPr>
            <a:xfrm>
              <a:off x="0" y="142875"/>
              <a:ext cx="11362944" cy="1469720"/>
            </a:xfrm>
            <a:prstGeom prst="rect">
              <a:avLst/>
            </a:prstGeom>
          </p:spPr>
          <p:txBody>
            <a:bodyPr anchor="ctr" rtlCol="false" tIns="0" lIns="0" bIns="0" rIns="0"/>
            <a:lstStyle/>
            <a:p>
              <a:pPr algn="l">
                <a:lnSpc>
                  <a:spcPts val="6336"/>
                </a:lnSpc>
              </a:pPr>
              <a:r>
                <a:rPr lang="en-US" sz="6600" spc="162">
                  <a:solidFill>
                    <a:srgbClr val="0D0D0D"/>
                  </a:solidFill>
                  <a:latin typeface="Big Shoulders Display"/>
                  <a:ea typeface="Big Shoulders Display"/>
                  <a:cs typeface="Big Shoulders Display"/>
                  <a:sym typeface="Big Shoulders Display"/>
                </a:rPr>
                <a:t>Quote</a:t>
              </a:r>
            </a:p>
          </p:txBody>
        </p:sp>
      </p:grpSp>
      <p:grpSp>
        <p:nvGrpSpPr>
          <p:cNvPr name="Group 8" id="8"/>
          <p:cNvGrpSpPr/>
          <p:nvPr/>
        </p:nvGrpSpPr>
        <p:grpSpPr>
          <a:xfrm rot="0">
            <a:off x="7734306" y="9706052"/>
            <a:ext cx="6639147" cy="411480"/>
            <a:chOff x="0" y="0"/>
            <a:chExt cx="6294895" cy="390144"/>
          </a:xfrm>
        </p:grpSpPr>
        <p:sp>
          <p:nvSpPr>
            <p:cNvPr name="Freeform 9" id="9"/>
            <p:cNvSpPr/>
            <p:nvPr/>
          </p:nvSpPr>
          <p:spPr>
            <a:xfrm flipH="false" flipV="false" rot="0">
              <a:off x="0" y="0"/>
              <a:ext cx="6294889" cy="390144"/>
            </a:xfrm>
            <a:custGeom>
              <a:avLst/>
              <a:gdLst/>
              <a:ahLst/>
              <a:cxnLst/>
              <a:rect r="r" b="b" t="t" l="l"/>
              <a:pathLst>
                <a:path h="390144" w="6294889">
                  <a:moveTo>
                    <a:pt x="0" y="0"/>
                  </a:moveTo>
                  <a:lnTo>
                    <a:pt x="6294889" y="0"/>
                  </a:lnTo>
                  <a:lnTo>
                    <a:pt x="6294889" y="390144"/>
                  </a:lnTo>
                  <a:lnTo>
                    <a:pt x="0" y="390144"/>
                  </a:lnTo>
                  <a:close/>
                </a:path>
              </a:pathLst>
            </a:custGeom>
            <a:blipFill>
              <a:blip r:embed="rId2">
                <a:alphaModFix amt="0"/>
              </a:blip>
              <a:stretch>
                <a:fillRect l="0" t="-264387" r="0" b="-264387"/>
              </a:stretch>
            </a:blipFill>
          </p:spPr>
        </p:sp>
        <p:sp>
          <p:nvSpPr>
            <p:cNvPr name="TextBox 10" id="10"/>
            <p:cNvSpPr txBox="true"/>
            <p:nvPr/>
          </p:nvSpPr>
          <p:spPr>
            <a:xfrm>
              <a:off x="0" y="-9525"/>
              <a:ext cx="6294895" cy="399669"/>
            </a:xfrm>
            <a:prstGeom prst="rect">
              <a:avLst/>
            </a:prstGeom>
          </p:spPr>
          <p:txBody>
            <a:bodyPr anchor="ctr" rtlCol="false" tIns="0" lIns="0" bIns="0" rIns="0"/>
            <a:lstStyle/>
            <a:p>
              <a:pPr algn="r">
                <a:lnSpc>
                  <a:spcPts val="1800"/>
                </a:lnSpc>
              </a:pPr>
              <a:r>
                <a:rPr lang="en-US" sz="1500" spc="2">
                  <a:solidFill>
                    <a:srgbClr val="0D0D0D"/>
                  </a:solidFill>
                  <a:latin typeface="Big Shoulders Display"/>
                  <a:ea typeface="Big Shoulders Display"/>
                  <a:cs typeface="Big Shoulders Display"/>
                  <a:sym typeface="Big Shoulders Display"/>
                </a:rPr>
                <a:t>GROWTH MARKETING PLAN</a:t>
              </a:r>
            </a:p>
          </p:txBody>
        </p:sp>
      </p:grpSp>
      <p:grpSp>
        <p:nvGrpSpPr>
          <p:cNvPr name="Group 11" id="11"/>
          <p:cNvGrpSpPr/>
          <p:nvPr/>
        </p:nvGrpSpPr>
        <p:grpSpPr>
          <a:xfrm rot="0">
            <a:off x="14477997" y="9706052"/>
            <a:ext cx="1095378" cy="411480"/>
            <a:chOff x="0" y="0"/>
            <a:chExt cx="1038581" cy="390144"/>
          </a:xfrm>
        </p:grpSpPr>
        <p:sp>
          <p:nvSpPr>
            <p:cNvPr name="Freeform 12" id="12"/>
            <p:cNvSpPr/>
            <p:nvPr/>
          </p:nvSpPr>
          <p:spPr>
            <a:xfrm flipH="false" flipV="false" rot="0">
              <a:off x="0" y="0"/>
              <a:ext cx="1038578" cy="390144"/>
            </a:xfrm>
            <a:custGeom>
              <a:avLst/>
              <a:gdLst/>
              <a:ahLst/>
              <a:cxnLst/>
              <a:rect r="r" b="b" t="t" l="l"/>
              <a:pathLst>
                <a:path h="390144" w="1038578">
                  <a:moveTo>
                    <a:pt x="0" y="0"/>
                  </a:moveTo>
                  <a:lnTo>
                    <a:pt x="1038578" y="0"/>
                  </a:lnTo>
                  <a:lnTo>
                    <a:pt x="1038578" y="390144"/>
                  </a:lnTo>
                  <a:lnTo>
                    <a:pt x="0" y="390144"/>
                  </a:lnTo>
                  <a:close/>
                </a:path>
              </a:pathLst>
            </a:custGeom>
            <a:blipFill>
              <a:blip r:embed="rId2">
                <a:alphaModFix amt="0"/>
              </a:blip>
              <a:stretch>
                <a:fillRect l="0" t="-1870" r="0" b="-1870"/>
              </a:stretch>
            </a:blipFill>
          </p:spPr>
        </p:sp>
        <p:sp>
          <p:nvSpPr>
            <p:cNvPr name="TextBox 13" id="13"/>
            <p:cNvSpPr txBox="true"/>
            <p:nvPr/>
          </p:nvSpPr>
          <p:spPr>
            <a:xfrm>
              <a:off x="0" y="-9525"/>
              <a:ext cx="1038581" cy="399669"/>
            </a:xfrm>
            <a:prstGeom prst="rect">
              <a:avLst/>
            </a:prstGeom>
          </p:spPr>
          <p:txBody>
            <a:bodyPr anchor="ctr" rtlCol="false" tIns="0" lIns="0" bIns="0" rIns="0"/>
            <a:lstStyle/>
            <a:p>
              <a:pPr algn="l">
                <a:lnSpc>
                  <a:spcPts val="1800"/>
                </a:lnSpc>
              </a:pPr>
              <a:r>
                <a:rPr lang="en-US" sz="1500" spc="2">
                  <a:solidFill>
                    <a:srgbClr val="0D0D0D"/>
                  </a:solidFill>
                  <a:latin typeface="Big Shoulders Display"/>
                  <a:ea typeface="Big Shoulders Display"/>
                  <a:cs typeface="Big Shoulders Display"/>
                  <a:sym typeface="Big Shoulders Display"/>
                </a:rPr>
                <a:t>7</a:t>
              </a:r>
            </a:p>
          </p:txBody>
        </p:sp>
      </p:grpSp>
      <p:grpSp>
        <p:nvGrpSpPr>
          <p:cNvPr name="Group 14" id="14"/>
          <p:cNvGrpSpPr/>
          <p:nvPr/>
        </p:nvGrpSpPr>
        <p:grpSpPr>
          <a:xfrm rot="0">
            <a:off x="2998669" y="1502572"/>
            <a:ext cx="12290032" cy="8067098"/>
            <a:chOff x="0" y="0"/>
            <a:chExt cx="11652771" cy="7648804"/>
          </a:xfrm>
        </p:grpSpPr>
        <p:sp>
          <p:nvSpPr>
            <p:cNvPr name="Freeform 15" id="15"/>
            <p:cNvSpPr/>
            <p:nvPr/>
          </p:nvSpPr>
          <p:spPr>
            <a:xfrm flipH="false" flipV="false" rot="0">
              <a:off x="0" y="0"/>
              <a:ext cx="11652772" cy="7648801"/>
            </a:xfrm>
            <a:custGeom>
              <a:avLst/>
              <a:gdLst/>
              <a:ahLst/>
              <a:cxnLst/>
              <a:rect r="r" b="b" t="t" l="l"/>
              <a:pathLst>
                <a:path h="7648801" w="11652772">
                  <a:moveTo>
                    <a:pt x="0" y="0"/>
                  </a:moveTo>
                  <a:lnTo>
                    <a:pt x="11652772" y="0"/>
                  </a:lnTo>
                  <a:lnTo>
                    <a:pt x="11652772" y="7648801"/>
                  </a:lnTo>
                  <a:lnTo>
                    <a:pt x="0" y="7648801"/>
                  </a:lnTo>
                  <a:close/>
                </a:path>
              </a:pathLst>
            </a:custGeom>
            <a:blipFill>
              <a:blip r:embed="rId2">
                <a:alphaModFix amt="0"/>
              </a:blip>
              <a:stretch>
                <a:fillRect l="-34217" t="0" r="-34217" b="0"/>
              </a:stretch>
            </a:blipFill>
          </p:spPr>
        </p:sp>
        <p:sp>
          <p:nvSpPr>
            <p:cNvPr name="TextBox 16" id="16"/>
            <p:cNvSpPr txBox="true"/>
            <p:nvPr/>
          </p:nvSpPr>
          <p:spPr>
            <a:xfrm>
              <a:off x="0" y="-28575"/>
              <a:ext cx="11652771" cy="7677379"/>
            </a:xfrm>
            <a:prstGeom prst="rect">
              <a:avLst/>
            </a:prstGeom>
          </p:spPr>
          <p:txBody>
            <a:bodyPr anchor="b" rtlCol="false" tIns="0" lIns="0" bIns="0" rIns="0"/>
            <a:lstStyle/>
            <a:p>
              <a:pPr algn="l">
                <a:lnSpc>
                  <a:spcPts val="5400"/>
                </a:lnSpc>
              </a:pPr>
              <a:r>
                <a:rPr lang="en-US" sz="4500">
                  <a:solidFill>
                    <a:srgbClr val="000000"/>
                  </a:solidFill>
                  <a:latin typeface="Arimo"/>
                  <a:ea typeface="Arimo"/>
                  <a:cs typeface="Arimo"/>
                  <a:sym typeface="Arimo"/>
                </a:rPr>
                <a:t>PUBLIC HEALTH MEASURE AMD TESTING </a:t>
              </a:r>
            </a:p>
            <a:p>
              <a:pPr algn="l">
                <a:lnSpc>
                  <a:spcPts val="5400"/>
                </a:lnSpc>
              </a:pPr>
            </a:p>
            <a:p>
              <a:pPr algn="l">
                <a:lnSpc>
                  <a:spcPts val="5400"/>
                </a:lnSpc>
              </a:pPr>
              <a:r>
                <a:rPr lang="en-US" sz="4500">
                  <a:solidFill>
                    <a:srgbClr val="000000"/>
                  </a:solidFill>
                  <a:latin typeface="Arimo"/>
                  <a:ea typeface="Arimo"/>
                  <a:cs typeface="Arimo"/>
                  <a:sym typeface="Arimo"/>
                </a:rPr>
                <a:t>VULNURABLE,UNVACCINATED CLOSE CONTACT e.g infant immune compromised individuals pregnant woman may be given immunoglobulin to provide temporary protection </a:t>
              </a:r>
            </a:p>
          </p:txBody>
        </p:sp>
      </p:gr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1CADE4"/>
        </a:solidFill>
      </p:bgPr>
    </p:bg>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grpSp>
        <p:nvGrpSpPr>
          <p:cNvPr name="Group 4" id="4"/>
          <p:cNvGrpSpPr/>
          <p:nvPr/>
        </p:nvGrpSpPr>
        <p:grpSpPr>
          <a:xfrm rot="0">
            <a:off x="2998669" y="2622716"/>
            <a:ext cx="12290032" cy="7096128"/>
            <a:chOff x="0" y="0"/>
            <a:chExt cx="11652771" cy="6728181"/>
          </a:xfrm>
        </p:grpSpPr>
        <p:sp>
          <p:nvSpPr>
            <p:cNvPr name="Freeform 5" id="5"/>
            <p:cNvSpPr/>
            <p:nvPr/>
          </p:nvSpPr>
          <p:spPr>
            <a:xfrm flipH="false" flipV="false" rot="0">
              <a:off x="0" y="0"/>
              <a:ext cx="11652775" cy="6728176"/>
            </a:xfrm>
            <a:custGeom>
              <a:avLst/>
              <a:gdLst/>
              <a:ahLst/>
              <a:cxnLst/>
              <a:rect r="r" b="b" t="t" l="l"/>
              <a:pathLst>
                <a:path h="6728176" w="11652775">
                  <a:moveTo>
                    <a:pt x="0" y="0"/>
                  </a:moveTo>
                  <a:lnTo>
                    <a:pt x="11652775" y="0"/>
                  </a:lnTo>
                  <a:lnTo>
                    <a:pt x="11652775" y="6728176"/>
                  </a:lnTo>
                  <a:lnTo>
                    <a:pt x="0" y="6728176"/>
                  </a:lnTo>
                  <a:close/>
                </a:path>
              </a:pathLst>
            </a:custGeom>
            <a:blipFill>
              <a:blip r:embed="rId2">
                <a:alphaModFix amt="0"/>
              </a:blip>
              <a:stretch>
                <a:fillRect l="-24081" t="0" r="-24081" b="0"/>
              </a:stretch>
            </a:blipFill>
          </p:spPr>
        </p:sp>
        <p:sp>
          <p:nvSpPr>
            <p:cNvPr name="TextBox 6" id="6"/>
            <p:cNvSpPr txBox="true"/>
            <p:nvPr/>
          </p:nvSpPr>
          <p:spPr>
            <a:xfrm>
              <a:off x="0" y="180975"/>
              <a:ext cx="11652771" cy="6547206"/>
            </a:xfrm>
            <a:prstGeom prst="rect">
              <a:avLst/>
            </a:prstGeom>
          </p:spPr>
          <p:txBody>
            <a:bodyPr anchor="b" rtlCol="false" tIns="0" lIns="0" bIns="0" rIns="0"/>
            <a:lstStyle/>
            <a:p>
              <a:pPr algn="l">
                <a:lnSpc>
                  <a:spcPts val="7775"/>
                </a:lnSpc>
              </a:pPr>
              <a:r>
                <a:rPr lang="en-US" sz="8100" spc="165">
                  <a:solidFill>
                    <a:srgbClr val="000000"/>
                  </a:solidFill>
                  <a:latin typeface="Big Shoulders Display"/>
                  <a:ea typeface="Big Shoulders Display"/>
                  <a:cs typeface="Big Shoulders Display"/>
                  <a:sym typeface="Big Shoulders Display"/>
                </a:rPr>
                <a:t>Protect the  vulnerable avoid close contact with children. Pregnant woman and anyone with weaken immune </a:t>
              </a:r>
            </a:p>
          </p:txBody>
        </p:sp>
      </p:gr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5820">
            <a:off x="2761707" y="239534"/>
            <a:ext cx="8428844" cy="0"/>
          </a:xfrm>
          <a:prstGeom prst="line">
            <a:avLst/>
          </a:prstGeom>
          <a:ln cap="rnd" w="9525">
            <a:solidFill>
              <a:srgbClr val="000000"/>
            </a:solidFill>
            <a:prstDash val="solid"/>
            <a:headEnd type="none" len="sm" w="sm"/>
            <a:tailEnd type="none" len="sm" w="sm"/>
          </a:ln>
        </p:spPr>
      </p:sp>
      <p:sp>
        <p:nvSpPr>
          <p:cNvPr name="AutoShape 4" id="4"/>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sp>
        <p:nvSpPr>
          <p:cNvPr name="AutoShape 5" id="5"/>
          <p:cNvSpPr/>
          <p:nvPr/>
        </p:nvSpPr>
        <p:spPr>
          <a:xfrm rot="5395260">
            <a:off x="6032745" y="5136803"/>
            <a:ext cx="10301292" cy="0"/>
          </a:xfrm>
          <a:prstGeom prst="line">
            <a:avLst/>
          </a:prstGeom>
          <a:ln cap="rnd" w="9525">
            <a:solidFill>
              <a:srgbClr val="000000"/>
            </a:solidFill>
            <a:prstDash val="solid"/>
            <a:headEnd type="none" len="sm" w="sm"/>
            <a:tailEnd type="none" len="sm" w="sm"/>
          </a:ln>
        </p:spPr>
      </p:sp>
      <p:sp>
        <p:nvSpPr>
          <p:cNvPr name="TextBox 6" id="6"/>
          <p:cNvSpPr txBox="true"/>
          <p:nvPr/>
        </p:nvSpPr>
        <p:spPr>
          <a:xfrm rot="0">
            <a:off x="3127873" y="1701737"/>
            <a:ext cx="7162699" cy="1446380"/>
          </a:xfrm>
          <a:prstGeom prst="rect">
            <a:avLst/>
          </a:prstGeom>
        </p:spPr>
        <p:txBody>
          <a:bodyPr anchor="t" rtlCol="false" tIns="0" lIns="0" bIns="0" rIns="0">
            <a:spAutoFit/>
          </a:bodyPr>
          <a:lstStyle/>
          <a:p>
            <a:pPr algn="l">
              <a:lnSpc>
                <a:spcPts val="4320"/>
              </a:lnSpc>
            </a:pPr>
            <a:r>
              <a:rPr lang="en-US" sz="4500" spc="158">
                <a:solidFill>
                  <a:srgbClr val="0D0D0D"/>
                </a:solidFill>
                <a:latin typeface="Big Shoulders Display"/>
                <a:ea typeface="Big Shoulders Display"/>
                <a:cs typeface="Big Shoulders Display"/>
                <a:sym typeface="Big Shoulders Display"/>
              </a:rPr>
              <a:t>Testing </a:t>
            </a:r>
          </a:p>
        </p:txBody>
      </p:sp>
      <p:grpSp>
        <p:nvGrpSpPr>
          <p:cNvPr name="Group 7" id="7"/>
          <p:cNvGrpSpPr/>
          <p:nvPr/>
        </p:nvGrpSpPr>
        <p:grpSpPr>
          <a:xfrm rot="-5400000">
            <a:off x="-895536" y="3427768"/>
            <a:ext cx="6846561" cy="483489"/>
            <a:chOff x="0" y="0"/>
            <a:chExt cx="6491554" cy="458419"/>
          </a:xfrm>
        </p:grpSpPr>
        <p:sp>
          <p:nvSpPr>
            <p:cNvPr name="Freeform 8" id="8"/>
            <p:cNvSpPr/>
            <p:nvPr/>
          </p:nvSpPr>
          <p:spPr>
            <a:xfrm flipH="false" flipV="false" rot="0">
              <a:off x="0" y="0"/>
              <a:ext cx="6491557" cy="458419"/>
            </a:xfrm>
            <a:custGeom>
              <a:avLst/>
              <a:gdLst/>
              <a:ahLst/>
              <a:cxnLst/>
              <a:rect r="r" b="b" t="t" l="l"/>
              <a:pathLst>
                <a:path h="458419" w="6491557">
                  <a:moveTo>
                    <a:pt x="0" y="0"/>
                  </a:moveTo>
                  <a:lnTo>
                    <a:pt x="6491557" y="0"/>
                  </a:lnTo>
                  <a:lnTo>
                    <a:pt x="6491557" y="458419"/>
                  </a:lnTo>
                  <a:lnTo>
                    <a:pt x="0" y="458419"/>
                  </a:lnTo>
                  <a:close/>
                </a:path>
              </a:pathLst>
            </a:custGeom>
            <a:blipFill>
              <a:blip r:embed="rId2">
                <a:alphaModFix amt="0"/>
              </a:blip>
              <a:stretch>
                <a:fillRect l="0" t="-225922" r="0" b="-225922"/>
              </a:stretch>
            </a:blipFill>
          </p:spPr>
        </p:sp>
        <p:sp>
          <p:nvSpPr>
            <p:cNvPr name="TextBox 9" id="9"/>
            <p:cNvSpPr txBox="true"/>
            <p:nvPr/>
          </p:nvSpPr>
          <p:spPr>
            <a:xfrm>
              <a:off x="0" y="-9525"/>
              <a:ext cx="6491554" cy="467944"/>
            </a:xfrm>
            <a:prstGeom prst="rect">
              <a:avLst/>
            </a:prstGeom>
          </p:spPr>
          <p:txBody>
            <a:bodyPr anchor="ctr" rtlCol="false" tIns="0" lIns="0" bIns="0" rIns="0"/>
            <a:lstStyle/>
            <a:p>
              <a:pPr algn="r">
                <a:lnSpc>
                  <a:spcPts val="1800"/>
                </a:lnSpc>
              </a:pPr>
              <a:r>
                <a:rPr lang="en-US" sz="1500" spc="2">
                  <a:solidFill>
                    <a:srgbClr val="0D0D0D"/>
                  </a:solidFill>
                  <a:latin typeface="Big Shoulders Display"/>
                  <a:ea typeface="Big Shoulders Display"/>
                  <a:cs typeface="Big Shoulders Display"/>
                  <a:sym typeface="Big Shoulders Display"/>
                </a:rPr>
                <a:t>GROWTH MARKETING PLAN</a:t>
              </a:r>
            </a:p>
          </p:txBody>
        </p:sp>
      </p:grpSp>
      <p:grpSp>
        <p:nvGrpSpPr>
          <p:cNvPr name="Group 10" id="10"/>
          <p:cNvGrpSpPr/>
          <p:nvPr/>
        </p:nvGrpSpPr>
        <p:grpSpPr>
          <a:xfrm rot="0">
            <a:off x="2286002" y="9738360"/>
            <a:ext cx="482859" cy="547689"/>
            <a:chOff x="0" y="0"/>
            <a:chExt cx="457822" cy="519290"/>
          </a:xfrm>
        </p:grpSpPr>
        <p:sp>
          <p:nvSpPr>
            <p:cNvPr name="Freeform 11" id="11"/>
            <p:cNvSpPr/>
            <p:nvPr/>
          </p:nvSpPr>
          <p:spPr>
            <a:xfrm flipH="false" flipV="false" rot="0">
              <a:off x="0" y="0"/>
              <a:ext cx="457820" cy="519289"/>
            </a:xfrm>
            <a:custGeom>
              <a:avLst/>
              <a:gdLst/>
              <a:ahLst/>
              <a:cxnLst/>
              <a:rect r="r" b="b" t="t" l="l"/>
              <a:pathLst>
                <a:path h="519289" w="457820">
                  <a:moveTo>
                    <a:pt x="0" y="0"/>
                  </a:moveTo>
                  <a:lnTo>
                    <a:pt x="457820" y="0"/>
                  </a:lnTo>
                  <a:lnTo>
                    <a:pt x="457820" y="519289"/>
                  </a:lnTo>
                  <a:lnTo>
                    <a:pt x="0" y="519289"/>
                  </a:lnTo>
                  <a:close/>
                </a:path>
              </a:pathLst>
            </a:custGeom>
            <a:blipFill>
              <a:blip r:embed="rId2">
                <a:alphaModFix amt="0"/>
              </a:blip>
              <a:stretch>
                <a:fillRect l="-95530" t="0" r="-95530" b="0"/>
              </a:stretch>
            </a:blipFill>
          </p:spPr>
        </p:sp>
        <p:sp>
          <p:nvSpPr>
            <p:cNvPr name="TextBox 12" id="12"/>
            <p:cNvSpPr txBox="true"/>
            <p:nvPr/>
          </p:nvSpPr>
          <p:spPr>
            <a:xfrm>
              <a:off x="0" y="-9525"/>
              <a:ext cx="457822" cy="528815"/>
            </a:xfrm>
            <a:prstGeom prst="rect">
              <a:avLst/>
            </a:prstGeom>
          </p:spPr>
          <p:txBody>
            <a:bodyPr anchor="ctr" rtlCol="false" tIns="0" lIns="0" bIns="0" rIns="0"/>
            <a:lstStyle/>
            <a:p>
              <a:pPr algn="l">
                <a:lnSpc>
                  <a:spcPts val="1800"/>
                </a:lnSpc>
              </a:pPr>
              <a:r>
                <a:rPr lang="en-US" sz="1500" spc="2">
                  <a:solidFill>
                    <a:srgbClr val="0D0D0D"/>
                  </a:solidFill>
                  <a:latin typeface="Big Shoulders Display"/>
                  <a:ea typeface="Big Shoulders Display"/>
                  <a:cs typeface="Big Shoulders Display"/>
                  <a:sym typeface="Big Shoulders Display"/>
                </a:rPr>
                <a:t>9</a:t>
              </a:r>
            </a:p>
          </p:txBody>
        </p:sp>
      </p:grpSp>
      <p:sp>
        <p:nvSpPr>
          <p:cNvPr name="TextBox 13" id="13"/>
          <p:cNvSpPr txBox="true"/>
          <p:nvPr/>
        </p:nvSpPr>
        <p:spPr>
          <a:xfrm rot="0">
            <a:off x="3063579" y="3808574"/>
            <a:ext cx="7291286" cy="5461620"/>
          </a:xfrm>
          <a:prstGeom prst="rect">
            <a:avLst/>
          </a:prstGeom>
        </p:spPr>
        <p:txBody>
          <a:bodyPr anchor="t" rtlCol="false" tIns="0" lIns="0" bIns="0" rIns="0">
            <a:spAutoFit/>
          </a:bodyPr>
          <a:lstStyle/>
          <a:p>
            <a:pPr algn="l">
              <a:lnSpc>
                <a:spcPts val="1943"/>
              </a:lnSpc>
            </a:pPr>
            <a:r>
              <a:rPr lang="en-US" sz="1799" b="true">
                <a:solidFill>
                  <a:srgbClr val="000000"/>
                </a:solidFill>
                <a:latin typeface="Arimo Bold"/>
                <a:ea typeface="Arimo Bold"/>
                <a:cs typeface="Arimo Bold"/>
                <a:sym typeface="Arimo Bold"/>
              </a:rPr>
              <a:t>To accurately confirm a case oral fluid testing kit should be used as soon as symptoms emerge </a:t>
            </a:r>
          </a:p>
        </p:txBody>
      </p:sp>
      <p:grpSp>
        <p:nvGrpSpPr>
          <p:cNvPr name="Group 14" id="14"/>
          <p:cNvGrpSpPr/>
          <p:nvPr/>
        </p:nvGrpSpPr>
        <p:grpSpPr>
          <a:xfrm rot="0">
            <a:off x="11188474" y="0"/>
            <a:ext cx="4819245" cy="10287000"/>
            <a:chOff x="0" y="0"/>
            <a:chExt cx="4569358" cy="9753600"/>
          </a:xfrm>
        </p:grpSpPr>
        <p:sp>
          <p:nvSpPr>
            <p:cNvPr name="Freeform 15" id="15" descr="A chair and table on a balcony"/>
            <p:cNvSpPr/>
            <p:nvPr/>
          </p:nvSpPr>
          <p:spPr>
            <a:xfrm flipH="false" flipV="false" rot="0">
              <a:off x="0" y="0"/>
              <a:ext cx="4569333" cy="9753600"/>
            </a:xfrm>
            <a:custGeom>
              <a:avLst/>
              <a:gdLst/>
              <a:ahLst/>
              <a:cxnLst/>
              <a:rect r="r" b="b" t="t" l="l"/>
              <a:pathLst>
                <a:path h="9753600" w="4569333">
                  <a:moveTo>
                    <a:pt x="0" y="0"/>
                  </a:moveTo>
                  <a:lnTo>
                    <a:pt x="4569333" y="0"/>
                  </a:lnTo>
                  <a:lnTo>
                    <a:pt x="4569333" y="9753600"/>
                  </a:lnTo>
                  <a:lnTo>
                    <a:pt x="0" y="9753600"/>
                  </a:lnTo>
                  <a:lnTo>
                    <a:pt x="0" y="0"/>
                  </a:lnTo>
                  <a:close/>
                </a:path>
              </a:pathLst>
            </a:custGeom>
            <a:blipFill>
              <a:blip r:embed="rId3"/>
              <a:stretch>
                <a:fillRect l="-16684" t="0" r="-16685" b="-39"/>
              </a:stretch>
            </a:blipFill>
          </p:spPr>
        </p:sp>
      </p:grpSp>
      <p:grpSp>
        <p:nvGrpSpPr>
          <p:cNvPr name="Group 16" id="16"/>
          <p:cNvGrpSpPr/>
          <p:nvPr/>
        </p:nvGrpSpPr>
        <p:grpSpPr>
          <a:xfrm rot="0">
            <a:off x="11182755" y="2"/>
            <a:ext cx="4819245" cy="10287000"/>
            <a:chOff x="0" y="0"/>
            <a:chExt cx="4569358" cy="9753600"/>
          </a:xfrm>
        </p:grpSpPr>
        <p:sp>
          <p:nvSpPr>
            <p:cNvPr name="Freeform 17" id="17" descr="Picture of Measles"/>
            <p:cNvSpPr/>
            <p:nvPr/>
          </p:nvSpPr>
          <p:spPr>
            <a:xfrm flipH="false" flipV="false" rot="0">
              <a:off x="0" y="0"/>
              <a:ext cx="4569333" cy="9753600"/>
            </a:xfrm>
            <a:custGeom>
              <a:avLst/>
              <a:gdLst/>
              <a:ahLst/>
              <a:cxnLst/>
              <a:rect r="r" b="b" t="t" l="l"/>
              <a:pathLst>
                <a:path h="9753600" w="4569333">
                  <a:moveTo>
                    <a:pt x="0" y="0"/>
                  </a:moveTo>
                  <a:lnTo>
                    <a:pt x="4569333" y="0"/>
                  </a:lnTo>
                  <a:lnTo>
                    <a:pt x="4569333" y="9753600"/>
                  </a:lnTo>
                  <a:lnTo>
                    <a:pt x="0" y="9753600"/>
                  </a:lnTo>
                  <a:lnTo>
                    <a:pt x="0" y="0"/>
                  </a:lnTo>
                  <a:close/>
                </a:path>
              </a:pathLst>
            </a:custGeom>
            <a:blipFill>
              <a:blip r:embed="rId4"/>
              <a:stretch>
                <a:fillRect l="-106954" t="0" r="-106954" b="0"/>
              </a:stretch>
            </a:blipFill>
          </p:spPr>
        </p:sp>
      </p:gr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bg>
      <p:bgPr>
        <a:solidFill>
          <a:srgbClr val="1CADE4"/>
        </a:solidFill>
      </p:bgPr>
    </p:bg>
    <p:spTree>
      <p:nvGrpSpPr>
        <p:cNvPr id="1" name=""/>
        <p:cNvGrpSpPr/>
        <p:nvPr/>
      </p:nvGrpSpPr>
      <p:grpSpPr>
        <a:xfrm>
          <a:off x="0" y="0"/>
          <a:ext cx="0" cy="0"/>
          <a:chOff x="0" y="0"/>
          <a:chExt cx="0" cy="0"/>
        </a:xfrm>
      </p:grpSpPr>
      <p:sp>
        <p:nvSpPr>
          <p:cNvPr name="AutoShape 2" id="2"/>
          <p:cNvSpPr/>
          <p:nvPr/>
        </p:nvSpPr>
        <p:spPr>
          <a:xfrm rot="-5329860">
            <a:off x="2443011" y="1911895"/>
            <a:ext cx="1400465" cy="0"/>
          </a:xfrm>
          <a:prstGeom prst="line">
            <a:avLst/>
          </a:prstGeom>
          <a:ln cap="rnd" w="28575">
            <a:solidFill>
              <a:srgbClr val="1CADE4"/>
            </a:solidFill>
            <a:prstDash val="solid"/>
            <a:headEnd type="none" len="sm" w="sm"/>
            <a:tailEnd type="none" len="sm" w="sm"/>
          </a:ln>
        </p:spPr>
      </p:sp>
      <p:sp>
        <p:nvSpPr>
          <p:cNvPr name="AutoShape 3" id="3"/>
          <p:cNvSpPr/>
          <p:nvPr/>
        </p:nvSpPr>
        <p:spPr>
          <a:xfrm rot="3720">
            <a:off x="2761707" y="239534"/>
            <a:ext cx="13247433" cy="0"/>
          </a:xfrm>
          <a:prstGeom prst="line">
            <a:avLst/>
          </a:prstGeom>
          <a:ln cap="rnd" w="9525">
            <a:solidFill>
              <a:srgbClr val="000000"/>
            </a:solidFill>
            <a:prstDash val="solid"/>
            <a:headEnd type="none" len="sm" w="sm"/>
            <a:tailEnd type="none" len="sm" w="sm"/>
          </a:ln>
        </p:spPr>
      </p:sp>
      <p:sp>
        <p:nvSpPr>
          <p:cNvPr name="AutoShape 4" id="4"/>
          <p:cNvSpPr/>
          <p:nvPr/>
        </p:nvSpPr>
        <p:spPr>
          <a:xfrm rot="5395260">
            <a:off x="-2381137" y="5136803"/>
            <a:ext cx="10301292" cy="0"/>
          </a:xfrm>
          <a:prstGeom prst="line">
            <a:avLst/>
          </a:prstGeom>
          <a:ln cap="rnd" w="9525">
            <a:solidFill>
              <a:srgbClr val="000000"/>
            </a:solidFill>
            <a:prstDash val="solid"/>
            <a:headEnd type="none" len="sm" w="sm"/>
            <a:tailEnd type="none" len="sm" w="sm"/>
          </a:ln>
        </p:spPr>
      </p:sp>
      <p:grpSp>
        <p:nvGrpSpPr>
          <p:cNvPr name="Group 5" id="5"/>
          <p:cNvGrpSpPr/>
          <p:nvPr/>
        </p:nvGrpSpPr>
        <p:grpSpPr>
          <a:xfrm rot="0">
            <a:off x="2999286" y="8723376"/>
            <a:ext cx="12289415" cy="767466"/>
            <a:chOff x="0" y="0"/>
            <a:chExt cx="11652186" cy="727672"/>
          </a:xfrm>
        </p:grpSpPr>
        <p:sp>
          <p:nvSpPr>
            <p:cNvPr name="Freeform 6" id="6"/>
            <p:cNvSpPr/>
            <p:nvPr/>
          </p:nvSpPr>
          <p:spPr>
            <a:xfrm flipH="false" flipV="false" rot="0">
              <a:off x="0" y="0"/>
              <a:ext cx="11652187" cy="727671"/>
            </a:xfrm>
            <a:custGeom>
              <a:avLst/>
              <a:gdLst/>
              <a:ahLst/>
              <a:cxnLst/>
              <a:rect r="r" b="b" t="t" l="l"/>
              <a:pathLst>
                <a:path h="727671" w="11652187">
                  <a:moveTo>
                    <a:pt x="0" y="0"/>
                  </a:moveTo>
                  <a:lnTo>
                    <a:pt x="11652187" y="0"/>
                  </a:lnTo>
                  <a:lnTo>
                    <a:pt x="11652187" y="727671"/>
                  </a:lnTo>
                  <a:lnTo>
                    <a:pt x="0" y="727671"/>
                  </a:lnTo>
                  <a:close/>
                </a:path>
              </a:pathLst>
            </a:custGeom>
            <a:blipFill>
              <a:blip r:embed="rId2">
                <a:alphaModFix amt="0"/>
              </a:blip>
              <a:stretch>
                <a:fillRect l="0" t="-262013" r="0" b="-262013"/>
              </a:stretch>
            </a:blipFill>
          </p:spPr>
        </p:sp>
        <p:sp>
          <p:nvSpPr>
            <p:cNvPr name="TextBox 7" id="7"/>
            <p:cNvSpPr txBox="true"/>
            <p:nvPr/>
          </p:nvSpPr>
          <p:spPr>
            <a:xfrm>
              <a:off x="0" y="-47625"/>
              <a:ext cx="11652186" cy="775297"/>
            </a:xfrm>
            <a:prstGeom prst="rect">
              <a:avLst/>
            </a:prstGeom>
          </p:spPr>
          <p:txBody>
            <a:bodyPr anchor="b" rtlCol="false" tIns="0" lIns="0" bIns="0" rIns="0"/>
            <a:lstStyle/>
            <a:p>
              <a:pPr algn="l">
                <a:lnSpc>
                  <a:spcPts val="2592"/>
                </a:lnSpc>
              </a:pPr>
              <a:r>
                <a:rPr lang="en-US" sz="1800" spc="153">
                  <a:solidFill>
                    <a:srgbClr val="000000"/>
                  </a:solidFill>
                  <a:latin typeface="Big Shoulders Display"/>
                  <a:ea typeface="Big Shoulders Display"/>
                  <a:cs typeface="Big Shoulders Display"/>
                  <a:sym typeface="Big Shoulders Display"/>
                </a:rPr>
                <a:t>Ana Bowman, Director of Marketing</a:t>
              </a:r>
            </a:p>
          </p:txBody>
        </p:sp>
      </p:grpSp>
      <p:grpSp>
        <p:nvGrpSpPr>
          <p:cNvPr name="Group 8" id="8"/>
          <p:cNvGrpSpPr/>
          <p:nvPr/>
        </p:nvGrpSpPr>
        <p:grpSpPr>
          <a:xfrm rot="0">
            <a:off x="7734306" y="9706052"/>
            <a:ext cx="6639147" cy="411480"/>
            <a:chOff x="0" y="0"/>
            <a:chExt cx="6294895" cy="390144"/>
          </a:xfrm>
        </p:grpSpPr>
        <p:sp>
          <p:nvSpPr>
            <p:cNvPr name="Freeform 9" id="9"/>
            <p:cNvSpPr/>
            <p:nvPr/>
          </p:nvSpPr>
          <p:spPr>
            <a:xfrm flipH="false" flipV="false" rot="0">
              <a:off x="0" y="0"/>
              <a:ext cx="6294889" cy="390144"/>
            </a:xfrm>
            <a:custGeom>
              <a:avLst/>
              <a:gdLst/>
              <a:ahLst/>
              <a:cxnLst/>
              <a:rect r="r" b="b" t="t" l="l"/>
              <a:pathLst>
                <a:path h="390144" w="6294889">
                  <a:moveTo>
                    <a:pt x="0" y="0"/>
                  </a:moveTo>
                  <a:lnTo>
                    <a:pt x="6294889" y="0"/>
                  </a:lnTo>
                  <a:lnTo>
                    <a:pt x="6294889" y="390144"/>
                  </a:lnTo>
                  <a:lnTo>
                    <a:pt x="0" y="390144"/>
                  </a:lnTo>
                  <a:close/>
                </a:path>
              </a:pathLst>
            </a:custGeom>
            <a:blipFill>
              <a:blip r:embed="rId2">
                <a:alphaModFix amt="0"/>
              </a:blip>
              <a:stretch>
                <a:fillRect l="0" t="-264387" r="0" b="-264387"/>
              </a:stretch>
            </a:blipFill>
          </p:spPr>
        </p:sp>
        <p:sp>
          <p:nvSpPr>
            <p:cNvPr name="TextBox 10" id="10"/>
            <p:cNvSpPr txBox="true"/>
            <p:nvPr/>
          </p:nvSpPr>
          <p:spPr>
            <a:xfrm>
              <a:off x="0" y="-9525"/>
              <a:ext cx="6294895" cy="399669"/>
            </a:xfrm>
            <a:prstGeom prst="rect">
              <a:avLst/>
            </a:prstGeom>
          </p:spPr>
          <p:txBody>
            <a:bodyPr anchor="ctr" rtlCol="false" tIns="0" lIns="0" bIns="0" rIns="0"/>
            <a:lstStyle/>
            <a:p>
              <a:pPr algn="r">
                <a:lnSpc>
                  <a:spcPts val="1800"/>
                </a:lnSpc>
              </a:pPr>
              <a:r>
                <a:rPr lang="en-US" sz="1500" spc="2">
                  <a:solidFill>
                    <a:srgbClr val="000000"/>
                  </a:solidFill>
                  <a:latin typeface="Big Shoulders Display"/>
                  <a:ea typeface="Big Shoulders Display"/>
                  <a:cs typeface="Big Shoulders Display"/>
                  <a:sym typeface="Big Shoulders Display"/>
                </a:rPr>
                <a:t>GROWTH MARKETING PLAN</a:t>
              </a:r>
            </a:p>
          </p:txBody>
        </p:sp>
      </p:grpSp>
      <p:grpSp>
        <p:nvGrpSpPr>
          <p:cNvPr name="Group 11" id="11"/>
          <p:cNvGrpSpPr/>
          <p:nvPr/>
        </p:nvGrpSpPr>
        <p:grpSpPr>
          <a:xfrm rot="0">
            <a:off x="14477997" y="9706052"/>
            <a:ext cx="1095378" cy="411480"/>
            <a:chOff x="0" y="0"/>
            <a:chExt cx="1038581" cy="390144"/>
          </a:xfrm>
        </p:grpSpPr>
        <p:sp>
          <p:nvSpPr>
            <p:cNvPr name="Freeform 12" id="12"/>
            <p:cNvSpPr/>
            <p:nvPr/>
          </p:nvSpPr>
          <p:spPr>
            <a:xfrm flipH="false" flipV="false" rot="0">
              <a:off x="0" y="0"/>
              <a:ext cx="1038578" cy="390144"/>
            </a:xfrm>
            <a:custGeom>
              <a:avLst/>
              <a:gdLst/>
              <a:ahLst/>
              <a:cxnLst/>
              <a:rect r="r" b="b" t="t" l="l"/>
              <a:pathLst>
                <a:path h="390144" w="1038578">
                  <a:moveTo>
                    <a:pt x="0" y="0"/>
                  </a:moveTo>
                  <a:lnTo>
                    <a:pt x="1038578" y="0"/>
                  </a:lnTo>
                  <a:lnTo>
                    <a:pt x="1038578" y="390144"/>
                  </a:lnTo>
                  <a:lnTo>
                    <a:pt x="0" y="390144"/>
                  </a:lnTo>
                  <a:close/>
                </a:path>
              </a:pathLst>
            </a:custGeom>
            <a:blipFill>
              <a:blip r:embed="rId2">
                <a:alphaModFix amt="0"/>
              </a:blip>
              <a:stretch>
                <a:fillRect l="0" t="-1870" r="0" b="-1870"/>
              </a:stretch>
            </a:blipFill>
          </p:spPr>
        </p:sp>
        <p:sp>
          <p:nvSpPr>
            <p:cNvPr name="TextBox 13" id="13"/>
            <p:cNvSpPr txBox="true"/>
            <p:nvPr/>
          </p:nvSpPr>
          <p:spPr>
            <a:xfrm>
              <a:off x="0" y="-9525"/>
              <a:ext cx="1038581" cy="399669"/>
            </a:xfrm>
            <a:prstGeom prst="rect">
              <a:avLst/>
            </a:prstGeom>
          </p:spPr>
          <p:txBody>
            <a:bodyPr anchor="ctr" rtlCol="false" tIns="0" lIns="0" bIns="0" rIns="0"/>
            <a:lstStyle/>
            <a:p>
              <a:pPr algn="l">
                <a:lnSpc>
                  <a:spcPts val="1800"/>
                </a:lnSpc>
              </a:pPr>
              <a:r>
                <a:rPr lang="en-US" sz="1500" spc="2">
                  <a:solidFill>
                    <a:srgbClr val="000000"/>
                  </a:solidFill>
                  <a:latin typeface="Big Shoulders Display"/>
                  <a:ea typeface="Big Shoulders Display"/>
                  <a:cs typeface="Big Shoulders Display"/>
                  <a:sym typeface="Big Shoulders Display"/>
                </a:rPr>
                <a:t>10</a:t>
              </a:r>
            </a:p>
          </p:txBody>
        </p:sp>
      </p:grpSp>
      <p:sp>
        <p:nvSpPr>
          <p:cNvPr name="TextBox 14" id="14"/>
          <p:cNvSpPr txBox="true"/>
          <p:nvPr/>
        </p:nvSpPr>
        <p:spPr>
          <a:xfrm rot="0">
            <a:off x="3063579" y="1599343"/>
            <a:ext cx="12160828" cy="5955950"/>
          </a:xfrm>
          <a:prstGeom prst="rect">
            <a:avLst/>
          </a:prstGeom>
        </p:spPr>
        <p:txBody>
          <a:bodyPr anchor="t" rtlCol="false" tIns="0" lIns="0" bIns="0" rIns="0">
            <a:spAutoFit/>
          </a:bodyPr>
          <a:lstStyle/>
          <a:p>
            <a:pPr algn="l">
              <a:lnSpc>
                <a:spcPts val="5400"/>
              </a:lnSpc>
            </a:pPr>
            <a:r>
              <a:rPr lang="en-US" sz="4500">
                <a:solidFill>
                  <a:srgbClr val="000000"/>
                </a:solidFill>
                <a:latin typeface="Arimo"/>
                <a:ea typeface="Arimo"/>
                <a:cs typeface="Arimo"/>
                <a:sym typeface="Arimo"/>
              </a:rPr>
              <a:t>Hygiene </a:t>
            </a:r>
          </a:p>
          <a:p>
            <a:pPr algn="l">
              <a:lnSpc>
                <a:spcPts val="5400"/>
              </a:lnSpc>
            </a:pPr>
          </a:p>
          <a:p>
            <a:pPr algn="l">
              <a:lnSpc>
                <a:spcPts val="5400"/>
              </a:lnSpc>
            </a:pPr>
            <a:r>
              <a:rPr lang="en-US" sz="4500">
                <a:solidFill>
                  <a:srgbClr val="000000"/>
                </a:solidFill>
                <a:latin typeface="Arimo"/>
                <a:ea typeface="Arimo"/>
                <a:cs typeface="Arimo"/>
                <a:sym typeface="Arimo"/>
              </a:rPr>
              <a:t>Wash your hands frequently using soap and warm water dry  your hands using disposable hand paper towel </a:t>
            </a:r>
          </a:p>
          <a:p>
            <a:pPr algn="l">
              <a:lnSpc>
                <a:spcPts val="5400"/>
              </a:lnSpc>
            </a:pPr>
            <a:r>
              <a:rPr lang="en-US" sz="4500">
                <a:solidFill>
                  <a:srgbClr val="000000"/>
                </a:solidFill>
                <a:latin typeface="Arimo"/>
                <a:ea typeface="Arimo"/>
                <a:cs typeface="Arimo"/>
                <a:sym typeface="Arimo"/>
              </a:rPr>
              <a:t>Open all windows for ventilation so that will give your room natural air flow in and out</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bg>
      <p:bgPr>
        <a:solidFill>
          <a:srgbClr val="2F3C7E"/>
        </a:solidFill>
      </p:bgPr>
    </p:bg>
    <p:spTree>
      <p:nvGrpSpPr>
        <p:cNvPr id="1" name=""/>
        <p:cNvGrpSpPr/>
        <p:nvPr/>
      </p:nvGrpSpPr>
      <p:grpSpPr>
        <a:xfrm>
          <a:off x="0" y="0"/>
          <a:ext cx="0" cy="0"/>
          <a:chOff x="0" y="0"/>
          <a:chExt cx="0" cy="0"/>
        </a:xfrm>
      </p:grpSpPr>
      <p:grpSp>
        <p:nvGrpSpPr>
          <p:cNvPr name="Group 2" id="2"/>
          <p:cNvGrpSpPr/>
          <p:nvPr/>
        </p:nvGrpSpPr>
        <p:grpSpPr>
          <a:xfrm rot="0">
            <a:off x="822960" y="685800"/>
            <a:ext cx="8229600" cy="480060"/>
            <a:chOff x="0" y="0"/>
            <a:chExt cx="10972800" cy="640080"/>
          </a:xfrm>
        </p:grpSpPr>
        <p:sp>
          <p:nvSpPr>
            <p:cNvPr name="Freeform 3" id="3"/>
            <p:cNvSpPr/>
            <p:nvPr/>
          </p:nvSpPr>
          <p:spPr>
            <a:xfrm flipH="false" flipV="false" rot="0">
              <a:off x="0" y="0"/>
              <a:ext cx="10972800" cy="640080"/>
            </a:xfrm>
            <a:custGeom>
              <a:avLst/>
              <a:gdLst/>
              <a:ahLst/>
              <a:cxnLst/>
              <a:rect r="r" b="b" t="t" l="l"/>
              <a:pathLst>
                <a:path h="640080" w="10972800">
                  <a:moveTo>
                    <a:pt x="0" y="0"/>
                  </a:moveTo>
                  <a:lnTo>
                    <a:pt x="10972800" y="0"/>
                  </a:lnTo>
                  <a:lnTo>
                    <a:pt x="10972800" y="640080"/>
                  </a:lnTo>
                  <a:lnTo>
                    <a:pt x="0" y="640080"/>
                  </a:lnTo>
                  <a:close/>
                </a:path>
              </a:pathLst>
            </a:custGeom>
            <a:blipFill>
              <a:blip r:embed="rId2">
                <a:alphaModFix amt="0"/>
              </a:blip>
              <a:stretch>
                <a:fillRect l="0" t="-284029" r="0" b="-284029"/>
              </a:stretch>
            </a:blipFill>
          </p:spPr>
        </p:sp>
        <p:sp>
          <p:nvSpPr>
            <p:cNvPr name="TextBox 4" id="4"/>
            <p:cNvSpPr txBox="true"/>
            <p:nvPr/>
          </p:nvSpPr>
          <p:spPr>
            <a:xfrm>
              <a:off x="0" y="-38100"/>
              <a:ext cx="10972800" cy="678180"/>
            </a:xfrm>
            <a:prstGeom prst="rect">
              <a:avLst/>
            </a:prstGeom>
          </p:spPr>
          <p:txBody>
            <a:bodyPr anchor="ctr" rtlCol="false" tIns="0" lIns="0" bIns="0" rIns="0"/>
            <a:lstStyle/>
            <a:p>
              <a:pPr algn="l">
                <a:lnSpc>
                  <a:spcPts val="2160"/>
                </a:lnSpc>
              </a:pPr>
              <a:r>
                <a:rPr lang="en-US" b="true" sz="1800" spc="299">
                  <a:solidFill>
                    <a:srgbClr val="D9A441"/>
                  </a:solidFill>
                  <a:latin typeface="Calibri (MS) Bold"/>
                  <a:ea typeface="Calibri (MS) Bold"/>
                  <a:cs typeface="Calibri (MS) Bold"/>
                  <a:sym typeface="Calibri (MS) Bold"/>
                </a:rPr>
                <a:t>FACTORS</a:t>
              </a:r>
            </a:p>
          </p:txBody>
        </p:sp>
      </p:grpSp>
      <p:grpSp>
        <p:nvGrpSpPr>
          <p:cNvPr name="Group 5" id="5"/>
          <p:cNvGrpSpPr/>
          <p:nvPr/>
        </p:nvGrpSpPr>
        <p:grpSpPr>
          <a:xfrm rot="0">
            <a:off x="822960" y="1165860"/>
            <a:ext cx="16641623" cy="1234440"/>
            <a:chOff x="0" y="0"/>
            <a:chExt cx="22188830" cy="1645920"/>
          </a:xfrm>
        </p:grpSpPr>
        <p:sp>
          <p:nvSpPr>
            <p:cNvPr name="Freeform 6" id="6"/>
            <p:cNvSpPr/>
            <p:nvPr/>
          </p:nvSpPr>
          <p:spPr>
            <a:xfrm flipH="false" flipV="false" rot="0">
              <a:off x="0" y="0"/>
              <a:ext cx="22188830" cy="1645920"/>
            </a:xfrm>
            <a:custGeom>
              <a:avLst/>
              <a:gdLst/>
              <a:ahLst/>
              <a:cxnLst/>
              <a:rect r="r" b="b" t="t" l="l"/>
              <a:pathLst>
                <a:path h="1645920" w="22188830">
                  <a:moveTo>
                    <a:pt x="0" y="0"/>
                  </a:moveTo>
                  <a:lnTo>
                    <a:pt x="22188830" y="0"/>
                  </a:lnTo>
                  <a:lnTo>
                    <a:pt x="22188830" y="1645920"/>
                  </a:lnTo>
                  <a:lnTo>
                    <a:pt x="0" y="1645920"/>
                  </a:lnTo>
                  <a:close/>
                </a:path>
              </a:pathLst>
            </a:custGeom>
            <a:blipFill>
              <a:blip r:embed="rId2">
                <a:alphaModFix amt="0"/>
              </a:blip>
              <a:stretch>
                <a:fillRect l="0" t="-212679" r="0" b="-212679"/>
              </a:stretch>
            </a:blipFill>
          </p:spPr>
        </p:sp>
        <p:sp>
          <p:nvSpPr>
            <p:cNvPr name="TextBox 7" id="7"/>
            <p:cNvSpPr txBox="true"/>
            <p:nvPr/>
          </p:nvSpPr>
          <p:spPr>
            <a:xfrm>
              <a:off x="0" y="-9525"/>
              <a:ext cx="22188830" cy="1655445"/>
            </a:xfrm>
            <a:prstGeom prst="rect">
              <a:avLst/>
            </a:prstGeom>
          </p:spPr>
          <p:txBody>
            <a:bodyPr anchor="ctr" rtlCol="false" tIns="0" lIns="0" bIns="0" rIns="0"/>
            <a:lstStyle/>
            <a:p>
              <a:pPr algn="l">
                <a:lnSpc>
                  <a:spcPts val="5759"/>
                </a:lnSpc>
              </a:pPr>
              <a:r>
                <a:rPr lang="en-US" sz="4800" b="true">
                  <a:solidFill>
                    <a:srgbClr val="FFFFFF"/>
                  </a:solidFill>
                  <a:latin typeface="Cambria Bold"/>
                  <a:ea typeface="Cambria Bold"/>
                  <a:cs typeface="Cambria Bold"/>
                  <a:sym typeface="Cambria Bold"/>
                </a:rPr>
                <a:t>Factors Influencing Health &amp; Wellbeing</a:t>
              </a:r>
            </a:p>
          </p:txBody>
        </p:sp>
      </p:grpSp>
      <p:grpSp>
        <p:nvGrpSpPr>
          <p:cNvPr name="Group 8" id="8"/>
          <p:cNvGrpSpPr/>
          <p:nvPr/>
        </p:nvGrpSpPr>
        <p:grpSpPr>
          <a:xfrm rot="0">
            <a:off x="822960" y="2263140"/>
            <a:ext cx="15087600" cy="685800"/>
            <a:chOff x="0" y="0"/>
            <a:chExt cx="20116800" cy="914400"/>
          </a:xfrm>
        </p:grpSpPr>
        <p:sp>
          <p:nvSpPr>
            <p:cNvPr name="Freeform 9" id="9"/>
            <p:cNvSpPr/>
            <p:nvPr/>
          </p:nvSpPr>
          <p:spPr>
            <a:xfrm flipH="false" flipV="false" rot="0">
              <a:off x="0" y="0"/>
              <a:ext cx="20116800" cy="914400"/>
            </a:xfrm>
            <a:custGeom>
              <a:avLst/>
              <a:gdLst/>
              <a:ahLst/>
              <a:cxnLst/>
              <a:rect r="r" b="b" t="t" l="l"/>
              <a:pathLst>
                <a:path h="914400" w="20116800">
                  <a:moveTo>
                    <a:pt x="0" y="0"/>
                  </a:moveTo>
                  <a:lnTo>
                    <a:pt x="20116800" y="0"/>
                  </a:lnTo>
                  <a:lnTo>
                    <a:pt x="20116800" y="914400"/>
                  </a:lnTo>
                  <a:lnTo>
                    <a:pt x="0" y="914400"/>
                  </a:lnTo>
                  <a:close/>
                </a:path>
              </a:pathLst>
            </a:custGeom>
            <a:blipFill>
              <a:blip r:embed="rId2">
                <a:alphaModFix amt="0"/>
              </a:blip>
              <a:stretch>
                <a:fillRect l="0" t="-378670" r="0" b="-378670"/>
              </a:stretch>
            </a:blipFill>
          </p:spPr>
        </p:sp>
        <p:sp>
          <p:nvSpPr>
            <p:cNvPr name="TextBox 10" id="10"/>
            <p:cNvSpPr txBox="true"/>
            <p:nvPr/>
          </p:nvSpPr>
          <p:spPr>
            <a:xfrm>
              <a:off x="0" y="-47625"/>
              <a:ext cx="20116800" cy="962025"/>
            </a:xfrm>
            <a:prstGeom prst="rect">
              <a:avLst/>
            </a:prstGeom>
          </p:spPr>
          <p:txBody>
            <a:bodyPr anchor="ctr" rtlCol="false" tIns="0" lIns="0" bIns="0" rIns="0"/>
            <a:lstStyle/>
            <a:p>
              <a:pPr algn="l">
                <a:lnSpc>
                  <a:spcPts val="2520"/>
                </a:lnSpc>
              </a:pPr>
              <a:r>
                <a:rPr lang="en-US" sz="2100">
                  <a:solidFill>
                    <a:srgbClr val="FCF6F5"/>
                  </a:solidFill>
                  <a:latin typeface="Calibri (MS)"/>
                  <a:ea typeface="Calibri (MS)"/>
                  <a:cs typeface="Calibri (MS)"/>
                  <a:sym typeface="Calibri (MS)"/>
                </a:rPr>
                <a:t>What shapes the impact of measles on </a:t>
              </a:r>
              <a:r>
                <a:rPr lang="en-US" sz="2100" b="true">
                  <a:solidFill>
                    <a:srgbClr val="FCF6F5"/>
                  </a:solidFill>
                  <a:latin typeface="Calibri (MS) Bold"/>
                  <a:ea typeface="Calibri (MS) Bold"/>
                  <a:cs typeface="Calibri (MS) Bold"/>
                  <a:sym typeface="Calibri (MS) Bold"/>
                </a:rPr>
                <a:t>Roma</a:t>
              </a:r>
              <a:r>
                <a:rPr lang="en-US" sz="2100">
                  <a:solidFill>
                    <a:srgbClr val="FCF6F5"/>
                  </a:solidFill>
                  <a:latin typeface="Calibri (MS)"/>
                  <a:ea typeface="Calibri (MS)"/>
                  <a:cs typeface="Calibri (MS)"/>
                  <a:sym typeface="Calibri (MS)"/>
                </a:rPr>
                <a:t>, her classmates and their families?</a:t>
              </a:r>
            </a:p>
          </p:txBody>
        </p:sp>
      </p:grpSp>
      <p:grpSp>
        <p:nvGrpSpPr>
          <p:cNvPr name="Group 11" id="11"/>
          <p:cNvGrpSpPr/>
          <p:nvPr/>
        </p:nvGrpSpPr>
        <p:grpSpPr>
          <a:xfrm rot="0">
            <a:off x="822960" y="3223260"/>
            <a:ext cx="5280660" cy="5966460"/>
            <a:chOff x="0" y="0"/>
            <a:chExt cx="7040880" cy="7955280"/>
          </a:xfrm>
        </p:grpSpPr>
        <p:sp>
          <p:nvSpPr>
            <p:cNvPr name="Freeform 12" id="12"/>
            <p:cNvSpPr/>
            <p:nvPr/>
          </p:nvSpPr>
          <p:spPr>
            <a:xfrm flipH="false" flipV="false" rot="0">
              <a:off x="0" y="0"/>
              <a:ext cx="7040880" cy="7955280"/>
            </a:xfrm>
            <a:custGeom>
              <a:avLst/>
              <a:gdLst/>
              <a:ahLst/>
              <a:cxnLst/>
              <a:rect r="r" b="b" t="t" l="l"/>
              <a:pathLst>
                <a:path h="7955280" w="7040880">
                  <a:moveTo>
                    <a:pt x="0" y="182880"/>
                  </a:moveTo>
                  <a:cubicBezTo>
                    <a:pt x="0" y="81915"/>
                    <a:pt x="81915" y="0"/>
                    <a:pt x="182880" y="0"/>
                  </a:cubicBezTo>
                  <a:lnTo>
                    <a:pt x="6858000" y="0"/>
                  </a:lnTo>
                  <a:cubicBezTo>
                    <a:pt x="6958965" y="0"/>
                    <a:pt x="7040880" y="81915"/>
                    <a:pt x="7040880" y="182880"/>
                  </a:cubicBezTo>
                  <a:lnTo>
                    <a:pt x="7040880" y="7772400"/>
                  </a:lnTo>
                  <a:cubicBezTo>
                    <a:pt x="7040880" y="7873365"/>
                    <a:pt x="6958965" y="7955280"/>
                    <a:pt x="6858000" y="7955280"/>
                  </a:cubicBezTo>
                  <a:lnTo>
                    <a:pt x="182880" y="7955280"/>
                  </a:lnTo>
                  <a:cubicBezTo>
                    <a:pt x="81915" y="7955280"/>
                    <a:pt x="0" y="7873365"/>
                    <a:pt x="0" y="7772400"/>
                  </a:cubicBezTo>
                  <a:close/>
                </a:path>
              </a:pathLst>
            </a:custGeom>
            <a:solidFill>
              <a:srgbClr val="34407F"/>
            </a:solidFill>
          </p:spPr>
        </p:sp>
      </p:grpSp>
      <p:grpSp>
        <p:nvGrpSpPr>
          <p:cNvPr name="Group 13" id="13"/>
          <p:cNvGrpSpPr/>
          <p:nvPr/>
        </p:nvGrpSpPr>
        <p:grpSpPr>
          <a:xfrm rot="0">
            <a:off x="1234440" y="3634740"/>
            <a:ext cx="960120" cy="960120"/>
            <a:chOff x="0" y="0"/>
            <a:chExt cx="1280160" cy="1280160"/>
          </a:xfrm>
        </p:grpSpPr>
        <p:sp>
          <p:nvSpPr>
            <p:cNvPr name="Freeform 14" id="14"/>
            <p:cNvSpPr/>
            <p:nvPr/>
          </p:nvSpPr>
          <p:spPr>
            <a:xfrm flipH="false" flipV="false" rot="0">
              <a:off x="0" y="0"/>
              <a:ext cx="1280160" cy="1280160"/>
            </a:xfrm>
            <a:custGeom>
              <a:avLst/>
              <a:gdLst/>
              <a:ahLst/>
              <a:cxnLst/>
              <a:rect r="r" b="b" t="t" l="l"/>
              <a:pathLst>
                <a:path h="1280160" w="1280160">
                  <a:moveTo>
                    <a:pt x="0" y="640080"/>
                  </a:moveTo>
                  <a:cubicBezTo>
                    <a:pt x="0" y="286512"/>
                    <a:pt x="286512" y="0"/>
                    <a:pt x="640080" y="0"/>
                  </a:cubicBezTo>
                  <a:cubicBezTo>
                    <a:pt x="993648" y="0"/>
                    <a:pt x="1280160" y="286512"/>
                    <a:pt x="1280160" y="640080"/>
                  </a:cubicBezTo>
                  <a:cubicBezTo>
                    <a:pt x="1280160" y="993648"/>
                    <a:pt x="993648" y="1280160"/>
                    <a:pt x="640080" y="1280160"/>
                  </a:cubicBezTo>
                  <a:cubicBezTo>
                    <a:pt x="286512" y="1280160"/>
                    <a:pt x="0" y="993648"/>
                    <a:pt x="0" y="640080"/>
                  </a:cubicBezTo>
                  <a:close/>
                </a:path>
              </a:pathLst>
            </a:custGeom>
            <a:solidFill>
              <a:srgbClr val="990011"/>
            </a:solidFill>
          </p:spPr>
        </p:sp>
      </p:grpSp>
      <p:grpSp>
        <p:nvGrpSpPr>
          <p:cNvPr name="Group 15" id="15"/>
          <p:cNvGrpSpPr/>
          <p:nvPr/>
        </p:nvGrpSpPr>
        <p:grpSpPr>
          <a:xfrm rot="0">
            <a:off x="1464869" y="3865169"/>
            <a:ext cx="499262" cy="499262"/>
            <a:chOff x="0" y="0"/>
            <a:chExt cx="665683" cy="665683"/>
          </a:xfrm>
        </p:grpSpPr>
        <p:sp>
          <p:nvSpPr>
            <p:cNvPr name="Freeform 16" id="16" descr="/home/claude/measles_deck/icons/child.png"/>
            <p:cNvSpPr/>
            <p:nvPr/>
          </p:nvSpPr>
          <p:spPr>
            <a:xfrm flipH="false" flipV="false" rot="0">
              <a:off x="0" y="0"/>
              <a:ext cx="665734" cy="665734"/>
            </a:xfrm>
            <a:custGeom>
              <a:avLst/>
              <a:gdLst/>
              <a:ahLst/>
              <a:cxnLst/>
              <a:rect r="r" b="b" t="t" l="l"/>
              <a:pathLst>
                <a:path h="665734" w="665734">
                  <a:moveTo>
                    <a:pt x="0" y="0"/>
                  </a:moveTo>
                  <a:lnTo>
                    <a:pt x="665734" y="0"/>
                  </a:lnTo>
                  <a:lnTo>
                    <a:pt x="665734" y="665734"/>
                  </a:lnTo>
                  <a:lnTo>
                    <a:pt x="0" y="665734"/>
                  </a:lnTo>
                  <a:lnTo>
                    <a:pt x="0" y="0"/>
                  </a:lnTo>
                  <a:close/>
                </a:path>
              </a:pathLst>
            </a:custGeom>
            <a:blipFill>
              <a:blip r:embed="rId3"/>
              <a:stretch>
                <a:fillRect l="0" t="0" r="7" b="7"/>
              </a:stretch>
            </a:blipFill>
          </p:spPr>
        </p:sp>
      </p:grpSp>
      <p:grpSp>
        <p:nvGrpSpPr>
          <p:cNvPr name="Group 17" id="17"/>
          <p:cNvGrpSpPr/>
          <p:nvPr/>
        </p:nvGrpSpPr>
        <p:grpSpPr>
          <a:xfrm rot="0">
            <a:off x="2400300" y="3771900"/>
            <a:ext cx="3360420" cy="754380"/>
            <a:chOff x="0" y="0"/>
            <a:chExt cx="4480560" cy="1005840"/>
          </a:xfrm>
        </p:grpSpPr>
        <p:sp>
          <p:nvSpPr>
            <p:cNvPr name="Freeform 18" id="18"/>
            <p:cNvSpPr/>
            <p:nvPr/>
          </p:nvSpPr>
          <p:spPr>
            <a:xfrm flipH="false" flipV="false" rot="0">
              <a:off x="0" y="0"/>
              <a:ext cx="4480560" cy="1005840"/>
            </a:xfrm>
            <a:custGeom>
              <a:avLst/>
              <a:gdLst/>
              <a:ahLst/>
              <a:cxnLst/>
              <a:rect r="r" b="b" t="t" l="l"/>
              <a:pathLst>
                <a:path h="1005840" w="4480560">
                  <a:moveTo>
                    <a:pt x="0" y="0"/>
                  </a:moveTo>
                  <a:lnTo>
                    <a:pt x="4480560" y="0"/>
                  </a:lnTo>
                  <a:lnTo>
                    <a:pt x="4480560" y="1005840"/>
                  </a:lnTo>
                  <a:lnTo>
                    <a:pt x="0" y="1005840"/>
                  </a:lnTo>
                  <a:close/>
                </a:path>
              </a:pathLst>
            </a:custGeom>
            <a:blipFill>
              <a:blip r:embed="rId2">
                <a:alphaModFix amt="0"/>
              </a:blip>
              <a:stretch>
                <a:fillRect l="0" t="-36796" r="0" b="-36796"/>
              </a:stretch>
            </a:blipFill>
          </p:spPr>
        </p:sp>
        <p:sp>
          <p:nvSpPr>
            <p:cNvPr name="TextBox 19" id="19"/>
            <p:cNvSpPr txBox="true"/>
            <p:nvPr/>
          </p:nvSpPr>
          <p:spPr>
            <a:xfrm>
              <a:off x="0" y="-19050"/>
              <a:ext cx="4480560" cy="1024890"/>
            </a:xfrm>
            <a:prstGeom prst="rect">
              <a:avLst/>
            </a:prstGeom>
          </p:spPr>
          <p:txBody>
            <a:bodyPr anchor="ctr" rtlCol="false" tIns="0" lIns="0" bIns="0" rIns="0"/>
            <a:lstStyle/>
            <a:p>
              <a:pPr algn="l">
                <a:lnSpc>
                  <a:spcPts val="2610"/>
                </a:lnSpc>
              </a:pPr>
              <a:r>
                <a:rPr lang="en-US" sz="2175" b="true">
                  <a:solidFill>
                    <a:srgbClr val="D9A441"/>
                  </a:solidFill>
                  <a:latin typeface="Cambria Bold"/>
                  <a:ea typeface="Cambria Bold"/>
                  <a:cs typeface="Cambria Bold"/>
                  <a:sym typeface="Cambria Bold"/>
                </a:rPr>
                <a:t>Biological</a:t>
              </a:r>
            </a:p>
          </p:txBody>
        </p:sp>
      </p:grpSp>
      <p:grpSp>
        <p:nvGrpSpPr>
          <p:cNvPr name="Group 20" id="20"/>
          <p:cNvGrpSpPr/>
          <p:nvPr/>
        </p:nvGrpSpPr>
        <p:grpSpPr>
          <a:xfrm rot="0">
            <a:off x="1234440" y="5047488"/>
            <a:ext cx="123444" cy="123444"/>
            <a:chOff x="0" y="0"/>
            <a:chExt cx="164592" cy="164592"/>
          </a:xfrm>
        </p:grpSpPr>
        <p:sp>
          <p:nvSpPr>
            <p:cNvPr name="Freeform 21" id="21"/>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22" id="22"/>
          <p:cNvGrpSpPr/>
          <p:nvPr/>
        </p:nvGrpSpPr>
        <p:grpSpPr>
          <a:xfrm rot="0">
            <a:off x="1577340" y="4828032"/>
            <a:ext cx="4114800" cy="1165860"/>
            <a:chOff x="0" y="0"/>
            <a:chExt cx="5486400" cy="1554480"/>
          </a:xfrm>
        </p:grpSpPr>
        <p:sp>
          <p:nvSpPr>
            <p:cNvPr name="Freeform 23" id="23"/>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24" id="24"/>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Age:  Young children face higher complication risk</a:t>
              </a:r>
            </a:p>
          </p:txBody>
        </p:sp>
      </p:grpSp>
      <p:grpSp>
        <p:nvGrpSpPr>
          <p:cNvPr name="Group 25" id="25"/>
          <p:cNvGrpSpPr/>
          <p:nvPr/>
        </p:nvGrpSpPr>
        <p:grpSpPr>
          <a:xfrm rot="0">
            <a:off x="1234440" y="6391656"/>
            <a:ext cx="123444" cy="123444"/>
            <a:chOff x="0" y="0"/>
            <a:chExt cx="164592" cy="164592"/>
          </a:xfrm>
        </p:grpSpPr>
        <p:sp>
          <p:nvSpPr>
            <p:cNvPr name="Freeform 26" id="26"/>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27" id="27"/>
          <p:cNvGrpSpPr/>
          <p:nvPr/>
        </p:nvGrpSpPr>
        <p:grpSpPr>
          <a:xfrm rot="0">
            <a:off x="1577340" y="6172200"/>
            <a:ext cx="4114800" cy="1165860"/>
            <a:chOff x="0" y="0"/>
            <a:chExt cx="5486400" cy="1554480"/>
          </a:xfrm>
        </p:grpSpPr>
        <p:sp>
          <p:nvSpPr>
            <p:cNvPr name="Freeform 28" id="28"/>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29" id="29"/>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Vaccination / Immunity status</a:t>
              </a:r>
            </a:p>
          </p:txBody>
        </p:sp>
      </p:grpSp>
      <p:grpSp>
        <p:nvGrpSpPr>
          <p:cNvPr name="Group 30" id="30"/>
          <p:cNvGrpSpPr/>
          <p:nvPr/>
        </p:nvGrpSpPr>
        <p:grpSpPr>
          <a:xfrm rot="0">
            <a:off x="1234440" y="7735824"/>
            <a:ext cx="123444" cy="123444"/>
            <a:chOff x="0" y="0"/>
            <a:chExt cx="164592" cy="164592"/>
          </a:xfrm>
        </p:grpSpPr>
        <p:sp>
          <p:nvSpPr>
            <p:cNvPr name="Freeform 31" id="31"/>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32" id="32"/>
          <p:cNvGrpSpPr/>
          <p:nvPr/>
        </p:nvGrpSpPr>
        <p:grpSpPr>
          <a:xfrm rot="0">
            <a:off x="1577340" y="7516368"/>
            <a:ext cx="4114800" cy="1165860"/>
            <a:chOff x="0" y="0"/>
            <a:chExt cx="5486400" cy="1554480"/>
          </a:xfrm>
        </p:grpSpPr>
        <p:sp>
          <p:nvSpPr>
            <p:cNvPr name="Freeform 33" id="33"/>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34" id="34"/>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Underlying health conditions</a:t>
              </a:r>
            </a:p>
          </p:txBody>
        </p:sp>
      </p:grpSp>
      <p:grpSp>
        <p:nvGrpSpPr>
          <p:cNvPr name="Group 35" id="35"/>
          <p:cNvGrpSpPr/>
          <p:nvPr/>
        </p:nvGrpSpPr>
        <p:grpSpPr>
          <a:xfrm rot="0">
            <a:off x="6446520" y="3223260"/>
            <a:ext cx="5280660" cy="5966460"/>
            <a:chOff x="0" y="0"/>
            <a:chExt cx="7040880" cy="7955280"/>
          </a:xfrm>
        </p:grpSpPr>
        <p:sp>
          <p:nvSpPr>
            <p:cNvPr name="Freeform 36" id="36"/>
            <p:cNvSpPr/>
            <p:nvPr/>
          </p:nvSpPr>
          <p:spPr>
            <a:xfrm flipH="false" flipV="false" rot="0">
              <a:off x="0" y="0"/>
              <a:ext cx="7040880" cy="7955280"/>
            </a:xfrm>
            <a:custGeom>
              <a:avLst/>
              <a:gdLst/>
              <a:ahLst/>
              <a:cxnLst/>
              <a:rect r="r" b="b" t="t" l="l"/>
              <a:pathLst>
                <a:path h="7955280" w="7040880">
                  <a:moveTo>
                    <a:pt x="0" y="182880"/>
                  </a:moveTo>
                  <a:cubicBezTo>
                    <a:pt x="0" y="81915"/>
                    <a:pt x="81915" y="0"/>
                    <a:pt x="182880" y="0"/>
                  </a:cubicBezTo>
                  <a:lnTo>
                    <a:pt x="6858000" y="0"/>
                  </a:lnTo>
                  <a:cubicBezTo>
                    <a:pt x="6958965" y="0"/>
                    <a:pt x="7040880" y="81915"/>
                    <a:pt x="7040880" y="182880"/>
                  </a:cubicBezTo>
                  <a:lnTo>
                    <a:pt x="7040880" y="7772400"/>
                  </a:lnTo>
                  <a:cubicBezTo>
                    <a:pt x="7040880" y="7873365"/>
                    <a:pt x="6958965" y="7955280"/>
                    <a:pt x="6858000" y="7955280"/>
                  </a:cubicBezTo>
                  <a:lnTo>
                    <a:pt x="182880" y="7955280"/>
                  </a:lnTo>
                  <a:cubicBezTo>
                    <a:pt x="81915" y="7955280"/>
                    <a:pt x="0" y="7873365"/>
                    <a:pt x="0" y="7772400"/>
                  </a:cubicBezTo>
                  <a:close/>
                </a:path>
              </a:pathLst>
            </a:custGeom>
            <a:solidFill>
              <a:srgbClr val="34407F"/>
            </a:solidFill>
          </p:spPr>
        </p:sp>
      </p:grpSp>
      <p:grpSp>
        <p:nvGrpSpPr>
          <p:cNvPr name="Group 37" id="37"/>
          <p:cNvGrpSpPr/>
          <p:nvPr/>
        </p:nvGrpSpPr>
        <p:grpSpPr>
          <a:xfrm rot="0">
            <a:off x="6858000" y="3634740"/>
            <a:ext cx="960120" cy="960120"/>
            <a:chOff x="0" y="0"/>
            <a:chExt cx="1280160" cy="1280160"/>
          </a:xfrm>
        </p:grpSpPr>
        <p:sp>
          <p:nvSpPr>
            <p:cNvPr name="Freeform 38" id="38"/>
            <p:cNvSpPr/>
            <p:nvPr/>
          </p:nvSpPr>
          <p:spPr>
            <a:xfrm flipH="false" flipV="false" rot="0">
              <a:off x="0" y="0"/>
              <a:ext cx="1280160" cy="1280160"/>
            </a:xfrm>
            <a:custGeom>
              <a:avLst/>
              <a:gdLst/>
              <a:ahLst/>
              <a:cxnLst/>
              <a:rect r="r" b="b" t="t" l="l"/>
              <a:pathLst>
                <a:path h="1280160" w="1280160">
                  <a:moveTo>
                    <a:pt x="0" y="640080"/>
                  </a:moveTo>
                  <a:cubicBezTo>
                    <a:pt x="0" y="286512"/>
                    <a:pt x="286512" y="0"/>
                    <a:pt x="640080" y="0"/>
                  </a:cubicBezTo>
                  <a:cubicBezTo>
                    <a:pt x="993648" y="0"/>
                    <a:pt x="1280160" y="286512"/>
                    <a:pt x="1280160" y="640080"/>
                  </a:cubicBezTo>
                  <a:cubicBezTo>
                    <a:pt x="1280160" y="993648"/>
                    <a:pt x="993648" y="1280160"/>
                    <a:pt x="640080" y="1280160"/>
                  </a:cubicBezTo>
                  <a:cubicBezTo>
                    <a:pt x="286512" y="1280160"/>
                    <a:pt x="0" y="993648"/>
                    <a:pt x="0" y="640080"/>
                  </a:cubicBezTo>
                  <a:close/>
                </a:path>
              </a:pathLst>
            </a:custGeom>
            <a:solidFill>
              <a:srgbClr val="990011"/>
            </a:solidFill>
          </p:spPr>
        </p:sp>
      </p:grpSp>
      <p:grpSp>
        <p:nvGrpSpPr>
          <p:cNvPr name="Group 39" id="39"/>
          <p:cNvGrpSpPr/>
          <p:nvPr/>
        </p:nvGrpSpPr>
        <p:grpSpPr>
          <a:xfrm rot="0">
            <a:off x="7088429" y="3865169"/>
            <a:ext cx="499262" cy="499262"/>
            <a:chOff x="0" y="0"/>
            <a:chExt cx="665683" cy="665683"/>
          </a:xfrm>
        </p:grpSpPr>
        <p:sp>
          <p:nvSpPr>
            <p:cNvPr name="Freeform 40" id="40" descr="/home/claude/measles_deck/icons/house.png"/>
            <p:cNvSpPr/>
            <p:nvPr/>
          </p:nvSpPr>
          <p:spPr>
            <a:xfrm flipH="false" flipV="false" rot="0">
              <a:off x="0" y="0"/>
              <a:ext cx="665734" cy="665734"/>
            </a:xfrm>
            <a:custGeom>
              <a:avLst/>
              <a:gdLst/>
              <a:ahLst/>
              <a:cxnLst/>
              <a:rect r="r" b="b" t="t" l="l"/>
              <a:pathLst>
                <a:path h="665734" w="665734">
                  <a:moveTo>
                    <a:pt x="0" y="0"/>
                  </a:moveTo>
                  <a:lnTo>
                    <a:pt x="665734" y="0"/>
                  </a:lnTo>
                  <a:lnTo>
                    <a:pt x="665734" y="665734"/>
                  </a:lnTo>
                  <a:lnTo>
                    <a:pt x="0" y="665734"/>
                  </a:lnTo>
                  <a:lnTo>
                    <a:pt x="0" y="0"/>
                  </a:lnTo>
                  <a:close/>
                </a:path>
              </a:pathLst>
            </a:custGeom>
            <a:blipFill>
              <a:blip r:embed="rId4"/>
              <a:stretch>
                <a:fillRect l="0" t="0" r="7" b="7"/>
              </a:stretch>
            </a:blipFill>
          </p:spPr>
        </p:sp>
      </p:grpSp>
      <p:grpSp>
        <p:nvGrpSpPr>
          <p:cNvPr name="Group 41" id="41"/>
          <p:cNvGrpSpPr/>
          <p:nvPr/>
        </p:nvGrpSpPr>
        <p:grpSpPr>
          <a:xfrm rot="0">
            <a:off x="8023860" y="3771900"/>
            <a:ext cx="3360420" cy="754380"/>
            <a:chOff x="0" y="0"/>
            <a:chExt cx="4480560" cy="1005840"/>
          </a:xfrm>
        </p:grpSpPr>
        <p:sp>
          <p:nvSpPr>
            <p:cNvPr name="Freeform 42" id="42"/>
            <p:cNvSpPr/>
            <p:nvPr/>
          </p:nvSpPr>
          <p:spPr>
            <a:xfrm flipH="false" flipV="false" rot="0">
              <a:off x="0" y="0"/>
              <a:ext cx="4480560" cy="1005840"/>
            </a:xfrm>
            <a:custGeom>
              <a:avLst/>
              <a:gdLst/>
              <a:ahLst/>
              <a:cxnLst/>
              <a:rect r="r" b="b" t="t" l="l"/>
              <a:pathLst>
                <a:path h="1005840" w="4480560">
                  <a:moveTo>
                    <a:pt x="0" y="0"/>
                  </a:moveTo>
                  <a:lnTo>
                    <a:pt x="4480560" y="0"/>
                  </a:lnTo>
                  <a:lnTo>
                    <a:pt x="4480560" y="1005840"/>
                  </a:lnTo>
                  <a:lnTo>
                    <a:pt x="0" y="1005840"/>
                  </a:lnTo>
                  <a:close/>
                </a:path>
              </a:pathLst>
            </a:custGeom>
            <a:blipFill>
              <a:blip r:embed="rId2">
                <a:alphaModFix amt="0"/>
              </a:blip>
              <a:stretch>
                <a:fillRect l="0" t="-36796" r="0" b="-36796"/>
              </a:stretch>
            </a:blipFill>
          </p:spPr>
        </p:sp>
        <p:sp>
          <p:nvSpPr>
            <p:cNvPr name="TextBox 43" id="43"/>
            <p:cNvSpPr txBox="true"/>
            <p:nvPr/>
          </p:nvSpPr>
          <p:spPr>
            <a:xfrm>
              <a:off x="0" y="-19050"/>
              <a:ext cx="4480560" cy="1024890"/>
            </a:xfrm>
            <a:prstGeom prst="rect">
              <a:avLst/>
            </a:prstGeom>
          </p:spPr>
          <p:txBody>
            <a:bodyPr anchor="ctr" rtlCol="false" tIns="0" lIns="0" bIns="0" rIns="0"/>
            <a:lstStyle/>
            <a:p>
              <a:pPr algn="l">
                <a:lnSpc>
                  <a:spcPts val="2610"/>
                </a:lnSpc>
              </a:pPr>
              <a:r>
                <a:rPr lang="en-US" sz="2175" b="true">
                  <a:solidFill>
                    <a:srgbClr val="D9A441"/>
                  </a:solidFill>
                  <a:latin typeface="Cambria Bold"/>
                  <a:ea typeface="Cambria Bold"/>
                  <a:cs typeface="Cambria Bold"/>
                  <a:sym typeface="Cambria Bold"/>
                </a:rPr>
                <a:t>Social &amp; Environmental</a:t>
              </a:r>
            </a:p>
          </p:txBody>
        </p:sp>
      </p:grpSp>
      <p:grpSp>
        <p:nvGrpSpPr>
          <p:cNvPr name="Group 44" id="44"/>
          <p:cNvGrpSpPr/>
          <p:nvPr/>
        </p:nvGrpSpPr>
        <p:grpSpPr>
          <a:xfrm rot="0">
            <a:off x="6858000" y="5047488"/>
            <a:ext cx="123444" cy="123444"/>
            <a:chOff x="0" y="0"/>
            <a:chExt cx="164592" cy="164592"/>
          </a:xfrm>
        </p:grpSpPr>
        <p:sp>
          <p:nvSpPr>
            <p:cNvPr name="Freeform 45" id="45"/>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46" id="46"/>
          <p:cNvGrpSpPr/>
          <p:nvPr/>
        </p:nvGrpSpPr>
        <p:grpSpPr>
          <a:xfrm rot="0">
            <a:off x="7200900" y="4828032"/>
            <a:ext cx="4183380" cy="1165860"/>
            <a:chOff x="0" y="0"/>
            <a:chExt cx="5577840" cy="1554480"/>
          </a:xfrm>
        </p:grpSpPr>
        <p:sp>
          <p:nvSpPr>
            <p:cNvPr name="Freeform 47" id="47"/>
            <p:cNvSpPr/>
            <p:nvPr/>
          </p:nvSpPr>
          <p:spPr>
            <a:xfrm flipH="false" flipV="false" rot="0">
              <a:off x="0" y="0"/>
              <a:ext cx="5577840" cy="1554480"/>
            </a:xfrm>
            <a:custGeom>
              <a:avLst/>
              <a:gdLst/>
              <a:ahLst/>
              <a:cxnLst/>
              <a:rect r="r" b="b" t="t" l="l"/>
              <a:pathLst>
                <a:path h="1554480" w="5577840">
                  <a:moveTo>
                    <a:pt x="0" y="0"/>
                  </a:moveTo>
                  <a:lnTo>
                    <a:pt x="5577840" y="0"/>
                  </a:lnTo>
                  <a:lnTo>
                    <a:pt x="5577840" y="1554480"/>
                  </a:lnTo>
                  <a:lnTo>
                    <a:pt x="0" y="1554480"/>
                  </a:lnTo>
                  <a:close/>
                </a:path>
              </a:pathLst>
            </a:custGeom>
            <a:blipFill>
              <a:blip r:embed="rId2">
                <a:alphaModFix amt="0"/>
              </a:blip>
              <a:stretch>
                <a:fillRect l="0" t="-19916" r="0" b="-19916"/>
              </a:stretch>
            </a:blipFill>
          </p:spPr>
        </p:sp>
        <p:sp>
          <p:nvSpPr>
            <p:cNvPr name="TextBox 48" id="48"/>
            <p:cNvSpPr txBox="true"/>
            <p:nvPr/>
          </p:nvSpPr>
          <p:spPr>
            <a:xfrm>
              <a:off x="0" y="-76200"/>
              <a:ext cx="557784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Overcrowded classrooms / Housing aid spread</a:t>
              </a:r>
            </a:p>
          </p:txBody>
        </p:sp>
      </p:grpSp>
      <p:grpSp>
        <p:nvGrpSpPr>
          <p:cNvPr name="Group 49" id="49"/>
          <p:cNvGrpSpPr/>
          <p:nvPr/>
        </p:nvGrpSpPr>
        <p:grpSpPr>
          <a:xfrm rot="0">
            <a:off x="6858000" y="6391656"/>
            <a:ext cx="123444" cy="123444"/>
            <a:chOff x="0" y="0"/>
            <a:chExt cx="164592" cy="164592"/>
          </a:xfrm>
        </p:grpSpPr>
        <p:sp>
          <p:nvSpPr>
            <p:cNvPr name="Freeform 50" id="50"/>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51" id="51"/>
          <p:cNvGrpSpPr/>
          <p:nvPr/>
        </p:nvGrpSpPr>
        <p:grpSpPr>
          <a:xfrm rot="0">
            <a:off x="7200900" y="6172200"/>
            <a:ext cx="4114800" cy="1165860"/>
            <a:chOff x="0" y="0"/>
            <a:chExt cx="5486400" cy="1554480"/>
          </a:xfrm>
        </p:grpSpPr>
        <p:sp>
          <p:nvSpPr>
            <p:cNvPr name="Freeform 52" id="52"/>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53" id="53"/>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Vaccine hesitancy or access barriers</a:t>
              </a:r>
            </a:p>
          </p:txBody>
        </p:sp>
      </p:grpSp>
      <p:grpSp>
        <p:nvGrpSpPr>
          <p:cNvPr name="Group 54" id="54"/>
          <p:cNvGrpSpPr/>
          <p:nvPr/>
        </p:nvGrpSpPr>
        <p:grpSpPr>
          <a:xfrm rot="0">
            <a:off x="6858000" y="7735824"/>
            <a:ext cx="123444" cy="123444"/>
            <a:chOff x="0" y="0"/>
            <a:chExt cx="164592" cy="164592"/>
          </a:xfrm>
        </p:grpSpPr>
        <p:sp>
          <p:nvSpPr>
            <p:cNvPr name="Freeform 55" id="55"/>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56" id="56"/>
          <p:cNvGrpSpPr/>
          <p:nvPr/>
        </p:nvGrpSpPr>
        <p:grpSpPr>
          <a:xfrm rot="0">
            <a:off x="7200900" y="7516368"/>
            <a:ext cx="4114800" cy="1165860"/>
            <a:chOff x="0" y="0"/>
            <a:chExt cx="5486400" cy="1554480"/>
          </a:xfrm>
        </p:grpSpPr>
        <p:sp>
          <p:nvSpPr>
            <p:cNvPr name="Freeform 57" id="57"/>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58" id="58"/>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Family income and time off work to care for a sick child</a:t>
              </a:r>
            </a:p>
          </p:txBody>
        </p:sp>
      </p:grpSp>
      <p:grpSp>
        <p:nvGrpSpPr>
          <p:cNvPr name="Group 59" id="59"/>
          <p:cNvGrpSpPr/>
          <p:nvPr/>
        </p:nvGrpSpPr>
        <p:grpSpPr>
          <a:xfrm rot="0">
            <a:off x="12070080" y="3223260"/>
            <a:ext cx="5280660" cy="5966460"/>
            <a:chOff x="0" y="0"/>
            <a:chExt cx="7040880" cy="7955280"/>
          </a:xfrm>
        </p:grpSpPr>
        <p:sp>
          <p:nvSpPr>
            <p:cNvPr name="Freeform 60" id="60"/>
            <p:cNvSpPr/>
            <p:nvPr/>
          </p:nvSpPr>
          <p:spPr>
            <a:xfrm flipH="false" flipV="false" rot="0">
              <a:off x="0" y="0"/>
              <a:ext cx="7040880" cy="7955280"/>
            </a:xfrm>
            <a:custGeom>
              <a:avLst/>
              <a:gdLst/>
              <a:ahLst/>
              <a:cxnLst/>
              <a:rect r="r" b="b" t="t" l="l"/>
              <a:pathLst>
                <a:path h="7955280" w="7040880">
                  <a:moveTo>
                    <a:pt x="0" y="182880"/>
                  </a:moveTo>
                  <a:cubicBezTo>
                    <a:pt x="0" y="81915"/>
                    <a:pt x="81915" y="0"/>
                    <a:pt x="182880" y="0"/>
                  </a:cubicBezTo>
                  <a:lnTo>
                    <a:pt x="6858000" y="0"/>
                  </a:lnTo>
                  <a:cubicBezTo>
                    <a:pt x="6958965" y="0"/>
                    <a:pt x="7040880" y="81915"/>
                    <a:pt x="7040880" y="182880"/>
                  </a:cubicBezTo>
                  <a:lnTo>
                    <a:pt x="7040880" y="7772400"/>
                  </a:lnTo>
                  <a:cubicBezTo>
                    <a:pt x="7040880" y="7873365"/>
                    <a:pt x="6958965" y="7955280"/>
                    <a:pt x="6858000" y="7955280"/>
                  </a:cubicBezTo>
                  <a:lnTo>
                    <a:pt x="182880" y="7955280"/>
                  </a:lnTo>
                  <a:cubicBezTo>
                    <a:pt x="81915" y="7955280"/>
                    <a:pt x="0" y="7873365"/>
                    <a:pt x="0" y="7772400"/>
                  </a:cubicBezTo>
                  <a:close/>
                </a:path>
              </a:pathLst>
            </a:custGeom>
            <a:solidFill>
              <a:srgbClr val="34407F"/>
            </a:solidFill>
          </p:spPr>
        </p:sp>
      </p:grpSp>
      <p:grpSp>
        <p:nvGrpSpPr>
          <p:cNvPr name="Group 61" id="61"/>
          <p:cNvGrpSpPr/>
          <p:nvPr/>
        </p:nvGrpSpPr>
        <p:grpSpPr>
          <a:xfrm rot="0">
            <a:off x="12481560" y="3634740"/>
            <a:ext cx="960120" cy="960120"/>
            <a:chOff x="0" y="0"/>
            <a:chExt cx="1280160" cy="1280160"/>
          </a:xfrm>
        </p:grpSpPr>
        <p:sp>
          <p:nvSpPr>
            <p:cNvPr name="Freeform 62" id="62"/>
            <p:cNvSpPr/>
            <p:nvPr/>
          </p:nvSpPr>
          <p:spPr>
            <a:xfrm flipH="false" flipV="false" rot="0">
              <a:off x="0" y="0"/>
              <a:ext cx="1280160" cy="1280160"/>
            </a:xfrm>
            <a:custGeom>
              <a:avLst/>
              <a:gdLst/>
              <a:ahLst/>
              <a:cxnLst/>
              <a:rect r="r" b="b" t="t" l="l"/>
              <a:pathLst>
                <a:path h="1280160" w="1280160">
                  <a:moveTo>
                    <a:pt x="0" y="640080"/>
                  </a:moveTo>
                  <a:cubicBezTo>
                    <a:pt x="0" y="286512"/>
                    <a:pt x="286512" y="0"/>
                    <a:pt x="640080" y="0"/>
                  </a:cubicBezTo>
                  <a:cubicBezTo>
                    <a:pt x="993648" y="0"/>
                    <a:pt x="1280160" y="286512"/>
                    <a:pt x="1280160" y="640080"/>
                  </a:cubicBezTo>
                  <a:cubicBezTo>
                    <a:pt x="1280160" y="993648"/>
                    <a:pt x="993648" y="1280160"/>
                    <a:pt x="640080" y="1280160"/>
                  </a:cubicBezTo>
                  <a:cubicBezTo>
                    <a:pt x="286512" y="1280160"/>
                    <a:pt x="0" y="993648"/>
                    <a:pt x="0" y="640080"/>
                  </a:cubicBezTo>
                  <a:close/>
                </a:path>
              </a:pathLst>
            </a:custGeom>
            <a:solidFill>
              <a:srgbClr val="990011"/>
            </a:solidFill>
          </p:spPr>
        </p:sp>
      </p:grpSp>
      <p:grpSp>
        <p:nvGrpSpPr>
          <p:cNvPr name="Group 63" id="63"/>
          <p:cNvGrpSpPr/>
          <p:nvPr/>
        </p:nvGrpSpPr>
        <p:grpSpPr>
          <a:xfrm rot="0">
            <a:off x="12711989" y="3865169"/>
            <a:ext cx="499262" cy="499262"/>
            <a:chOff x="0" y="0"/>
            <a:chExt cx="665683" cy="665683"/>
          </a:xfrm>
        </p:grpSpPr>
        <p:sp>
          <p:nvSpPr>
            <p:cNvPr name="Freeform 64" id="64" descr="/home/claude/measles_deck/icons/book.png"/>
            <p:cNvSpPr/>
            <p:nvPr/>
          </p:nvSpPr>
          <p:spPr>
            <a:xfrm flipH="false" flipV="false" rot="0">
              <a:off x="0" y="0"/>
              <a:ext cx="665734" cy="665734"/>
            </a:xfrm>
            <a:custGeom>
              <a:avLst/>
              <a:gdLst/>
              <a:ahLst/>
              <a:cxnLst/>
              <a:rect r="r" b="b" t="t" l="l"/>
              <a:pathLst>
                <a:path h="665734" w="665734">
                  <a:moveTo>
                    <a:pt x="0" y="0"/>
                  </a:moveTo>
                  <a:lnTo>
                    <a:pt x="665734" y="0"/>
                  </a:lnTo>
                  <a:lnTo>
                    <a:pt x="665734" y="665734"/>
                  </a:lnTo>
                  <a:lnTo>
                    <a:pt x="0" y="665734"/>
                  </a:lnTo>
                  <a:lnTo>
                    <a:pt x="0" y="0"/>
                  </a:lnTo>
                  <a:close/>
                </a:path>
              </a:pathLst>
            </a:custGeom>
            <a:blipFill>
              <a:blip r:embed="rId5"/>
              <a:stretch>
                <a:fillRect l="0" t="0" r="7" b="7"/>
              </a:stretch>
            </a:blipFill>
          </p:spPr>
        </p:sp>
      </p:grpSp>
      <p:grpSp>
        <p:nvGrpSpPr>
          <p:cNvPr name="Group 65" id="65"/>
          <p:cNvGrpSpPr/>
          <p:nvPr/>
        </p:nvGrpSpPr>
        <p:grpSpPr>
          <a:xfrm rot="0">
            <a:off x="13647420" y="3771900"/>
            <a:ext cx="3360420" cy="754380"/>
            <a:chOff x="0" y="0"/>
            <a:chExt cx="4480560" cy="1005840"/>
          </a:xfrm>
        </p:grpSpPr>
        <p:sp>
          <p:nvSpPr>
            <p:cNvPr name="Freeform 66" id="66"/>
            <p:cNvSpPr/>
            <p:nvPr/>
          </p:nvSpPr>
          <p:spPr>
            <a:xfrm flipH="false" flipV="false" rot="0">
              <a:off x="0" y="0"/>
              <a:ext cx="4480560" cy="1005840"/>
            </a:xfrm>
            <a:custGeom>
              <a:avLst/>
              <a:gdLst/>
              <a:ahLst/>
              <a:cxnLst/>
              <a:rect r="r" b="b" t="t" l="l"/>
              <a:pathLst>
                <a:path h="1005840" w="4480560">
                  <a:moveTo>
                    <a:pt x="0" y="0"/>
                  </a:moveTo>
                  <a:lnTo>
                    <a:pt x="4480560" y="0"/>
                  </a:lnTo>
                  <a:lnTo>
                    <a:pt x="4480560" y="1005840"/>
                  </a:lnTo>
                  <a:lnTo>
                    <a:pt x="0" y="1005840"/>
                  </a:lnTo>
                  <a:close/>
                </a:path>
              </a:pathLst>
            </a:custGeom>
            <a:blipFill>
              <a:blip r:embed="rId2">
                <a:alphaModFix amt="0"/>
              </a:blip>
              <a:stretch>
                <a:fillRect l="0" t="-36796" r="0" b="-36796"/>
              </a:stretch>
            </a:blipFill>
          </p:spPr>
        </p:sp>
        <p:sp>
          <p:nvSpPr>
            <p:cNvPr name="TextBox 67" id="67"/>
            <p:cNvSpPr txBox="true"/>
            <p:nvPr/>
          </p:nvSpPr>
          <p:spPr>
            <a:xfrm>
              <a:off x="0" y="-19050"/>
              <a:ext cx="4480560" cy="1024890"/>
            </a:xfrm>
            <a:prstGeom prst="rect">
              <a:avLst/>
            </a:prstGeom>
          </p:spPr>
          <p:txBody>
            <a:bodyPr anchor="ctr" rtlCol="false" tIns="0" lIns="0" bIns="0" rIns="0"/>
            <a:lstStyle/>
            <a:p>
              <a:pPr algn="l">
                <a:lnSpc>
                  <a:spcPts val="2610"/>
                </a:lnSpc>
              </a:pPr>
              <a:r>
                <a:rPr lang="en-US" sz="2175" b="true">
                  <a:solidFill>
                    <a:srgbClr val="D9A441"/>
                  </a:solidFill>
                  <a:latin typeface="Cambria Bold"/>
                  <a:ea typeface="Cambria Bold"/>
                  <a:cs typeface="Cambria Bold"/>
                  <a:sym typeface="Cambria Bold"/>
                </a:rPr>
                <a:t>Psychological &amp; Educational</a:t>
              </a:r>
            </a:p>
          </p:txBody>
        </p:sp>
      </p:grpSp>
      <p:grpSp>
        <p:nvGrpSpPr>
          <p:cNvPr name="Group 68" id="68"/>
          <p:cNvGrpSpPr/>
          <p:nvPr/>
        </p:nvGrpSpPr>
        <p:grpSpPr>
          <a:xfrm rot="0">
            <a:off x="12481560" y="5047488"/>
            <a:ext cx="123444" cy="123444"/>
            <a:chOff x="0" y="0"/>
            <a:chExt cx="164592" cy="164592"/>
          </a:xfrm>
        </p:grpSpPr>
        <p:sp>
          <p:nvSpPr>
            <p:cNvPr name="Freeform 69" id="69"/>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70" id="70"/>
          <p:cNvGrpSpPr/>
          <p:nvPr/>
        </p:nvGrpSpPr>
        <p:grpSpPr>
          <a:xfrm rot="0">
            <a:off x="12824460" y="4828032"/>
            <a:ext cx="4114800" cy="1165860"/>
            <a:chOff x="0" y="0"/>
            <a:chExt cx="5486400" cy="1554480"/>
          </a:xfrm>
        </p:grpSpPr>
        <p:sp>
          <p:nvSpPr>
            <p:cNvPr name="Freeform 71" id="71"/>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72" id="72"/>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Anxiety in parents and pupils about illness</a:t>
              </a:r>
            </a:p>
          </p:txBody>
        </p:sp>
      </p:grpSp>
      <p:grpSp>
        <p:nvGrpSpPr>
          <p:cNvPr name="Group 73" id="73"/>
          <p:cNvGrpSpPr/>
          <p:nvPr/>
        </p:nvGrpSpPr>
        <p:grpSpPr>
          <a:xfrm rot="0">
            <a:off x="12481560" y="6391656"/>
            <a:ext cx="123444" cy="123444"/>
            <a:chOff x="0" y="0"/>
            <a:chExt cx="164592" cy="164592"/>
          </a:xfrm>
        </p:grpSpPr>
        <p:sp>
          <p:nvSpPr>
            <p:cNvPr name="Freeform 74" id="74"/>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75" id="75"/>
          <p:cNvGrpSpPr/>
          <p:nvPr/>
        </p:nvGrpSpPr>
        <p:grpSpPr>
          <a:xfrm rot="0">
            <a:off x="12824460" y="6172200"/>
            <a:ext cx="4114800" cy="1165860"/>
            <a:chOff x="0" y="0"/>
            <a:chExt cx="5486400" cy="1554480"/>
          </a:xfrm>
        </p:grpSpPr>
        <p:sp>
          <p:nvSpPr>
            <p:cNvPr name="Freeform 76" id="76"/>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77" id="77"/>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Missed schooling affecting learning and routine</a:t>
              </a:r>
            </a:p>
          </p:txBody>
        </p:sp>
      </p:grpSp>
      <p:grpSp>
        <p:nvGrpSpPr>
          <p:cNvPr name="Group 78" id="78"/>
          <p:cNvGrpSpPr/>
          <p:nvPr/>
        </p:nvGrpSpPr>
        <p:grpSpPr>
          <a:xfrm rot="0">
            <a:off x="12481560" y="7735824"/>
            <a:ext cx="123444" cy="123444"/>
            <a:chOff x="0" y="0"/>
            <a:chExt cx="164592" cy="164592"/>
          </a:xfrm>
        </p:grpSpPr>
        <p:sp>
          <p:nvSpPr>
            <p:cNvPr name="Freeform 79" id="79"/>
            <p:cNvSpPr/>
            <p:nvPr/>
          </p:nvSpPr>
          <p:spPr>
            <a:xfrm flipH="false" flipV="false" rot="0">
              <a:off x="0" y="0"/>
              <a:ext cx="164592" cy="164592"/>
            </a:xfrm>
            <a:custGeom>
              <a:avLst/>
              <a:gdLst/>
              <a:ahLst/>
              <a:cxnLst/>
              <a:rect r="r" b="b" t="t" l="l"/>
              <a:pathLst>
                <a:path h="164592" w="164592">
                  <a:moveTo>
                    <a:pt x="0" y="82296"/>
                  </a:moveTo>
                  <a:cubicBezTo>
                    <a:pt x="0" y="36830"/>
                    <a:pt x="36830" y="0"/>
                    <a:pt x="82296" y="0"/>
                  </a:cubicBezTo>
                  <a:cubicBezTo>
                    <a:pt x="127762" y="0"/>
                    <a:pt x="164592" y="36830"/>
                    <a:pt x="164592" y="82296"/>
                  </a:cubicBezTo>
                  <a:cubicBezTo>
                    <a:pt x="164592" y="127762"/>
                    <a:pt x="127762" y="164592"/>
                    <a:pt x="82296" y="164592"/>
                  </a:cubicBezTo>
                  <a:cubicBezTo>
                    <a:pt x="36830" y="164592"/>
                    <a:pt x="0" y="127762"/>
                    <a:pt x="0" y="82296"/>
                  </a:cubicBezTo>
                  <a:close/>
                </a:path>
              </a:pathLst>
            </a:custGeom>
            <a:solidFill>
              <a:srgbClr val="D9A441"/>
            </a:solidFill>
          </p:spPr>
        </p:sp>
      </p:grpSp>
      <p:grpSp>
        <p:nvGrpSpPr>
          <p:cNvPr name="Group 80" id="80"/>
          <p:cNvGrpSpPr/>
          <p:nvPr/>
        </p:nvGrpSpPr>
        <p:grpSpPr>
          <a:xfrm rot="0">
            <a:off x="12824460" y="7516368"/>
            <a:ext cx="4114800" cy="1165860"/>
            <a:chOff x="0" y="0"/>
            <a:chExt cx="5486400" cy="1554480"/>
          </a:xfrm>
        </p:grpSpPr>
        <p:sp>
          <p:nvSpPr>
            <p:cNvPr name="Freeform 81" id="81"/>
            <p:cNvSpPr/>
            <p:nvPr/>
          </p:nvSpPr>
          <p:spPr>
            <a:xfrm flipH="false" flipV="false" rot="0">
              <a:off x="0" y="0"/>
              <a:ext cx="5486400" cy="1554480"/>
            </a:xfrm>
            <a:custGeom>
              <a:avLst/>
              <a:gdLst/>
              <a:ahLst/>
              <a:cxnLst/>
              <a:rect r="r" b="b" t="t" l="l"/>
              <a:pathLst>
                <a:path h="1554480" w="5486400">
                  <a:moveTo>
                    <a:pt x="0" y="0"/>
                  </a:moveTo>
                  <a:lnTo>
                    <a:pt x="5486400" y="0"/>
                  </a:lnTo>
                  <a:lnTo>
                    <a:pt x="5486400" y="1554480"/>
                  </a:lnTo>
                  <a:lnTo>
                    <a:pt x="0" y="1554480"/>
                  </a:lnTo>
                  <a:close/>
                </a:path>
              </a:pathLst>
            </a:custGeom>
            <a:blipFill>
              <a:blip r:embed="rId2">
                <a:alphaModFix amt="0"/>
              </a:blip>
              <a:stretch>
                <a:fillRect l="0" t="-18770" r="0" b="-18770"/>
              </a:stretch>
            </a:blipFill>
          </p:spPr>
        </p:sp>
        <p:sp>
          <p:nvSpPr>
            <p:cNvPr name="TextBox 82" id="82"/>
            <p:cNvSpPr txBox="true"/>
            <p:nvPr/>
          </p:nvSpPr>
          <p:spPr>
            <a:xfrm>
              <a:off x="0" y="-76200"/>
              <a:ext cx="5486400" cy="1630680"/>
            </a:xfrm>
            <a:prstGeom prst="rect">
              <a:avLst/>
            </a:prstGeom>
          </p:spPr>
          <p:txBody>
            <a:bodyPr anchor="ctr" rtlCol="false" tIns="0" lIns="0" bIns="0" rIns="0"/>
            <a:lstStyle/>
            <a:p>
              <a:pPr algn="l">
                <a:lnSpc>
                  <a:spcPts val="2484"/>
                </a:lnSpc>
              </a:pPr>
              <a:r>
                <a:rPr lang="en-US" sz="1725">
                  <a:solidFill>
                    <a:srgbClr val="FCF6F5"/>
                  </a:solidFill>
                  <a:latin typeface="Calibri (MS)"/>
                  <a:ea typeface="Calibri (MS)"/>
                  <a:cs typeface="Calibri (MS)"/>
                  <a:sym typeface="Calibri (MS)"/>
                </a:rPr>
                <a:t>Stigma or worry about being excluded</a:t>
              </a:r>
            </a:p>
          </p:txBody>
        </p:sp>
      </p:grpSp>
      <p:grpSp>
        <p:nvGrpSpPr>
          <p:cNvPr name="Group 83" id="83"/>
          <p:cNvGrpSpPr/>
          <p:nvPr/>
        </p:nvGrpSpPr>
        <p:grpSpPr>
          <a:xfrm rot="0">
            <a:off x="17053103" y="9532620"/>
            <a:ext cx="822960" cy="480060"/>
            <a:chOff x="0" y="0"/>
            <a:chExt cx="1097280" cy="640080"/>
          </a:xfrm>
        </p:grpSpPr>
        <p:sp>
          <p:nvSpPr>
            <p:cNvPr name="Freeform 84" id="84"/>
            <p:cNvSpPr/>
            <p:nvPr/>
          </p:nvSpPr>
          <p:spPr>
            <a:xfrm flipH="false" flipV="false" rot="0">
              <a:off x="0" y="0"/>
              <a:ext cx="1097280" cy="640080"/>
            </a:xfrm>
            <a:custGeom>
              <a:avLst/>
              <a:gdLst/>
              <a:ahLst/>
              <a:cxnLst/>
              <a:rect r="r" b="b" t="t" l="l"/>
              <a:pathLst>
                <a:path h="640080" w="1097280">
                  <a:moveTo>
                    <a:pt x="0" y="0"/>
                  </a:moveTo>
                  <a:lnTo>
                    <a:pt x="1097280" y="0"/>
                  </a:lnTo>
                  <a:lnTo>
                    <a:pt x="1097280" y="640080"/>
                  </a:lnTo>
                  <a:lnTo>
                    <a:pt x="0" y="640080"/>
                  </a:lnTo>
                  <a:close/>
                </a:path>
              </a:pathLst>
            </a:custGeom>
            <a:blipFill>
              <a:blip r:embed="rId2">
                <a:alphaModFix amt="0"/>
              </a:blip>
              <a:stretch>
                <a:fillRect l="-24843" t="0" r="-24843" b="0"/>
              </a:stretch>
            </a:blipFill>
          </p:spPr>
        </p:sp>
        <p:sp>
          <p:nvSpPr>
            <p:cNvPr name="TextBox 85" id="85"/>
            <p:cNvSpPr txBox="true"/>
            <p:nvPr/>
          </p:nvSpPr>
          <p:spPr>
            <a:xfrm>
              <a:off x="0" y="-38100"/>
              <a:ext cx="1097280" cy="678180"/>
            </a:xfrm>
            <a:prstGeom prst="rect">
              <a:avLst/>
            </a:prstGeom>
          </p:spPr>
          <p:txBody>
            <a:bodyPr anchor="ctr" rtlCol="false" tIns="0" lIns="0" bIns="0" rIns="0"/>
            <a:lstStyle/>
            <a:p>
              <a:pPr algn="r">
                <a:lnSpc>
                  <a:spcPts val="1800"/>
                </a:lnSpc>
              </a:pPr>
              <a:r>
                <a:rPr lang="en-US" sz="1500">
                  <a:solidFill>
                    <a:srgbClr val="FFFFFF"/>
                  </a:solidFill>
                  <a:latin typeface="Calibri (MS)"/>
                  <a:ea typeface="Calibri (MS)"/>
                  <a:cs typeface="Calibri (MS)"/>
                  <a:sym typeface="Calibri (MS)"/>
                </a:rPr>
                <a:t>11</a:t>
              </a:r>
            </a:p>
          </p:txBody>
        </p:sp>
      </p:gr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bg>
      <p:bgPr>
        <a:solidFill>
          <a:srgbClr val="FCF6F5"/>
        </a:solidFill>
      </p:bgPr>
    </p:bg>
    <p:spTree>
      <p:nvGrpSpPr>
        <p:cNvPr id="1" name=""/>
        <p:cNvGrpSpPr/>
        <p:nvPr/>
      </p:nvGrpSpPr>
      <p:grpSpPr>
        <a:xfrm>
          <a:off x="0" y="0"/>
          <a:ext cx="0" cy="0"/>
          <a:chOff x="0" y="0"/>
          <a:chExt cx="0" cy="0"/>
        </a:xfrm>
      </p:grpSpPr>
      <p:grpSp>
        <p:nvGrpSpPr>
          <p:cNvPr name="Group 2" id="2"/>
          <p:cNvGrpSpPr/>
          <p:nvPr/>
        </p:nvGrpSpPr>
        <p:grpSpPr>
          <a:xfrm rot="0">
            <a:off x="822960" y="685800"/>
            <a:ext cx="8229600" cy="480060"/>
            <a:chOff x="0" y="0"/>
            <a:chExt cx="10972800" cy="640080"/>
          </a:xfrm>
        </p:grpSpPr>
        <p:sp>
          <p:nvSpPr>
            <p:cNvPr name="Freeform 3" id="3"/>
            <p:cNvSpPr/>
            <p:nvPr/>
          </p:nvSpPr>
          <p:spPr>
            <a:xfrm flipH="false" flipV="false" rot="0">
              <a:off x="0" y="0"/>
              <a:ext cx="10972800" cy="640080"/>
            </a:xfrm>
            <a:custGeom>
              <a:avLst/>
              <a:gdLst/>
              <a:ahLst/>
              <a:cxnLst/>
              <a:rect r="r" b="b" t="t" l="l"/>
              <a:pathLst>
                <a:path h="640080" w="10972800">
                  <a:moveTo>
                    <a:pt x="0" y="0"/>
                  </a:moveTo>
                  <a:lnTo>
                    <a:pt x="10972800" y="0"/>
                  </a:lnTo>
                  <a:lnTo>
                    <a:pt x="10972800" y="640080"/>
                  </a:lnTo>
                  <a:lnTo>
                    <a:pt x="0" y="640080"/>
                  </a:lnTo>
                  <a:close/>
                </a:path>
              </a:pathLst>
            </a:custGeom>
            <a:blipFill>
              <a:blip r:embed="rId2">
                <a:alphaModFix amt="0"/>
              </a:blip>
              <a:stretch>
                <a:fillRect l="0" t="-284029" r="0" b="-284029"/>
              </a:stretch>
            </a:blipFill>
          </p:spPr>
        </p:sp>
        <p:sp>
          <p:nvSpPr>
            <p:cNvPr name="TextBox 4" id="4"/>
            <p:cNvSpPr txBox="true"/>
            <p:nvPr/>
          </p:nvSpPr>
          <p:spPr>
            <a:xfrm>
              <a:off x="0" y="-38100"/>
              <a:ext cx="10972800" cy="678180"/>
            </a:xfrm>
            <a:prstGeom prst="rect">
              <a:avLst/>
            </a:prstGeom>
          </p:spPr>
          <p:txBody>
            <a:bodyPr anchor="ctr" rtlCol="false" tIns="0" lIns="0" bIns="0" rIns="0"/>
            <a:lstStyle/>
            <a:p>
              <a:pPr algn="l">
                <a:lnSpc>
                  <a:spcPts val="2160"/>
                </a:lnSpc>
              </a:pPr>
              <a:r>
                <a:rPr lang="en-US" b="true" sz="1800" spc="299">
                  <a:solidFill>
                    <a:srgbClr val="990011"/>
                  </a:solidFill>
                  <a:latin typeface="Calibri (MS) Bold"/>
                  <a:ea typeface="Calibri (MS) Bold"/>
                  <a:cs typeface="Calibri (MS) Bold"/>
                  <a:sym typeface="Calibri (MS) Bold"/>
                </a:rPr>
                <a:t>HEALTH EDUCATION</a:t>
              </a:r>
            </a:p>
          </p:txBody>
        </p:sp>
      </p:grpSp>
      <p:grpSp>
        <p:nvGrpSpPr>
          <p:cNvPr name="Group 5" id="5"/>
          <p:cNvGrpSpPr/>
          <p:nvPr/>
        </p:nvGrpSpPr>
        <p:grpSpPr>
          <a:xfrm rot="0">
            <a:off x="822960" y="1165860"/>
            <a:ext cx="16641623" cy="1234440"/>
            <a:chOff x="0" y="0"/>
            <a:chExt cx="22188830" cy="1645920"/>
          </a:xfrm>
        </p:grpSpPr>
        <p:sp>
          <p:nvSpPr>
            <p:cNvPr name="Freeform 6" id="6"/>
            <p:cNvSpPr/>
            <p:nvPr/>
          </p:nvSpPr>
          <p:spPr>
            <a:xfrm flipH="false" flipV="false" rot="0">
              <a:off x="0" y="0"/>
              <a:ext cx="22188830" cy="1645920"/>
            </a:xfrm>
            <a:custGeom>
              <a:avLst/>
              <a:gdLst/>
              <a:ahLst/>
              <a:cxnLst/>
              <a:rect r="r" b="b" t="t" l="l"/>
              <a:pathLst>
                <a:path h="1645920" w="22188830">
                  <a:moveTo>
                    <a:pt x="0" y="0"/>
                  </a:moveTo>
                  <a:lnTo>
                    <a:pt x="22188830" y="0"/>
                  </a:lnTo>
                  <a:lnTo>
                    <a:pt x="22188830" y="1645920"/>
                  </a:lnTo>
                  <a:lnTo>
                    <a:pt x="0" y="1645920"/>
                  </a:lnTo>
                  <a:close/>
                </a:path>
              </a:pathLst>
            </a:custGeom>
            <a:blipFill>
              <a:blip r:embed="rId2">
                <a:alphaModFix amt="0"/>
              </a:blip>
              <a:stretch>
                <a:fillRect l="0" t="-212679" r="0" b="-212679"/>
              </a:stretch>
            </a:blipFill>
          </p:spPr>
        </p:sp>
        <p:sp>
          <p:nvSpPr>
            <p:cNvPr name="TextBox 7" id="7"/>
            <p:cNvSpPr txBox="true"/>
            <p:nvPr/>
          </p:nvSpPr>
          <p:spPr>
            <a:xfrm>
              <a:off x="0" y="-9525"/>
              <a:ext cx="22188830" cy="1655445"/>
            </a:xfrm>
            <a:prstGeom prst="rect">
              <a:avLst/>
            </a:prstGeom>
          </p:spPr>
          <p:txBody>
            <a:bodyPr anchor="ctr" rtlCol="false" tIns="0" lIns="0" bIns="0" rIns="0"/>
            <a:lstStyle/>
            <a:p>
              <a:pPr algn="l">
                <a:lnSpc>
                  <a:spcPts val="5759"/>
                </a:lnSpc>
              </a:pPr>
              <a:r>
                <a:rPr lang="en-US" sz="4800" b="true">
                  <a:solidFill>
                    <a:srgbClr val="2A1A1D"/>
                  </a:solidFill>
                  <a:latin typeface="Cambria Bold"/>
                  <a:ea typeface="Cambria Bold"/>
                  <a:cs typeface="Cambria Bold"/>
                  <a:sym typeface="Cambria Bold"/>
                </a:rPr>
                <a:t>Advising the School Management Team</a:t>
              </a:r>
            </a:p>
          </p:txBody>
        </p:sp>
      </p:grpSp>
      <p:grpSp>
        <p:nvGrpSpPr>
          <p:cNvPr name="Group 8" id="8"/>
          <p:cNvGrpSpPr/>
          <p:nvPr/>
        </p:nvGrpSpPr>
        <p:grpSpPr>
          <a:xfrm rot="0">
            <a:off x="822960" y="2331720"/>
            <a:ext cx="15773400" cy="685800"/>
            <a:chOff x="0" y="0"/>
            <a:chExt cx="21031200" cy="914400"/>
          </a:xfrm>
        </p:grpSpPr>
        <p:sp>
          <p:nvSpPr>
            <p:cNvPr name="Freeform 9" id="9"/>
            <p:cNvSpPr/>
            <p:nvPr/>
          </p:nvSpPr>
          <p:spPr>
            <a:xfrm flipH="false" flipV="false" rot="0">
              <a:off x="0" y="0"/>
              <a:ext cx="21031200" cy="914400"/>
            </a:xfrm>
            <a:custGeom>
              <a:avLst/>
              <a:gdLst/>
              <a:ahLst/>
              <a:cxnLst/>
              <a:rect r="r" b="b" t="t" l="l"/>
              <a:pathLst>
                <a:path h="914400" w="21031200">
                  <a:moveTo>
                    <a:pt x="0" y="0"/>
                  </a:moveTo>
                  <a:lnTo>
                    <a:pt x="21031200" y="0"/>
                  </a:lnTo>
                  <a:lnTo>
                    <a:pt x="21031200" y="914400"/>
                  </a:lnTo>
                  <a:lnTo>
                    <a:pt x="0" y="914400"/>
                  </a:lnTo>
                  <a:close/>
                </a:path>
              </a:pathLst>
            </a:custGeom>
            <a:blipFill>
              <a:blip r:embed="rId2">
                <a:alphaModFix amt="0"/>
              </a:blip>
              <a:stretch>
                <a:fillRect l="0" t="-398155" r="0" b="-398155"/>
              </a:stretch>
            </a:blipFill>
          </p:spPr>
        </p:sp>
        <p:sp>
          <p:nvSpPr>
            <p:cNvPr name="TextBox 10" id="10"/>
            <p:cNvSpPr txBox="true"/>
            <p:nvPr/>
          </p:nvSpPr>
          <p:spPr>
            <a:xfrm>
              <a:off x="0" y="-38100"/>
              <a:ext cx="21031200" cy="952500"/>
            </a:xfrm>
            <a:prstGeom prst="rect">
              <a:avLst/>
            </a:prstGeom>
          </p:spPr>
          <p:txBody>
            <a:bodyPr anchor="ctr" rtlCol="false" tIns="0" lIns="0" bIns="0" rIns="0"/>
            <a:lstStyle/>
            <a:p>
              <a:pPr algn="l">
                <a:lnSpc>
                  <a:spcPts val="2430"/>
                </a:lnSpc>
              </a:pPr>
              <a:r>
                <a:rPr lang="en-US" sz="2025">
                  <a:solidFill>
                    <a:srgbClr val="2A1A1D"/>
                  </a:solidFill>
                  <a:latin typeface="Calibri (MS)"/>
                  <a:ea typeface="Calibri (MS)"/>
                  <a:cs typeface="Calibri (MS)"/>
                  <a:sym typeface="Calibri (MS)"/>
                </a:rPr>
                <a:t>Clear, timely information helps the school act confidently and keeps parents and staff informed without causing alarm.</a:t>
              </a:r>
            </a:p>
          </p:txBody>
        </p:sp>
      </p:grpSp>
      <p:grpSp>
        <p:nvGrpSpPr>
          <p:cNvPr name="Group 11" id="11"/>
          <p:cNvGrpSpPr/>
          <p:nvPr/>
        </p:nvGrpSpPr>
        <p:grpSpPr>
          <a:xfrm rot="0">
            <a:off x="813435" y="3350895"/>
            <a:ext cx="5299710" cy="2556510"/>
            <a:chOff x="0" y="0"/>
            <a:chExt cx="7066280" cy="3408680"/>
          </a:xfrm>
        </p:grpSpPr>
        <p:sp>
          <p:nvSpPr>
            <p:cNvPr name="Freeform 12" id="12"/>
            <p:cNvSpPr/>
            <p:nvPr/>
          </p:nvSpPr>
          <p:spPr>
            <a:xfrm flipH="false" flipV="false" rot="0">
              <a:off x="0" y="0"/>
              <a:ext cx="7066280" cy="3408680"/>
            </a:xfrm>
            <a:custGeom>
              <a:avLst/>
              <a:gdLst/>
              <a:ahLst/>
              <a:cxnLst/>
              <a:rect r="r" b="b" t="t" l="l"/>
              <a:pathLst>
                <a:path h="3408680" w="7066280">
                  <a:moveTo>
                    <a:pt x="0" y="147447"/>
                  </a:moveTo>
                  <a:cubicBezTo>
                    <a:pt x="0" y="66040"/>
                    <a:pt x="66040" y="0"/>
                    <a:pt x="147447" y="0"/>
                  </a:cubicBezTo>
                  <a:lnTo>
                    <a:pt x="6918833" y="0"/>
                  </a:lnTo>
                  <a:cubicBezTo>
                    <a:pt x="7000239" y="0"/>
                    <a:pt x="7066280" y="66040"/>
                    <a:pt x="7066280" y="147447"/>
                  </a:cubicBezTo>
                  <a:lnTo>
                    <a:pt x="7066280" y="3261233"/>
                  </a:lnTo>
                  <a:cubicBezTo>
                    <a:pt x="7066280" y="3342640"/>
                    <a:pt x="7000239" y="3408680"/>
                    <a:pt x="6918833" y="3408680"/>
                  </a:cubicBezTo>
                  <a:lnTo>
                    <a:pt x="147447" y="3408680"/>
                  </a:lnTo>
                  <a:cubicBezTo>
                    <a:pt x="66040" y="3408680"/>
                    <a:pt x="0" y="3342640"/>
                    <a:pt x="0" y="3261233"/>
                  </a:cubicBezTo>
                  <a:close/>
                </a:path>
              </a:pathLst>
            </a:custGeom>
            <a:solidFill>
              <a:srgbClr val="FFFFFF"/>
            </a:solidFill>
            <a:ln w="19050" cap="sq">
              <a:solidFill>
                <a:srgbClr val="E3D3D5"/>
              </a:solidFill>
              <a:prstDash val="solid"/>
              <a:miter/>
            </a:ln>
          </p:spPr>
        </p:sp>
      </p:grpSp>
      <p:grpSp>
        <p:nvGrpSpPr>
          <p:cNvPr name="Group 13" id="13"/>
          <p:cNvGrpSpPr/>
          <p:nvPr/>
        </p:nvGrpSpPr>
        <p:grpSpPr>
          <a:xfrm rot="0">
            <a:off x="1124712" y="3662172"/>
            <a:ext cx="754380" cy="754380"/>
            <a:chOff x="0" y="0"/>
            <a:chExt cx="1005840" cy="1005840"/>
          </a:xfrm>
        </p:grpSpPr>
        <p:sp>
          <p:nvSpPr>
            <p:cNvPr name="Freeform 14" id="14"/>
            <p:cNvSpPr/>
            <p:nvPr/>
          </p:nvSpPr>
          <p:spPr>
            <a:xfrm flipH="false" flipV="false" rot="0">
              <a:off x="0" y="0"/>
              <a:ext cx="1005840" cy="1005840"/>
            </a:xfrm>
            <a:custGeom>
              <a:avLst/>
              <a:gdLst/>
              <a:ahLst/>
              <a:cxnLst/>
              <a:rect r="r" b="b" t="t" l="l"/>
              <a:pathLst>
                <a:path h="1005840" w="1005840">
                  <a:moveTo>
                    <a:pt x="0" y="502920"/>
                  </a:moveTo>
                  <a:cubicBezTo>
                    <a:pt x="0" y="225171"/>
                    <a:pt x="225171" y="0"/>
                    <a:pt x="502920" y="0"/>
                  </a:cubicBezTo>
                  <a:cubicBezTo>
                    <a:pt x="780669" y="0"/>
                    <a:pt x="1005840" y="225171"/>
                    <a:pt x="1005840" y="502920"/>
                  </a:cubicBezTo>
                  <a:cubicBezTo>
                    <a:pt x="1005840" y="780669"/>
                    <a:pt x="780669" y="1005840"/>
                    <a:pt x="502920" y="1005840"/>
                  </a:cubicBezTo>
                  <a:cubicBezTo>
                    <a:pt x="225171" y="1005840"/>
                    <a:pt x="0" y="780669"/>
                    <a:pt x="0" y="502920"/>
                  </a:cubicBezTo>
                  <a:close/>
                </a:path>
              </a:pathLst>
            </a:custGeom>
            <a:solidFill>
              <a:srgbClr val="990011"/>
            </a:solidFill>
          </p:spPr>
        </p:sp>
      </p:grpSp>
      <p:grpSp>
        <p:nvGrpSpPr>
          <p:cNvPr name="Group 15" id="15"/>
          <p:cNvGrpSpPr/>
          <p:nvPr/>
        </p:nvGrpSpPr>
        <p:grpSpPr>
          <a:xfrm rot="0">
            <a:off x="1305763" y="3843223"/>
            <a:ext cx="392278" cy="392278"/>
            <a:chOff x="0" y="0"/>
            <a:chExt cx="523037" cy="523037"/>
          </a:xfrm>
        </p:grpSpPr>
        <p:sp>
          <p:nvSpPr>
            <p:cNvPr name="Freeform 16" id="16" descr="/home/claude/measles_deck/icons/triangle.png"/>
            <p:cNvSpPr/>
            <p:nvPr/>
          </p:nvSpPr>
          <p:spPr>
            <a:xfrm flipH="false" flipV="false" rot="0">
              <a:off x="0" y="0"/>
              <a:ext cx="522986" cy="522986"/>
            </a:xfrm>
            <a:custGeom>
              <a:avLst/>
              <a:gdLst/>
              <a:ahLst/>
              <a:cxnLst/>
              <a:rect r="r" b="b" t="t" l="l"/>
              <a:pathLst>
                <a:path h="522986" w="522986">
                  <a:moveTo>
                    <a:pt x="0" y="0"/>
                  </a:moveTo>
                  <a:lnTo>
                    <a:pt x="522986" y="0"/>
                  </a:lnTo>
                  <a:lnTo>
                    <a:pt x="522986" y="522986"/>
                  </a:lnTo>
                  <a:lnTo>
                    <a:pt x="0" y="522986"/>
                  </a:lnTo>
                  <a:lnTo>
                    <a:pt x="0" y="0"/>
                  </a:lnTo>
                  <a:close/>
                </a:path>
              </a:pathLst>
            </a:custGeom>
            <a:blipFill>
              <a:blip r:embed="rId3"/>
              <a:stretch>
                <a:fillRect l="0" t="0" r="-9" b="-9"/>
              </a:stretch>
            </a:blipFill>
          </p:spPr>
        </p:sp>
      </p:grpSp>
      <p:grpSp>
        <p:nvGrpSpPr>
          <p:cNvPr name="Group 17" id="17"/>
          <p:cNvGrpSpPr/>
          <p:nvPr/>
        </p:nvGrpSpPr>
        <p:grpSpPr>
          <a:xfrm rot="0">
            <a:off x="2057400" y="3634740"/>
            <a:ext cx="3771900" cy="754380"/>
            <a:chOff x="0" y="0"/>
            <a:chExt cx="5029200" cy="1005840"/>
          </a:xfrm>
        </p:grpSpPr>
        <p:sp>
          <p:nvSpPr>
            <p:cNvPr name="Freeform 18" id="18"/>
            <p:cNvSpPr/>
            <p:nvPr/>
          </p:nvSpPr>
          <p:spPr>
            <a:xfrm flipH="false" flipV="false" rot="0">
              <a:off x="0" y="0"/>
              <a:ext cx="5029200" cy="1005840"/>
            </a:xfrm>
            <a:custGeom>
              <a:avLst/>
              <a:gdLst/>
              <a:ahLst/>
              <a:cxnLst/>
              <a:rect r="r" b="b" t="t" l="l"/>
              <a:pathLst>
                <a:path h="1005840" w="5029200">
                  <a:moveTo>
                    <a:pt x="0" y="0"/>
                  </a:moveTo>
                  <a:lnTo>
                    <a:pt x="5029200" y="0"/>
                  </a:lnTo>
                  <a:lnTo>
                    <a:pt x="5029200" y="1005840"/>
                  </a:lnTo>
                  <a:lnTo>
                    <a:pt x="0" y="1005840"/>
                  </a:lnTo>
                  <a:close/>
                </a:path>
              </a:pathLst>
            </a:custGeom>
            <a:blipFill>
              <a:blip r:embed="rId2">
                <a:alphaModFix amt="0"/>
              </a:blip>
              <a:stretch>
                <a:fillRect l="0" t="-47425" r="0" b="-47425"/>
              </a:stretch>
            </a:blipFill>
          </p:spPr>
        </p:sp>
        <p:sp>
          <p:nvSpPr>
            <p:cNvPr name="TextBox 19" id="19"/>
            <p:cNvSpPr txBox="true"/>
            <p:nvPr/>
          </p:nvSpPr>
          <p:spPr>
            <a:xfrm>
              <a:off x="0" y="0"/>
              <a:ext cx="5029200" cy="1005840"/>
            </a:xfrm>
            <a:prstGeom prst="rect">
              <a:avLst/>
            </a:prstGeom>
          </p:spPr>
          <p:txBody>
            <a:bodyPr anchor="ctr" rtlCol="false" tIns="0" lIns="0" bIns="0" rIns="0"/>
            <a:lstStyle/>
            <a:p>
              <a:pPr algn="l">
                <a:lnSpc>
                  <a:spcPts val="2250"/>
                </a:lnSpc>
              </a:pPr>
              <a:r>
                <a:rPr lang="en-US" sz="1875" b="true">
                  <a:solidFill>
                    <a:srgbClr val="990011"/>
                  </a:solidFill>
                  <a:latin typeface="Cambria Bold"/>
                  <a:ea typeface="Cambria Bold"/>
                  <a:cs typeface="Cambria Bold"/>
                  <a:sym typeface="Cambria Bold"/>
                </a:rPr>
                <a:t>Recognise the signs</a:t>
              </a:r>
            </a:p>
          </p:txBody>
        </p:sp>
      </p:grpSp>
      <p:grpSp>
        <p:nvGrpSpPr>
          <p:cNvPr name="Group 20" id="20"/>
          <p:cNvGrpSpPr/>
          <p:nvPr/>
        </p:nvGrpSpPr>
        <p:grpSpPr>
          <a:xfrm rot="0">
            <a:off x="1124712" y="4526280"/>
            <a:ext cx="4663440" cy="1234440"/>
            <a:chOff x="0" y="0"/>
            <a:chExt cx="6217920" cy="1645920"/>
          </a:xfrm>
        </p:grpSpPr>
        <p:sp>
          <p:nvSpPr>
            <p:cNvPr name="Freeform 21" id="21"/>
            <p:cNvSpPr/>
            <p:nvPr/>
          </p:nvSpPr>
          <p:spPr>
            <a:xfrm flipH="false" flipV="false" rot="0">
              <a:off x="0" y="0"/>
              <a:ext cx="6217920" cy="1645920"/>
            </a:xfrm>
            <a:custGeom>
              <a:avLst/>
              <a:gdLst/>
              <a:ahLst/>
              <a:cxnLst/>
              <a:rect r="r" b="b" t="t" l="l"/>
              <a:pathLst>
                <a:path h="1645920" w="6217920">
                  <a:moveTo>
                    <a:pt x="0" y="0"/>
                  </a:moveTo>
                  <a:lnTo>
                    <a:pt x="6217920" y="0"/>
                  </a:lnTo>
                  <a:lnTo>
                    <a:pt x="6217920" y="1645920"/>
                  </a:lnTo>
                  <a:lnTo>
                    <a:pt x="0" y="1645920"/>
                  </a:lnTo>
                  <a:close/>
                </a:path>
              </a:pathLst>
            </a:custGeom>
            <a:blipFill>
              <a:blip r:embed="rId2">
                <a:alphaModFix amt="0"/>
              </a:blip>
              <a:stretch>
                <a:fillRect l="0" t="-23610" r="0" b="-23610"/>
              </a:stretch>
            </a:blipFill>
          </p:spPr>
        </p:sp>
        <p:sp>
          <p:nvSpPr>
            <p:cNvPr name="TextBox 22" id="22"/>
            <p:cNvSpPr txBox="true"/>
            <p:nvPr/>
          </p:nvSpPr>
          <p:spPr>
            <a:xfrm>
              <a:off x="0" y="-47625"/>
              <a:ext cx="6217920" cy="1693545"/>
            </a:xfrm>
            <a:prstGeom prst="rect">
              <a:avLst/>
            </a:prstGeom>
          </p:spPr>
          <p:txBody>
            <a:bodyPr anchor="ctr" rtlCol="false" tIns="0" lIns="0" bIns="0" rIns="0"/>
            <a:lstStyle/>
            <a:p>
              <a:pPr algn="l">
                <a:lnSpc>
                  <a:spcPts val="2173"/>
                </a:lnSpc>
              </a:pPr>
              <a:r>
                <a:rPr lang="en-US" sz="1575">
                  <a:solidFill>
                    <a:srgbClr val="2A1A1D"/>
                  </a:solidFill>
                  <a:latin typeface="Calibri (MS)"/>
                  <a:ea typeface="Calibri (MS)"/>
                  <a:cs typeface="Calibri (MS)"/>
                  <a:sym typeface="Calibri (MS)"/>
                </a:rPr>
                <a:t>Fever, cough, conjunctivitis and a red-brown rash starting on the face;  refer promptly to a GP.</a:t>
              </a:r>
            </a:p>
          </p:txBody>
        </p:sp>
      </p:grpSp>
      <p:grpSp>
        <p:nvGrpSpPr>
          <p:cNvPr name="Group 23" id="23"/>
          <p:cNvGrpSpPr/>
          <p:nvPr/>
        </p:nvGrpSpPr>
        <p:grpSpPr>
          <a:xfrm rot="0">
            <a:off x="6436995" y="3350895"/>
            <a:ext cx="5299710" cy="2556510"/>
            <a:chOff x="0" y="0"/>
            <a:chExt cx="7066280" cy="3408680"/>
          </a:xfrm>
        </p:grpSpPr>
        <p:sp>
          <p:nvSpPr>
            <p:cNvPr name="Freeform 24" id="24"/>
            <p:cNvSpPr/>
            <p:nvPr/>
          </p:nvSpPr>
          <p:spPr>
            <a:xfrm flipH="false" flipV="false" rot="0">
              <a:off x="0" y="0"/>
              <a:ext cx="7066280" cy="3408680"/>
            </a:xfrm>
            <a:custGeom>
              <a:avLst/>
              <a:gdLst/>
              <a:ahLst/>
              <a:cxnLst/>
              <a:rect r="r" b="b" t="t" l="l"/>
              <a:pathLst>
                <a:path h="3408680" w="7066280">
                  <a:moveTo>
                    <a:pt x="0" y="147447"/>
                  </a:moveTo>
                  <a:cubicBezTo>
                    <a:pt x="0" y="66040"/>
                    <a:pt x="66040" y="0"/>
                    <a:pt x="147447" y="0"/>
                  </a:cubicBezTo>
                  <a:lnTo>
                    <a:pt x="6918833" y="0"/>
                  </a:lnTo>
                  <a:cubicBezTo>
                    <a:pt x="7000239" y="0"/>
                    <a:pt x="7066280" y="66040"/>
                    <a:pt x="7066280" y="147447"/>
                  </a:cubicBezTo>
                  <a:lnTo>
                    <a:pt x="7066280" y="3261233"/>
                  </a:lnTo>
                  <a:cubicBezTo>
                    <a:pt x="7066280" y="3342640"/>
                    <a:pt x="7000239" y="3408680"/>
                    <a:pt x="6918833" y="3408680"/>
                  </a:cubicBezTo>
                  <a:lnTo>
                    <a:pt x="147447" y="3408680"/>
                  </a:lnTo>
                  <a:cubicBezTo>
                    <a:pt x="66040" y="3408680"/>
                    <a:pt x="0" y="3342640"/>
                    <a:pt x="0" y="3261233"/>
                  </a:cubicBezTo>
                  <a:close/>
                </a:path>
              </a:pathLst>
            </a:custGeom>
            <a:solidFill>
              <a:srgbClr val="FFFFFF"/>
            </a:solidFill>
            <a:ln w="19050" cap="sq">
              <a:solidFill>
                <a:srgbClr val="E3D3D5"/>
              </a:solidFill>
              <a:prstDash val="solid"/>
              <a:miter/>
            </a:ln>
          </p:spPr>
        </p:sp>
      </p:grpSp>
      <p:grpSp>
        <p:nvGrpSpPr>
          <p:cNvPr name="Group 25" id="25"/>
          <p:cNvGrpSpPr/>
          <p:nvPr/>
        </p:nvGrpSpPr>
        <p:grpSpPr>
          <a:xfrm rot="0">
            <a:off x="6748272" y="3662172"/>
            <a:ext cx="754380" cy="754380"/>
            <a:chOff x="0" y="0"/>
            <a:chExt cx="1005840" cy="1005840"/>
          </a:xfrm>
        </p:grpSpPr>
        <p:sp>
          <p:nvSpPr>
            <p:cNvPr name="Freeform 26" id="26"/>
            <p:cNvSpPr/>
            <p:nvPr/>
          </p:nvSpPr>
          <p:spPr>
            <a:xfrm flipH="false" flipV="false" rot="0">
              <a:off x="0" y="0"/>
              <a:ext cx="1005840" cy="1005840"/>
            </a:xfrm>
            <a:custGeom>
              <a:avLst/>
              <a:gdLst/>
              <a:ahLst/>
              <a:cxnLst/>
              <a:rect r="r" b="b" t="t" l="l"/>
              <a:pathLst>
                <a:path h="1005840" w="1005840">
                  <a:moveTo>
                    <a:pt x="0" y="502920"/>
                  </a:moveTo>
                  <a:cubicBezTo>
                    <a:pt x="0" y="225171"/>
                    <a:pt x="225171" y="0"/>
                    <a:pt x="502920" y="0"/>
                  </a:cubicBezTo>
                  <a:cubicBezTo>
                    <a:pt x="780669" y="0"/>
                    <a:pt x="1005840" y="225171"/>
                    <a:pt x="1005840" y="502920"/>
                  </a:cubicBezTo>
                  <a:cubicBezTo>
                    <a:pt x="1005840" y="780669"/>
                    <a:pt x="780669" y="1005840"/>
                    <a:pt x="502920" y="1005840"/>
                  </a:cubicBezTo>
                  <a:cubicBezTo>
                    <a:pt x="225171" y="1005840"/>
                    <a:pt x="0" y="780669"/>
                    <a:pt x="0" y="502920"/>
                  </a:cubicBezTo>
                  <a:close/>
                </a:path>
              </a:pathLst>
            </a:custGeom>
            <a:solidFill>
              <a:srgbClr val="990011"/>
            </a:solidFill>
          </p:spPr>
        </p:sp>
      </p:grpSp>
      <p:grpSp>
        <p:nvGrpSpPr>
          <p:cNvPr name="Group 27" id="27"/>
          <p:cNvGrpSpPr/>
          <p:nvPr/>
        </p:nvGrpSpPr>
        <p:grpSpPr>
          <a:xfrm rot="0">
            <a:off x="6929323" y="3843223"/>
            <a:ext cx="392278" cy="392278"/>
            <a:chOff x="0" y="0"/>
            <a:chExt cx="523037" cy="523037"/>
          </a:xfrm>
        </p:grpSpPr>
        <p:sp>
          <p:nvSpPr>
            <p:cNvPr name="Freeform 28" id="28" descr="/home/claude/measles_deck/icons/clipboard.png"/>
            <p:cNvSpPr/>
            <p:nvPr/>
          </p:nvSpPr>
          <p:spPr>
            <a:xfrm flipH="false" flipV="false" rot="0">
              <a:off x="0" y="0"/>
              <a:ext cx="522986" cy="522986"/>
            </a:xfrm>
            <a:custGeom>
              <a:avLst/>
              <a:gdLst/>
              <a:ahLst/>
              <a:cxnLst/>
              <a:rect r="r" b="b" t="t" l="l"/>
              <a:pathLst>
                <a:path h="522986" w="522986">
                  <a:moveTo>
                    <a:pt x="0" y="0"/>
                  </a:moveTo>
                  <a:lnTo>
                    <a:pt x="522986" y="0"/>
                  </a:lnTo>
                  <a:lnTo>
                    <a:pt x="522986" y="522986"/>
                  </a:lnTo>
                  <a:lnTo>
                    <a:pt x="0" y="522986"/>
                  </a:lnTo>
                  <a:lnTo>
                    <a:pt x="0" y="0"/>
                  </a:lnTo>
                  <a:close/>
                </a:path>
              </a:pathLst>
            </a:custGeom>
            <a:blipFill>
              <a:blip r:embed="rId4"/>
              <a:stretch>
                <a:fillRect l="0" t="0" r="-9" b="-9"/>
              </a:stretch>
            </a:blipFill>
          </p:spPr>
        </p:sp>
      </p:grpSp>
      <p:grpSp>
        <p:nvGrpSpPr>
          <p:cNvPr name="Group 29" id="29"/>
          <p:cNvGrpSpPr/>
          <p:nvPr/>
        </p:nvGrpSpPr>
        <p:grpSpPr>
          <a:xfrm rot="0">
            <a:off x="7680960" y="3634740"/>
            <a:ext cx="3771900" cy="754380"/>
            <a:chOff x="0" y="0"/>
            <a:chExt cx="5029200" cy="1005840"/>
          </a:xfrm>
        </p:grpSpPr>
        <p:sp>
          <p:nvSpPr>
            <p:cNvPr name="Freeform 30" id="30"/>
            <p:cNvSpPr/>
            <p:nvPr/>
          </p:nvSpPr>
          <p:spPr>
            <a:xfrm flipH="false" flipV="false" rot="0">
              <a:off x="0" y="0"/>
              <a:ext cx="5029200" cy="1005840"/>
            </a:xfrm>
            <a:custGeom>
              <a:avLst/>
              <a:gdLst/>
              <a:ahLst/>
              <a:cxnLst/>
              <a:rect r="r" b="b" t="t" l="l"/>
              <a:pathLst>
                <a:path h="1005840" w="5029200">
                  <a:moveTo>
                    <a:pt x="0" y="0"/>
                  </a:moveTo>
                  <a:lnTo>
                    <a:pt x="5029200" y="0"/>
                  </a:lnTo>
                  <a:lnTo>
                    <a:pt x="5029200" y="1005840"/>
                  </a:lnTo>
                  <a:lnTo>
                    <a:pt x="0" y="1005840"/>
                  </a:lnTo>
                  <a:close/>
                </a:path>
              </a:pathLst>
            </a:custGeom>
            <a:blipFill>
              <a:blip r:embed="rId2">
                <a:alphaModFix amt="0"/>
              </a:blip>
              <a:stretch>
                <a:fillRect l="0" t="-47425" r="0" b="-47425"/>
              </a:stretch>
            </a:blipFill>
          </p:spPr>
        </p:sp>
        <p:sp>
          <p:nvSpPr>
            <p:cNvPr name="TextBox 31" id="31"/>
            <p:cNvSpPr txBox="true"/>
            <p:nvPr/>
          </p:nvSpPr>
          <p:spPr>
            <a:xfrm>
              <a:off x="0" y="0"/>
              <a:ext cx="5029200" cy="1005840"/>
            </a:xfrm>
            <a:prstGeom prst="rect">
              <a:avLst/>
            </a:prstGeom>
          </p:spPr>
          <p:txBody>
            <a:bodyPr anchor="ctr" rtlCol="false" tIns="0" lIns="0" bIns="0" rIns="0"/>
            <a:lstStyle/>
            <a:p>
              <a:pPr algn="l">
                <a:lnSpc>
                  <a:spcPts val="2250"/>
                </a:lnSpc>
              </a:pPr>
              <a:r>
                <a:rPr lang="en-US" sz="1875" b="true">
                  <a:solidFill>
                    <a:srgbClr val="990011"/>
                  </a:solidFill>
                  <a:latin typeface="Cambria Bold"/>
                  <a:ea typeface="Cambria Bold"/>
                  <a:cs typeface="Cambria Bold"/>
                  <a:sym typeface="Cambria Bold"/>
                </a:rPr>
                <a:t>Follow exclusion guidance</a:t>
              </a:r>
            </a:p>
          </p:txBody>
        </p:sp>
      </p:grpSp>
      <p:grpSp>
        <p:nvGrpSpPr>
          <p:cNvPr name="Group 32" id="32"/>
          <p:cNvGrpSpPr/>
          <p:nvPr/>
        </p:nvGrpSpPr>
        <p:grpSpPr>
          <a:xfrm rot="0">
            <a:off x="6748272" y="4526280"/>
            <a:ext cx="4663440" cy="1234440"/>
            <a:chOff x="0" y="0"/>
            <a:chExt cx="6217920" cy="1645920"/>
          </a:xfrm>
        </p:grpSpPr>
        <p:sp>
          <p:nvSpPr>
            <p:cNvPr name="Freeform 33" id="33"/>
            <p:cNvSpPr/>
            <p:nvPr/>
          </p:nvSpPr>
          <p:spPr>
            <a:xfrm flipH="false" flipV="false" rot="0">
              <a:off x="0" y="0"/>
              <a:ext cx="6217920" cy="1645920"/>
            </a:xfrm>
            <a:custGeom>
              <a:avLst/>
              <a:gdLst/>
              <a:ahLst/>
              <a:cxnLst/>
              <a:rect r="r" b="b" t="t" l="l"/>
              <a:pathLst>
                <a:path h="1645920" w="6217920">
                  <a:moveTo>
                    <a:pt x="0" y="0"/>
                  </a:moveTo>
                  <a:lnTo>
                    <a:pt x="6217920" y="0"/>
                  </a:lnTo>
                  <a:lnTo>
                    <a:pt x="6217920" y="1645920"/>
                  </a:lnTo>
                  <a:lnTo>
                    <a:pt x="0" y="1645920"/>
                  </a:lnTo>
                  <a:close/>
                </a:path>
              </a:pathLst>
            </a:custGeom>
            <a:blipFill>
              <a:blip r:embed="rId2">
                <a:alphaModFix amt="0"/>
              </a:blip>
              <a:stretch>
                <a:fillRect l="0" t="-23610" r="0" b="-23610"/>
              </a:stretch>
            </a:blipFill>
          </p:spPr>
        </p:sp>
        <p:sp>
          <p:nvSpPr>
            <p:cNvPr name="TextBox 34" id="34"/>
            <p:cNvSpPr txBox="true"/>
            <p:nvPr/>
          </p:nvSpPr>
          <p:spPr>
            <a:xfrm>
              <a:off x="0" y="-47625"/>
              <a:ext cx="6217920" cy="1693545"/>
            </a:xfrm>
            <a:prstGeom prst="rect">
              <a:avLst/>
            </a:prstGeom>
          </p:spPr>
          <p:txBody>
            <a:bodyPr anchor="ctr" rtlCol="false" tIns="0" lIns="0" bIns="0" rIns="0"/>
            <a:lstStyle/>
            <a:p>
              <a:pPr algn="l">
                <a:lnSpc>
                  <a:spcPts val="2173"/>
                </a:lnSpc>
              </a:pPr>
              <a:r>
                <a:rPr lang="en-US" sz="1575">
                  <a:solidFill>
                    <a:srgbClr val="2A1A1D"/>
                  </a:solidFill>
                  <a:latin typeface="Calibri (MS)"/>
                  <a:ea typeface="Calibri (MS)"/>
                  <a:cs typeface="Calibri (MS)"/>
                  <a:sym typeface="Calibri (MS)"/>
                </a:rPr>
                <a:t>Keep confirmed cases off school for 4 days after the rash appears; use absence code 'I'.</a:t>
              </a:r>
            </a:p>
          </p:txBody>
        </p:sp>
      </p:grpSp>
      <p:grpSp>
        <p:nvGrpSpPr>
          <p:cNvPr name="Group 35" id="35"/>
          <p:cNvGrpSpPr/>
          <p:nvPr/>
        </p:nvGrpSpPr>
        <p:grpSpPr>
          <a:xfrm rot="0">
            <a:off x="12060555" y="3350895"/>
            <a:ext cx="5299710" cy="2556510"/>
            <a:chOff x="0" y="0"/>
            <a:chExt cx="7066280" cy="3408680"/>
          </a:xfrm>
        </p:grpSpPr>
        <p:sp>
          <p:nvSpPr>
            <p:cNvPr name="Freeform 36" id="36"/>
            <p:cNvSpPr/>
            <p:nvPr/>
          </p:nvSpPr>
          <p:spPr>
            <a:xfrm flipH="false" flipV="false" rot="0">
              <a:off x="0" y="0"/>
              <a:ext cx="7066280" cy="3408680"/>
            </a:xfrm>
            <a:custGeom>
              <a:avLst/>
              <a:gdLst/>
              <a:ahLst/>
              <a:cxnLst/>
              <a:rect r="r" b="b" t="t" l="l"/>
              <a:pathLst>
                <a:path h="3408680" w="7066280">
                  <a:moveTo>
                    <a:pt x="0" y="147447"/>
                  </a:moveTo>
                  <a:cubicBezTo>
                    <a:pt x="0" y="66040"/>
                    <a:pt x="66040" y="0"/>
                    <a:pt x="147447" y="0"/>
                  </a:cubicBezTo>
                  <a:lnTo>
                    <a:pt x="6918833" y="0"/>
                  </a:lnTo>
                  <a:cubicBezTo>
                    <a:pt x="7000239" y="0"/>
                    <a:pt x="7066280" y="66040"/>
                    <a:pt x="7066280" y="147447"/>
                  </a:cubicBezTo>
                  <a:lnTo>
                    <a:pt x="7066280" y="3261233"/>
                  </a:lnTo>
                  <a:cubicBezTo>
                    <a:pt x="7066280" y="3342640"/>
                    <a:pt x="7000239" y="3408680"/>
                    <a:pt x="6918833" y="3408680"/>
                  </a:cubicBezTo>
                  <a:lnTo>
                    <a:pt x="147447" y="3408680"/>
                  </a:lnTo>
                  <a:cubicBezTo>
                    <a:pt x="66040" y="3408680"/>
                    <a:pt x="0" y="3342640"/>
                    <a:pt x="0" y="3261233"/>
                  </a:cubicBezTo>
                  <a:close/>
                </a:path>
              </a:pathLst>
            </a:custGeom>
            <a:solidFill>
              <a:srgbClr val="FFFFFF"/>
            </a:solidFill>
            <a:ln w="19050" cap="sq">
              <a:solidFill>
                <a:srgbClr val="E3D3D5"/>
              </a:solidFill>
              <a:prstDash val="solid"/>
              <a:miter/>
            </a:ln>
          </p:spPr>
        </p:sp>
      </p:grpSp>
      <p:grpSp>
        <p:nvGrpSpPr>
          <p:cNvPr name="Group 37" id="37"/>
          <p:cNvGrpSpPr/>
          <p:nvPr/>
        </p:nvGrpSpPr>
        <p:grpSpPr>
          <a:xfrm rot="0">
            <a:off x="12371832" y="3662172"/>
            <a:ext cx="754380" cy="754380"/>
            <a:chOff x="0" y="0"/>
            <a:chExt cx="1005840" cy="1005840"/>
          </a:xfrm>
        </p:grpSpPr>
        <p:sp>
          <p:nvSpPr>
            <p:cNvPr name="Freeform 38" id="38"/>
            <p:cNvSpPr/>
            <p:nvPr/>
          </p:nvSpPr>
          <p:spPr>
            <a:xfrm flipH="false" flipV="false" rot="0">
              <a:off x="0" y="0"/>
              <a:ext cx="1005840" cy="1005840"/>
            </a:xfrm>
            <a:custGeom>
              <a:avLst/>
              <a:gdLst/>
              <a:ahLst/>
              <a:cxnLst/>
              <a:rect r="r" b="b" t="t" l="l"/>
              <a:pathLst>
                <a:path h="1005840" w="1005840">
                  <a:moveTo>
                    <a:pt x="0" y="502920"/>
                  </a:moveTo>
                  <a:cubicBezTo>
                    <a:pt x="0" y="225171"/>
                    <a:pt x="225171" y="0"/>
                    <a:pt x="502920" y="0"/>
                  </a:cubicBezTo>
                  <a:cubicBezTo>
                    <a:pt x="780669" y="0"/>
                    <a:pt x="1005840" y="225171"/>
                    <a:pt x="1005840" y="502920"/>
                  </a:cubicBezTo>
                  <a:cubicBezTo>
                    <a:pt x="1005840" y="780669"/>
                    <a:pt x="780669" y="1005840"/>
                    <a:pt x="502920" y="1005840"/>
                  </a:cubicBezTo>
                  <a:cubicBezTo>
                    <a:pt x="225171" y="1005840"/>
                    <a:pt x="0" y="780669"/>
                    <a:pt x="0" y="502920"/>
                  </a:cubicBezTo>
                  <a:close/>
                </a:path>
              </a:pathLst>
            </a:custGeom>
            <a:solidFill>
              <a:srgbClr val="990011"/>
            </a:solidFill>
          </p:spPr>
        </p:sp>
      </p:grpSp>
      <p:grpSp>
        <p:nvGrpSpPr>
          <p:cNvPr name="Group 39" id="39"/>
          <p:cNvGrpSpPr/>
          <p:nvPr/>
        </p:nvGrpSpPr>
        <p:grpSpPr>
          <a:xfrm rot="0">
            <a:off x="12552883" y="3843223"/>
            <a:ext cx="392278" cy="392278"/>
            <a:chOff x="0" y="0"/>
            <a:chExt cx="523037" cy="523037"/>
          </a:xfrm>
        </p:grpSpPr>
        <p:sp>
          <p:nvSpPr>
            <p:cNvPr name="Freeform 40" id="40" descr="/home/claude/measles_deck/icons/syringe.png"/>
            <p:cNvSpPr/>
            <p:nvPr/>
          </p:nvSpPr>
          <p:spPr>
            <a:xfrm flipH="false" flipV="false" rot="0">
              <a:off x="0" y="0"/>
              <a:ext cx="522986" cy="522986"/>
            </a:xfrm>
            <a:custGeom>
              <a:avLst/>
              <a:gdLst/>
              <a:ahLst/>
              <a:cxnLst/>
              <a:rect r="r" b="b" t="t" l="l"/>
              <a:pathLst>
                <a:path h="522986" w="522986">
                  <a:moveTo>
                    <a:pt x="0" y="0"/>
                  </a:moveTo>
                  <a:lnTo>
                    <a:pt x="522986" y="0"/>
                  </a:lnTo>
                  <a:lnTo>
                    <a:pt x="522986" y="522986"/>
                  </a:lnTo>
                  <a:lnTo>
                    <a:pt x="0" y="522986"/>
                  </a:lnTo>
                  <a:lnTo>
                    <a:pt x="0" y="0"/>
                  </a:lnTo>
                  <a:close/>
                </a:path>
              </a:pathLst>
            </a:custGeom>
            <a:blipFill>
              <a:blip r:embed="rId5"/>
              <a:stretch>
                <a:fillRect l="0" t="0" r="-9" b="-9"/>
              </a:stretch>
            </a:blipFill>
          </p:spPr>
        </p:sp>
      </p:grpSp>
      <p:grpSp>
        <p:nvGrpSpPr>
          <p:cNvPr name="Group 41" id="41"/>
          <p:cNvGrpSpPr/>
          <p:nvPr/>
        </p:nvGrpSpPr>
        <p:grpSpPr>
          <a:xfrm rot="0">
            <a:off x="13304520" y="3634740"/>
            <a:ext cx="3771900" cy="754380"/>
            <a:chOff x="0" y="0"/>
            <a:chExt cx="5029200" cy="1005840"/>
          </a:xfrm>
        </p:grpSpPr>
        <p:sp>
          <p:nvSpPr>
            <p:cNvPr name="Freeform 42" id="42"/>
            <p:cNvSpPr/>
            <p:nvPr/>
          </p:nvSpPr>
          <p:spPr>
            <a:xfrm flipH="false" flipV="false" rot="0">
              <a:off x="0" y="0"/>
              <a:ext cx="5029200" cy="1005840"/>
            </a:xfrm>
            <a:custGeom>
              <a:avLst/>
              <a:gdLst/>
              <a:ahLst/>
              <a:cxnLst/>
              <a:rect r="r" b="b" t="t" l="l"/>
              <a:pathLst>
                <a:path h="1005840" w="5029200">
                  <a:moveTo>
                    <a:pt x="0" y="0"/>
                  </a:moveTo>
                  <a:lnTo>
                    <a:pt x="5029200" y="0"/>
                  </a:lnTo>
                  <a:lnTo>
                    <a:pt x="5029200" y="1005840"/>
                  </a:lnTo>
                  <a:lnTo>
                    <a:pt x="0" y="1005840"/>
                  </a:lnTo>
                  <a:close/>
                </a:path>
              </a:pathLst>
            </a:custGeom>
            <a:blipFill>
              <a:blip r:embed="rId2">
                <a:alphaModFix amt="0"/>
              </a:blip>
              <a:stretch>
                <a:fillRect l="0" t="-47425" r="0" b="-47425"/>
              </a:stretch>
            </a:blipFill>
          </p:spPr>
        </p:sp>
        <p:sp>
          <p:nvSpPr>
            <p:cNvPr name="TextBox 43" id="43"/>
            <p:cNvSpPr txBox="true"/>
            <p:nvPr/>
          </p:nvSpPr>
          <p:spPr>
            <a:xfrm>
              <a:off x="0" y="0"/>
              <a:ext cx="5029200" cy="1005840"/>
            </a:xfrm>
            <a:prstGeom prst="rect">
              <a:avLst/>
            </a:prstGeom>
          </p:spPr>
          <p:txBody>
            <a:bodyPr anchor="ctr" rtlCol="false" tIns="0" lIns="0" bIns="0" rIns="0"/>
            <a:lstStyle/>
            <a:p>
              <a:pPr algn="l">
                <a:lnSpc>
                  <a:spcPts val="2250"/>
                </a:lnSpc>
              </a:pPr>
              <a:r>
                <a:rPr lang="en-US" sz="1875" b="true">
                  <a:solidFill>
                    <a:srgbClr val="990011"/>
                  </a:solidFill>
                  <a:latin typeface="Cambria Bold"/>
                  <a:ea typeface="Cambria Bold"/>
                  <a:cs typeface="Cambria Bold"/>
                  <a:sym typeface="Cambria Bold"/>
                </a:rPr>
                <a:t>Promote MMR catch-up</a:t>
              </a:r>
            </a:p>
          </p:txBody>
        </p:sp>
      </p:grpSp>
      <p:grpSp>
        <p:nvGrpSpPr>
          <p:cNvPr name="Group 44" id="44"/>
          <p:cNvGrpSpPr/>
          <p:nvPr/>
        </p:nvGrpSpPr>
        <p:grpSpPr>
          <a:xfrm rot="0">
            <a:off x="12371832" y="4526280"/>
            <a:ext cx="4663440" cy="1234440"/>
            <a:chOff x="0" y="0"/>
            <a:chExt cx="6217920" cy="1645920"/>
          </a:xfrm>
        </p:grpSpPr>
        <p:sp>
          <p:nvSpPr>
            <p:cNvPr name="Freeform 45" id="45"/>
            <p:cNvSpPr/>
            <p:nvPr/>
          </p:nvSpPr>
          <p:spPr>
            <a:xfrm flipH="false" flipV="false" rot="0">
              <a:off x="0" y="0"/>
              <a:ext cx="6217920" cy="1645920"/>
            </a:xfrm>
            <a:custGeom>
              <a:avLst/>
              <a:gdLst/>
              <a:ahLst/>
              <a:cxnLst/>
              <a:rect r="r" b="b" t="t" l="l"/>
              <a:pathLst>
                <a:path h="1645920" w="6217920">
                  <a:moveTo>
                    <a:pt x="0" y="0"/>
                  </a:moveTo>
                  <a:lnTo>
                    <a:pt x="6217920" y="0"/>
                  </a:lnTo>
                  <a:lnTo>
                    <a:pt x="6217920" y="1645920"/>
                  </a:lnTo>
                  <a:lnTo>
                    <a:pt x="0" y="1645920"/>
                  </a:lnTo>
                  <a:close/>
                </a:path>
              </a:pathLst>
            </a:custGeom>
            <a:blipFill>
              <a:blip r:embed="rId2">
                <a:alphaModFix amt="0"/>
              </a:blip>
              <a:stretch>
                <a:fillRect l="0" t="-23610" r="0" b="-23610"/>
              </a:stretch>
            </a:blipFill>
          </p:spPr>
        </p:sp>
        <p:sp>
          <p:nvSpPr>
            <p:cNvPr name="TextBox 46" id="46"/>
            <p:cNvSpPr txBox="true"/>
            <p:nvPr/>
          </p:nvSpPr>
          <p:spPr>
            <a:xfrm>
              <a:off x="0" y="-47625"/>
              <a:ext cx="6217920" cy="1693545"/>
            </a:xfrm>
            <a:prstGeom prst="rect">
              <a:avLst/>
            </a:prstGeom>
          </p:spPr>
          <p:txBody>
            <a:bodyPr anchor="ctr" rtlCol="false" tIns="0" lIns="0" bIns="0" rIns="0"/>
            <a:lstStyle/>
            <a:p>
              <a:pPr algn="l">
                <a:lnSpc>
                  <a:spcPts val="2173"/>
                </a:lnSpc>
              </a:pPr>
              <a:r>
                <a:rPr lang="en-US" sz="1575">
                  <a:solidFill>
                    <a:srgbClr val="2A1A1D"/>
                  </a:solidFill>
                  <a:latin typeface="Calibri (MS)"/>
                  <a:ea typeface="Calibri (MS)"/>
                  <a:cs typeface="Calibri (MS)"/>
                  <a:sym typeface="Calibri (MS)"/>
                </a:rPr>
                <a:t>Signpost families with unvaccinated children to their GP; it's never too late to catch up.</a:t>
              </a:r>
            </a:p>
          </p:txBody>
        </p:sp>
      </p:grpSp>
      <p:grpSp>
        <p:nvGrpSpPr>
          <p:cNvPr name="Group 47" id="47"/>
          <p:cNvGrpSpPr/>
          <p:nvPr/>
        </p:nvGrpSpPr>
        <p:grpSpPr>
          <a:xfrm rot="0">
            <a:off x="813435" y="6231255"/>
            <a:ext cx="5299710" cy="2556510"/>
            <a:chOff x="0" y="0"/>
            <a:chExt cx="7066280" cy="3408680"/>
          </a:xfrm>
        </p:grpSpPr>
        <p:sp>
          <p:nvSpPr>
            <p:cNvPr name="Freeform 48" id="48"/>
            <p:cNvSpPr/>
            <p:nvPr/>
          </p:nvSpPr>
          <p:spPr>
            <a:xfrm flipH="false" flipV="false" rot="0">
              <a:off x="0" y="0"/>
              <a:ext cx="7066280" cy="3408680"/>
            </a:xfrm>
            <a:custGeom>
              <a:avLst/>
              <a:gdLst/>
              <a:ahLst/>
              <a:cxnLst/>
              <a:rect r="r" b="b" t="t" l="l"/>
              <a:pathLst>
                <a:path h="3408680" w="7066280">
                  <a:moveTo>
                    <a:pt x="0" y="147447"/>
                  </a:moveTo>
                  <a:cubicBezTo>
                    <a:pt x="0" y="66040"/>
                    <a:pt x="66040" y="0"/>
                    <a:pt x="147447" y="0"/>
                  </a:cubicBezTo>
                  <a:lnTo>
                    <a:pt x="6918833" y="0"/>
                  </a:lnTo>
                  <a:cubicBezTo>
                    <a:pt x="7000239" y="0"/>
                    <a:pt x="7066280" y="66040"/>
                    <a:pt x="7066280" y="147447"/>
                  </a:cubicBezTo>
                  <a:lnTo>
                    <a:pt x="7066280" y="3261233"/>
                  </a:lnTo>
                  <a:cubicBezTo>
                    <a:pt x="7066280" y="3342640"/>
                    <a:pt x="7000239" y="3408680"/>
                    <a:pt x="6918833" y="3408680"/>
                  </a:cubicBezTo>
                  <a:lnTo>
                    <a:pt x="147447" y="3408680"/>
                  </a:lnTo>
                  <a:cubicBezTo>
                    <a:pt x="66040" y="3408680"/>
                    <a:pt x="0" y="3342640"/>
                    <a:pt x="0" y="3261233"/>
                  </a:cubicBezTo>
                  <a:close/>
                </a:path>
              </a:pathLst>
            </a:custGeom>
            <a:solidFill>
              <a:srgbClr val="FFFFFF"/>
            </a:solidFill>
            <a:ln w="19050" cap="sq">
              <a:solidFill>
                <a:srgbClr val="E3D3D5"/>
              </a:solidFill>
              <a:prstDash val="solid"/>
              <a:miter/>
            </a:ln>
          </p:spPr>
        </p:sp>
      </p:grpSp>
      <p:grpSp>
        <p:nvGrpSpPr>
          <p:cNvPr name="Group 49" id="49"/>
          <p:cNvGrpSpPr/>
          <p:nvPr/>
        </p:nvGrpSpPr>
        <p:grpSpPr>
          <a:xfrm rot="0">
            <a:off x="1124712" y="6542532"/>
            <a:ext cx="754380" cy="754380"/>
            <a:chOff x="0" y="0"/>
            <a:chExt cx="1005840" cy="1005840"/>
          </a:xfrm>
        </p:grpSpPr>
        <p:sp>
          <p:nvSpPr>
            <p:cNvPr name="Freeform 50" id="50"/>
            <p:cNvSpPr/>
            <p:nvPr/>
          </p:nvSpPr>
          <p:spPr>
            <a:xfrm flipH="false" flipV="false" rot="0">
              <a:off x="0" y="0"/>
              <a:ext cx="1005840" cy="1005840"/>
            </a:xfrm>
            <a:custGeom>
              <a:avLst/>
              <a:gdLst/>
              <a:ahLst/>
              <a:cxnLst/>
              <a:rect r="r" b="b" t="t" l="l"/>
              <a:pathLst>
                <a:path h="1005840" w="1005840">
                  <a:moveTo>
                    <a:pt x="0" y="502920"/>
                  </a:moveTo>
                  <a:cubicBezTo>
                    <a:pt x="0" y="225171"/>
                    <a:pt x="225171" y="0"/>
                    <a:pt x="502920" y="0"/>
                  </a:cubicBezTo>
                  <a:cubicBezTo>
                    <a:pt x="780669" y="0"/>
                    <a:pt x="1005840" y="225171"/>
                    <a:pt x="1005840" y="502920"/>
                  </a:cubicBezTo>
                  <a:cubicBezTo>
                    <a:pt x="1005840" y="780669"/>
                    <a:pt x="780669" y="1005840"/>
                    <a:pt x="502920" y="1005840"/>
                  </a:cubicBezTo>
                  <a:cubicBezTo>
                    <a:pt x="225171" y="1005840"/>
                    <a:pt x="0" y="780669"/>
                    <a:pt x="0" y="502920"/>
                  </a:cubicBezTo>
                  <a:close/>
                </a:path>
              </a:pathLst>
            </a:custGeom>
            <a:solidFill>
              <a:srgbClr val="990011"/>
            </a:solidFill>
          </p:spPr>
        </p:sp>
      </p:grpSp>
      <p:grpSp>
        <p:nvGrpSpPr>
          <p:cNvPr name="Group 51" id="51"/>
          <p:cNvGrpSpPr/>
          <p:nvPr/>
        </p:nvGrpSpPr>
        <p:grpSpPr>
          <a:xfrm rot="0">
            <a:off x="1305763" y="6723583"/>
            <a:ext cx="392278" cy="392278"/>
            <a:chOff x="0" y="0"/>
            <a:chExt cx="523037" cy="523037"/>
          </a:xfrm>
        </p:grpSpPr>
        <p:sp>
          <p:nvSpPr>
            <p:cNvPr name="Freeform 52" id="52" descr="/home/claude/measles_deck/icons/phone.png"/>
            <p:cNvSpPr/>
            <p:nvPr/>
          </p:nvSpPr>
          <p:spPr>
            <a:xfrm flipH="false" flipV="false" rot="0">
              <a:off x="0" y="0"/>
              <a:ext cx="522986" cy="522986"/>
            </a:xfrm>
            <a:custGeom>
              <a:avLst/>
              <a:gdLst/>
              <a:ahLst/>
              <a:cxnLst/>
              <a:rect r="r" b="b" t="t" l="l"/>
              <a:pathLst>
                <a:path h="522986" w="522986">
                  <a:moveTo>
                    <a:pt x="0" y="0"/>
                  </a:moveTo>
                  <a:lnTo>
                    <a:pt x="522986" y="0"/>
                  </a:lnTo>
                  <a:lnTo>
                    <a:pt x="522986" y="522986"/>
                  </a:lnTo>
                  <a:lnTo>
                    <a:pt x="0" y="522986"/>
                  </a:lnTo>
                  <a:lnTo>
                    <a:pt x="0" y="0"/>
                  </a:lnTo>
                  <a:close/>
                </a:path>
              </a:pathLst>
            </a:custGeom>
            <a:blipFill>
              <a:blip r:embed="rId6"/>
              <a:stretch>
                <a:fillRect l="0" t="0" r="-9" b="-9"/>
              </a:stretch>
            </a:blipFill>
          </p:spPr>
        </p:sp>
      </p:grpSp>
      <p:grpSp>
        <p:nvGrpSpPr>
          <p:cNvPr name="Group 53" id="53"/>
          <p:cNvGrpSpPr/>
          <p:nvPr/>
        </p:nvGrpSpPr>
        <p:grpSpPr>
          <a:xfrm rot="0">
            <a:off x="2057400" y="6515100"/>
            <a:ext cx="3771900" cy="754380"/>
            <a:chOff x="0" y="0"/>
            <a:chExt cx="5029200" cy="1005840"/>
          </a:xfrm>
        </p:grpSpPr>
        <p:sp>
          <p:nvSpPr>
            <p:cNvPr name="Freeform 54" id="54"/>
            <p:cNvSpPr/>
            <p:nvPr/>
          </p:nvSpPr>
          <p:spPr>
            <a:xfrm flipH="false" flipV="false" rot="0">
              <a:off x="0" y="0"/>
              <a:ext cx="5029200" cy="1005840"/>
            </a:xfrm>
            <a:custGeom>
              <a:avLst/>
              <a:gdLst/>
              <a:ahLst/>
              <a:cxnLst/>
              <a:rect r="r" b="b" t="t" l="l"/>
              <a:pathLst>
                <a:path h="1005840" w="5029200">
                  <a:moveTo>
                    <a:pt x="0" y="0"/>
                  </a:moveTo>
                  <a:lnTo>
                    <a:pt x="5029200" y="0"/>
                  </a:lnTo>
                  <a:lnTo>
                    <a:pt x="5029200" y="1005840"/>
                  </a:lnTo>
                  <a:lnTo>
                    <a:pt x="0" y="1005840"/>
                  </a:lnTo>
                  <a:close/>
                </a:path>
              </a:pathLst>
            </a:custGeom>
            <a:blipFill>
              <a:blip r:embed="rId2">
                <a:alphaModFix amt="0"/>
              </a:blip>
              <a:stretch>
                <a:fillRect l="0" t="-47425" r="0" b="-47425"/>
              </a:stretch>
            </a:blipFill>
          </p:spPr>
        </p:sp>
        <p:sp>
          <p:nvSpPr>
            <p:cNvPr name="TextBox 55" id="55"/>
            <p:cNvSpPr txBox="true"/>
            <p:nvPr/>
          </p:nvSpPr>
          <p:spPr>
            <a:xfrm>
              <a:off x="0" y="0"/>
              <a:ext cx="5029200" cy="1005840"/>
            </a:xfrm>
            <a:prstGeom prst="rect">
              <a:avLst/>
            </a:prstGeom>
          </p:spPr>
          <p:txBody>
            <a:bodyPr anchor="ctr" rtlCol="false" tIns="0" lIns="0" bIns="0" rIns="0"/>
            <a:lstStyle/>
            <a:p>
              <a:pPr algn="l">
                <a:lnSpc>
                  <a:spcPts val="2250"/>
                </a:lnSpc>
              </a:pPr>
              <a:r>
                <a:rPr lang="en-US" sz="1875" b="true">
                  <a:solidFill>
                    <a:srgbClr val="990011"/>
                  </a:solidFill>
                  <a:latin typeface="Cambria Bold"/>
                  <a:ea typeface="Cambria Bold"/>
                  <a:cs typeface="Cambria Bold"/>
                  <a:sym typeface="Cambria Bold"/>
                </a:rPr>
                <a:t>Liaise with the HPT</a:t>
              </a:r>
            </a:p>
          </p:txBody>
        </p:sp>
      </p:grpSp>
      <p:grpSp>
        <p:nvGrpSpPr>
          <p:cNvPr name="Group 56" id="56"/>
          <p:cNvGrpSpPr/>
          <p:nvPr/>
        </p:nvGrpSpPr>
        <p:grpSpPr>
          <a:xfrm rot="0">
            <a:off x="1124712" y="7406640"/>
            <a:ext cx="4663440" cy="1234440"/>
            <a:chOff x="0" y="0"/>
            <a:chExt cx="6217920" cy="1645920"/>
          </a:xfrm>
        </p:grpSpPr>
        <p:sp>
          <p:nvSpPr>
            <p:cNvPr name="Freeform 57" id="57"/>
            <p:cNvSpPr/>
            <p:nvPr/>
          </p:nvSpPr>
          <p:spPr>
            <a:xfrm flipH="false" flipV="false" rot="0">
              <a:off x="0" y="0"/>
              <a:ext cx="6217920" cy="1645920"/>
            </a:xfrm>
            <a:custGeom>
              <a:avLst/>
              <a:gdLst/>
              <a:ahLst/>
              <a:cxnLst/>
              <a:rect r="r" b="b" t="t" l="l"/>
              <a:pathLst>
                <a:path h="1645920" w="6217920">
                  <a:moveTo>
                    <a:pt x="0" y="0"/>
                  </a:moveTo>
                  <a:lnTo>
                    <a:pt x="6217920" y="0"/>
                  </a:lnTo>
                  <a:lnTo>
                    <a:pt x="6217920" y="1645920"/>
                  </a:lnTo>
                  <a:lnTo>
                    <a:pt x="0" y="1645920"/>
                  </a:lnTo>
                  <a:close/>
                </a:path>
              </a:pathLst>
            </a:custGeom>
            <a:blipFill>
              <a:blip r:embed="rId2">
                <a:alphaModFix amt="0"/>
              </a:blip>
              <a:stretch>
                <a:fillRect l="0" t="-23610" r="0" b="-23610"/>
              </a:stretch>
            </a:blipFill>
          </p:spPr>
        </p:sp>
        <p:sp>
          <p:nvSpPr>
            <p:cNvPr name="TextBox 58" id="58"/>
            <p:cNvSpPr txBox="true"/>
            <p:nvPr/>
          </p:nvSpPr>
          <p:spPr>
            <a:xfrm>
              <a:off x="0" y="-47625"/>
              <a:ext cx="6217920" cy="1693545"/>
            </a:xfrm>
            <a:prstGeom prst="rect">
              <a:avLst/>
            </a:prstGeom>
          </p:spPr>
          <p:txBody>
            <a:bodyPr anchor="ctr" rtlCol="false" tIns="0" lIns="0" bIns="0" rIns="0"/>
            <a:lstStyle/>
            <a:p>
              <a:pPr algn="l">
                <a:lnSpc>
                  <a:spcPts val="2173"/>
                </a:lnSpc>
              </a:pPr>
              <a:r>
                <a:rPr lang="en-US" sz="1575">
                  <a:solidFill>
                    <a:srgbClr val="2A1A1D"/>
                  </a:solidFill>
                  <a:latin typeface="Calibri (MS)"/>
                  <a:ea typeface="Calibri (MS)"/>
                  <a:cs typeface="Calibri (MS)"/>
                  <a:sym typeface="Calibri (MS)"/>
                </a:rPr>
                <a:t>Share class lists and vaccination status promptly to support the risk assessment.</a:t>
              </a:r>
            </a:p>
          </p:txBody>
        </p:sp>
      </p:grpSp>
      <p:grpSp>
        <p:nvGrpSpPr>
          <p:cNvPr name="Group 59" id="59"/>
          <p:cNvGrpSpPr/>
          <p:nvPr/>
        </p:nvGrpSpPr>
        <p:grpSpPr>
          <a:xfrm rot="0">
            <a:off x="6436995" y="6231255"/>
            <a:ext cx="5299710" cy="2556510"/>
            <a:chOff x="0" y="0"/>
            <a:chExt cx="7066280" cy="3408680"/>
          </a:xfrm>
        </p:grpSpPr>
        <p:sp>
          <p:nvSpPr>
            <p:cNvPr name="Freeform 60" id="60"/>
            <p:cNvSpPr/>
            <p:nvPr/>
          </p:nvSpPr>
          <p:spPr>
            <a:xfrm flipH="false" flipV="false" rot="0">
              <a:off x="0" y="0"/>
              <a:ext cx="7066280" cy="3408680"/>
            </a:xfrm>
            <a:custGeom>
              <a:avLst/>
              <a:gdLst/>
              <a:ahLst/>
              <a:cxnLst/>
              <a:rect r="r" b="b" t="t" l="l"/>
              <a:pathLst>
                <a:path h="3408680" w="7066280">
                  <a:moveTo>
                    <a:pt x="0" y="147447"/>
                  </a:moveTo>
                  <a:cubicBezTo>
                    <a:pt x="0" y="66040"/>
                    <a:pt x="66040" y="0"/>
                    <a:pt x="147447" y="0"/>
                  </a:cubicBezTo>
                  <a:lnTo>
                    <a:pt x="6918833" y="0"/>
                  </a:lnTo>
                  <a:cubicBezTo>
                    <a:pt x="7000239" y="0"/>
                    <a:pt x="7066280" y="66040"/>
                    <a:pt x="7066280" y="147447"/>
                  </a:cubicBezTo>
                  <a:lnTo>
                    <a:pt x="7066280" y="3261233"/>
                  </a:lnTo>
                  <a:cubicBezTo>
                    <a:pt x="7066280" y="3342640"/>
                    <a:pt x="7000239" y="3408680"/>
                    <a:pt x="6918833" y="3408680"/>
                  </a:cubicBezTo>
                  <a:lnTo>
                    <a:pt x="147447" y="3408680"/>
                  </a:lnTo>
                  <a:cubicBezTo>
                    <a:pt x="66040" y="3408680"/>
                    <a:pt x="0" y="3342640"/>
                    <a:pt x="0" y="3261233"/>
                  </a:cubicBezTo>
                  <a:close/>
                </a:path>
              </a:pathLst>
            </a:custGeom>
            <a:solidFill>
              <a:srgbClr val="FFFFFF"/>
            </a:solidFill>
            <a:ln w="19050" cap="sq">
              <a:solidFill>
                <a:srgbClr val="E3D3D5"/>
              </a:solidFill>
              <a:prstDash val="solid"/>
              <a:miter/>
            </a:ln>
          </p:spPr>
        </p:sp>
      </p:grpSp>
      <p:grpSp>
        <p:nvGrpSpPr>
          <p:cNvPr name="Group 61" id="61"/>
          <p:cNvGrpSpPr/>
          <p:nvPr/>
        </p:nvGrpSpPr>
        <p:grpSpPr>
          <a:xfrm rot="0">
            <a:off x="6748272" y="6542532"/>
            <a:ext cx="754380" cy="754380"/>
            <a:chOff x="0" y="0"/>
            <a:chExt cx="1005840" cy="1005840"/>
          </a:xfrm>
        </p:grpSpPr>
        <p:sp>
          <p:nvSpPr>
            <p:cNvPr name="Freeform 62" id="62"/>
            <p:cNvSpPr/>
            <p:nvPr/>
          </p:nvSpPr>
          <p:spPr>
            <a:xfrm flipH="false" flipV="false" rot="0">
              <a:off x="0" y="0"/>
              <a:ext cx="1005840" cy="1005840"/>
            </a:xfrm>
            <a:custGeom>
              <a:avLst/>
              <a:gdLst/>
              <a:ahLst/>
              <a:cxnLst/>
              <a:rect r="r" b="b" t="t" l="l"/>
              <a:pathLst>
                <a:path h="1005840" w="1005840">
                  <a:moveTo>
                    <a:pt x="0" y="502920"/>
                  </a:moveTo>
                  <a:cubicBezTo>
                    <a:pt x="0" y="225171"/>
                    <a:pt x="225171" y="0"/>
                    <a:pt x="502920" y="0"/>
                  </a:cubicBezTo>
                  <a:cubicBezTo>
                    <a:pt x="780669" y="0"/>
                    <a:pt x="1005840" y="225171"/>
                    <a:pt x="1005840" y="502920"/>
                  </a:cubicBezTo>
                  <a:cubicBezTo>
                    <a:pt x="1005840" y="780669"/>
                    <a:pt x="780669" y="1005840"/>
                    <a:pt x="502920" y="1005840"/>
                  </a:cubicBezTo>
                  <a:cubicBezTo>
                    <a:pt x="225171" y="1005840"/>
                    <a:pt x="0" y="780669"/>
                    <a:pt x="0" y="502920"/>
                  </a:cubicBezTo>
                  <a:close/>
                </a:path>
              </a:pathLst>
            </a:custGeom>
            <a:solidFill>
              <a:srgbClr val="990011"/>
            </a:solidFill>
          </p:spPr>
        </p:sp>
      </p:grpSp>
      <p:grpSp>
        <p:nvGrpSpPr>
          <p:cNvPr name="Group 63" id="63"/>
          <p:cNvGrpSpPr/>
          <p:nvPr/>
        </p:nvGrpSpPr>
        <p:grpSpPr>
          <a:xfrm rot="0">
            <a:off x="6929323" y="6723583"/>
            <a:ext cx="392278" cy="392278"/>
            <a:chOff x="0" y="0"/>
            <a:chExt cx="523037" cy="523037"/>
          </a:xfrm>
        </p:grpSpPr>
        <p:sp>
          <p:nvSpPr>
            <p:cNvPr name="Freeform 64" id="64" descr="/home/claude/measles_deck/icons/bullhorn.png"/>
            <p:cNvSpPr/>
            <p:nvPr/>
          </p:nvSpPr>
          <p:spPr>
            <a:xfrm flipH="false" flipV="false" rot="0">
              <a:off x="0" y="0"/>
              <a:ext cx="522986" cy="522986"/>
            </a:xfrm>
            <a:custGeom>
              <a:avLst/>
              <a:gdLst/>
              <a:ahLst/>
              <a:cxnLst/>
              <a:rect r="r" b="b" t="t" l="l"/>
              <a:pathLst>
                <a:path h="522986" w="522986">
                  <a:moveTo>
                    <a:pt x="0" y="0"/>
                  </a:moveTo>
                  <a:lnTo>
                    <a:pt x="522986" y="0"/>
                  </a:lnTo>
                  <a:lnTo>
                    <a:pt x="522986" y="522986"/>
                  </a:lnTo>
                  <a:lnTo>
                    <a:pt x="0" y="522986"/>
                  </a:lnTo>
                  <a:lnTo>
                    <a:pt x="0" y="0"/>
                  </a:lnTo>
                  <a:close/>
                </a:path>
              </a:pathLst>
            </a:custGeom>
            <a:blipFill>
              <a:blip r:embed="rId7"/>
              <a:stretch>
                <a:fillRect l="0" t="0" r="-9" b="-9"/>
              </a:stretch>
            </a:blipFill>
          </p:spPr>
        </p:sp>
      </p:grpSp>
      <p:grpSp>
        <p:nvGrpSpPr>
          <p:cNvPr name="Group 65" id="65"/>
          <p:cNvGrpSpPr/>
          <p:nvPr/>
        </p:nvGrpSpPr>
        <p:grpSpPr>
          <a:xfrm rot="0">
            <a:off x="7680960" y="6515100"/>
            <a:ext cx="3771900" cy="754380"/>
            <a:chOff x="0" y="0"/>
            <a:chExt cx="5029200" cy="1005840"/>
          </a:xfrm>
        </p:grpSpPr>
        <p:sp>
          <p:nvSpPr>
            <p:cNvPr name="Freeform 66" id="66"/>
            <p:cNvSpPr/>
            <p:nvPr/>
          </p:nvSpPr>
          <p:spPr>
            <a:xfrm flipH="false" flipV="false" rot="0">
              <a:off x="0" y="0"/>
              <a:ext cx="5029200" cy="1005840"/>
            </a:xfrm>
            <a:custGeom>
              <a:avLst/>
              <a:gdLst/>
              <a:ahLst/>
              <a:cxnLst/>
              <a:rect r="r" b="b" t="t" l="l"/>
              <a:pathLst>
                <a:path h="1005840" w="5029200">
                  <a:moveTo>
                    <a:pt x="0" y="0"/>
                  </a:moveTo>
                  <a:lnTo>
                    <a:pt x="5029200" y="0"/>
                  </a:lnTo>
                  <a:lnTo>
                    <a:pt x="5029200" y="1005840"/>
                  </a:lnTo>
                  <a:lnTo>
                    <a:pt x="0" y="1005840"/>
                  </a:lnTo>
                  <a:close/>
                </a:path>
              </a:pathLst>
            </a:custGeom>
            <a:blipFill>
              <a:blip r:embed="rId2">
                <a:alphaModFix amt="0"/>
              </a:blip>
              <a:stretch>
                <a:fillRect l="0" t="-47425" r="0" b="-47425"/>
              </a:stretch>
            </a:blipFill>
          </p:spPr>
        </p:sp>
        <p:sp>
          <p:nvSpPr>
            <p:cNvPr name="TextBox 67" id="67"/>
            <p:cNvSpPr txBox="true"/>
            <p:nvPr/>
          </p:nvSpPr>
          <p:spPr>
            <a:xfrm>
              <a:off x="0" y="0"/>
              <a:ext cx="5029200" cy="1005840"/>
            </a:xfrm>
            <a:prstGeom prst="rect">
              <a:avLst/>
            </a:prstGeom>
          </p:spPr>
          <p:txBody>
            <a:bodyPr anchor="ctr" rtlCol="false" tIns="0" lIns="0" bIns="0" rIns="0"/>
            <a:lstStyle/>
            <a:p>
              <a:pPr algn="l">
                <a:lnSpc>
                  <a:spcPts val="2250"/>
                </a:lnSpc>
              </a:pPr>
              <a:r>
                <a:rPr lang="en-US" sz="1875" b="true">
                  <a:solidFill>
                    <a:srgbClr val="990011"/>
                  </a:solidFill>
                  <a:latin typeface="Cambria Bold"/>
                  <a:ea typeface="Cambria Bold"/>
                  <a:cs typeface="Cambria Bold"/>
                  <a:sym typeface="Cambria Bold"/>
                </a:rPr>
                <a:t>Communicate calmly</a:t>
              </a:r>
            </a:p>
          </p:txBody>
        </p:sp>
      </p:grpSp>
      <p:grpSp>
        <p:nvGrpSpPr>
          <p:cNvPr name="Group 68" id="68"/>
          <p:cNvGrpSpPr/>
          <p:nvPr/>
        </p:nvGrpSpPr>
        <p:grpSpPr>
          <a:xfrm rot="0">
            <a:off x="6748272" y="7406640"/>
            <a:ext cx="4663440" cy="1234440"/>
            <a:chOff x="0" y="0"/>
            <a:chExt cx="6217920" cy="1645920"/>
          </a:xfrm>
        </p:grpSpPr>
        <p:sp>
          <p:nvSpPr>
            <p:cNvPr name="Freeform 69" id="69"/>
            <p:cNvSpPr/>
            <p:nvPr/>
          </p:nvSpPr>
          <p:spPr>
            <a:xfrm flipH="false" flipV="false" rot="0">
              <a:off x="0" y="0"/>
              <a:ext cx="6217920" cy="1645920"/>
            </a:xfrm>
            <a:custGeom>
              <a:avLst/>
              <a:gdLst/>
              <a:ahLst/>
              <a:cxnLst/>
              <a:rect r="r" b="b" t="t" l="l"/>
              <a:pathLst>
                <a:path h="1645920" w="6217920">
                  <a:moveTo>
                    <a:pt x="0" y="0"/>
                  </a:moveTo>
                  <a:lnTo>
                    <a:pt x="6217920" y="0"/>
                  </a:lnTo>
                  <a:lnTo>
                    <a:pt x="6217920" y="1645920"/>
                  </a:lnTo>
                  <a:lnTo>
                    <a:pt x="0" y="1645920"/>
                  </a:lnTo>
                  <a:close/>
                </a:path>
              </a:pathLst>
            </a:custGeom>
            <a:blipFill>
              <a:blip r:embed="rId2">
                <a:alphaModFix amt="0"/>
              </a:blip>
              <a:stretch>
                <a:fillRect l="0" t="-23610" r="0" b="-23610"/>
              </a:stretch>
            </a:blipFill>
          </p:spPr>
        </p:sp>
        <p:sp>
          <p:nvSpPr>
            <p:cNvPr name="TextBox 70" id="70"/>
            <p:cNvSpPr txBox="true"/>
            <p:nvPr/>
          </p:nvSpPr>
          <p:spPr>
            <a:xfrm>
              <a:off x="0" y="-47625"/>
              <a:ext cx="6217920" cy="1693545"/>
            </a:xfrm>
            <a:prstGeom prst="rect">
              <a:avLst/>
            </a:prstGeom>
          </p:spPr>
          <p:txBody>
            <a:bodyPr anchor="ctr" rtlCol="false" tIns="0" lIns="0" bIns="0" rIns="0"/>
            <a:lstStyle/>
            <a:p>
              <a:pPr algn="l">
                <a:lnSpc>
                  <a:spcPts val="2173"/>
                </a:lnSpc>
              </a:pPr>
              <a:r>
                <a:rPr lang="en-US" sz="1575">
                  <a:solidFill>
                    <a:srgbClr val="2A1A1D"/>
                  </a:solidFill>
                  <a:latin typeface="Calibri (MS)"/>
                  <a:ea typeface="Calibri (MS)"/>
                  <a:cs typeface="Calibri (MS)"/>
                  <a:sym typeface="Calibri (MS)"/>
                </a:rPr>
                <a:t>Send factual updates to parents/staff; flag added risk for pregnant staff and vulnerable pupils.</a:t>
              </a:r>
            </a:p>
          </p:txBody>
        </p:sp>
      </p:grpSp>
      <p:grpSp>
        <p:nvGrpSpPr>
          <p:cNvPr name="Group 71" id="71"/>
          <p:cNvGrpSpPr/>
          <p:nvPr/>
        </p:nvGrpSpPr>
        <p:grpSpPr>
          <a:xfrm rot="0">
            <a:off x="12060555" y="6231255"/>
            <a:ext cx="5299710" cy="2556510"/>
            <a:chOff x="0" y="0"/>
            <a:chExt cx="7066280" cy="3408680"/>
          </a:xfrm>
        </p:grpSpPr>
        <p:sp>
          <p:nvSpPr>
            <p:cNvPr name="Freeform 72" id="72"/>
            <p:cNvSpPr/>
            <p:nvPr/>
          </p:nvSpPr>
          <p:spPr>
            <a:xfrm flipH="false" flipV="false" rot="0">
              <a:off x="0" y="0"/>
              <a:ext cx="7066280" cy="3408680"/>
            </a:xfrm>
            <a:custGeom>
              <a:avLst/>
              <a:gdLst/>
              <a:ahLst/>
              <a:cxnLst/>
              <a:rect r="r" b="b" t="t" l="l"/>
              <a:pathLst>
                <a:path h="3408680" w="7066280">
                  <a:moveTo>
                    <a:pt x="0" y="147447"/>
                  </a:moveTo>
                  <a:cubicBezTo>
                    <a:pt x="0" y="66040"/>
                    <a:pt x="66040" y="0"/>
                    <a:pt x="147447" y="0"/>
                  </a:cubicBezTo>
                  <a:lnTo>
                    <a:pt x="6918833" y="0"/>
                  </a:lnTo>
                  <a:cubicBezTo>
                    <a:pt x="7000239" y="0"/>
                    <a:pt x="7066280" y="66040"/>
                    <a:pt x="7066280" y="147447"/>
                  </a:cubicBezTo>
                  <a:lnTo>
                    <a:pt x="7066280" y="3261233"/>
                  </a:lnTo>
                  <a:cubicBezTo>
                    <a:pt x="7066280" y="3342640"/>
                    <a:pt x="7000239" y="3408680"/>
                    <a:pt x="6918833" y="3408680"/>
                  </a:cubicBezTo>
                  <a:lnTo>
                    <a:pt x="147447" y="3408680"/>
                  </a:lnTo>
                  <a:cubicBezTo>
                    <a:pt x="66040" y="3408680"/>
                    <a:pt x="0" y="3342640"/>
                    <a:pt x="0" y="3261233"/>
                  </a:cubicBezTo>
                  <a:close/>
                </a:path>
              </a:pathLst>
            </a:custGeom>
            <a:solidFill>
              <a:srgbClr val="FFFFFF"/>
            </a:solidFill>
            <a:ln w="19050" cap="sq">
              <a:solidFill>
                <a:srgbClr val="E3D3D5"/>
              </a:solidFill>
              <a:prstDash val="solid"/>
              <a:miter/>
            </a:ln>
          </p:spPr>
        </p:sp>
      </p:grpSp>
      <p:grpSp>
        <p:nvGrpSpPr>
          <p:cNvPr name="Group 73" id="73"/>
          <p:cNvGrpSpPr/>
          <p:nvPr/>
        </p:nvGrpSpPr>
        <p:grpSpPr>
          <a:xfrm rot="0">
            <a:off x="12371832" y="6542532"/>
            <a:ext cx="754380" cy="754380"/>
            <a:chOff x="0" y="0"/>
            <a:chExt cx="1005840" cy="1005840"/>
          </a:xfrm>
        </p:grpSpPr>
        <p:sp>
          <p:nvSpPr>
            <p:cNvPr name="Freeform 74" id="74"/>
            <p:cNvSpPr/>
            <p:nvPr/>
          </p:nvSpPr>
          <p:spPr>
            <a:xfrm flipH="false" flipV="false" rot="0">
              <a:off x="0" y="0"/>
              <a:ext cx="1005840" cy="1005840"/>
            </a:xfrm>
            <a:custGeom>
              <a:avLst/>
              <a:gdLst/>
              <a:ahLst/>
              <a:cxnLst/>
              <a:rect r="r" b="b" t="t" l="l"/>
              <a:pathLst>
                <a:path h="1005840" w="1005840">
                  <a:moveTo>
                    <a:pt x="0" y="502920"/>
                  </a:moveTo>
                  <a:cubicBezTo>
                    <a:pt x="0" y="225171"/>
                    <a:pt x="225171" y="0"/>
                    <a:pt x="502920" y="0"/>
                  </a:cubicBezTo>
                  <a:cubicBezTo>
                    <a:pt x="780669" y="0"/>
                    <a:pt x="1005840" y="225171"/>
                    <a:pt x="1005840" y="502920"/>
                  </a:cubicBezTo>
                  <a:cubicBezTo>
                    <a:pt x="1005840" y="780669"/>
                    <a:pt x="780669" y="1005840"/>
                    <a:pt x="502920" y="1005840"/>
                  </a:cubicBezTo>
                  <a:cubicBezTo>
                    <a:pt x="225171" y="1005840"/>
                    <a:pt x="0" y="780669"/>
                    <a:pt x="0" y="502920"/>
                  </a:cubicBezTo>
                  <a:close/>
                </a:path>
              </a:pathLst>
            </a:custGeom>
            <a:solidFill>
              <a:srgbClr val="990011"/>
            </a:solidFill>
          </p:spPr>
        </p:sp>
      </p:grpSp>
      <p:grpSp>
        <p:nvGrpSpPr>
          <p:cNvPr name="Group 75" id="75"/>
          <p:cNvGrpSpPr/>
          <p:nvPr/>
        </p:nvGrpSpPr>
        <p:grpSpPr>
          <a:xfrm rot="0">
            <a:off x="12552883" y="6723583"/>
            <a:ext cx="392278" cy="392278"/>
            <a:chOff x="0" y="0"/>
            <a:chExt cx="523037" cy="523037"/>
          </a:xfrm>
        </p:grpSpPr>
        <p:sp>
          <p:nvSpPr>
            <p:cNvPr name="Freeform 76" id="76" descr="/home/claude/measles_deck/icons/soap.png"/>
            <p:cNvSpPr/>
            <p:nvPr/>
          </p:nvSpPr>
          <p:spPr>
            <a:xfrm flipH="false" flipV="false" rot="0">
              <a:off x="0" y="0"/>
              <a:ext cx="522986" cy="522986"/>
            </a:xfrm>
            <a:custGeom>
              <a:avLst/>
              <a:gdLst/>
              <a:ahLst/>
              <a:cxnLst/>
              <a:rect r="r" b="b" t="t" l="l"/>
              <a:pathLst>
                <a:path h="522986" w="522986">
                  <a:moveTo>
                    <a:pt x="0" y="0"/>
                  </a:moveTo>
                  <a:lnTo>
                    <a:pt x="522986" y="0"/>
                  </a:lnTo>
                  <a:lnTo>
                    <a:pt x="522986" y="522986"/>
                  </a:lnTo>
                  <a:lnTo>
                    <a:pt x="0" y="522986"/>
                  </a:lnTo>
                  <a:lnTo>
                    <a:pt x="0" y="0"/>
                  </a:lnTo>
                  <a:close/>
                </a:path>
              </a:pathLst>
            </a:custGeom>
            <a:blipFill>
              <a:blip r:embed="rId8"/>
              <a:stretch>
                <a:fillRect l="0" t="0" r="-9" b="-9"/>
              </a:stretch>
            </a:blipFill>
          </p:spPr>
        </p:sp>
      </p:grpSp>
      <p:grpSp>
        <p:nvGrpSpPr>
          <p:cNvPr name="Group 77" id="77"/>
          <p:cNvGrpSpPr/>
          <p:nvPr/>
        </p:nvGrpSpPr>
        <p:grpSpPr>
          <a:xfrm rot="0">
            <a:off x="13304520" y="6515100"/>
            <a:ext cx="3771900" cy="754380"/>
            <a:chOff x="0" y="0"/>
            <a:chExt cx="5029200" cy="1005840"/>
          </a:xfrm>
        </p:grpSpPr>
        <p:sp>
          <p:nvSpPr>
            <p:cNvPr name="Freeform 78" id="78"/>
            <p:cNvSpPr/>
            <p:nvPr/>
          </p:nvSpPr>
          <p:spPr>
            <a:xfrm flipH="false" flipV="false" rot="0">
              <a:off x="0" y="0"/>
              <a:ext cx="5029200" cy="1005840"/>
            </a:xfrm>
            <a:custGeom>
              <a:avLst/>
              <a:gdLst/>
              <a:ahLst/>
              <a:cxnLst/>
              <a:rect r="r" b="b" t="t" l="l"/>
              <a:pathLst>
                <a:path h="1005840" w="5029200">
                  <a:moveTo>
                    <a:pt x="0" y="0"/>
                  </a:moveTo>
                  <a:lnTo>
                    <a:pt x="5029200" y="0"/>
                  </a:lnTo>
                  <a:lnTo>
                    <a:pt x="5029200" y="1005840"/>
                  </a:lnTo>
                  <a:lnTo>
                    <a:pt x="0" y="1005840"/>
                  </a:lnTo>
                  <a:close/>
                </a:path>
              </a:pathLst>
            </a:custGeom>
            <a:blipFill>
              <a:blip r:embed="rId2">
                <a:alphaModFix amt="0"/>
              </a:blip>
              <a:stretch>
                <a:fillRect l="0" t="-47425" r="0" b="-47425"/>
              </a:stretch>
            </a:blipFill>
          </p:spPr>
        </p:sp>
        <p:sp>
          <p:nvSpPr>
            <p:cNvPr name="TextBox 79" id="79"/>
            <p:cNvSpPr txBox="true"/>
            <p:nvPr/>
          </p:nvSpPr>
          <p:spPr>
            <a:xfrm>
              <a:off x="0" y="0"/>
              <a:ext cx="5029200" cy="1005840"/>
            </a:xfrm>
            <a:prstGeom prst="rect">
              <a:avLst/>
            </a:prstGeom>
          </p:spPr>
          <p:txBody>
            <a:bodyPr anchor="ctr" rtlCol="false" tIns="0" lIns="0" bIns="0" rIns="0"/>
            <a:lstStyle/>
            <a:p>
              <a:pPr algn="l">
                <a:lnSpc>
                  <a:spcPts val="2250"/>
                </a:lnSpc>
              </a:pPr>
              <a:r>
                <a:rPr lang="en-US" sz="1875" b="true">
                  <a:solidFill>
                    <a:srgbClr val="990011"/>
                  </a:solidFill>
                  <a:latin typeface="Cambria Bold"/>
                  <a:ea typeface="Cambria Bold"/>
                  <a:cs typeface="Cambria Bold"/>
                  <a:sym typeface="Cambria Bold"/>
                </a:rPr>
                <a:t>Reinforce hygiene</a:t>
              </a:r>
            </a:p>
          </p:txBody>
        </p:sp>
      </p:grpSp>
      <p:grpSp>
        <p:nvGrpSpPr>
          <p:cNvPr name="Group 80" id="80"/>
          <p:cNvGrpSpPr/>
          <p:nvPr/>
        </p:nvGrpSpPr>
        <p:grpSpPr>
          <a:xfrm rot="0">
            <a:off x="12371832" y="7406640"/>
            <a:ext cx="4663440" cy="1234440"/>
            <a:chOff x="0" y="0"/>
            <a:chExt cx="6217920" cy="1645920"/>
          </a:xfrm>
        </p:grpSpPr>
        <p:sp>
          <p:nvSpPr>
            <p:cNvPr name="Freeform 81" id="81"/>
            <p:cNvSpPr/>
            <p:nvPr/>
          </p:nvSpPr>
          <p:spPr>
            <a:xfrm flipH="false" flipV="false" rot="0">
              <a:off x="0" y="0"/>
              <a:ext cx="6217920" cy="1645920"/>
            </a:xfrm>
            <a:custGeom>
              <a:avLst/>
              <a:gdLst/>
              <a:ahLst/>
              <a:cxnLst/>
              <a:rect r="r" b="b" t="t" l="l"/>
              <a:pathLst>
                <a:path h="1645920" w="6217920">
                  <a:moveTo>
                    <a:pt x="0" y="0"/>
                  </a:moveTo>
                  <a:lnTo>
                    <a:pt x="6217920" y="0"/>
                  </a:lnTo>
                  <a:lnTo>
                    <a:pt x="6217920" y="1645920"/>
                  </a:lnTo>
                  <a:lnTo>
                    <a:pt x="0" y="1645920"/>
                  </a:lnTo>
                  <a:close/>
                </a:path>
              </a:pathLst>
            </a:custGeom>
            <a:blipFill>
              <a:blip r:embed="rId2">
                <a:alphaModFix amt="0"/>
              </a:blip>
              <a:stretch>
                <a:fillRect l="0" t="-23610" r="0" b="-23610"/>
              </a:stretch>
            </a:blipFill>
          </p:spPr>
        </p:sp>
        <p:sp>
          <p:nvSpPr>
            <p:cNvPr name="TextBox 82" id="82"/>
            <p:cNvSpPr txBox="true"/>
            <p:nvPr/>
          </p:nvSpPr>
          <p:spPr>
            <a:xfrm>
              <a:off x="0" y="-47625"/>
              <a:ext cx="6217920" cy="1693545"/>
            </a:xfrm>
            <a:prstGeom prst="rect">
              <a:avLst/>
            </a:prstGeom>
          </p:spPr>
          <p:txBody>
            <a:bodyPr anchor="ctr" rtlCol="false" tIns="0" lIns="0" bIns="0" rIns="0"/>
            <a:lstStyle/>
            <a:p>
              <a:pPr algn="l">
                <a:lnSpc>
                  <a:spcPts val="2173"/>
                </a:lnSpc>
              </a:pPr>
              <a:r>
                <a:rPr lang="en-US" sz="1575">
                  <a:solidFill>
                    <a:srgbClr val="2A1A1D"/>
                  </a:solidFill>
                  <a:latin typeface="Calibri (MS)"/>
                  <a:ea typeface="Calibri (MS)"/>
                  <a:cs typeface="Calibri (MS)"/>
                  <a:sym typeface="Calibri (MS)"/>
                </a:rPr>
                <a:t>Encourage handwashing and catching coughs/sneezes in tissues across the whole school.</a:t>
              </a:r>
            </a:p>
          </p:txBody>
        </p:sp>
      </p:grpSp>
      <p:grpSp>
        <p:nvGrpSpPr>
          <p:cNvPr name="Group 83" id="83"/>
          <p:cNvGrpSpPr/>
          <p:nvPr/>
        </p:nvGrpSpPr>
        <p:grpSpPr>
          <a:xfrm rot="0">
            <a:off x="17053103" y="9532620"/>
            <a:ext cx="822960" cy="480060"/>
            <a:chOff x="0" y="0"/>
            <a:chExt cx="1097280" cy="640080"/>
          </a:xfrm>
        </p:grpSpPr>
        <p:sp>
          <p:nvSpPr>
            <p:cNvPr name="Freeform 84" id="84"/>
            <p:cNvSpPr/>
            <p:nvPr/>
          </p:nvSpPr>
          <p:spPr>
            <a:xfrm flipH="false" flipV="false" rot="0">
              <a:off x="0" y="0"/>
              <a:ext cx="1097280" cy="640080"/>
            </a:xfrm>
            <a:custGeom>
              <a:avLst/>
              <a:gdLst/>
              <a:ahLst/>
              <a:cxnLst/>
              <a:rect r="r" b="b" t="t" l="l"/>
              <a:pathLst>
                <a:path h="640080" w="1097280">
                  <a:moveTo>
                    <a:pt x="0" y="0"/>
                  </a:moveTo>
                  <a:lnTo>
                    <a:pt x="1097280" y="0"/>
                  </a:lnTo>
                  <a:lnTo>
                    <a:pt x="1097280" y="640080"/>
                  </a:lnTo>
                  <a:lnTo>
                    <a:pt x="0" y="640080"/>
                  </a:lnTo>
                  <a:close/>
                </a:path>
              </a:pathLst>
            </a:custGeom>
            <a:blipFill>
              <a:blip r:embed="rId2">
                <a:alphaModFix amt="0"/>
              </a:blip>
              <a:stretch>
                <a:fillRect l="-24843" t="0" r="-24843" b="0"/>
              </a:stretch>
            </a:blipFill>
          </p:spPr>
        </p:sp>
        <p:sp>
          <p:nvSpPr>
            <p:cNvPr name="TextBox 85" id="85"/>
            <p:cNvSpPr txBox="true"/>
            <p:nvPr/>
          </p:nvSpPr>
          <p:spPr>
            <a:xfrm>
              <a:off x="0" y="-38100"/>
              <a:ext cx="1097280" cy="678180"/>
            </a:xfrm>
            <a:prstGeom prst="rect">
              <a:avLst/>
            </a:prstGeom>
          </p:spPr>
          <p:txBody>
            <a:bodyPr anchor="ctr" rtlCol="false" tIns="0" lIns="0" bIns="0" rIns="0"/>
            <a:lstStyle/>
            <a:p>
              <a:pPr algn="r">
                <a:lnSpc>
                  <a:spcPts val="1800"/>
                </a:lnSpc>
              </a:pPr>
              <a:r>
                <a:rPr lang="en-US" sz="1500">
                  <a:solidFill>
                    <a:srgbClr val="6B6266"/>
                  </a:solidFill>
                  <a:latin typeface="Calibri (MS)"/>
                  <a:ea typeface="Calibri (MS)"/>
                  <a:cs typeface="Calibri (MS)"/>
                  <a:sym typeface="Calibri (MS)"/>
                </a:rPr>
                <a:t>12</a:t>
              </a:r>
            </a:p>
          </p:txBody>
        </p:sp>
      </p:gr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Freeform 2" id="2"/>
          <p:cNvSpPr/>
          <p:nvPr/>
        </p:nvSpPr>
        <p:spPr>
          <a:xfrm flipH="false" flipV="false" rot="0">
            <a:off x="-2291515" y="500215"/>
            <a:ext cx="3830279" cy="3837261"/>
          </a:xfrm>
          <a:custGeom>
            <a:avLst/>
            <a:gdLst/>
            <a:ahLst/>
            <a:cxnLst/>
            <a:rect r="r" b="b" t="t" l="l"/>
            <a:pathLst>
              <a:path h="3837261" w="3830279">
                <a:moveTo>
                  <a:pt x="0" y="0"/>
                </a:moveTo>
                <a:lnTo>
                  <a:pt x="3830279" y="0"/>
                </a:lnTo>
                <a:lnTo>
                  <a:pt x="3830279" y="3837260"/>
                </a:lnTo>
                <a:lnTo>
                  <a:pt x="0" y="3837260"/>
                </a:lnTo>
                <a:lnTo>
                  <a:pt x="0" y="0"/>
                </a:lnTo>
                <a:close/>
              </a:path>
            </a:pathLst>
          </a:custGeom>
          <a:blipFill>
            <a:blip r:embed="rId2">
              <a:extLst>
                <a:ext uri="{96DAC541-7B7A-43D3-8B79-37D633B846F1}">
                  <asvg:svgBlip xmlns:asvg="http://schemas.microsoft.com/office/drawing/2016/SVG/main" r:embed="rId3"/>
                </a:ext>
              </a:extLst>
            </a:blip>
            <a:stretch>
              <a:fillRect l="0" t="-33" r="0" b="-32"/>
            </a:stretch>
          </a:blipFill>
        </p:spPr>
      </p:sp>
      <p:sp>
        <p:nvSpPr>
          <p:cNvPr name="TextBox 3" id="3"/>
          <p:cNvSpPr txBox="true"/>
          <p:nvPr/>
        </p:nvSpPr>
        <p:spPr>
          <a:xfrm rot="0">
            <a:off x="3652780" y="1402080"/>
            <a:ext cx="13250828" cy="3364249"/>
          </a:xfrm>
          <a:prstGeom prst="rect">
            <a:avLst/>
          </a:prstGeom>
        </p:spPr>
        <p:txBody>
          <a:bodyPr anchor="t" rtlCol="false" tIns="0" lIns="0" bIns="0" rIns="0">
            <a:spAutoFit/>
          </a:bodyPr>
          <a:lstStyle/>
          <a:p>
            <a:pPr algn="l">
              <a:lnSpc>
                <a:spcPts val="3604"/>
              </a:lnSpc>
            </a:pPr>
            <a:r>
              <a:rPr lang="en-US" sz="2574" b="true">
                <a:solidFill>
                  <a:srgbClr val="000000"/>
                </a:solidFill>
                <a:latin typeface="Poppins Bold"/>
                <a:ea typeface="Poppins Bold"/>
                <a:cs typeface="Poppins Bold"/>
                <a:sym typeface="Poppins Bold"/>
              </a:rPr>
              <a:t>Massages to Take Home</a:t>
            </a:r>
          </a:p>
          <a:p>
            <a:pPr algn="l">
              <a:lnSpc>
                <a:spcPts val="2484"/>
              </a:lnSpc>
            </a:pPr>
            <a:r>
              <a:rPr lang="en-US" sz="1774">
                <a:solidFill>
                  <a:srgbClr val="000000"/>
                </a:solidFill>
                <a:latin typeface="Poppins"/>
                <a:ea typeface="Poppins"/>
                <a:cs typeface="Poppins"/>
                <a:sym typeface="Poppins"/>
              </a:rPr>
              <a:t>Measure: Early outbreak detection is aided by rapid case identification, laboratory confirmation, surveillance data, and epidemiological investigations (UKHSA, 2026).</a:t>
            </a:r>
          </a:p>
          <a:p>
            <a:pPr algn="l">
              <a:lnSpc>
                <a:spcPts val="2484"/>
              </a:lnSpc>
            </a:pPr>
            <a:r>
              <a:rPr lang="en-US" sz="1774">
                <a:solidFill>
                  <a:srgbClr val="000000"/>
                </a:solidFill>
                <a:latin typeface="Poppins"/>
                <a:ea typeface="Poppins"/>
                <a:cs typeface="Poppins"/>
                <a:sym typeface="Poppins"/>
              </a:rPr>
              <a:t>Monitor: Public health teams are able to evaluate transmission and act quickly thanks to ongoing case reporting, contact tracing, and symptom monitoring (UKHSA, 2026; WHO, 2024).</a:t>
            </a:r>
          </a:p>
          <a:p>
            <a:pPr algn="l">
              <a:lnSpc>
                <a:spcPts val="2484"/>
              </a:lnSpc>
            </a:pPr>
            <a:r>
              <a:rPr lang="en-US" sz="1774">
                <a:solidFill>
                  <a:srgbClr val="000000"/>
                </a:solidFill>
                <a:latin typeface="Poppins"/>
                <a:ea typeface="Poppins"/>
                <a:cs typeface="Poppins"/>
                <a:sym typeface="Poppins"/>
              </a:rPr>
              <a:t>Control: To control transmission, the NHS, and UKHSA must work together, isolate cases, maintain high MMR vaccine coverage, and implement infection prevention measures (NHS, 2025; UKHSA, 2026).</a:t>
            </a:r>
          </a:p>
          <a:p>
            <a:pPr algn="l">
              <a:lnSpc>
                <a:spcPts val="2484"/>
              </a:lnSpc>
            </a:pPr>
            <a:r>
              <a:rPr lang="en-US" sz="1774">
                <a:solidFill>
                  <a:srgbClr val="000000"/>
                </a:solidFill>
                <a:latin typeface="Poppins"/>
                <a:ea typeface="Poppins"/>
                <a:cs typeface="Poppins"/>
                <a:sym typeface="Poppins"/>
              </a:rPr>
              <a:t>Health Inequalities: The risk of measles outbreak can be raised by low vaccination rates, false information, low health literacy, and unequal access to healthcare (WHO, 2024: NHS, England, 2024).</a:t>
            </a:r>
          </a:p>
          <a:p>
            <a:pPr algn="l">
              <a:lnSpc>
                <a:spcPts val="2484"/>
              </a:lnSpc>
            </a:pPr>
          </a:p>
        </p:txBody>
      </p:sp>
      <p:grpSp>
        <p:nvGrpSpPr>
          <p:cNvPr name="Group 4" id="4"/>
          <p:cNvGrpSpPr/>
          <p:nvPr/>
        </p:nvGrpSpPr>
        <p:grpSpPr>
          <a:xfrm rot="584040">
            <a:off x="-349834" y="7959033"/>
            <a:ext cx="2757068" cy="2598534"/>
            <a:chOff x="0" y="0"/>
            <a:chExt cx="3676091" cy="3464712"/>
          </a:xfrm>
        </p:grpSpPr>
        <p:sp>
          <p:nvSpPr>
            <p:cNvPr name="Freeform 5" id="5"/>
            <p:cNvSpPr/>
            <p:nvPr/>
          </p:nvSpPr>
          <p:spPr>
            <a:xfrm flipH="false" flipV="false" rot="0">
              <a:off x="0" y="0"/>
              <a:ext cx="3676142" cy="3464687"/>
            </a:xfrm>
            <a:custGeom>
              <a:avLst/>
              <a:gdLst/>
              <a:ahLst/>
              <a:cxnLst/>
              <a:rect r="r" b="b" t="t" l="l"/>
              <a:pathLst>
                <a:path h="3464687" w="3676142">
                  <a:moveTo>
                    <a:pt x="0" y="0"/>
                  </a:moveTo>
                  <a:lnTo>
                    <a:pt x="3676142" y="0"/>
                  </a:lnTo>
                  <a:lnTo>
                    <a:pt x="3676142" y="3464687"/>
                  </a:lnTo>
                  <a:lnTo>
                    <a:pt x="0" y="3464687"/>
                  </a:lnTo>
                  <a:lnTo>
                    <a:pt x="0" y="0"/>
                  </a:lnTo>
                  <a:close/>
                </a:path>
              </a:pathLst>
            </a:custGeom>
            <a:blipFill>
              <a:blip r:embed="rId4"/>
              <a:stretch>
                <a:fillRect l="-35" t="0" r="-34" b="0"/>
              </a:stretch>
            </a:blipFill>
          </p:spPr>
        </p:sp>
      </p:grpSp>
      <p:sp>
        <p:nvSpPr>
          <p:cNvPr name="Freeform 6" id="6"/>
          <p:cNvSpPr/>
          <p:nvPr/>
        </p:nvSpPr>
        <p:spPr>
          <a:xfrm flipH="false" flipV="false" rot="0">
            <a:off x="2607059" y="1414910"/>
            <a:ext cx="805282" cy="1003935"/>
          </a:xfrm>
          <a:custGeom>
            <a:avLst/>
            <a:gdLst/>
            <a:ahLst/>
            <a:cxnLst/>
            <a:rect r="r" b="b" t="t" l="l"/>
            <a:pathLst>
              <a:path h="1003935" w="805282">
                <a:moveTo>
                  <a:pt x="0" y="0"/>
                </a:moveTo>
                <a:lnTo>
                  <a:pt x="805282" y="0"/>
                </a:lnTo>
                <a:lnTo>
                  <a:pt x="805282" y="1003935"/>
                </a:lnTo>
                <a:lnTo>
                  <a:pt x="0" y="1003935"/>
                </a:lnTo>
                <a:lnTo>
                  <a:pt x="0" y="0"/>
                </a:lnTo>
                <a:close/>
              </a:path>
            </a:pathLst>
          </a:custGeom>
          <a:blipFill>
            <a:blip r:embed="rId5">
              <a:extLst>
                <a:ext uri="{96DAC541-7B7A-43D3-8B79-37D633B846F1}">
                  <asvg:svgBlip xmlns:asvg="http://schemas.microsoft.com/office/drawing/2016/SVG/main" r:embed="rId6"/>
                </a:ext>
              </a:extLst>
            </a:blip>
            <a:stretch>
              <a:fillRect l="0" t="-15" r="0" b="-15"/>
            </a:stretch>
          </a:blipFill>
        </p:spPr>
      </p:sp>
      <p:sp>
        <p:nvSpPr>
          <p:cNvPr name="Freeform 7" id="7"/>
          <p:cNvSpPr/>
          <p:nvPr/>
        </p:nvSpPr>
        <p:spPr>
          <a:xfrm flipH="false" flipV="false" rot="0">
            <a:off x="2592210" y="5051127"/>
            <a:ext cx="805282" cy="1003935"/>
          </a:xfrm>
          <a:custGeom>
            <a:avLst/>
            <a:gdLst/>
            <a:ahLst/>
            <a:cxnLst/>
            <a:rect r="r" b="b" t="t" l="l"/>
            <a:pathLst>
              <a:path h="1003935" w="805282">
                <a:moveTo>
                  <a:pt x="0" y="0"/>
                </a:moveTo>
                <a:lnTo>
                  <a:pt x="805281" y="0"/>
                </a:lnTo>
                <a:lnTo>
                  <a:pt x="805281" y="1003935"/>
                </a:lnTo>
                <a:lnTo>
                  <a:pt x="0" y="1003935"/>
                </a:lnTo>
                <a:lnTo>
                  <a:pt x="0" y="0"/>
                </a:lnTo>
                <a:close/>
              </a:path>
            </a:pathLst>
          </a:custGeom>
          <a:blipFill>
            <a:blip r:embed="rId5">
              <a:extLst>
                <a:ext uri="{96DAC541-7B7A-43D3-8B79-37D633B846F1}">
                  <asvg:svgBlip xmlns:asvg="http://schemas.microsoft.com/office/drawing/2016/SVG/main" r:embed="rId6"/>
                </a:ext>
              </a:extLst>
            </a:blip>
            <a:stretch>
              <a:fillRect l="0" t="-15" r="0" b="-15"/>
            </a:stretch>
          </a:blipFill>
        </p:spPr>
      </p:sp>
      <p:sp>
        <p:nvSpPr>
          <p:cNvPr name="Freeform 8" id="8"/>
          <p:cNvSpPr/>
          <p:nvPr/>
        </p:nvSpPr>
        <p:spPr>
          <a:xfrm flipH="false" flipV="false" rot="0">
            <a:off x="2592210" y="8016250"/>
            <a:ext cx="805282" cy="1003935"/>
          </a:xfrm>
          <a:custGeom>
            <a:avLst/>
            <a:gdLst/>
            <a:ahLst/>
            <a:cxnLst/>
            <a:rect r="r" b="b" t="t" l="l"/>
            <a:pathLst>
              <a:path h="1003935" w="805282">
                <a:moveTo>
                  <a:pt x="0" y="0"/>
                </a:moveTo>
                <a:lnTo>
                  <a:pt x="805281" y="0"/>
                </a:lnTo>
                <a:lnTo>
                  <a:pt x="805281" y="1003935"/>
                </a:lnTo>
                <a:lnTo>
                  <a:pt x="0" y="1003935"/>
                </a:lnTo>
                <a:lnTo>
                  <a:pt x="0" y="0"/>
                </a:lnTo>
                <a:close/>
              </a:path>
            </a:pathLst>
          </a:custGeom>
          <a:blipFill>
            <a:blip r:embed="rId5">
              <a:extLst>
                <a:ext uri="{96DAC541-7B7A-43D3-8B79-37D633B846F1}">
                  <asvg:svgBlip xmlns:asvg="http://schemas.microsoft.com/office/drawing/2016/SVG/main" r:embed="rId6"/>
                </a:ext>
              </a:extLst>
            </a:blip>
            <a:stretch>
              <a:fillRect l="0" t="-15" r="0" b="-15"/>
            </a:stretch>
          </a:blipFill>
        </p:spPr>
      </p:sp>
      <p:grpSp>
        <p:nvGrpSpPr>
          <p:cNvPr name="Group 9" id="9"/>
          <p:cNvGrpSpPr/>
          <p:nvPr/>
        </p:nvGrpSpPr>
        <p:grpSpPr>
          <a:xfrm rot="0">
            <a:off x="16245192" y="-224133"/>
            <a:ext cx="2362952" cy="2679878"/>
            <a:chOff x="0" y="0"/>
            <a:chExt cx="3150603" cy="3573170"/>
          </a:xfrm>
        </p:grpSpPr>
        <p:sp>
          <p:nvSpPr>
            <p:cNvPr name="Freeform 10" id="10"/>
            <p:cNvSpPr/>
            <p:nvPr/>
          </p:nvSpPr>
          <p:spPr>
            <a:xfrm flipH="false" flipV="false" rot="0">
              <a:off x="0" y="0"/>
              <a:ext cx="3150616" cy="3573145"/>
            </a:xfrm>
            <a:custGeom>
              <a:avLst/>
              <a:gdLst/>
              <a:ahLst/>
              <a:cxnLst/>
              <a:rect r="r" b="b" t="t" l="l"/>
              <a:pathLst>
                <a:path h="3573145" w="3150616">
                  <a:moveTo>
                    <a:pt x="1309751" y="0"/>
                  </a:moveTo>
                  <a:lnTo>
                    <a:pt x="1840738" y="0"/>
                  </a:lnTo>
                  <a:cubicBezTo>
                    <a:pt x="2188083" y="0"/>
                    <a:pt x="2521204" y="133858"/>
                    <a:pt x="2766949" y="372110"/>
                  </a:cubicBezTo>
                  <a:cubicBezTo>
                    <a:pt x="3012694" y="610362"/>
                    <a:pt x="3150616" y="933577"/>
                    <a:pt x="3150616" y="1270635"/>
                  </a:cubicBezTo>
                  <a:lnTo>
                    <a:pt x="3150616" y="2302510"/>
                  </a:lnTo>
                  <a:cubicBezTo>
                    <a:pt x="3150616" y="3004312"/>
                    <a:pt x="2564257" y="3573145"/>
                    <a:pt x="1840865" y="3573145"/>
                  </a:cubicBezTo>
                  <a:lnTo>
                    <a:pt x="1309751" y="3573145"/>
                  </a:lnTo>
                  <a:cubicBezTo>
                    <a:pt x="586359" y="3573145"/>
                    <a:pt x="0" y="3004312"/>
                    <a:pt x="0" y="2302510"/>
                  </a:cubicBezTo>
                  <a:lnTo>
                    <a:pt x="0" y="1270635"/>
                  </a:lnTo>
                  <a:cubicBezTo>
                    <a:pt x="0" y="568960"/>
                    <a:pt x="586359" y="0"/>
                    <a:pt x="1309751" y="0"/>
                  </a:cubicBezTo>
                  <a:close/>
                </a:path>
              </a:pathLst>
            </a:custGeom>
            <a:blipFill>
              <a:blip r:embed="rId7"/>
              <a:stretch>
                <a:fillRect l="-49221" t="0" r="-49220" b="0"/>
              </a:stretch>
            </a:blipFill>
            <a:ln w="180975" cap="sq">
              <a:solidFill>
                <a:srgbClr val="A53730"/>
              </a:solidFill>
              <a:prstDash val="solid"/>
              <a:miter/>
            </a:ln>
          </p:spPr>
        </p:sp>
      </p:grpSp>
      <p:sp>
        <p:nvSpPr>
          <p:cNvPr name="TextBox 11" id="11"/>
          <p:cNvSpPr txBox="true"/>
          <p:nvPr/>
        </p:nvSpPr>
        <p:spPr>
          <a:xfrm rot="0">
            <a:off x="2592210" y="-437321"/>
            <a:ext cx="7354291" cy="1647854"/>
          </a:xfrm>
          <a:prstGeom prst="rect">
            <a:avLst/>
          </a:prstGeom>
        </p:spPr>
        <p:txBody>
          <a:bodyPr anchor="t" rtlCol="false" tIns="0" lIns="0" bIns="0" rIns="0">
            <a:spAutoFit/>
          </a:bodyPr>
          <a:lstStyle/>
          <a:p>
            <a:pPr algn="l">
              <a:lnSpc>
                <a:spcPts val="11022"/>
              </a:lnSpc>
            </a:pPr>
            <a:r>
              <a:rPr lang="en-US" sz="7872" u="sng">
                <a:solidFill>
                  <a:srgbClr val="000000"/>
                </a:solidFill>
                <a:latin typeface="Poppins"/>
                <a:ea typeface="Poppins"/>
                <a:cs typeface="Poppins"/>
                <a:sym typeface="Poppins"/>
              </a:rPr>
              <a:t>Conclusion:</a:t>
            </a:r>
          </a:p>
        </p:txBody>
      </p:sp>
      <p:sp>
        <p:nvSpPr>
          <p:cNvPr name="TextBox 12" id="12"/>
          <p:cNvSpPr txBox="true"/>
          <p:nvPr/>
        </p:nvSpPr>
        <p:spPr>
          <a:xfrm rot="0">
            <a:off x="3580724" y="5028971"/>
            <a:ext cx="13250828" cy="2987278"/>
          </a:xfrm>
          <a:prstGeom prst="rect">
            <a:avLst/>
          </a:prstGeom>
        </p:spPr>
        <p:txBody>
          <a:bodyPr anchor="t" rtlCol="false" tIns="0" lIns="0" bIns="0" rIns="0">
            <a:spAutoFit/>
          </a:bodyPr>
          <a:lstStyle/>
          <a:p>
            <a:pPr algn="l">
              <a:lnSpc>
                <a:spcPts val="3626"/>
              </a:lnSpc>
            </a:pPr>
            <a:r>
              <a:rPr lang="en-US" sz="2590" b="true">
                <a:solidFill>
                  <a:srgbClr val="000000"/>
                </a:solidFill>
                <a:latin typeface="Poppins Bold"/>
                <a:ea typeface="Poppins Bold"/>
                <a:cs typeface="Poppins Bold"/>
                <a:sym typeface="Poppins Bold"/>
              </a:rPr>
              <a:t>Health Education for School Administration</a:t>
            </a:r>
          </a:p>
          <a:p>
            <a:pPr algn="l">
              <a:lnSpc>
                <a:spcPts val="1805"/>
              </a:lnSpc>
            </a:pPr>
            <a:r>
              <a:rPr lang="en-US" sz="1289" b="true">
                <a:solidFill>
                  <a:srgbClr val="000000"/>
                </a:solidFill>
                <a:latin typeface="Poppins Bold"/>
                <a:ea typeface="Poppins Bold"/>
                <a:cs typeface="Poppins Bold"/>
                <a:sym typeface="Poppins Bold"/>
              </a:rPr>
              <a:t>School ought to:</a:t>
            </a:r>
          </a:p>
          <a:p>
            <a:pPr algn="l">
              <a:lnSpc>
                <a:spcPts val="2505"/>
              </a:lnSpc>
            </a:pPr>
            <a:r>
              <a:rPr lang="en-US" sz="1789">
                <a:solidFill>
                  <a:srgbClr val="000000"/>
                </a:solidFill>
                <a:latin typeface="Poppins"/>
                <a:ea typeface="Poppins"/>
                <a:cs typeface="Poppins"/>
                <a:sym typeface="Poppins"/>
              </a:rPr>
              <a:t>Encourage MMR vaccination and NHS catch-up immunization initiatives (NHA, 2025).</a:t>
            </a:r>
          </a:p>
          <a:p>
            <a:pPr algn="l">
              <a:lnSpc>
                <a:spcPts val="2505"/>
              </a:lnSpc>
            </a:pPr>
            <a:r>
              <a:rPr lang="en-US" sz="1789">
                <a:solidFill>
                  <a:srgbClr val="000000"/>
                </a:solidFill>
                <a:latin typeface="Poppins"/>
                <a:ea typeface="Poppins"/>
                <a:cs typeface="Poppins"/>
                <a:sym typeface="Poppins"/>
              </a:rPr>
              <a:t>Conduct frequent health education and awareness efforts for stuff, parents, and students (WHO, 2024). The “Catch it, Bin it, Kill it” respiratory hygiene messaging and hand cleanliness should be emphasized (NHS, 2025).</a:t>
            </a:r>
          </a:p>
          <a:p>
            <a:pPr algn="l">
              <a:lnSpc>
                <a:spcPts val="2505"/>
              </a:lnSpc>
            </a:pPr>
            <a:r>
              <a:rPr lang="en-US" sz="1789">
                <a:solidFill>
                  <a:srgbClr val="000000"/>
                </a:solidFill>
                <a:latin typeface="Poppins"/>
                <a:ea typeface="Poppins"/>
                <a:cs typeface="Poppins"/>
                <a:sym typeface="Poppins"/>
              </a:rPr>
              <a:t>Keep classroom tidy and well ventilated, and clean high-tough surfaces on a regular basis (UKHSA, 2026).</a:t>
            </a:r>
          </a:p>
          <a:p>
            <a:pPr algn="l">
              <a:lnSpc>
                <a:spcPts val="2365"/>
              </a:lnSpc>
            </a:pPr>
            <a:r>
              <a:rPr lang="en-US" sz="1689">
                <a:solidFill>
                  <a:srgbClr val="000000"/>
                </a:solidFill>
                <a:latin typeface="Poppins"/>
                <a:ea typeface="Poppins"/>
                <a:cs typeface="Poppins"/>
                <a:sym typeface="Poppins"/>
              </a:rPr>
              <a:t>Keep an eye on student absences and symptoms, and promptly submit suspected instances to medical services (UKHSA, 2026). Report suspicious outbreaks right away, and collaborate closely by public health teams and UKHSA (UKHSA, 2026).</a:t>
            </a:r>
          </a:p>
          <a:p>
            <a:pPr algn="l">
              <a:lnSpc>
                <a:spcPts val="3065"/>
              </a:lnSpc>
            </a:pPr>
          </a:p>
        </p:txBody>
      </p:sp>
      <p:sp>
        <p:nvSpPr>
          <p:cNvPr name="TextBox 13" id="13"/>
          <p:cNvSpPr txBox="true"/>
          <p:nvPr/>
        </p:nvSpPr>
        <p:spPr>
          <a:xfrm rot="0">
            <a:off x="3580724" y="8113281"/>
            <a:ext cx="13250828" cy="1792205"/>
          </a:xfrm>
          <a:prstGeom prst="rect">
            <a:avLst/>
          </a:prstGeom>
        </p:spPr>
        <p:txBody>
          <a:bodyPr anchor="t" rtlCol="false" tIns="0" lIns="0" bIns="0" rIns="0">
            <a:spAutoFit/>
          </a:bodyPr>
          <a:lstStyle/>
          <a:p>
            <a:pPr algn="l">
              <a:lnSpc>
                <a:spcPts val="3626"/>
              </a:lnSpc>
            </a:pPr>
            <a:r>
              <a:rPr lang="en-US" sz="2590" b="true">
                <a:solidFill>
                  <a:srgbClr val="000000"/>
                </a:solidFill>
                <a:latin typeface="Poppins Bold"/>
                <a:ea typeface="Poppins Bold"/>
                <a:cs typeface="Poppins Bold"/>
                <a:sym typeface="Poppins Bold"/>
              </a:rPr>
              <a:t>Concluding Massages</a:t>
            </a:r>
          </a:p>
          <a:p>
            <a:pPr algn="l">
              <a:lnSpc>
                <a:spcPts val="2505"/>
              </a:lnSpc>
            </a:pPr>
            <a:r>
              <a:rPr lang="en-US" sz="1789">
                <a:solidFill>
                  <a:srgbClr val="000000"/>
                </a:solidFill>
                <a:latin typeface="Poppins"/>
                <a:ea typeface="Poppins"/>
                <a:cs typeface="Poppins"/>
                <a:sym typeface="Poppins"/>
              </a:rPr>
              <a:t>Measles outbreaks can spread quickly in schools, as the Roma case study shows; however, timely surveillance, efficient monitoring, quick outbreak control, high MMR vaccination coverage, and ongoing health education can greatly reduce transmission and safeguard both individual and community health (WHO, 2024; UKHSA, 2026).</a:t>
            </a:r>
          </a:p>
          <a:p>
            <a:pPr algn="l">
              <a:lnSpc>
                <a:spcPts val="2505"/>
              </a:lnSpc>
            </a:pPr>
          </a:p>
        </p:txBody>
      </p:sp>
    </p:spTree>
  </p:cSld>
  <p:clrMapOvr>
    <a:masterClrMapping/>
  </p:clrMapOvr>
</p:sld>
</file>

<file path=ppt/slides/slide33.xml><?xml version="1.0" encoding="utf-8"?>
<p:sld xmlns:p="http://schemas.openxmlformats.org/presentationml/2006/main" xmlns:a="http://schemas.openxmlformats.org/drawingml/2006/main">
  <p:cSld>
    <p:bg>
      <p:bgPr>
        <a:solidFill>
          <a:srgbClr val="F1F1F1"/>
        </a:solidFill>
      </p:bgPr>
    </p:bg>
    <p:spTree>
      <p:nvGrpSpPr>
        <p:cNvPr id="1" name=""/>
        <p:cNvGrpSpPr/>
        <p:nvPr/>
      </p:nvGrpSpPr>
      <p:grpSpPr>
        <a:xfrm>
          <a:off x="0" y="0"/>
          <a:ext cx="0" cy="0"/>
          <a:chOff x="0" y="0"/>
          <a:chExt cx="0" cy="0"/>
        </a:xfrm>
      </p:grpSpPr>
      <p:sp>
        <p:nvSpPr>
          <p:cNvPr name="TextBox 2" id="2"/>
          <p:cNvSpPr txBox="true"/>
          <p:nvPr/>
        </p:nvSpPr>
        <p:spPr>
          <a:xfrm rot="0">
            <a:off x="32918" y="896874"/>
            <a:ext cx="6712248" cy="1218571"/>
          </a:xfrm>
          <a:prstGeom prst="rect">
            <a:avLst/>
          </a:prstGeom>
        </p:spPr>
        <p:txBody>
          <a:bodyPr anchor="t" rtlCol="false" tIns="0" lIns="0" bIns="0" rIns="0">
            <a:spAutoFit/>
          </a:bodyPr>
          <a:lstStyle/>
          <a:p>
            <a:pPr algn="ctr">
              <a:lnSpc>
                <a:spcPts val="8958"/>
              </a:lnSpc>
            </a:pPr>
            <a:r>
              <a:rPr lang="en-US" b="true" sz="6398" u="sng">
                <a:solidFill>
                  <a:srgbClr val="000000"/>
                </a:solidFill>
                <a:latin typeface="Open Sans Bold"/>
                <a:ea typeface="Open Sans Bold"/>
                <a:cs typeface="Open Sans Bold"/>
                <a:sym typeface="Open Sans Bold"/>
              </a:rPr>
              <a:t>References:</a:t>
            </a:r>
          </a:p>
        </p:txBody>
      </p:sp>
      <p:sp>
        <p:nvSpPr>
          <p:cNvPr name="TextBox 3" id="3"/>
          <p:cNvSpPr txBox="true"/>
          <p:nvPr/>
        </p:nvSpPr>
        <p:spPr>
          <a:xfrm rot="0">
            <a:off x="1028700" y="2820600"/>
            <a:ext cx="16846610" cy="6971100"/>
          </a:xfrm>
          <a:prstGeom prst="rect">
            <a:avLst/>
          </a:prstGeom>
        </p:spPr>
        <p:txBody>
          <a:bodyPr anchor="t" rtlCol="false" tIns="0" lIns="0" bIns="0" rIns="0">
            <a:spAutoFit/>
          </a:bodyPr>
          <a:lstStyle/>
          <a:p>
            <a:pPr algn="l">
              <a:lnSpc>
                <a:spcPts val="4265"/>
              </a:lnSpc>
            </a:pPr>
            <a:r>
              <a:rPr lang="en-US" sz="3047">
                <a:solidFill>
                  <a:srgbClr val="000000"/>
                </a:solidFill>
                <a:latin typeface="Open Sans"/>
                <a:ea typeface="Open Sans"/>
                <a:cs typeface="Open Sans"/>
                <a:sym typeface="Open Sans"/>
              </a:rPr>
              <a:t>Centers for Disease Control and Prevention. (2024) Photos of Measles (Rubeola) Available at: https://www.cdc.gov/measles/signs-symptoms/photos.html (Accessed: 10 July 2026).</a:t>
            </a:r>
          </a:p>
          <a:p>
            <a:pPr algn="l">
              <a:lnSpc>
                <a:spcPts val="4265"/>
              </a:lnSpc>
            </a:pPr>
          </a:p>
          <a:p>
            <a:pPr algn="l">
              <a:lnSpc>
                <a:spcPts val="4265"/>
              </a:lnSpc>
            </a:pPr>
            <a:r>
              <a:rPr lang="en-US" sz="3047">
                <a:solidFill>
                  <a:srgbClr val="000000"/>
                </a:solidFill>
                <a:latin typeface="Open Sans"/>
                <a:ea typeface="Open Sans"/>
                <a:cs typeface="Open Sans"/>
                <a:sym typeface="Open Sans"/>
              </a:rPr>
              <a:t>National Health Services.  (2025) Measles guidance for health care services Available at: https://www.england.nhs.uk/long-read/measles-guidance-for-healthcare-services (Accessed: 10 July 2026).</a:t>
            </a:r>
          </a:p>
          <a:p>
            <a:pPr algn="l">
              <a:lnSpc>
                <a:spcPts val="4265"/>
              </a:lnSpc>
            </a:pPr>
          </a:p>
          <a:p>
            <a:pPr algn="l">
              <a:lnSpc>
                <a:spcPts val="4265"/>
              </a:lnSpc>
            </a:pPr>
            <a:r>
              <a:rPr lang="en-US" sz="3047">
                <a:solidFill>
                  <a:srgbClr val="000000"/>
                </a:solidFill>
                <a:latin typeface="Open Sans"/>
                <a:ea typeface="Open Sans"/>
                <a:cs typeface="Open Sans"/>
                <a:sym typeface="Open Sans"/>
              </a:rPr>
              <a:t>UK Health Secretary Agency. (2026) Measles data dashboard Available at: https://ukhsa-dashboard.data.gov.uk/vaccine-preventable-diseases/measles (Accessed: 09 July 2026).</a:t>
            </a:r>
          </a:p>
          <a:p>
            <a:pPr algn="l">
              <a:lnSpc>
                <a:spcPts val="4265"/>
              </a:lnSpc>
            </a:pPr>
          </a:p>
          <a:p>
            <a:pPr algn="l">
              <a:lnSpc>
                <a:spcPts val="4265"/>
              </a:lnSpc>
            </a:pPr>
            <a:r>
              <a:rPr lang="en-US" sz="3047">
                <a:solidFill>
                  <a:srgbClr val="000000"/>
                </a:solidFill>
                <a:latin typeface="Open Sans"/>
                <a:ea typeface="Open Sans"/>
                <a:cs typeface="Open Sans"/>
                <a:sym typeface="Open Sans"/>
              </a:rPr>
              <a:t>World Health Organizations. (2024) Measles Fact sheet Available at: https://www.who.int/news-room/fact-sheets/detail/measles  (Accessed: 08 July 2026).</a:t>
            </a:r>
          </a:p>
          <a:p>
            <a:pPr algn="l">
              <a:lnSpc>
                <a:spcPts val="4265"/>
              </a:lnSpc>
            </a:pP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bg>
      <p:bgPr>
        <a:solidFill>
          <a:srgbClr val="FCF6F5"/>
        </a:solidFill>
      </p:bgPr>
    </p:bg>
    <p:spTree>
      <p:nvGrpSpPr>
        <p:cNvPr id="1" name=""/>
        <p:cNvGrpSpPr/>
        <p:nvPr/>
      </p:nvGrpSpPr>
      <p:grpSpPr>
        <a:xfrm>
          <a:off x="0" y="0"/>
          <a:ext cx="0" cy="0"/>
          <a:chOff x="0" y="0"/>
          <a:chExt cx="0" cy="0"/>
        </a:xfrm>
      </p:grpSpPr>
      <p:grpSp>
        <p:nvGrpSpPr>
          <p:cNvPr name="Group 2" id="2"/>
          <p:cNvGrpSpPr/>
          <p:nvPr/>
        </p:nvGrpSpPr>
        <p:grpSpPr>
          <a:xfrm rot="0">
            <a:off x="822960" y="685800"/>
            <a:ext cx="8229600" cy="480060"/>
            <a:chOff x="0" y="0"/>
            <a:chExt cx="10972800" cy="640080"/>
          </a:xfrm>
        </p:grpSpPr>
        <p:sp>
          <p:nvSpPr>
            <p:cNvPr name="Freeform 3" id="3"/>
            <p:cNvSpPr/>
            <p:nvPr/>
          </p:nvSpPr>
          <p:spPr>
            <a:xfrm flipH="false" flipV="false" rot="0">
              <a:off x="0" y="0"/>
              <a:ext cx="10972800" cy="640080"/>
            </a:xfrm>
            <a:custGeom>
              <a:avLst/>
              <a:gdLst/>
              <a:ahLst/>
              <a:cxnLst/>
              <a:rect r="r" b="b" t="t" l="l"/>
              <a:pathLst>
                <a:path h="640080" w="10972800">
                  <a:moveTo>
                    <a:pt x="0" y="0"/>
                  </a:moveTo>
                  <a:lnTo>
                    <a:pt x="10972800" y="0"/>
                  </a:lnTo>
                  <a:lnTo>
                    <a:pt x="10972800" y="640080"/>
                  </a:lnTo>
                  <a:lnTo>
                    <a:pt x="0" y="640080"/>
                  </a:lnTo>
                  <a:close/>
                </a:path>
              </a:pathLst>
            </a:custGeom>
            <a:blipFill>
              <a:blip r:embed="rId2">
                <a:alphaModFix amt="0"/>
              </a:blip>
              <a:stretch>
                <a:fillRect l="0" t="-284029" r="0" b="-284029"/>
              </a:stretch>
            </a:blipFill>
          </p:spPr>
        </p:sp>
        <p:sp>
          <p:nvSpPr>
            <p:cNvPr name="TextBox 4" id="4"/>
            <p:cNvSpPr txBox="true"/>
            <p:nvPr/>
          </p:nvSpPr>
          <p:spPr>
            <a:xfrm>
              <a:off x="0" y="-38100"/>
              <a:ext cx="10972800" cy="678180"/>
            </a:xfrm>
            <a:prstGeom prst="rect">
              <a:avLst/>
            </a:prstGeom>
          </p:spPr>
          <p:txBody>
            <a:bodyPr anchor="ctr" rtlCol="false" tIns="0" lIns="0" bIns="0" rIns="0"/>
            <a:lstStyle/>
            <a:p>
              <a:pPr algn="l">
                <a:lnSpc>
                  <a:spcPts val="2160"/>
                </a:lnSpc>
              </a:pPr>
              <a:r>
                <a:rPr lang="en-US" b="true" sz="1800" spc="299">
                  <a:solidFill>
                    <a:srgbClr val="990011"/>
                  </a:solidFill>
                  <a:latin typeface="Calibri (MS) Bold"/>
                  <a:ea typeface="Calibri (MS) Bold"/>
                  <a:cs typeface="Calibri (MS) Bold"/>
                  <a:sym typeface="Calibri (MS) Bold"/>
                </a:rPr>
                <a:t>REFERENCES</a:t>
              </a:r>
            </a:p>
          </p:txBody>
        </p:sp>
      </p:grpSp>
      <p:grpSp>
        <p:nvGrpSpPr>
          <p:cNvPr name="Group 5" id="5"/>
          <p:cNvGrpSpPr/>
          <p:nvPr/>
        </p:nvGrpSpPr>
        <p:grpSpPr>
          <a:xfrm rot="0">
            <a:off x="822960" y="1165860"/>
            <a:ext cx="16641623" cy="1234440"/>
            <a:chOff x="0" y="0"/>
            <a:chExt cx="22188830" cy="1645920"/>
          </a:xfrm>
        </p:grpSpPr>
        <p:sp>
          <p:nvSpPr>
            <p:cNvPr name="Freeform 6" id="6"/>
            <p:cNvSpPr/>
            <p:nvPr/>
          </p:nvSpPr>
          <p:spPr>
            <a:xfrm flipH="false" flipV="false" rot="0">
              <a:off x="0" y="0"/>
              <a:ext cx="22188830" cy="1645920"/>
            </a:xfrm>
            <a:custGeom>
              <a:avLst/>
              <a:gdLst/>
              <a:ahLst/>
              <a:cxnLst/>
              <a:rect r="r" b="b" t="t" l="l"/>
              <a:pathLst>
                <a:path h="1645920" w="22188830">
                  <a:moveTo>
                    <a:pt x="0" y="0"/>
                  </a:moveTo>
                  <a:lnTo>
                    <a:pt x="22188830" y="0"/>
                  </a:lnTo>
                  <a:lnTo>
                    <a:pt x="22188830" y="1645920"/>
                  </a:lnTo>
                  <a:lnTo>
                    <a:pt x="0" y="1645920"/>
                  </a:lnTo>
                  <a:close/>
                </a:path>
              </a:pathLst>
            </a:custGeom>
            <a:blipFill>
              <a:blip r:embed="rId2">
                <a:alphaModFix amt="0"/>
              </a:blip>
              <a:stretch>
                <a:fillRect l="0" t="-212679" r="0" b="-212679"/>
              </a:stretch>
            </a:blipFill>
          </p:spPr>
        </p:sp>
        <p:sp>
          <p:nvSpPr>
            <p:cNvPr name="TextBox 7" id="7"/>
            <p:cNvSpPr txBox="true"/>
            <p:nvPr/>
          </p:nvSpPr>
          <p:spPr>
            <a:xfrm>
              <a:off x="0" y="-9525"/>
              <a:ext cx="22188830" cy="1655445"/>
            </a:xfrm>
            <a:prstGeom prst="rect">
              <a:avLst/>
            </a:prstGeom>
          </p:spPr>
          <p:txBody>
            <a:bodyPr anchor="ctr" rtlCol="false" tIns="0" lIns="0" bIns="0" rIns="0"/>
            <a:lstStyle/>
            <a:p>
              <a:pPr algn="l">
                <a:lnSpc>
                  <a:spcPts val="5759"/>
                </a:lnSpc>
              </a:pPr>
              <a:r>
                <a:rPr lang="en-US" sz="4800" b="true">
                  <a:solidFill>
                    <a:srgbClr val="2A1A1D"/>
                  </a:solidFill>
                  <a:latin typeface="Cambria Bold"/>
                  <a:ea typeface="Cambria Bold"/>
                  <a:cs typeface="Cambria Bold"/>
                  <a:sym typeface="Cambria Bold"/>
                </a:rPr>
                <a:t>References</a:t>
              </a:r>
            </a:p>
          </p:txBody>
        </p:sp>
      </p:grpSp>
      <p:grpSp>
        <p:nvGrpSpPr>
          <p:cNvPr name="Group 8" id="8"/>
          <p:cNvGrpSpPr/>
          <p:nvPr/>
        </p:nvGrpSpPr>
        <p:grpSpPr>
          <a:xfrm rot="0">
            <a:off x="822960" y="2537460"/>
            <a:ext cx="548640" cy="754380"/>
            <a:chOff x="0" y="0"/>
            <a:chExt cx="731520" cy="1005840"/>
          </a:xfrm>
        </p:grpSpPr>
        <p:sp>
          <p:nvSpPr>
            <p:cNvPr name="Freeform 9" id="9"/>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10" id="10"/>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1.</a:t>
              </a:r>
            </a:p>
          </p:txBody>
        </p:sp>
      </p:grpSp>
      <p:grpSp>
        <p:nvGrpSpPr>
          <p:cNvPr name="Group 11" id="11"/>
          <p:cNvGrpSpPr/>
          <p:nvPr/>
        </p:nvGrpSpPr>
        <p:grpSpPr>
          <a:xfrm rot="0">
            <a:off x="1440180" y="2537460"/>
            <a:ext cx="15910560" cy="754380"/>
            <a:chOff x="0" y="0"/>
            <a:chExt cx="21214080" cy="1005840"/>
          </a:xfrm>
        </p:grpSpPr>
        <p:sp>
          <p:nvSpPr>
            <p:cNvPr name="Freeform 12" id="12"/>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13" id="13"/>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NHS England (2026) Measles guidance for healthcare services. Available at: https://www.england.nhs.uk/long-read/measles-guidance-for-healthcare-services/ (Accessed: 9 July 2026).</a:t>
              </a:r>
            </a:p>
          </p:txBody>
        </p:sp>
      </p:grpSp>
      <p:grpSp>
        <p:nvGrpSpPr>
          <p:cNvPr name="Group 14" id="14"/>
          <p:cNvGrpSpPr/>
          <p:nvPr/>
        </p:nvGrpSpPr>
        <p:grpSpPr>
          <a:xfrm rot="0">
            <a:off x="822960" y="3415284"/>
            <a:ext cx="548640" cy="754380"/>
            <a:chOff x="0" y="0"/>
            <a:chExt cx="731520" cy="1005840"/>
          </a:xfrm>
        </p:grpSpPr>
        <p:sp>
          <p:nvSpPr>
            <p:cNvPr name="Freeform 15" id="15"/>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16" id="16"/>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2.</a:t>
              </a:r>
            </a:p>
          </p:txBody>
        </p:sp>
      </p:grpSp>
      <p:grpSp>
        <p:nvGrpSpPr>
          <p:cNvPr name="Group 17" id="17"/>
          <p:cNvGrpSpPr/>
          <p:nvPr/>
        </p:nvGrpSpPr>
        <p:grpSpPr>
          <a:xfrm rot="0">
            <a:off x="1440180" y="3415284"/>
            <a:ext cx="15910560" cy="754380"/>
            <a:chOff x="0" y="0"/>
            <a:chExt cx="21214080" cy="1005840"/>
          </a:xfrm>
        </p:grpSpPr>
        <p:sp>
          <p:nvSpPr>
            <p:cNvPr name="Freeform 18" id="18"/>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19" id="19"/>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UK Health Security Agency (2026) National measles guidelines, Version 7. Available at: https://www.gov.uk/government/publications/national-measles-guidelines (Accessed: 9 July 2026).</a:t>
              </a:r>
            </a:p>
          </p:txBody>
        </p:sp>
      </p:grpSp>
      <p:grpSp>
        <p:nvGrpSpPr>
          <p:cNvPr name="Group 20" id="20"/>
          <p:cNvGrpSpPr/>
          <p:nvPr/>
        </p:nvGrpSpPr>
        <p:grpSpPr>
          <a:xfrm rot="0">
            <a:off x="822960" y="4293108"/>
            <a:ext cx="548640" cy="754380"/>
            <a:chOff x="0" y="0"/>
            <a:chExt cx="731520" cy="1005840"/>
          </a:xfrm>
        </p:grpSpPr>
        <p:sp>
          <p:nvSpPr>
            <p:cNvPr name="Freeform 21" id="21"/>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22" id="22"/>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3.</a:t>
              </a:r>
            </a:p>
          </p:txBody>
        </p:sp>
      </p:grpSp>
      <p:grpSp>
        <p:nvGrpSpPr>
          <p:cNvPr name="Group 23" id="23"/>
          <p:cNvGrpSpPr/>
          <p:nvPr/>
        </p:nvGrpSpPr>
        <p:grpSpPr>
          <a:xfrm rot="0">
            <a:off x="1440180" y="4293108"/>
            <a:ext cx="15910560" cy="754380"/>
            <a:chOff x="0" y="0"/>
            <a:chExt cx="21214080" cy="1005840"/>
          </a:xfrm>
        </p:grpSpPr>
        <p:sp>
          <p:nvSpPr>
            <p:cNvPr name="Freeform 24" id="24"/>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25" id="25"/>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UK Health Security Agency (2025) Latest data shows measles cases remain high. Available at: https://www.gov.uk/government/news/latest-data-shows-measles-cases-remain-high (Accessed: 9 July 2026).</a:t>
              </a:r>
            </a:p>
          </p:txBody>
        </p:sp>
      </p:grpSp>
      <p:grpSp>
        <p:nvGrpSpPr>
          <p:cNvPr name="Group 26" id="26"/>
          <p:cNvGrpSpPr/>
          <p:nvPr/>
        </p:nvGrpSpPr>
        <p:grpSpPr>
          <a:xfrm rot="0">
            <a:off x="822960" y="5170932"/>
            <a:ext cx="548640" cy="754380"/>
            <a:chOff x="0" y="0"/>
            <a:chExt cx="731520" cy="1005840"/>
          </a:xfrm>
        </p:grpSpPr>
        <p:sp>
          <p:nvSpPr>
            <p:cNvPr name="Freeform 27" id="27"/>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28" id="28"/>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4.</a:t>
              </a:r>
            </a:p>
          </p:txBody>
        </p:sp>
      </p:grpSp>
      <p:grpSp>
        <p:nvGrpSpPr>
          <p:cNvPr name="Group 29" id="29"/>
          <p:cNvGrpSpPr/>
          <p:nvPr/>
        </p:nvGrpSpPr>
        <p:grpSpPr>
          <a:xfrm rot="0">
            <a:off x="1440180" y="5170932"/>
            <a:ext cx="15910560" cy="754380"/>
            <a:chOff x="0" y="0"/>
            <a:chExt cx="21214080" cy="1005840"/>
          </a:xfrm>
        </p:grpSpPr>
        <p:sp>
          <p:nvSpPr>
            <p:cNvPr name="Freeform 30" id="30"/>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31" id="31"/>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Department for Education (2026) What to do if you think your child has measles and when to keep them off school. The Education Hub. Available at: https://educationhub.blog.gov.uk (Accessed: 9 July 2026).</a:t>
              </a:r>
            </a:p>
          </p:txBody>
        </p:sp>
      </p:grpSp>
      <p:grpSp>
        <p:nvGrpSpPr>
          <p:cNvPr name="Group 32" id="32"/>
          <p:cNvGrpSpPr/>
          <p:nvPr/>
        </p:nvGrpSpPr>
        <p:grpSpPr>
          <a:xfrm rot="0">
            <a:off x="822960" y="6048756"/>
            <a:ext cx="548640" cy="754380"/>
            <a:chOff x="0" y="0"/>
            <a:chExt cx="731520" cy="1005840"/>
          </a:xfrm>
        </p:grpSpPr>
        <p:sp>
          <p:nvSpPr>
            <p:cNvPr name="Freeform 33" id="33"/>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34" id="34"/>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5.</a:t>
              </a:r>
            </a:p>
          </p:txBody>
        </p:sp>
      </p:grpSp>
      <p:grpSp>
        <p:nvGrpSpPr>
          <p:cNvPr name="Group 35" id="35"/>
          <p:cNvGrpSpPr/>
          <p:nvPr/>
        </p:nvGrpSpPr>
        <p:grpSpPr>
          <a:xfrm rot="0">
            <a:off x="1440180" y="6048756"/>
            <a:ext cx="15910560" cy="754380"/>
            <a:chOff x="0" y="0"/>
            <a:chExt cx="21214080" cy="1005840"/>
          </a:xfrm>
        </p:grpSpPr>
        <p:sp>
          <p:nvSpPr>
            <p:cNvPr name="Freeform 36" id="36"/>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37" id="37"/>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National Education Union (2026) Infectious diseases in schools. Available at: https://neu.org.uk/advice/health-and-safety/infectious-diseases-and-illness/infectious-diseases-schools (Accessed: 9 July 2026).</a:t>
              </a:r>
            </a:p>
          </p:txBody>
        </p:sp>
      </p:grpSp>
      <p:grpSp>
        <p:nvGrpSpPr>
          <p:cNvPr name="Group 38" id="38"/>
          <p:cNvGrpSpPr/>
          <p:nvPr/>
        </p:nvGrpSpPr>
        <p:grpSpPr>
          <a:xfrm rot="0">
            <a:off x="822960" y="6926580"/>
            <a:ext cx="548640" cy="754380"/>
            <a:chOff x="0" y="0"/>
            <a:chExt cx="731520" cy="1005840"/>
          </a:xfrm>
        </p:grpSpPr>
        <p:sp>
          <p:nvSpPr>
            <p:cNvPr name="Freeform 39" id="39"/>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40" id="40"/>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6.</a:t>
              </a:r>
            </a:p>
          </p:txBody>
        </p:sp>
      </p:grpSp>
      <p:grpSp>
        <p:nvGrpSpPr>
          <p:cNvPr name="Group 41" id="41"/>
          <p:cNvGrpSpPr/>
          <p:nvPr/>
        </p:nvGrpSpPr>
        <p:grpSpPr>
          <a:xfrm rot="0">
            <a:off x="1440180" y="6926580"/>
            <a:ext cx="15910560" cy="754380"/>
            <a:chOff x="0" y="0"/>
            <a:chExt cx="21214080" cy="1005840"/>
          </a:xfrm>
        </p:grpSpPr>
        <p:sp>
          <p:nvSpPr>
            <p:cNvPr name="Freeform 42" id="42"/>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43" id="43"/>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World Health Organization (2025) Measles: Fact sheet. Available at: https://www.who.int/news-room/fact-sheets/detail/measles (Accessed: 9 July 2026).</a:t>
              </a:r>
            </a:p>
          </p:txBody>
        </p:sp>
      </p:grpSp>
      <p:grpSp>
        <p:nvGrpSpPr>
          <p:cNvPr name="Group 44" id="44"/>
          <p:cNvGrpSpPr/>
          <p:nvPr/>
        </p:nvGrpSpPr>
        <p:grpSpPr>
          <a:xfrm rot="0">
            <a:off x="822960" y="7804404"/>
            <a:ext cx="548640" cy="754380"/>
            <a:chOff x="0" y="0"/>
            <a:chExt cx="731520" cy="1005840"/>
          </a:xfrm>
        </p:grpSpPr>
        <p:sp>
          <p:nvSpPr>
            <p:cNvPr name="Freeform 45" id="45"/>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46" id="46"/>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7.</a:t>
              </a:r>
            </a:p>
          </p:txBody>
        </p:sp>
      </p:grpSp>
      <p:grpSp>
        <p:nvGrpSpPr>
          <p:cNvPr name="Group 47" id="47"/>
          <p:cNvGrpSpPr/>
          <p:nvPr/>
        </p:nvGrpSpPr>
        <p:grpSpPr>
          <a:xfrm rot="0">
            <a:off x="1440180" y="7804404"/>
            <a:ext cx="15910560" cy="754380"/>
            <a:chOff x="0" y="0"/>
            <a:chExt cx="21214080" cy="1005840"/>
          </a:xfrm>
        </p:grpSpPr>
        <p:sp>
          <p:nvSpPr>
            <p:cNvPr name="Freeform 48" id="48"/>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49" id="49"/>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Bellini, W. and Rota, P. (2025) 'Measles 2025', New England Journal of Medicine. Available at: https://www.nejm.org/doi/full/10.1056/NEJMra2504516 (Accessed: 9 July 2026).</a:t>
              </a:r>
            </a:p>
          </p:txBody>
        </p:sp>
      </p:grpSp>
      <p:grpSp>
        <p:nvGrpSpPr>
          <p:cNvPr name="Group 50" id="50"/>
          <p:cNvGrpSpPr/>
          <p:nvPr/>
        </p:nvGrpSpPr>
        <p:grpSpPr>
          <a:xfrm rot="0">
            <a:off x="822960" y="8682228"/>
            <a:ext cx="548640" cy="754380"/>
            <a:chOff x="0" y="0"/>
            <a:chExt cx="731520" cy="1005840"/>
          </a:xfrm>
        </p:grpSpPr>
        <p:sp>
          <p:nvSpPr>
            <p:cNvPr name="Freeform 51" id="51"/>
            <p:cNvSpPr/>
            <p:nvPr/>
          </p:nvSpPr>
          <p:spPr>
            <a:xfrm flipH="false" flipV="false" rot="0">
              <a:off x="0" y="0"/>
              <a:ext cx="731520" cy="1005840"/>
            </a:xfrm>
            <a:custGeom>
              <a:avLst/>
              <a:gdLst/>
              <a:ahLst/>
              <a:cxnLst/>
              <a:rect r="r" b="b" t="t" l="l"/>
              <a:pathLst>
                <a:path h="1005840" w="731520">
                  <a:moveTo>
                    <a:pt x="0" y="0"/>
                  </a:moveTo>
                  <a:lnTo>
                    <a:pt x="731520" y="0"/>
                  </a:lnTo>
                  <a:lnTo>
                    <a:pt x="731520" y="1005840"/>
                  </a:lnTo>
                  <a:lnTo>
                    <a:pt x="0" y="1005840"/>
                  </a:lnTo>
                  <a:close/>
                </a:path>
              </a:pathLst>
            </a:custGeom>
            <a:blipFill>
              <a:blip r:embed="rId2">
                <a:alphaModFix amt="0"/>
              </a:blip>
              <a:stretch>
                <a:fillRect l="-126417" t="0" r="-126417" b="0"/>
              </a:stretch>
            </a:blipFill>
          </p:spPr>
        </p:sp>
        <p:sp>
          <p:nvSpPr>
            <p:cNvPr name="TextBox 52" id="52"/>
            <p:cNvSpPr txBox="true"/>
            <p:nvPr/>
          </p:nvSpPr>
          <p:spPr>
            <a:xfrm>
              <a:off x="0" y="-38100"/>
              <a:ext cx="731520" cy="1043940"/>
            </a:xfrm>
            <a:prstGeom prst="rect">
              <a:avLst/>
            </a:prstGeom>
          </p:spPr>
          <p:txBody>
            <a:bodyPr anchor="ctr" rtlCol="false" tIns="0" lIns="0" bIns="0" rIns="0"/>
            <a:lstStyle/>
            <a:p>
              <a:pPr algn="l">
                <a:lnSpc>
                  <a:spcPts val="2070"/>
                </a:lnSpc>
              </a:pPr>
              <a:r>
                <a:rPr lang="en-US" sz="1725" b="true">
                  <a:solidFill>
                    <a:srgbClr val="990011"/>
                  </a:solidFill>
                  <a:latin typeface="Calibri (MS) Bold"/>
                  <a:ea typeface="Calibri (MS) Bold"/>
                  <a:cs typeface="Calibri (MS) Bold"/>
                  <a:sym typeface="Calibri (MS) Bold"/>
                </a:rPr>
                <a:t>8.</a:t>
              </a:r>
            </a:p>
          </p:txBody>
        </p:sp>
      </p:grpSp>
      <p:grpSp>
        <p:nvGrpSpPr>
          <p:cNvPr name="Group 53" id="53"/>
          <p:cNvGrpSpPr/>
          <p:nvPr/>
        </p:nvGrpSpPr>
        <p:grpSpPr>
          <a:xfrm rot="0">
            <a:off x="1440180" y="8682228"/>
            <a:ext cx="15910560" cy="754380"/>
            <a:chOff x="0" y="0"/>
            <a:chExt cx="21214080" cy="1005840"/>
          </a:xfrm>
        </p:grpSpPr>
        <p:sp>
          <p:nvSpPr>
            <p:cNvPr name="Freeform 54" id="54"/>
            <p:cNvSpPr/>
            <p:nvPr/>
          </p:nvSpPr>
          <p:spPr>
            <a:xfrm flipH="false" flipV="false" rot="0">
              <a:off x="0" y="0"/>
              <a:ext cx="21214080" cy="1005840"/>
            </a:xfrm>
            <a:custGeom>
              <a:avLst/>
              <a:gdLst/>
              <a:ahLst/>
              <a:cxnLst/>
              <a:rect r="r" b="b" t="t" l="l"/>
              <a:pathLst>
                <a:path h="1005840" w="21214080">
                  <a:moveTo>
                    <a:pt x="0" y="0"/>
                  </a:moveTo>
                  <a:lnTo>
                    <a:pt x="21214080" y="0"/>
                  </a:lnTo>
                  <a:lnTo>
                    <a:pt x="21214080" y="1005840"/>
                  </a:lnTo>
                  <a:lnTo>
                    <a:pt x="0" y="1005840"/>
                  </a:lnTo>
                  <a:close/>
                </a:path>
              </a:pathLst>
            </a:custGeom>
            <a:blipFill>
              <a:blip r:embed="rId2">
                <a:alphaModFix amt="0"/>
              </a:blip>
              <a:stretch>
                <a:fillRect l="0" t="-360957" r="0" b="-360957"/>
              </a:stretch>
            </a:blipFill>
          </p:spPr>
        </p:sp>
        <p:sp>
          <p:nvSpPr>
            <p:cNvPr name="TextBox 55" id="55"/>
            <p:cNvSpPr txBox="true"/>
            <p:nvPr/>
          </p:nvSpPr>
          <p:spPr>
            <a:xfrm>
              <a:off x="0" y="-66675"/>
              <a:ext cx="21214080" cy="1072515"/>
            </a:xfrm>
            <a:prstGeom prst="rect">
              <a:avLst/>
            </a:prstGeom>
          </p:spPr>
          <p:txBody>
            <a:bodyPr anchor="ctr" rtlCol="false" tIns="0" lIns="0" bIns="0" rIns="0"/>
            <a:lstStyle/>
            <a:p>
              <a:pPr algn="l">
                <a:lnSpc>
                  <a:spcPts val="2380"/>
                </a:lnSpc>
              </a:pPr>
              <a:r>
                <a:rPr lang="en-US" sz="1725">
                  <a:solidFill>
                    <a:srgbClr val="2A1A1D"/>
                  </a:solidFill>
                  <a:latin typeface="Calibri (MS)"/>
                  <a:ea typeface="Calibri (MS)"/>
                  <a:cs typeface="Calibri (MS)"/>
                  <a:sym typeface="Calibri (MS)"/>
                </a:rPr>
                <a:t>Guerra, F.M. et al. (2017) 'The basic reproduction number (R0) of measles: a systematic review', The Lancet Infectious Diseases, 17(12), e420–e428.</a:t>
              </a:r>
            </a:p>
          </p:txBody>
        </p:sp>
      </p:grpSp>
      <p:grpSp>
        <p:nvGrpSpPr>
          <p:cNvPr name="Group 56" id="56"/>
          <p:cNvGrpSpPr/>
          <p:nvPr/>
        </p:nvGrpSpPr>
        <p:grpSpPr>
          <a:xfrm rot="0">
            <a:off x="17053103" y="9532620"/>
            <a:ext cx="822960" cy="480060"/>
            <a:chOff x="0" y="0"/>
            <a:chExt cx="1097280" cy="640080"/>
          </a:xfrm>
        </p:grpSpPr>
        <p:sp>
          <p:nvSpPr>
            <p:cNvPr name="Freeform 57" id="57"/>
            <p:cNvSpPr/>
            <p:nvPr/>
          </p:nvSpPr>
          <p:spPr>
            <a:xfrm flipH="false" flipV="false" rot="0">
              <a:off x="0" y="0"/>
              <a:ext cx="1097280" cy="640080"/>
            </a:xfrm>
            <a:custGeom>
              <a:avLst/>
              <a:gdLst/>
              <a:ahLst/>
              <a:cxnLst/>
              <a:rect r="r" b="b" t="t" l="l"/>
              <a:pathLst>
                <a:path h="640080" w="1097280">
                  <a:moveTo>
                    <a:pt x="0" y="0"/>
                  </a:moveTo>
                  <a:lnTo>
                    <a:pt x="1097280" y="0"/>
                  </a:lnTo>
                  <a:lnTo>
                    <a:pt x="1097280" y="640080"/>
                  </a:lnTo>
                  <a:lnTo>
                    <a:pt x="0" y="640080"/>
                  </a:lnTo>
                  <a:close/>
                </a:path>
              </a:pathLst>
            </a:custGeom>
            <a:blipFill>
              <a:blip r:embed="rId2">
                <a:alphaModFix amt="0"/>
              </a:blip>
              <a:stretch>
                <a:fillRect l="-24843" t="0" r="-24843" b="0"/>
              </a:stretch>
            </a:blipFill>
          </p:spPr>
        </p:sp>
        <p:sp>
          <p:nvSpPr>
            <p:cNvPr name="TextBox 58" id="58"/>
            <p:cNvSpPr txBox="true"/>
            <p:nvPr/>
          </p:nvSpPr>
          <p:spPr>
            <a:xfrm>
              <a:off x="0" y="-38100"/>
              <a:ext cx="1097280" cy="678180"/>
            </a:xfrm>
            <a:prstGeom prst="rect">
              <a:avLst/>
            </a:prstGeom>
          </p:spPr>
          <p:txBody>
            <a:bodyPr anchor="ctr" rtlCol="false" tIns="0" lIns="0" bIns="0" rIns="0"/>
            <a:lstStyle/>
            <a:p>
              <a:pPr algn="r">
                <a:lnSpc>
                  <a:spcPts val="1800"/>
                </a:lnSpc>
              </a:pPr>
              <a:r>
                <a:rPr lang="en-US" sz="1500">
                  <a:solidFill>
                    <a:srgbClr val="6B6266"/>
                  </a:solidFill>
                  <a:latin typeface="Calibri (MS)"/>
                  <a:ea typeface="Calibri (MS)"/>
                  <a:cs typeface="Calibri (MS)"/>
                  <a:sym typeface="Calibri (MS)"/>
                </a:rPr>
                <a:t>14</a:t>
              </a:r>
            </a:p>
          </p:txBody>
        </p:sp>
      </p:gr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bg>
      <p:bgPr>
        <a:solidFill>
          <a:srgbClr val="F1F1F1"/>
        </a:solidFill>
      </p:bgPr>
    </p:bg>
    <p:spTree>
      <p:nvGrpSpPr>
        <p:cNvPr id="1" name=""/>
        <p:cNvGrpSpPr/>
        <p:nvPr/>
      </p:nvGrpSpPr>
      <p:grpSpPr>
        <a:xfrm>
          <a:off x="0" y="0"/>
          <a:ext cx="0" cy="0"/>
          <a:chOff x="0" y="0"/>
          <a:chExt cx="0" cy="0"/>
        </a:xfrm>
      </p:grpSpPr>
      <p:sp>
        <p:nvSpPr>
          <p:cNvPr name="Freeform 2" id="2"/>
          <p:cNvSpPr/>
          <p:nvPr/>
        </p:nvSpPr>
        <p:spPr>
          <a:xfrm flipH="false" flipV="false" rot="0">
            <a:off x="-1024957" y="0"/>
            <a:ext cx="4107323" cy="4114800"/>
          </a:xfrm>
          <a:custGeom>
            <a:avLst/>
            <a:gdLst/>
            <a:ahLst/>
            <a:cxnLst/>
            <a:rect r="r" b="b" t="t" l="l"/>
            <a:pathLst>
              <a:path h="4114800" w="4107323">
                <a:moveTo>
                  <a:pt x="0" y="0"/>
                </a:moveTo>
                <a:lnTo>
                  <a:pt x="4107323" y="0"/>
                </a:lnTo>
                <a:lnTo>
                  <a:pt x="410732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grpSp>
        <p:nvGrpSpPr>
          <p:cNvPr name="Group 3" id="3"/>
          <p:cNvGrpSpPr/>
          <p:nvPr/>
        </p:nvGrpSpPr>
        <p:grpSpPr>
          <a:xfrm rot="0">
            <a:off x="1028700" y="2525268"/>
            <a:ext cx="5190649" cy="5236474"/>
            <a:chOff x="0" y="0"/>
            <a:chExt cx="6920865" cy="6981965"/>
          </a:xfrm>
        </p:grpSpPr>
        <p:sp>
          <p:nvSpPr>
            <p:cNvPr name="Freeform 4" id="4"/>
            <p:cNvSpPr/>
            <p:nvPr/>
          </p:nvSpPr>
          <p:spPr>
            <a:xfrm flipH="false" flipV="false" rot="0">
              <a:off x="0" y="0"/>
              <a:ext cx="6920865" cy="6981952"/>
            </a:xfrm>
            <a:custGeom>
              <a:avLst/>
              <a:gdLst/>
              <a:ahLst/>
              <a:cxnLst/>
              <a:rect r="r" b="b" t="t" l="l"/>
              <a:pathLst>
                <a:path h="6981952" w="6920865">
                  <a:moveTo>
                    <a:pt x="0" y="0"/>
                  </a:moveTo>
                  <a:lnTo>
                    <a:pt x="6920865" y="0"/>
                  </a:lnTo>
                  <a:lnTo>
                    <a:pt x="6920865" y="6981952"/>
                  </a:lnTo>
                  <a:lnTo>
                    <a:pt x="0" y="6981952"/>
                  </a:lnTo>
                  <a:lnTo>
                    <a:pt x="0" y="0"/>
                  </a:lnTo>
                  <a:close/>
                </a:path>
              </a:pathLst>
            </a:custGeom>
            <a:blipFill>
              <a:blip r:embed="rId4"/>
              <a:stretch>
                <a:fillRect l="-26" t="0" r="-27" b="0"/>
              </a:stretch>
            </a:blipFill>
          </p:spPr>
        </p:sp>
      </p:grpSp>
      <p:sp>
        <p:nvSpPr>
          <p:cNvPr name="Freeform 5" id="5"/>
          <p:cNvSpPr/>
          <p:nvPr/>
        </p:nvSpPr>
        <p:spPr>
          <a:xfrm flipH="false" flipV="false" rot="0">
            <a:off x="14860543" y="-861746"/>
            <a:ext cx="4107323" cy="4114800"/>
          </a:xfrm>
          <a:custGeom>
            <a:avLst/>
            <a:gdLst/>
            <a:ahLst/>
            <a:cxnLst/>
            <a:rect r="r" b="b" t="t" l="l"/>
            <a:pathLst>
              <a:path h="4114800" w="4107323">
                <a:moveTo>
                  <a:pt x="0" y="0"/>
                </a:moveTo>
                <a:lnTo>
                  <a:pt x="4107323" y="0"/>
                </a:lnTo>
                <a:lnTo>
                  <a:pt x="410732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sp>
        <p:nvSpPr>
          <p:cNvPr name="Freeform 6" id="6"/>
          <p:cNvSpPr/>
          <p:nvPr/>
        </p:nvSpPr>
        <p:spPr>
          <a:xfrm flipH="false" flipV="false" rot="0">
            <a:off x="7971006" y="8229600"/>
            <a:ext cx="4107323" cy="4114800"/>
          </a:xfrm>
          <a:custGeom>
            <a:avLst/>
            <a:gdLst/>
            <a:ahLst/>
            <a:cxnLst/>
            <a:rect r="r" b="b" t="t" l="l"/>
            <a:pathLst>
              <a:path h="4114800" w="4107323">
                <a:moveTo>
                  <a:pt x="0" y="0"/>
                </a:moveTo>
                <a:lnTo>
                  <a:pt x="4107323" y="0"/>
                </a:lnTo>
                <a:lnTo>
                  <a:pt x="410732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24" r="0" b="-24"/>
            </a:stretch>
          </a:blipFill>
        </p:spPr>
      </p:sp>
      <p:grpSp>
        <p:nvGrpSpPr>
          <p:cNvPr name="Group 7" id="7"/>
          <p:cNvGrpSpPr/>
          <p:nvPr/>
        </p:nvGrpSpPr>
        <p:grpSpPr>
          <a:xfrm rot="0">
            <a:off x="15205643" y="7312485"/>
            <a:ext cx="1946129" cy="1834220"/>
            <a:chOff x="0" y="0"/>
            <a:chExt cx="2594839" cy="2445626"/>
          </a:xfrm>
        </p:grpSpPr>
        <p:sp>
          <p:nvSpPr>
            <p:cNvPr name="Freeform 8" id="8"/>
            <p:cNvSpPr/>
            <p:nvPr/>
          </p:nvSpPr>
          <p:spPr>
            <a:xfrm flipH="false" flipV="false" rot="0">
              <a:off x="0" y="0"/>
              <a:ext cx="2594864" cy="2445639"/>
            </a:xfrm>
            <a:custGeom>
              <a:avLst/>
              <a:gdLst/>
              <a:ahLst/>
              <a:cxnLst/>
              <a:rect r="r" b="b" t="t" l="l"/>
              <a:pathLst>
                <a:path h="2445639" w="2594864">
                  <a:moveTo>
                    <a:pt x="0" y="0"/>
                  </a:moveTo>
                  <a:lnTo>
                    <a:pt x="2594864" y="0"/>
                  </a:lnTo>
                  <a:lnTo>
                    <a:pt x="2594864" y="2445639"/>
                  </a:lnTo>
                  <a:lnTo>
                    <a:pt x="0" y="2445639"/>
                  </a:lnTo>
                  <a:lnTo>
                    <a:pt x="0" y="0"/>
                  </a:lnTo>
                  <a:close/>
                </a:path>
              </a:pathLst>
            </a:custGeom>
            <a:blipFill>
              <a:blip r:embed="rId5"/>
              <a:stretch>
                <a:fillRect l="-35" t="0" r="-34" b="0"/>
              </a:stretch>
            </a:blipFill>
          </p:spPr>
        </p:sp>
      </p:grpSp>
      <p:sp>
        <p:nvSpPr>
          <p:cNvPr name="TextBox 9" id="9"/>
          <p:cNvSpPr txBox="true"/>
          <p:nvPr/>
        </p:nvSpPr>
        <p:spPr>
          <a:xfrm rot="0">
            <a:off x="6465446" y="3968296"/>
            <a:ext cx="10686317" cy="1469584"/>
          </a:xfrm>
          <a:prstGeom prst="rect">
            <a:avLst/>
          </a:prstGeom>
        </p:spPr>
        <p:txBody>
          <a:bodyPr anchor="t" rtlCol="false" tIns="0" lIns="0" bIns="0" rIns="0">
            <a:spAutoFit/>
          </a:bodyPr>
          <a:lstStyle/>
          <a:p>
            <a:pPr algn="ctr">
              <a:lnSpc>
                <a:spcPts val="11466"/>
              </a:lnSpc>
            </a:pPr>
            <a:r>
              <a:rPr lang="en-US" sz="12197" b="true">
                <a:solidFill>
                  <a:srgbClr val="000000"/>
                </a:solidFill>
                <a:latin typeface="Poppins Bold"/>
                <a:ea typeface="Poppins Bold"/>
                <a:cs typeface="Poppins Bold"/>
                <a:sym typeface="Poppins Bold"/>
              </a:rPr>
              <a:t>Thank You</a:t>
            </a:r>
          </a:p>
        </p:txBody>
      </p:sp>
      <p:sp>
        <p:nvSpPr>
          <p:cNvPr name="TextBox 10" id="10"/>
          <p:cNvSpPr txBox="true"/>
          <p:nvPr/>
        </p:nvSpPr>
        <p:spPr>
          <a:xfrm rot="0">
            <a:off x="6703009" y="5213709"/>
            <a:ext cx="10211191" cy="848182"/>
          </a:xfrm>
          <a:prstGeom prst="rect">
            <a:avLst/>
          </a:prstGeom>
        </p:spPr>
        <p:txBody>
          <a:bodyPr anchor="t" rtlCol="false" tIns="0" lIns="0" bIns="0" rIns="0">
            <a:spAutoFit/>
          </a:bodyPr>
          <a:lstStyle/>
          <a:p>
            <a:pPr algn="ctr">
              <a:lnSpc>
                <a:spcPts val="5749"/>
              </a:lnSpc>
            </a:pPr>
            <a:r>
              <a:rPr lang="en-US" sz="4106">
                <a:solidFill>
                  <a:srgbClr val="000000"/>
                </a:solidFill>
                <a:latin typeface="Poppins"/>
                <a:ea typeface="Poppins"/>
                <a:cs typeface="Poppins"/>
                <a:sym typeface="Poppins"/>
              </a:rPr>
              <a:t>Presented by AKM MAHBUBUR RAHMAN</a:t>
            </a:r>
          </a:p>
        </p:txBody>
      </p:sp>
      <p:grpSp>
        <p:nvGrpSpPr>
          <p:cNvPr name="Group 11" id="11"/>
          <p:cNvGrpSpPr/>
          <p:nvPr/>
        </p:nvGrpSpPr>
        <p:grpSpPr>
          <a:xfrm rot="-9532560">
            <a:off x="6463827" y="1295229"/>
            <a:ext cx="1794481" cy="1691297"/>
            <a:chOff x="0" y="0"/>
            <a:chExt cx="2392642" cy="2255063"/>
          </a:xfrm>
        </p:grpSpPr>
        <p:sp>
          <p:nvSpPr>
            <p:cNvPr name="Freeform 12" id="12"/>
            <p:cNvSpPr/>
            <p:nvPr/>
          </p:nvSpPr>
          <p:spPr>
            <a:xfrm flipH="false" flipV="false" rot="0">
              <a:off x="0" y="0"/>
              <a:ext cx="2392680" cy="2255012"/>
            </a:xfrm>
            <a:custGeom>
              <a:avLst/>
              <a:gdLst/>
              <a:ahLst/>
              <a:cxnLst/>
              <a:rect r="r" b="b" t="t" l="l"/>
              <a:pathLst>
                <a:path h="2255012" w="2392680">
                  <a:moveTo>
                    <a:pt x="0" y="0"/>
                  </a:moveTo>
                  <a:lnTo>
                    <a:pt x="2392680" y="0"/>
                  </a:lnTo>
                  <a:lnTo>
                    <a:pt x="2392680" y="2255012"/>
                  </a:lnTo>
                  <a:lnTo>
                    <a:pt x="0" y="2255012"/>
                  </a:lnTo>
                  <a:lnTo>
                    <a:pt x="0" y="0"/>
                  </a:lnTo>
                  <a:close/>
                </a:path>
              </a:pathLst>
            </a:custGeom>
            <a:blipFill>
              <a:blip r:embed="rId5"/>
              <a:stretch>
                <a:fillRect l="-36" t="0" r="-33" b="-2"/>
              </a:stretch>
            </a:blipFill>
          </p:spPr>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DAHPEoh5-JU</dc:identifier>
  <dcterms:modified xsi:type="dcterms:W3CDTF">2011-08-01T06:04:30Z</dcterms:modified>
  <cp:revision>1</cp:revision>
  <dc:title>Public Health Management of a Measles Outbreak</dc:title>
</cp:coreProperties>
</file>