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3" r:id="rId3"/>
    <p:sldId id="258" r:id="rId4"/>
    <p:sldId id="259" r:id="rId5"/>
    <p:sldId id="265" r:id="rId6"/>
    <p:sldId id="266"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3" autoAdjust="0"/>
    <p:restoredTop sz="93634" autoAdjust="0"/>
  </p:normalViewPr>
  <p:slideViewPr>
    <p:cSldViewPr snapToGrid="0">
      <p:cViewPr varScale="1">
        <p:scale>
          <a:sx n="57" d="100"/>
          <a:sy n="57" d="100"/>
        </p:scale>
        <p:origin x="10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E618A6-7460-4B2B-9843-877D54646C2F}" type="datetimeFigureOut">
              <a:rPr lang="en-GB" smtClean="0"/>
              <a:t>04/02/2022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5C5F8E-F5DB-4DF2-B21F-5AF113598699}" type="slidenum">
              <a:rPr lang="en-GB" smtClean="0"/>
              <a:t>‹#›</a:t>
            </a:fld>
            <a:endParaRPr lang="en-GB"/>
          </a:p>
        </p:txBody>
      </p:sp>
    </p:spTree>
    <p:extLst>
      <p:ext uri="{BB962C8B-B14F-4D97-AF65-F5344CB8AC3E}">
        <p14:creationId xmlns:p14="http://schemas.microsoft.com/office/powerpoint/2010/main" val="1240031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45C5F8E-F5DB-4DF2-B21F-5AF113598699}" type="slidenum">
              <a:rPr lang="en-GB" smtClean="0"/>
              <a:t>2</a:t>
            </a:fld>
            <a:endParaRPr lang="en-GB"/>
          </a:p>
        </p:txBody>
      </p:sp>
    </p:spTree>
    <p:extLst>
      <p:ext uri="{BB962C8B-B14F-4D97-AF65-F5344CB8AC3E}">
        <p14:creationId xmlns:p14="http://schemas.microsoft.com/office/powerpoint/2010/main" val="3260658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Build Back Better Plan or Build Back Better agenda is a legislative framework proposed by U.S. President Joe Biden ahead of his inauguration. It includes funding for COVID-19 relief, social services, welfare, and infrastructure, in addition to funds allocated towards reducing the effects of climate change. Civil campaign.</a:t>
            </a:r>
            <a:r>
              <a:rPr lang="en-GB" baseline="0" dirty="0" smtClean="0"/>
              <a:t> 1.75 trillion dollars. Stakeholders: child tax credit=61mil children; insulin costs=8mil </a:t>
            </a:r>
            <a:r>
              <a:rPr lang="en-GB" baseline="0" dirty="0" err="1" smtClean="0"/>
              <a:t>americans</a:t>
            </a:r>
            <a:r>
              <a:rPr lang="en-GB" baseline="0" dirty="0" smtClean="0"/>
              <a:t>; climate=global issue</a:t>
            </a:r>
            <a:endParaRPr lang="en-GB" dirty="0" smtClean="0"/>
          </a:p>
          <a:p>
            <a:endParaRPr lang="en-GB" dirty="0"/>
          </a:p>
        </p:txBody>
      </p:sp>
      <p:sp>
        <p:nvSpPr>
          <p:cNvPr id="4" name="Slide Number Placeholder 3"/>
          <p:cNvSpPr>
            <a:spLocks noGrp="1"/>
          </p:cNvSpPr>
          <p:nvPr>
            <p:ph type="sldNum" sz="quarter" idx="10"/>
          </p:nvPr>
        </p:nvSpPr>
        <p:spPr/>
        <p:txBody>
          <a:bodyPr/>
          <a:lstStyle/>
          <a:p>
            <a:fld id="{B45C5F8E-F5DB-4DF2-B21F-5AF113598699}" type="slidenum">
              <a:rPr lang="en-GB" smtClean="0"/>
              <a:t>3</a:t>
            </a:fld>
            <a:endParaRPr lang="en-GB"/>
          </a:p>
        </p:txBody>
      </p:sp>
    </p:spTree>
    <p:extLst>
      <p:ext uri="{BB962C8B-B14F-4D97-AF65-F5344CB8AC3E}">
        <p14:creationId xmlns:p14="http://schemas.microsoft.com/office/powerpoint/2010/main" val="44738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Shortly before the inauguration of Joe Biden as the 46th president of the United States, Biden laid out the following goals for his "Build Back Better" agenda:[8]</a:t>
            </a:r>
          </a:p>
          <a:p>
            <a:endParaRPr lang="en-GB" dirty="0" smtClean="0"/>
          </a:p>
          <a:p>
            <a:r>
              <a:rPr lang="en-GB" dirty="0" smtClean="0"/>
              <a:t>"Build a Modern Infrastructure": The United States has consistently underinvested in the development of workers and millions of positions in rising industries, such as construction and healthcare, have not been fulfilled. President Biden's Build Back Better Plan would invest in training initiatives to help the millions of American workers to create high-quality employment in expanding fields through high-quality career and technical education paths and registered apprenticeships.[9]</a:t>
            </a:r>
          </a:p>
          <a:p>
            <a:r>
              <a:rPr lang="en-GB" dirty="0" smtClean="0"/>
              <a:t>"Position the U.S. Auto Industry to Win the 21st Century with technology invented in America"</a:t>
            </a:r>
          </a:p>
          <a:p>
            <a:r>
              <a:rPr lang="en-GB" dirty="0" smtClean="0"/>
              <a:t>"Achieve a Carbon Pollution-Free Power Sector by 2035"</a:t>
            </a:r>
          </a:p>
          <a:p>
            <a:r>
              <a:rPr lang="en-GB" dirty="0" smtClean="0"/>
              <a:t>"Make Dramatic Investments in Energy Efficiency in Buildings, including Completing 4 Million Retrofits and Building 1.5 Million New Affordable Homes": Schools were faced with an estimated shortage of 100,000 teachers before the pandemic, which undermined the education of children.  President Biden's Build Back Better Plan will address the lack of teachers and enhance the education of teachers, including providing teacher residencies and by developing programs that provide greater results and generate more POC teachers. During the course of the school year, it would extend free school food to another 9.3 million students and assist families buy food in the summer. The plan includes investing in modernizing school infrastructure to ensure school buildings are up to date, energy efficient, robust, and have technology and laboratory equipment to educate children for the future.[9]</a:t>
            </a:r>
          </a:p>
          <a:p>
            <a:r>
              <a:rPr lang="en-GB" dirty="0" smtClean="0"/>
              <a:t>"Pursue a Historic Investment in Clean Energy Innovation"</a:t>
            </a:r>
          </a:p>
          <a:p>
            <a:r>
              <a:rPr lang="en-GB" dirty="0" smtClean="0"/>
              <a:t>"Advance Sustainable Agriculture and Conservation"</a:t>
            </a:r>
          </a:p>
          <a:p>
            <a:r>
              <a:rPr lang="en-GB" dirty="0" smtClean="0"/>
              <a:t>"Secure Environmental Justice and Equitable Economy Opportunity"</a:t>
            </a:r>
            <a:endParaRPr lang="en-GB" dirty="0"/>
          </a:p>
        </p:txBody>
      </p:sp>
      <p:sp>
        <p:nvSpPr>
          <p:cNvPr id="4" name="Slide Number Placeholder 3"/>
          <p:cNvSpPr>
            <a:spLocks noGrp="1"/>
          </p:cNvSpPr>
          <p:nvPr>
            <p:ph type="sldNum" sz="quarter" idx="10"/>
          </p:nvPr>
        </p:nvSpPr>
        <p:spPr/>
        <p:txBody>
          <a:bodyPr/>
          <a:lstStyle/>
          <a:p>
            <a:fld id="{B45C5F8E-F5DB-4DF2-B21F-5AF113598699}" type="slidenum">
              <a:rPr lang="en-GB" smtClean="0"/>
              <a:t>4</a:t>
            </a:fld>
            <a:endParaRPr lang="en-GB"/>
          </a:p>
        </p:txBody>
      </p:sp>
    </p:spTree>
    <p:extLst>
      <p:ext uri="{BB962C8B-B14F-4D97-AF65-F5344CB8AC3E}">
        <p14:creationId xmlns:p14="http://schemas.microsoft.com/office/powerpoint/2010/main" val="4093520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CB3A4C-0870-440F-97FA-85F985223A78}"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3393981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B3A4C-0870-440F-97FA-85F985223A78}"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212359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CB3A4C-0870-440F-97FA-85F985223A78}"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2272501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CB3A4C-0870-440F-97FA-85F985223A78}"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1258462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CB3A4C-0870-440F-97FA-85F985223A78}" type="datetimeFigureOut">
              <a:rPr lang="en-GB" smtClean="0"/>
              <a:t>04/02/2022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3174025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CB3A4C-0870-440F-97FA-85F985223A78}" type="datetimeFigureOut">
              <a:rPr lang="en-GB" smtClean="0"/>
              <a:t>04/02/2022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4034152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CB3A4C-0870-440F-97FA-85F985223A78}" type="datetimeFigureOut">
              <a:rPr lang="en-GB" smtClean="0"/>
              <a:t>04/02/2022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2334021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CB3A4C-0870-440F-97FA-85F985223A78}"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806969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CB3A4C-0870-440F-97FA-85F985223A78}"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93724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B3A4C-0870-440F-97FA-85F985223A78}"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1104211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B3A4C-0870-440F-97FA-85F985223A78}"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92ECE8-FB8A-48F0-BF77-67D4EE327034}" type="slidenum">
              <a:rPr lang="en-GB" smtClean="0"/>
              <a:t>‹#›</a:t>
            </a:fld>
            <a:endParaRPr lang="en-GB"/>
          </a:p>
        </p:txBody>
      </p:sp>
    </p:spTree>
    <p:extLst>
      <p:ext uri="{BB962C8B-B14F-4D97-AF65-F5344CB8AC3E}">
        <p14:creationId xmlns:p14="http://schemas.microsoft.com/office/powerpoint/2010/main" val="794871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7000">
              <a:schemeClr val="accent2">
                <a:lumMod val="75000"/>
              </a:schemeClr>
            </a:gs>
            <a:gs pos="64000">
              <a:schemeClr val="accent1">
                <a:lumMod val="45000"/>
                <a:lumOff val="55000"/>
              </a:schemeClr>
            </a:gs>
            <a:gs pos="82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CB3A4C-0870-440F-97FA-85F985223A78}" type="datetimeFigureOut">
              <a:rPr lang="en-GB" smtClean="0"/>
              <a:t>04/02/2022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92ECE8-FB8A-48F0-BF77-67D4EE327034}" type="slidenum">
              <a:rPr lang="en-GB" smtClean="0"/>
              <a:t>‹#›</a:t>
            </a:fld>
            <a:endParaRPr lang="en-GB"/>
          </a:p>
        </p:txBody>
      </p:sp>
    </p:spTree>
    <p:extLst>
      <p:ext uri="{BB962C8B-B14F-4D97-AF65-F5344CB8AC3E}">
        <p14:creationId xmlns:p14="http://schemas.microsoft.com/office/powerpoint/2010/main" val="2173335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archives.gov/founding-docs/constitution-transcript" TargetMode="External"/><Relationship Id="rId3" Type="http://schemas.openxmlformats.org/officeDocument/2006/relationships/hyperlink" Target="https://www.bls.gov/news.release/pdf/empsit.pdf" TargetMode="External"/><Relationship Id="rId7" Type="http://schemas.openxmlformats.org/officeDocument/2006/relationships/hyperlink" Target="https://www.nbcnews.com/politics/congress/manchin-says-build-back-better-dead-here-s-what-he-n1288492" TargetMode="External"/><Relationship Id="rId2" Type="http://schemas.openxmlformats.org/officeDocument/2006/relationships/hyperlink" Target="https://www.whitehouse.gov/build-back-better/" TargetMode="External"/><Relationship Id="rId1" Type="http://schemas.openxmlformats.org/officeDocument/2006/relationships/slideLayout" Target="../slideLayouts/slideLayout2.xml"/><Relationship Id="rId6" Type="http://schemas.openxmlformats.org/officeDocument/2006/relationships/hyperlink" Target="https://www.theguardian.com/us-news/2022/jan/08/build-back-better-democrats-midterms" TargetMode="External"/><Relationship Id="rId5" Type="http://schemas.openxmlformats.org/officeDocument/2006/relationships/hyperlink" Target="https://www.theguardian.com/us-news/2022/jan/26/joe-manchin-climate-crisis-global-villain" TargetMode="External"/><Relationship Id="rId10" Type="http://schemas.openxmlformats.org/officeDocument/2006/relationships/hyperlink" Target="https://www.theguardian.com/us-news/2021/dec/17/joe-biden-build-back-better-congress-deadline" TargetMode="External"/><Relationship Id="rId4" Type="http://schemas.openxmlformats.org/officeDocument/2006/relationships/hyperlink" Target="https://www.reuters.com/world/us/biden-says-he-will-look-pass-build-back-better-elements-piecemeal-2022-01-19/" TargetMode="External"/><Relationship Id="rId9" Type="http://schemas.openxmlformats.org/officeDocument/2006/relationships/hyperlink" Target="https://www.forbes.com/sites/marisadellatto/2022/01/16/build-back-better-may-be-dead-but-these-key-portions-will-pass-sen-kaine-says/?sh=4c5dd8ae7d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6011" y="1965999"/>
            <a:ext cx="9144000" cy="2387600"/>
          </a:xfrm>
        </p:spPr>
        <p:txBody>
          <a:bodyPr>
            <a:normAutofit fontScale="90000"/>
          </a:bodyPr>
          <a:lstStyle/>
          <a:p>
            <a:r>
              <a:rPr lang="en-GB" dirty="0"/>
              <a:t>T</a:t>
            </a:r>
            <a:r>
              <a:rPr lang="en-GB" dirty="0" smtClean="0"/>
              <a:t>he build back better agenda and issues in congress</a:t>
            </a:r>
            <a:br>
              <a:rPr lang="en-GB" dirty="0" smtClean="0"/>
            </a:br>
            <a:endParaRPr lang="en-GB" dirty="0"/>
          </a:p>
        </p:txBody>
      </p:sp>
      <p:sp>
        <p:nvSpPr>
          <p:cNvPr id="3" name="Subtitle 2"/>
          <p:cNvSpPr>
            <a:spLocks noGrp="1"/>
          </p:cNvSpPr>
          <p:nvPr>
            <p:ph type="subTitle" idx="1"/>
          </p:nvPr>
        </p:nvSpPr>
        <p:spPr>
          <a:xfrm>
            <a:off x="-1015312" y="6431432"/>
            <a:ext cx="9144000" cy="1655762"/>
          </a:xfrm>
        </p:spPr>
        <p:txBody>
          <a:bodyPr/>
          <a:lstStyle/>
          <a:p>
            <a:r>
              <a:rPr lang="en-GB" dirty="0"/>
              <a:t>Jasey Austen-Drennan, 2108166,HPFY3009, </a:t>
            </a:r>
            <a:r>
              <a:rPr lang="en-GB" dirty="0" smtClean="0"/>
              <a:t>4/02/2022</a:t>
            </a:r>
            <a:endParaRPr lang="en-GB" dirty="0"/>
          </a:p>
        </p:txBody>
      </p:sp>
    </p:spTree>
    <p:extLst>
      <p:ext uri="{BB962C8B-B14F-4D97-AF65-F5344CB8AC3E}">
        <p14:creationId xmlns:p14="http://schemas.microsoft.com/office/powerpoint/2010/main" val="22589641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0" y="250825"/>
            <a:ext cx="10515600" cy="1325563"/>
          </a:xfrm>
        </p:spPr>
        <p:txBody>
          <a:bodyPr/>
          <a:lstStyle/>
          <a:p>
            <a:r>
              <a:rPr lang="en-GB" dirty="0" smtClean="0"/>
              <a:t>Overview</a:t>
            </a:r>
            <a:endParaRPr lang="en-GB" dirty="0"/>
          </a:p>
        </p:txBody>
      </p:sp>
      <p:sp>
        <p:nvSpPr>
          <p:cNvPr id="3" name="Content Placeholder 2"/>
          <p:cNvSpPr>
            <a:spLocks noGrp="1"/>
          </p:cNvSpPr>
          <p:nvPr>
            <p:ph idx="1"/>
          </p:nvPr>
        </p:nvSpPr>
        <p:spPr>
          <a:xfrm>
            <a:off x="257175" y="1692275"/>
            <a:ext cx="10515600" cy="3089275"/>
          </a:xfrm>
        </p:spPr>
        <p:txBody>
          <a:bodyPr/>
          <a:lstStyle/>
          <a:p>
            <a:r>
              <a:rPr lang="en-GB" dirty="0" smtClean="0"/>
              <a:t> Unemployment and the economy</a:t>
            </a:r>
          </a:p>
          <a:p>
            <a:r>
              <a:rPr lang="en-GB" dirty="0" smtClean="0"/>
              <a:t>Evenly split senate</a:t>
            </a:r>
          </a:p>
          <a:p>
            <a:r>
              <a:rPr lang="en-GB" dirty="0" smtClean="0"/>
              <a:t>Relational issues between the legislative and executive branch</a:t>
            </a:r>
          </a:p>
          <a:p>
            <a:r>
              <a:rPr lang="en-GB" dirty="0" smtClean="0"/>
              <a:t>Interparty conflict between democrats and republicans as well as internal conflict concerning democrats Manchin</a:t>
            </a:r>
            <a:endParaRPr lang="en-GB" dirty="0"/>
          </a:p>
        </p:txBody>
      </p:sp>
      <p:sp>
        <p:nvSpPr>
          <p:cNvPr id="4" name="TextBox 3"/>
          <p:cNvSpPr txBox="1"/>
          <p:nvPr/>
        </p:nvSpPr>
        <p:spPr>
          <a:xfrm>
            <a:off x="400050" y="4127996"/>
            <a:ext cx="11820525" cy="769441"/>
          </a:xfrm>
          <a:prstGeom prst="rect">
            <a:avLst/>
          </a:prstGeom>
          <a:noFill/>
        </p:spPr>
        <p:txBody>
          <a:bodyPr wrap="square" rtlCol="0">
            <a:spAutoFit/>
          </a:bodyPr>
          <a:lstStyle/>
          <a:p>
            <a:r>
              <a:rPr lang="en-GB" sz="4400" dirty="0" smtClean="0">
                <a:latin typeface="+mj-lt"/>
              </a:rPr>
              <a:t>Significance</a:t>
            </a:r>
            <a:endParaRPr lang="en-GB" sz="4400" dirty="0">
              <a:latin typeface="+mj-lt"/>
            </a:endParaRPr>
          </a:p>
        </p:txBody>
      </p:sp>
      <p:sp>
        <p:nvSpPr>
          <p:cNvPr id="5" name="TextBox 4"/>
          <p:cNvSpPr txBox="1"/>
          <p:nvPr/>
        </p:nvSpPr>
        <p:spPr>
          <a:xfrm>
            <a:off x="400050" y="4882398"/>
            <a:ext cx="1120140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Highlights issues of U.S. government </a:t>
            </a:r>
            <a:r>
              <a:rPr lang="en-GB" sz="2800" dirty="0" smtClean="0"/>
              <a:t>assembly</a:t>
            </a:r>
          </a:p>
          <a:p>
            <a:pPr marL="285750" indent="-285750">
              <a:buFont typeface="Arial" panose="020B0604020202020204" pitchFamily="34" charset="0"/>
              <a:buChar char="•"/>
            </a:pPr>
            <a:r>
              <a:rPr lang="en-GB" sz="2800" dirty="0" smtClean="0"/>
              <a:t>One of the Biden administrations key agendas</a:t>
            </a:r>
          </a:p>
          <a:p>
            <a:pPr marL="285750" indent="-285750">
              <a:buFont typeface="Arial" panose="020B0604020202020204" pitchFamily="34" charset="0"/>
              <a:buChar char="•"/>
            </a:pPr>
            <a:r>
              <a:rPr lang="en-GB" sz="2800" dirty="0" smtClean="0"/>
              <a:t>Goal 13</a:t>
            </a:r>
          </a:p>
        </p:txBody>
      </p:sp>
      <p:pic>
        <p:nvPicPr>
          <p:cNvPr id="6" name="Picture 5"/>
          <p:cNvPicPr>
            <a:picLocks noChangeAspect="1"/>
          </p:cNvPicPr>
          <p:nvPr/>
        </p:nvPicPr>
        <p:blipFill rotWithShape="1">
          <a:blip r:embed="rId3"/>
          <a:srcRect l="38906" t="39028" r="24844" b="37500"/>
          <a:stretch/>
        </p:blipFill>
        <p:spPr>
          <a:xfrm>
            <a:off x="5647318" y="250825"/>
            <a:ext cx="6304049" cy="2296088"/>
          </a:xfrm>
          <a:prstGeom prst="rect">
            <a:avLst/>
          </a:prstGeom>
        </p:spPr>
      </p:pic>
    </p:spTree>
    <p:extLst>
      <p:ext uri="{BB962C8B-B14F-4D97-AF65-F5344CB8AC3E}">
        <p14:creationId xmlns:p14="http://schemas.microsoft.com/office/powerpoint/2010/main" val="477700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build back better?</a:t>
            </a:r>
            <a:endParaRPr lang="en-GB" dirty="0"/>
          </a:p>
        </p:txBody>
      </p:sp>
      <p:sp>
        <p:nvSpPr>
          <p:cNvPr id="3" name="Content Placeholder 2"/>
          <p:cNvSpPr>
            <a:spLocks noGrp="1"/>
          </p:cNvSpPr>
          <p:nvPr>
            <p:ph idx="1"/>
          </p:nvPr>
        </p:nvSpPr>
        <p:spPr>
          <a:xfrm>
            <a:off x="413993" y="1690688"/>
            <a:ext cx="10515600" cy="4351338"/>
          </a:xfrm>
        </p:spPr>
        <p:txBody>
          <a:bodyPr>
            <a:normAutofit fontScale="92500" lnSpcReduction="10000"/>
          </a:bodyPr>
          <a:lstStyle/>
          <a:p>
            <a:pPr marL="0" indent="0">
              <a:buNone/>
            </a:pPr>
            <a:r>
              <a:rPr lang="en-GB" sz="2400" dirty="0" smtClean="0"/>
              <a:t>Funding allocation for:</a:t>
            </a:r>
          </a:p>
          <a:p>
            <a:r>
              <a:rPr lang="en-GB" sz="2400" dirty="0" smtClean="0"/>
              <a:t>Covid-19 relief</a:t>
            </a:r>
          </a:p>
          <a:p>
            <a:r>
              <a:rPr lang="en-GB" sz="2400" dirty="0" smtClean="0"/>
              <a:t>Social services</a:t>
            </a:r>
          </a:p>
          <a:p>
            <a:r>
              <a:rPr lang="en-GB" sz="2400" dirty="0" smtClean="0"/>
              <a:t>Welfare</a:t>
            </a:r>
          </a:p>
          <a:p>
            <a:r>
              <a:rPr lang="en-GB" sz="2400" dirty="0" smtClean="0"/>
              <a:t>Infrastructure</a:t>
            </a:r>
          </a:p>
          <a:p>
            <a:r>
              <a:rPr lang="en-GB" sz="2400" dirty="0" smtClean="0"/>
              <a:t>Reducing effects of climate change</a:t>
            </a:r>
          </a:p>
          <a:p>
            <a:endParaRPr lang="en-GB" sz="2400" dirty="0" smtClean="0"/>
          </a:p>
          <a:p>
            <a:pPr marL="0" indent="0">
              <a:buNone/>
            </a:pPr>
            <a:r>
              <a:rPr lang="en-GB" sz="2400" dirty="0" smtClean="0"/>
              <a:t>Plan divided into 3 parts:</a:t>
            </a:r>
          </a:p>
          <a:p>
            <a:r>
              <a:rPr lang="en-GB" sz="2400" dirty="0" smtClean="0"/>
              <a:t>American Jobs plan</a:t>
            </a:r>
          </a:p>
          <a:p>
            <a:r>
              <a:rPr lang="en-GB" sz="2400" dirty="0" smtClean="0"/>
              <a:t>American families plan</a:t>
            </a:r>
          </a:p>
          <a:p>
            <a:r>
              <a:rPr lang="en-GB" sz="2400" dirty="0" smtClean="0"/>
              <a:t>American rescue plan</a:t>
            </a:r>
            <a:endParaRPr lang="en-GB" sz="24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6198" y="882398"/>
            <a:ext cx="1883395" cy="1616580"/>
          </a:xfrm>
          <a:prstGeom prst="rect">
            <a:avLst/>
          </a:prstGeom>
        </p:spPr>
      </p:pic>
      <p:sp>
        <p:nvSpPr>
          <p:cNvPr id="5" name="TextBox 4"/>
          <p:cNvSpPr txBox="1"/>
          <p:nvPr/>
        </p:nvSpPr>
        <p:spPr>
          <a:xfrm>
            <a:off x="7230979" y="2742972"/>
            <a:ext cx="4122821" cy="2246769"/>
          </a:xfrm>
          <a:prstGeom prst="rect">
            <a:avLst/>
          </a:prstGeom>
          <a:noFill/>
        </p:spPr>
        <p:txBody>
          <a:bodyPr wrap="square" rtlCol="0">
            <a:spAutoFit/>
          </a:bodyPr>
          <a:lstStyle/>
          <a:p>
            <a:r>
              <a:rPr lang="en-GB" sz="2800" dirty="0"/>
              <a:t>Promises to rebuild the backbone of the country</a:t>
            </a:r>
          </a:p>
          <a:p>
            <a:r>
              <a:rPr lang="en-GB" sz="2800" dirty="0"/>
              <a:t>“grow our economy from the bottom up and the middle out.”</a:t>
            </a:r>
          </a:p>
        </p:txBody>
      </p:sp>
    </p:spTree>
    <p:extLst>
      <p:ext uri="{BB962C8B-B14F-4D97-AF65-F5344CB8AC3E}">
        <p14:creationId xmlns:p14="http://schemas.microsoft.com/office/powerpoint/2010/main" val="1971069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175981"/>
            <a:ext cx="10515600" cy="1325563"/>
          </a:xfrm>
        </p:spPr>
        <p:txBody>
          <a:bodyPr/>
          <a:lstStyle/>
          <a:p>
            <a:r>
              <a:rPr lang="en-GB" dirty="0" smtClean="0"/>
              <a:t>Biden and Biden administration</a:t>
            </a:r>
            <a:endParaRPr lang="en-GB" dirty="0"/>
          </a:p>
        </p:txBody>
      </p:sp>
      <p:sp>
        <p:nvSpPr>
          <p:cNvPr id="3" name="Content Placeholder 2"/>
          <p:cNvSpPr>
            <a:spLocks noGrp="1"/>
          </p:cNvSpPr>
          <p:nvPr>
            <p:ph idx="1"/>
          </p:nvPr>
        </p:nvSpPr>
        <p:spPr>
          <a:xfrm>
            <a:off x="173736" y="1368424"/>
            <a:ext cx="11484864" cy="5187823"/>
          </a:xfrm>
        </p:spPr>
        <p:txBody>
          <a:bodyPr/>
          <a:lstStyle/>
          <a:p>
            <a:r>
              <a:rPr lang="en-GB" dirty="0" smtClean="0"/>
              <a:t>46</a:t>
            </a:r>
            <a:r>
              <a:rPr lang="en-GB" baseline="30000" dirty="0" smtClean="0"/>
              <a:t>th</a:t>
            </a:r>
            <a:r>
              <a:rPr lang="en-GB" dirty="0" smtClean="0"/>
              <a:t> president of US</a:t>
            </a:r>
          </a:p>
          <a:p>
            <a:r>
              <a:rPr lang="en-GB" dirty="0" smtClean="0"/>
              <a:t>Member of the democratic party</a:t>
            </a:r>
          </a:p>
          <a:p>
            <a:r>
              <a:rPr lang="en-GB" dirty="0" smtClean="0"/>
              <a:t>Proposed </a:t>
            </a:r>
            <a:r>
              <a:rPr lang="en-GB" dirty="0"/>
              <a:t>build back better agenda</a:t>
            </a:r>
            <a:endParaRPr lang="en-GB" dirty="0" smtClean="0"/>
          </a:p>
        </p:txBody>
      </p:sp>
      <p:pic>
        <p:nvPicPr>
          <p:cNvPr id="1026" name="Picture 2" descr="Biden&amp;#39;s &amp;#39;Build Back Better&amp;#39; Plan Makes Play for Trump Economy Voters |  Elections | US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7512" y="471391"/>
            <a:ext cx="3218688" cy="211226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3736" y="348069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Opposing side: Joe </a:t>
            </a:r>
            <a:r>
              <a:rPr lang="en-GB" dirty="0"/>
              <a:t>M</a:t>
            </a:r>
            <a:r>
              <a:rPr lang="en-GB" dirty="0" smtClean="0"/>
              <a:t>anchin</a:t>
            </a:r>
            <a:endParaRPr lang="en-GB" dirty="0"/>
          </a:p>
        </p:txBody>
      </p:sp>
      <p:sp>
        <p:nvSpPr>
          <p:cNvPr id="7" name="Content Placeholder 2"/>
          <p:cNvSpPr txBox="1">
            <a:spLocks/>
          </p:cNvSpPr>
          <p:nvPr/>
        </p:nvSpPr>
        <p:spPr>
          <a:xfrm>
            <a:off x="173736" y="4613312"/>
            <a:ext cx="7333969" cy="24819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Member of US senate, West Virginia senator</a:t>
            </a:r>
          </a:p>
          <a:p>
            <a:r>
              <a:rPr lang="en-GB" dirty="0" smtClean="0"/>
              <a:t>Member of democratic party</a:t>
            </a:r>
          </a:p>
          <a:p>
            <a:r>
              <a:rPr lang="en-GB" dirty="0" smtClean="0"/>
              <a:t>Held key vote in split senate</a:t>
            </a:r>
          </a:p>
          <a:p>
            <a:endParaRPr lang="en-GB" dirty="0" smtClean="0"/>
          </a:p>
          <a:p>
            <a:endParaRPr lang="en-GB" dirty="0"/>
          </a:p>
        </p:txBody>
      </p:sp>
    </p:spTree>
    <p:extLst>
      <p:ext uri="{BB962C8B-B14F-4D97-AF65-F5344CB8AC3E}">
        <p14:creationId xmlns:p14="http://schemas.microsoft.com/office/powerpoint/2010/main" val="32371367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congress</a:t>
            </a:r>
            <a:endParaRPr lang="en-GB" dirty="0"/>
          </a:p>
        </p:txBody>
      </p:sp>
      <p:sp>
        <p:nvSpPr>
          <p:cNvPr id="3" name="Content Placeholder 2"/>
          <p:cNvSpPr>
            <a:spLocks noGrp="1"/>
          </p:cNvSpPr>
          <p:nvPr>
            <p:ph idx="1"/>
          </p:nvPr>
        </p:nvSpPr>
        <p:spPr>
          <a:xfrm>
            <a:off x="720406" y="1485991"/>
            <a:ext cx="10515600" cy="4351338"/>
          </a:xfrm>
        </p:spPr>
        <p:txBody>
          <a:bodyPr/>
          <a:lstStyle/>
          <a:p>
            <a:r>
              <a:rPr lang="en-GB" dirty="0" smtClean="0"/>
              <a:t>Standard set by the constitution</a:t>
            </a:r>
          </a:p>
          <a:p>
            <a:r>
              <a:rPr lang="en-GB" dirty="0" smtClean="0"/>
              <a:t>House of representatives</a:t>
            </a:r>
          </a:p>
          <a:p>
            <a:r>
              <a:rPr lang="en-GB" dirty="0" smtClean="0"/>
              <a:t>The senate</a:t>
            </a:r>
          </a:p>
        </p:txBody>
      </p:sp>
    </p:spTree>
    <p:extLst>
      <p:ext uri="{BB962C8B-B14F-4D97-AF65-F5344CB8AC3E}">
        <p14:creationId xmlns:p14="http://schemas.microsoft.com/office/powerpoint/2010/main" val="488040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Failure of build back better</a:t>
            </a:r>
            <a:endParaRPr lang="en-GB" dirty="0"/>
          </a:p>
          <a:p>
            <a:r>
              <a:rPr lang="en-GB" dirty="0" smtClean="0"/>
              <a:t>Reconciliation </a:t>
            </a:r>
            <a:endParaRPr lang="en-GB" dirty="0"/>
          </a:p>
          <a:p>
            <a:r>
              <a:rPr lang="en-GB" dirty="0" smtClean="0"/>
              <a:t>Final reflection</a:t>
            </a:r>
          </a:p>
          <a:p>
            <a:endParaRPr lang="en-GB" dirty="0" smtClean="0"/>
          </a:p>
          <a:p>
            <a:endParaRPr lang="en-GB" dirty="0" smtClean="0"/>
          </a:p>
          <a:p>
            <a:endParaRPr lang="en-GB" dirty="0"/>
          </a:p>
        </p:txBody>
      </p:sp>
    </p:spTree>
    <p:extLst>
      <p:ext uri="{BB962C8B-B14F-4D97-AF65-F5344CB8AC3E}">
        <p14:creationId xmlns:p14="http://schemas.microsoft.com/office/powerpoint/2010/main" val="2237387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77500" lnSpcReduction="20000"/>
          </a:bodyPr>
          <a:lstStyle/>
          <a:p>
            <a:r>
              <a:rPr lang="en-GB" sz="2000" dirty="0">
                <a:hlinkClick r:id="rId2"/>
              </a:rPr>
              <a:t>https://www.whitehouse.gov/build-back-better</a:t>
            </a:r>
            <a:r>
              <a:rPr lang="en-GB" sz="2000" dirty="0" smtClean="0">
                <a:hlinkClick r:id="rId2"/>
              </a:rPr>
              <a:t>/</a:t>
            </a:r>
            <a:endParaRPr lang="en-GB" sz="2000" dirty="0" smtClean="0"/>
          </a:p>
          <a:p>
            <a:r>
              <a:rPr lang="en-GB" sz="2000" dirty="0">
                <a:hlinkClick r:id="rId3"/>
              </a:rPr>
              <a:t>https://</a:t>
            </a:r>
            <a:r>
              <a:rPr lang="en-GB" sz="2000" dirty="0" smtClean="0">
                <a:hlinkClick r:id="rId3"/>
              </a:rPr>
              <a:t>www.bls.gov/news.release/pdf/empsit.pdf</a:t>
            </a:r>
            <a:endParaRPr lang="en-GB" sz="2000" dirty="0" smtClean="0"/>
          </a:p>
          <a:p>
            <a:r>
              <a:rPr lang="en-GB" sz="2000" dirty="0">
                <a:hlinkClick r:id="rId4"/>
              </a:rPr>
              <a:t>https://www.reuters.com/world/us/biden-says-he-will-look-pass-build-back-better-elements-piecemeal-2022-01-19</a:t>
            </a:r>
            <a:r>
              <a:rPr lang="en-GB" sz="2000" dirty="0" smtClean="0">
                <a:hlinkClick r:id="rId4"/>
              </a:rPr>
              <a:t>/</a:t>
            </a:r>
            <a:endParaRPr lang="en-GB" sz="2000" dirty="0" smtClean="0"/>
          </a:p>
          <a:p>
            <a:r>
              <a:rPr lang="en-GB" sz="2000" dirty="0">
                <a:hlinkClick r:id="rId5"/>
              </a:rPr>
              <a:t>https://</a:t>
            </a:r>
            <a:r>
              <a:rPr lang="en-GB" sz="2000" dirty="0" smtClean="0">
                <a:hlinkClick r:id="rId5"/>
              </a:rPr>
              <a:t>www.theguardian.com/us-news/2022/jan/26/joe-manchin-climate-crisis-global-villain</a:t>
            </a:r>
            <a:endParaRPr lang="en-GB" sz="2000" dirty="0" smtClean="0"/>
          </a:p>
          <a:p>
            <a:r>
              <a:rPr lang="en-GB" sz="2000" dirty="0" smtClean="0">
                <a:hlinkClick r:id="rId6"/>
              </a:rPr>
              <a:t>https</a:t>
            </a:r>
            <a:r>
              <a:rPr lang="en-GB" sz="2000" dirty="0">
                <a:hlinkClick r:id="rId6"/>
              </a:rPr>
              <a:t>://</a:t>
            </a:r>
            <a:r>
              <a:rPr lang="en-GB" sz="2000" dirty="0" smtClean="0">
                <a:hlinkClick r:id="rId6"/>
              </a:rPr>
              <a:t>www.theguardian.com/us-news/2022/jan/08/build-back-better-democrats-midterms</a:t>
            </a:r>
            <a:endParaRPr lang="en-GB" sz="2000" dirty="0" smtClean="0"/>
          </a:p>
          <a:p>
            <a:r>
              <a:rPr lang="en-GB" sz="2000" dirty="0">
                <a:hlinkClick r:id="rId7"/>
              </a:rPr>
              <a:t>https://</a:t>
            </a:r>
            <a:r>
              <a:rPr lang="en-GB" sz="2000" dirty="0" smtClean="0">
                <a:hlinkClick r:id="rId7"/>
              </a:rPr>
              <a:t>www.nbcnews.com/politics/congress/manchin-says-build-back-better-dead-here-s-what-he-n1288492</a:t>
            </a:r>
            <a:endParaRPr lang="en-GB" sz="2000" dirty="0" smtClean="0"/>
          </a:p>
          <a:p>
            <a:r>
              <a:rPr lang="en-GB" dirty="0">
                <a:hlinkClick r:id="rId8"/>
              </a:rPr>
              <a:t>https://</a:t>
            </a:r>
            <a:r>
              <a:rPr lang="en-GB" dirty="0" smtClean="0">
                <a:hlinkClick r:id="rId8"/>
              </a:rPr>
              <a:t>www.archives.gov/founding-docs/constitution-transcript</a:t>
            </a:r>
            <a:endParaRPr lang="en-GB" dirty="0" smtClean="0"/>
          </a:p>
          <a:p>
            <a:r>
              <a:rPr lang="en-GB" dirty="0">
                <a:hlinkClick r:id="rId9"/>
              </a:rPr>
              <a:t>https://www.forbes.com/sites/marisadellatto/2022/01/16/build-back-better-may-be-dead-but-these-key-portions-will-pass-sen-kaine-says/?</a:t>
            </a:r>
            <a:r>
              <a:rPr lang="en-GB" dirty="0" smtClean="0">
                <a:hlinkClick r:id="rId9"/>
              </a:rPr>
              <a:t>sh=4c5dd8ae7d40</a:t>
            </a:r>
            <a:endParaRPr lang="en-GB" dirty="0" smtClean="0"/>
          </a:p>
          <a:p>
            <a:r>
              <a:rPr lang="en-GB" dirty="0">
                <a:hlinkClick r:id="rId10"/>
              </a:rPr>
              <a:t>https://</a:t>
            </a:r>
            <a:r>
              <a:rPr lang="en-GB" dirty="0" smtClean="0">
                <a:hlinkClick r:id="rId10"/>
              </a:rPr>
              <a:t>www.theguardian.com/us-news/2021/dec/17/joe-biden-build-back-better-congress-deadline</a:t>
            </a:r>
            <a:endParaRPr lang="en-GB" dirty="0" smtClean="0"/>
          </a:p>
          <a:p>
            <a:r>
              <a:rPr lang="en-GB" dirty="0"/>
              <a:t>https://www.theguardian.com/us-news/2021/oct/29/senate-manchin-sinema-biden-democrats-outsize-influence</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095221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6241</TotalTime>
  <Words>530</Words>
  <Application>Microsoft Office PowerPoint</Application>
  <PresentationFormat>Widescreen</PresentationFormat>
  <Paragraphs>67</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The build back better agenda and issues in congress </vt:lpstr>
      <vt:lpstr>Overview</vt:lpstr>
      <vt:lpstr>What is build back better?</vt:lpstr>
      <vt:lpstr>Biden and Biden administration</vt:lpstr>
      <vt:lpstr>The issue of congress</vt:lpstr>
      <vt:lpstr>Conclusion</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Joe Biden presentation</dc:title>
  <dc:creator>Jasey Austen-Drennan</dc:creator>
  <cp:lastModifiedBy>Jasey Austen-Drennan</cp:lastModifiedBy>
  <cp:revision>60</cp:revision>
  <dcterms:created xsi:type="dcterms:W3CDTF">2022-01-17T14:51:49Z</dcterms:created>
  <dcterms:modified xsi:type="dcterms:W3CDTF">2022-02-04T08:54:45Z</dcterms:modified>
</cp:coreProperties>
</file>