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56" r:id="rId2"/>
    <p:sldId id="293" r:id="rId3"/>
    <p:sldId id="299" r:id="rId4"/>
    <p:sldId id="300" r:id="rId5"/>
    <p:sldId id="298" r:id="rId6"/>
    <p:sldId id="309" r:id="rId7"/>
    <p:sldId id="305" r:id="rId8"/>
    <p:sldId id="264" r:id="rId9"/>
    <p:sldId id="306" r:id="rId10"/>
    <p:sldId id="307" r:id="rId11"/>
    <p:sldId id="308" r:id="rId12"/>
    <p:sldId id="302" r:id="rId13"/>
    <p:sldId id="294" r:id="rId14"/>
    <p:sldId id="301" r:id="rId15"/>
    <p:sldId id="296" r:id="rId16"/>
    <p:sldId id="297" r:id="rId17"/>
    <p:sldId id="295" r:id="rId18"/>
    <p:sldId id="291" r:id="rId19"/>
    <p:sldId id="281" r:id="rId20"/>
    <p:sldId id="282" r:id="rId21"/>
    <p:sldId id="283" r:id="rId22"/>
    <p:sldId id="284" r:id="rId23"/>
    <p:sldId id="285" r:id="rId24"/>
    <p:sldId id="310" r:id="rId25"/>
    <p:sldId id="311" r:id="rId26"/>
    <p:sldId id="280" r:id="rId27"/>
    <p:sldId id="286" r:id="rId28"/>
    <p:sldId id="287" r:id="rId29"/>
    <p:sldId id="288" r:id="rId30"/>
    <p:sldId id="289" r:id="rId31"/>
    <p:sldId id="290" r:id="rId32"/>
    <p:sldId id="292" r:id="rId33"/>
    <p:sldId id="315" r:id="rId34"/>
    <p:sldId id="312" r:id="rId35"/>
    <p:sldId id="313" r:id="rId36"/>
    <p:sldId id="27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1F5A66-000D-4E4B-B065-451F1C863572}" v="97" dt="2025-02-23T13:33: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353" y="5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CDA10AC4-5471-40A9-8048-57464864848E}"/>
    <pc:docChg chg="delSld">
      <pc:chgData name="Jonathan Pugh" userId="0c243754-e5db-4f8a-b480-e8b3756bbae8" providerId="ADAL" clId="{CDA10AC4-5471-40A9-8048-57464864848E}" dt="2025-02-23T13:35:56.163" v="6" actId="47"/>
      <pc:docMkLst>
        <pc:docMk/>
      </pc:docMkLst>
      <pc:sldChg chg="del">
        <pc:chgData name="Jonathan Pugh" userId="0c243754-e5db-4f8a-b480-e8b3756bbae8" providerId="ADAL" clId="{CDA10AC4-5471-40A9-8048-57464864848E}" dt="2025-02-23T13:35:54.226" v="4" actId="47"/>
        <pc:sldMkLst>
          <pc:docMk/>
          <pc:sldMk cId="197597767" sldId="260"/>
        </pc:sldMkLst>
      </pc:sldChg>
      <pc:sldChg chg="del">
        <pc:chgData name="Jonathan Pugh" userId="0c243754-e5db-4f8a-b480-e8b3756bbae8" providerId="ADAL" clId="{CDA10AC4-5471-40A9-8048-57464864848E}" dt="2025-02-23T13:35:55.182" v="5" actId="47"/>
        <pc:sldMkLst>
          <pc:docMk/>
          <pc:sldMk cId="3995406083" sldId="265"/>
        </pc:sldMkLst>
      </pc:sldChg>
      <pc:sldChg chg="del">
        <pc:chgData name="Jonathan Pugh" userId="0c243754-e5db-4f8a-b480-e8b3756bbae8" providerId="ADAL" clId="{CDA10AC4-5471-40A9-8048-57464864848E}" dt="2025-02-23T13:35:53.423" v="3" actId="47"/>
        <pc:sldMkLst>
          <pc:docMk/>
          <pc:sldMk cId="477611317" sldId="266"/>
        </pc:sldMkLst>
      </pc:sldChg>
      <pc:sldChg chg="del">
        <pc:chgData name="Jonathan Pugh" userId="0c243754-e5db-4f8a-b480-e8b3756bbae8" providerId="ADAL" clId="{CDA10AC4-5471-40A9-8048-57464864848E}" dt="2025-02-23T13:35:51.442" v="2" actId="47"/>
        <pc:sldMkLst>
          <pc:docMk/>
          <pc:sldMk cId="830366431" sldId="267"/>
        </pc:sldMkLst>
      </pc:sldChg>
      <pc:sldChg chg="del">
        <pc:chgData name="Jonathan Pugh" userId="0c243754-e5db-4f8a-b480-e8b3756bbae8" providerId="ADAL" clId="{CDA10AC4-5471-40A9-8048-57464864848E}" dt="2025-02-23T13:35:44.126" v="0" actId="47"/>
        <pc:sldMkLst>
          <pc:docMk/>
          <pc:sldMk cId="1989260912" sldId="303"/>
        </pc:sldMkLst>
      </pc:sldChg>
      <pc:sldChg chg="del">
        <pc:chgData name="Jonathan Pugh" userId="0c243754-e5db-4f8a-b480-e8b3756bbae8" providerId="ADAL" clId="{CDA10AC4-5471-40A9-8048-57464864848E}" dt="2025-02-23T13:35:45.208" v="1" actId="47"/>
        <pc:sldMkLst>
          <pc:docMk/>
          <pc:sldMk cId="4277133629" sldId="304"/>
        </pc:sldMkLst>
      </pc:sldChg>
      <pc:sldChg chg="del">
        <pc:chgData name="Jonathan Pugh" userId="0c243754-e5db-4f8a-b480-e8b3756bbae8" providerId="ADAL" clId="{CDA10AC4-5471-40A9-8048-57464864848E}" dt="2025-02-23T13:35:56.163" v="6" actId="47"/>
        <pc:sldMkLst>
          <pc:docMk/>
          <pc:sldMk cId="1963928476" sldId="31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BFDB2E-8965-402C-B30A-C8E70CB8776C}" type="datetimeFigureOut">
              <a:rPr lang="en-GB" smtClean="0"/>
              <a:t>23/02/2025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EEC2E2-2B90-47D7-BC05-7DF115EF049F}" type="slidenum">
              <a:rPr lang="en-GB" smtClean="0"/>
              <a:t>‹#›</a:t>
            </a:fld>
            <a:endParaRPr lang="en-GB"/>
          </a:p>
        </p:txBody>
      </p:sp>
    </p:spTree>
    <p:extLst>
      <p:ext uri="{BB962C8B-B14F-4D97-AF65-F5344CB8AC3E}">
        <p14:creationId xmlns:p14="http://schemas.microsoft.com/office/powerpoint/2010/main" val="34006390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reflection.ed.ac.uk/reflectors-toolkit/reflecting-on-experience/what-so-what-now-what"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reflection.ed.ac.uk/reflectors-toolkit/reflecting-on-experience/what-so-what-now-what"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reflection.ed.ac.uk/reflectors-toolkit/reflecting-on-experience/what-so-what-now-what"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reflection.ed.ac.uk/reflectors-toolkit/reflecting-on-experience/what-so-what-now-what"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reflection.ed.ac.uk/reflectors-toolkit/reflecting-on-experience/what-so-what-now-what"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libguides.cam.ac.uk/reflectivepracticetoolkit/models"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libguides.cam.ac.uk/reflectivepracticetoolkit/models"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reflection.ed.ac.uk/reflectors-toolkit/reflecting-on-experience/gibbs-reflective-cycle"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reflection.ed.ac.uk/reflectors-toolkit/reflecting-on-experience/the-integrated-reflective-cycle"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reflection.ed.ac.uk/reflectors-toolkit/reflecting-on-experience/the-integrated-reflective-cycle"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reflection.ed.ac.uk/reflectors-toolkit/reflecting-on-experience/the-integrated-reflective-cycle"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228 + 229 Moon 2004</a:t>
            </a:r>
          </a:p>
        </p:txBody>
      </p:sp>
      <p:sp>
        <p:nvSpPr>
          <p:cNvPr id="4" name="Slide Number Placeholder 3"/>
          <p:cNvSpPr>
            <a:spLocks noGrp="1"/>
          </p:cNvSpPr>
          <p:nvPr>
            <p:ph type="sldNum" sz="quarter" idx="5"/>
          </p:nvPr>
        </p:nvSpPr>
        <p:spPr/>
        <p:txBody>
          <a:bodyPr/>
          <a:lstStyle/>
          <a:p>
            <a:fld id="{1BEEC2E2-2B90-47D7-BC05-7DF115EF049F}" type="slidenum">
              <a:rPr lang="en-GB" smtClean="0"/>
              <a:t>13</a:t>
            </a:fld>
            <a:endParaRPr lang="en-GB"/>
          </a:p>
        </p:txBody>
      </p:sp>
    </p:spTree>
    <p:extLst>
      <p:ext uri="{BB962C8B-B14F-4D97-AF65-F5344CB8AC3E}">
        <p14:creationId xmlns:p14="http://schemas.microsoft.com/office/powerpoint/2010/main" val="17541967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exercise is modified from the ‘Steeping Stones’ exercise of </a:t>
            </a:r>
            <a:r>
              <a:rPr lang="en-GB" dirty="0" err="1"/>
              <a:t>Progoff</a:t>
            </a:r>
            <a:r>
              <a:rPr lang="en-GB" dirty="0"/>
              <a:t> (1975)’ p227</a:t>
            </a:r>
          </a:p>
        </p:txBody>
      </p:sp>
      <p:sp>
        <p:nvSpPr>
          <p:cNvPr id="4" name="Slide Number Placeholder 3"/>
          <p:cNvSpPr>
            <a:spLocks noGrp="1"/>
          </p:cNvSpPr>
          <p:nvPr>
            <p:ph type="sldNum" sz="quarter" idx="5"/>
          </p:nvPr>
        </p:nvSpPr>
        <p:spPr/>
        <p:txBody>
          <a:bodyPr/>
          <a:lstStyle/>
          <a:p>
            <a:fld id="{1BEEC2E2-2B90-47D7-BC05-7DF115EF049F}" type="slidenum">
              <a:rPr lang="en-GB" smtClean="0"/>
              <a:t>14</a:t>
            </a:fld>
            <a:endParaRPr lang="en-GB"/>
          </a:p>
        </p:txBody>
      </p:sp>
    </p:spTree>
    <p:extLst>
      <p:ext uri="{BB962C8B-B14F-4D97-AF65-F5344CB8AC3E}">
        <p14:creationId xmlns:p14="http://schemas.microsoft.com/office/powerpoint/2010/main" val="39051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EEC2E2-2B90-47D7-BC05-7DF115EF049F}" type="slidenum">
              <a:rPr lang="en-GB" smtClean="0"/>
              <a:t>15</a:t>
            </a:fld>
            <a:endParaRPr lang="en-GB"/>
          </a:p>
        </p:txBody>
      </p:sp>
    </p:spTree>
    <p:extLst>
      <p:ext uri="{BB962C8B-B14F-4D97-AF65-F5344CB8AC3E}">
        <p14:creationId xmlns:p14="http://schemas.microsoft.com/office/powerpoint/2010/main" val="27620002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42424"/>
                </a:solidFill>
                <a:effectLst/>
                <a:latin typeface="Helvetica" panose="020B0604020202020204" pitchFamily="34" charset="0"/>
              </a:rPr>
              <a:t>A metaphor for reflection or its expression is cognitive housekeeping. </a:t>
            </a:r>
            <a:endParaRPr lang="en-GB" dirty="0"/>
          </a:p>
          <a:p>
            <a:endParaRPr lang="en-GB" dirty="0"/>
          </a:p>
        </p:txBody>
      </p:sp>
      <p:sp>
        <p:nvSpPr>
          <p:cNvPr id="4" name="Slide Number Placeholder 3"/>
          <p:cNvSpPr>
            <a:spLocks noGrp="1"/>
          </p:cNvSpPr>
          <p:nvPr>
            <p:ph type="sldNum" sz="quarter" idx="5"/>
          </p:nvPr>
        </p:nvSpPr>
        <p:spPr/>
        <p:txBody>
          <a:bodyPr/>
          <a:lstStyle/>
          <a:p>
            <a:fld id="{1BEEC2E2-2B90-47D7-BC05-7DF115EF049F}" type="slidenum">
              <a:rPr lang="en-GB" smtClean="0"/>
              <a:t>16</a:t>
            </a:fld>
            <a:endParaRPr lang="en-GB"/>
          </a:p>
        </p:txBody>
      </p:sp>
    </p:spTree>
    <p:extLst>
      <p:ext uri="{BB962C8B-B14F-4D97-AF65-F5344CB8AC3E}">
        <p14:creationId xmlns:p14="http://schemas.microsoft.com/office/powerpoint/2010/main" val="18570522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A COPY OF MOON 185</a:t>
            </a:r>
          </a:p>
        </p:txBody>
      </p:sp>
      <p:sp>
        <p:nvSpPr>
          <p:cNvPr id="4" name="Slide Number Placeholder 3"/>
          <p:cNvSpPr>
            <a:spLocks noGrp="1"/>
          </p:cNvSpPr>
          <p:nvPr>
            <p:ph type="sldNum" sz="quarter" idx="5"/>
          </p:nvPr>
        </p:nvSpPr>
        <p:spPr/>
        <p:txBody>
          <a:bodyPr/>
          <a:lstStyle/>
          <a:p>
            <a:fld id="{1BEEC2E2-2B90-47D7-BC05-7DF115EF049F}" type="slidenum">
              <a:rPr lang="en-GB" smtClean="0"/>
              <a:t>17</a:t>
            </a:fld>
            <a:endParaRPr lang="en-GB"/>
          </a:p>
        </p:txBody>
      </p:sp>
    </p:spTree>
    <p:extLst>
      <p:ext uri="{BB962C8B-B14F-4D97-AF65-F5344CB8AC3E}">
        <p14:creationId xmlns:p14="http://schemas.microsoft.com/office/powerpoint/2010/main" val="3907890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So what? Now what?  | Reflection Toolkit</a:t>
            </a:r>
            <a:endParaRPr lang="en-GB" dirty="0"/>
          </a:p>
        </p:txBody>
      </p:sp>
      <p:sp>
        <p:nvSpPr>
          <p:cNvPr id="4" name="Slide Number Placeholder 3"/>
          <p:cNvSpPr>
            <a:spLocks noGrp="1"/>
          </p:cNvSpPr>
          <p:nvPr>
            <p:ph type="sldNum" sz="quarter" idx="5"/>
          </p:nvPr>
        </p:nvSpPr>
        <p:spPr/>
        <p:txBody>
          <a:bodyPr/>
          <a:lstStyle/>
          <a:p>
            <a:fld id="{1BEEC2E2-2B90-47D7-BC05-7DF115EF049F}" type="slidenum">
              <a:rPr lang="en-GB" smtClean="0"/>
              <a:t>19</a:t>
            </a:fld>
            <a:endParaRPr lang="en-GB"/>
          </a:p>
        </p:txBody>
      </p:sp>
    </p:spTree>
    <p:extLst>
      <p:ext uri="{BB962C8B-B14F-4D97-AF65-F5344CB8AC3E}">
        <p14:creationId xmlns:p14="http://schemas.microsoft.com/office/powerpoint/2010/main" val="4033645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So what? Now what?  | Reflection Toolkit</a:t>
            </a:r>
            <a:endParaRPr lang="en-GB" dirty="0"/>
          </a:p>
        </p:txBody>
      </p:sp>
      <p:sp>
        <p:nvSpPr>
          <p:cNvPr id="4" name="Slide Number Placeholder 3"/>
          <p:cNvSpPr>
            <a:spLocks noGrp="1"/>
          </p:cNvSpPr>
          <p:nvPr>
            <p:ph type="sldNum" sz="quarter" idx="5"/>
          </p:nvPr>
        </p:nvSpPr>
        <p:spPr/>
        <p:txBody>
          <a:bodyPr/>
          <a:lstStyle/>
          <a:p>
            <a:fld id="{1BEEC2E2-2B90-47D7-BC05-7DF115EF049F}" type="slidenum">
              <a:rPr lang="en-GB" smtClean="0"/>
              <a:t>20</a:t>
            </a:fld>
            <a:endParaRPr lang="en-GB"/>
          </a:p>
        </p:txBody>
      </p:sp>
    </p:spTree>
    <p:extLst>
      <p:ext uri="{BB962C8B-B14F-4D97-AF65-F5344CB8AC3E}">
        <p14:creationId xmlns:p14="http://schemas.microsoft.com/office/powerpoint/2010/main" val="40567749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165C0B-5C12-0BEF-EE0F-440648047B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4C4DC7-EA47-A3F1-61B3-2EC84A2D04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BA09C2-91D0-1F11-3AF7-C0A49D757F06}"/>
              </a:ext>
            </a:extLst>
          </p:cNvPr>
          <p:cNvSpPr>
            <a:spLocks noGrp="1"/>
          </p:cNvSpPr>
          <p:nvPr>
            <p:ph type="body" idx="1"/>
          </p:nvPr>
        </p:nvSpPr>
        <p:spPr/>
        <p:txBody>
          <a:bodyPr/>
          <a:lstStyle/>
          <a:p>
            <a:r>
              <a:rPr lang="en-GB" dirty="0">
                <a:hlinkClick r:id="rId3"/>
              </a:rPr>
              <a:t>What? So what? Now what?  | Reflection Toolkit</a:t>
            </a:r>
            <a:endParaRPr lang="en-GB" dirty="0"/>
          </a:p>
        </p:txBody>
      </p:sp>
      <p:sp>
        <p:nvSpPr>
          <p:cNvPr id="4" name="Slide Number Placeholder 3">
            <a:extLst>
              <a:ext uri="{FF2B5EF4-FFF2-40B4-BE49-F238E27FC236}">
                <a16:creationId xmlns:a16="http://schemas.microsoft.com/office/drawing/2014/main" id="{48E6C13D-DC6C-E3E2-7115-1FF35A4A6C64}"/>
              </a:ext>
            </a:extLst>
          </p:cNvPr>
          <p:cNvSpPr>
            <a:spLocks noGrp="1"/>
          </p:cNvSpPr>
          <p:nvPr>
            <p:ph type="sldNum" sz="quarter" idx="5"/>
          </p:nvPr>
        </p:nvSpPr>
        <p:spPr/>
        <p:txBody>
          <a:bodyPr/>
          <a:lstStyle/>
          <a:p>
            <a:fld id="{1BEEC2E2-2B90-47D7-BC05-7DF115EF049F}" type="slidenum">
              <a:rPr lang="en-GB" smtClean="0"/>
              <a:t>21</a:t>
            </a:fld>
            <a:endParaRPr lang="en-GB"/>
          </a:p>
        </p:txBody>
      </p:sp>
    </p:spTree>
    <p:extLst>
      <p:ext uri="{BB962C8B-B14F-4D97-AF65-F5344CB8AC3E}">
        <p14:creationId xmlns:p14="http://schemas.microsoft.com/office/powerpoint/2010/main" val="15258426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B371EE-35CF-8B33-166B-6517E0E719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EC274D-B4B1-0682-9099-241CAA25FA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A580AA-6AA9-8DA7-F0B4-E5043B26BECF}"/>
              </a:ext>
            </a:extLst>
          </p:cNvPr>
          <p:cNvSpPr>
            <a:spLocks noGrp="1"/>
          </p:cNvSpPr>
          <p:nvPr>
            <p:ph type="body" idx="1"/>
          </p:nvPr>
        </p:nvSpPr>
        <p:spPr/>
        <p:txBody>
          <a:bodyPr/>
          <a:lstStyle/>
          <a:p>
            <a:r>
              <a:rPr lang="en-GB" dirty="0">
                <a:hlinkClick r:id="rId3"/>
              </a:rPr>
              <a:t>What? So what? Now what?  | Reflection Toolkit</a:t>
            </a:r>
            <a:endParaRPr lang="en-GB" dirty="0"/>
          </a:p>
        </p:txBody>
      </p:sp>
      <p:sp>
        <p:nvSpPr>
          <p:cNvPr id="4" name="Slide Number Placeholder 3">
            <a:extLst>
              <a:ext uri="{FF2B5EF4-FFF2-40B4-BE49-F238E27FC236}">
                <a16:creationId xmlns:a16="http://schemas.microsoft.com/office/drawing/2014/main" id="{89BA3EFD-1026-8605-1E5C-E7BA25BACA8D}"/>
              </a:ext>
            </a:extLst>
          </p:cNvPr>
          <p:cNvSpPr>
            <a:spLocks noGrp="1"/>
          </p:cNvSpPr>
          <p:nvPr>
            <p:ph type="sldNum" sz="quarter" idx="5"/>
          </p:nvPr>
        </p:nvSpPr>
        <p:spPr/>
        <p:txBody>
          <a:bodyPr/>
          <a:lstStyle/>
          <a:p>
            <a:fld id="{1BEEC2E2-2B90-47D7-BC05-7DF115EF049F}" type="slidenum">
              <a:rPr lang="en-GB" smtClean="0"/>
              <a:t>22</a:t>
            </a:fld>
            <a:endParaRPr lang="en-GB"/>
          </a:p>
        </p:txBody>
      </p:sp>
    </p:spTree>
    <p:extLst>
      <p:ext uri="{BB962C8B-B14F-4D97-AF65-F5344CB8AC3E}">
        <p14:creationId xmlns:p14="http://schemas.microsoft.com/office/powerpoint/2010/main" val="22202822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9F3F87-95E6-2CE0-9CFE-FDB44C78E4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F8DBB2-D343-DF7A-F50B-5013964BF6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75FBC3-9AAC-5D51-5AEB-9081E855AE2D}"/>
              </a:ext>
            </a:extLst>
          </p:cNvPr>
          <p:cNvSpPr>
            <a:spLocks noGrp="1"/>
          </p:cNvSpPr>
          <p:nvPr>
            <p:ph type="body" idx="1"/>
          </p:nvPr>
        </p:nvSpPr>
        <p:spPr/>
        <p:txBody>
          <a:bodyPr/>
          <a:lstStyle/>
          <a:p>
            <a:r>
              <a:rPr lang="en-GB" dirty="0">
                <a:hlinkClick r:id="rId3"/>
              </a:rPr>
              <a:t>What? So what? Now what?  | Reflection Toolkit</a:t>
            </a:r>
            <a:endParaRPr lang="en-GB" dirty="0"/>
          </a:p>
        </p:txBody>
      </p:sp>
      <p:sp>
        <p:nvSpPr>
          <p:cNvPr id="4" name="Slide Number Placeholder 3">
            <a:extLst>
              <a:ext uri="{FF2B5EF4-FFF2-40B4-BE49-F238E27FC236}">
                <a16:creationId xmlns:a16="http://schemas.microsoft.com/office/drawing/2014/main" id="{F102F924-A4AB-2953-1A67-167BA32B565B}"/>
              </a:ext>
            </a:extLst>
          </p:cNvPr>
          <p:cNvSpPr>
            <a:spLocks noGrp="1"/>
          </p:cNvSpPr>
          <p:nvPr>
            <p:ph type="sldNum" sz="quarter" idx="5"/>
          </p:nvPr>
        </p:nvSpPr>
        <p:spPr/>
        <p:txBody>
          <a:bodyPr/>
          <a:lstStyle/>
          <a:p>
            <a:fld id="{1BEEC2E2-2B90-47D7-BC05-7DF115EF049F}" type="slidenum">
              <a:rPr lang="en-GB" smtClean="0"/>
              <a:t>23</a:t>
            </a:fld>
            <a:endParaRPr lang="en-GB"/>
          </a:p>
        </p:txBody>
      </p:sp>
    </p:spTree>
    <p:extLst>
      <p:ext uri="{BB962C8B-B14F-4D97-AF65-F5344CB8AC3E}">
        <p14:creationId xmlns:p14="http://schemas.microsoft.com/office/powerpoint/2010/main" val="36924202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Models of reflection - Reflective Practice Toolkit - </a:t>
            </a:r>
            <a:r>
              <a:rPr lang="en-GB" dirty="0" err="1">
                <a:hlinkClick r:id="rId3"/>
              </a:rPr>
              <a:t>LibGuides</a:t>
            </a:r>
            <a:r>
              <a:rPr lang="en-GB" dirty="0">
                <a:hlinkClick r:id="rId3"/>
              </a:rPr>
              <a:t> at University of Cambridge Subject Libraries</a:t>
            </a:r>
            <a:endParaRPr lang="en-GB" dirty="0"/>
          </a:p>
        </p:txBody>
      </p:sp>
      <p:sp>
        <p:nvSpPr>
          <p:cNvPr id="4" name="Slide Number Placeholder 3"/>
          <p:cNvSpPr>
            <a:spLocks noGrp="1"/>
          </p:cNvSpPr>
          <p:nvPr>
            <p:ph type="sldNum" sz="quarter" idx="5"/>
          </p:nvPr>
        </p:nvSpPr>
        <p:spPr/>
        <p:txBody>
          <a:bodyPr/>
          <a:lstStyle/>
          <a:p>
            <a:fld id="{1BEEC2E2-2B90-47D7-BC05-7DF115EF049F}" type="slidenum">
              <a:rPr lang="en-GB" smtClean="0"/>
              <a:t>24</a:t>
            </a:fld>
            <a:endParaRPr lang="en-GB"/>
          </a:p>
        </p:txBody>
      </p:sp>
    </p:spTree>
    <p:extLst>
      <p:ext uri="{BB962C8B-B14F-4D97-AF65-F5344CB8AC3E}">
        <p14:creationId xmlns:p14="http://schemas.microsoft.com/office/powerpoint/2010/main" val="40564945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Models of reflection - Reflective Practice Toolkit - </a:t>
            </a:r>
            <a:r>
              <a:rPr lang="en-GB" dirty="0" err="1">
                <a:hlinkClick r:id="rId3"/>
              </a:rPr>
              <a:t>LibGuides</a:t>
            </a:r>
            <a:r>
              <a:rPr lang="en-GB" dirty="0">
                <a:hlinkClick r:id="rId3"/>
              </a:rPr>
              <a:t> at University of Cambridge Subject Libraries</a:t>
            </a:r>
            <a:endParaRPr lang="en-GB" dirty="0"/>
          </a:p>
        </p:txBody>
      </p:sp>
      <p:sp>
        <p:nvSpPr>
          <p:cNvPr id="4" name="Slide Number Placeholder 3"/>
          <p:cNvSpPr>
            <a:spLocks noGrp="1"/>
          </p:cNvSpPr>
          <p:nvPr>
            <p:ph type="sldNum" sz="quarter" idx="5"/>
          </p:nvPr>
        </p:nvSpPr>
        <p:spPr/>
        <p:txBody>
          <a:bodyPr/>
          <a:lstStyle/>
          <a:p>
            <a:fld id="{1BEEC2E2-2B90-47D7-BC05-7DF115EF049F}" type="slidenum">
              <a:rPr lang="en-GB" smtClean="0"/>
              <a:t>25</a:t>
            </a:fld>
            <a:endParaRPr lang="en-GB"/>
          </a:p>
        </p:txBody>
      </p:sp>
    </p:spTree>
    <p:extLst>
      <p:ext uri="{BB962C8B-B14F-4D97-AF65-F5344CB8AC3E}">
        <p14:creationId xmlns:p14="http://schemas.microsoft.com/office/powerpoint/2010/main" val="8676863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should be hyperlinked.</a:t>
            </a:r>
          </a:p>
          <a:p>
            <a:r>
              <a:rPr lang="en-GB" dirty="0">
                <a:hlinkClick r:id="rId3"/>
              </a:rPr>
              <a:t>Gibbs' Reflective Cycle | Reflection Toolkit</a:t>
            </a:r>
            <a:endParaRPr lang="en-GB" dirty="0"/>
          </a:p>
        </p:txBody>
      </p:sp>
      <p:sp>
        <p:nvSpPr>
          <p:cNvPr id="4" name="Slide Number Placeholder 3"/>
          <p:cNvSpPr>
            <a:spLocks noGrp="1"/>
          </p:cNvSpPr>
          <p:nvPr>
            <p:ph type="sldNum" sz="quarter" idx="5"/>
          </p:nvPr>
        </p:nvSpPr>
        <p:spPr/>
        <p:txBody>
          <a:bodyPr/>
          <a:lstStyle/>
          <a:p>
            <a:fld id="{1BEEC2E2-2B90-47D7-BC05-7DF115EF049F}" type="slidenum">
              <a:rPr lang="en-GB" smtClean="0"/>
              <a:t>26</a:t>
            </a:fld>
            <a:endParaRPr lang="en-GB"/>
          </a:p>
        </p:txBody>
      </p:sp>
    </p:spTree>
    <p:extLst>
      <p:ext uri="{BB962C8B-B14F-4D97-AF65-F5344CB8AC3E}">
        <p14:creationId xmlns:p14="http://schemas.microsoft.com/office/powerpoint/2010/main" val="24174638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Integrated Reflective Cycle | Reflection Toolkit</a:t>
            </a:r>
            <a:endParaRPr lang="en-GB" dirty="0"/>
          </a:p>
        </p:txBody>
      </p:sp>
      <p:sp>
        <p:nvSpPr>
          <p:cNvPr id="4" name="Slide Number Placeholder 3"/>
          <p:cNvSpPr>
            <a:spLocks noGrp="1"/>
          </p:cNvSpPr>
          <p:nvPr>
            <p:ph type="sldNum" sz="quarter" idx="5"/>
          </p:nvPr>
        </p:nvSpPr>
        <p:spPr/>
        <p:txBody>
          <a:bodyPr/>
          <a:lstStyle/>
          <a:p>
            <a:fld id="{1BEEC2E2-2B90-47D7-BC05-7DF115EF049F}" type="slidenum">
              <a:rPr lang="en-GB" smtClean="0"/>
              <a:t>29</a:t>
            </a:fld>
            <a:endParaRPr lang="en-GB"/>
          </a:p>
        </p:txBody>
      </p:sp>
    </p:spTree>
    <p:extLst>
      <p:ext uri="{BB962C8B-B14F-4D97-AF65-F5344CB8AC3E}">
        <p14:creationId xmlns:p14="http://schemas.microsoft.com/office/powerpoint/2010/main" val="363574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0B2B13-C114-D360-9305-DE973C7BEC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CDD13C-7204-95CD-616F-6EFEE8CC58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97DFAF-EABA-714A-D0A7-06D74734B348}"/>
              </a:ext>
            </a:extLst>
          </p:cNvPr>
          <p:cNvSpPr>
            <a:spLocks noGrp="1"/>
          </p:cNvSpPr>
          <p:nvPr>
            <p:ph type="body" idx="1"/>
          </p:nvPr>
        </p:nvSpPr>
        <p:spPr/>
        <p:txBody>
          <a:bodyPr/>
          <a:lstStyle/>
          <a:p>
            <a:r>
              <a:rPr lang="en-GB" dirty="0">
                <a:hlinkClick r:id="rId3"/>
              </a:rPr>
              <a:t>The Integrated Reflective Cycle | Reflection Toolkit</a:t>
            </a:r>
            <a:endParaRPr lang="en-GB" dirty="0"/>
          </a:p>
        </p:txBody>
      </p:sp>
      <p:sp>
        <p:nvSpPr>
          <p:cNvPr id="4" name="Slide Number Placeholder 3">
            <a:extLst>
              <a:ext uri="{FF2B5EF4-FFF2-40B4-BE49-F238E27FC236}">
                <a16:creationId xmlns:a16="http://schemas.microsoft.com/office/drawing/2014/main" id="{D15B1C84-4D0A-A91C-BA11-E46598A74AEC}"/>
              </a:ext>
            </a:extLst>
          </p:cNvPr>
          <p:cNvSpPr>
            <a:spLocks noGrp="1"/>
          </p:cNvSpPr>
          <p:nvPr>
            <p:ph type="sldNum" sz="quarter" idx="5"/>
          </p:nvPr>
        </p:nvSpPr>
        <p:spPr/>
        <p:txBody>
          <a:bodyPr/>
          <a:lstStyle/>
          <a:p>
            <a:fld id="{1BEEC2E2-2B90-47D7-BC05-7DF115EF049F}" type="slidenum">
              <a:rPr lang="en-GB" smtClean="0"/>
              <a:t>30</a:t>
            </a:fld>
            <a:endParaRPr lang="en-GB"/>
          </a:p>
        </p:txBody>
      </p:sp>
    </p:spTree>
    <p:extLst>
      <p:ext uri="{BB962C8B-B14F-4D97-AF65-F5344CB8AC3E}">
        <p14:creationId xmlns:p14="http://schemas.microsoft.com/office/powerpoint/2010/main" val="26004269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Notes from the website</a:t>
            </a:r>
          </a:p>
          <a:p>
            <a:r>
              <a:rPr lang="en-GB" dirty="0">
                <a:hlinkClick r:id="rId3"/>
              </a:rPr>
              <a:t>The Integrated Reflective Cycle | Reflection Toolkit</a:t>
            </a:r>
            <a:endParaRPr lang="en-GB" dirty="0"/>
          </a:p>
        </p:txBody>
      </p:sp>
      <p:sp>
        <p:nvSpPr>
          <p:cNvPr id="4" name="Slide Number Placeholder 3"/>
          <p:cNvSpPr>
            <a:spLocks noGrp="1"/>
          </p:cNvSpPr>
          <p:nvPr>
            <p:ph type="sldNum" sz="quarter" idx="5"/>
          </p:nvPr>
        </p:nvSpPr>
        <p:spPr/>
        <p:txBody>
          <a:bodyPr/>
          <a:lstStyle/>
          <a:p>
            <a:fld id="{1BEEC2E2-2B90-47D7-BC05-7DF115EF049F}" type="slidenum">
              <a:rPr lang="en-GB" smtClean="0"/>
              <a:t>31</a:t>
            </a:fld>
            <a:endParaRPr lang="en-GB"/>
          </a:p>
        </p:txBody>
      </p:sp>
    </p:spTree>
    <p:extLst>
      <p:ext uri="{BB962C8B-B14F-4D97-AF65-F5344CB8AC3E}">
        <p14:creationId xmlns:p14="http://schemas.microsoft.com/office/powerpoint/2010/main" val="1187483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520F8-515D-75CA-1481-ED3C87FB7A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D6BB6C5-1858-493C-4F75-55968B04AF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9E857FE-5A51-5B45-0240-67EC39F333BD}"/>
              </a:ext>
            </a:extLst>
          </p:cNvPr>
          <p:cNvSpPr>
            <a:spLocks noGrp="1"/>
          </p:cNvSpPr>
          <p:nvPr>
            <p:ph type="dt" sz="half" idx="10"/>
          </p:nvPr>
        </p:nvSpPr>
        <p:spPr/>
        <p:txBody>
          <a:bodyPr/>
          <a:lstStyle/>
          <a:p>
            <a:fld id="{550574E6-5214-42E6-9AC7-68B1BA5CB720}" type="datetimeFigureOut">
              <a:rPr lang="en-GB" smtClean="0"/>
              <a:t>23/02/2025</a:t>
            </a:fld>
            <a:endParaRPr lang="en-GB"/>
          </a:p>
        </p:txBody>
      </p:sp>
      <p:sp>
        <p:nvSpPr>
          <p:cNvPr id="5" name="Footer Placeholder 4">
            <a:extLst>
              <a:ext uri="{FF2B5EF4-FFF2-40B4-BE49-F238E27FC236}">
                <a16:creationId xmlns:a16="http://schemas.microsoft.com/office/drawing/2014/main" id="{A4A946EB-742A-A65A-DD9B-6403E843A1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F869F-24DF-2193-F45A-1C99E97BE438}"/>
              </a:ext>
            </a:extLst>
          </p:cNvPr>
          <p:cNvSpPr>
            <a:spLocks noGrp="1"/>
          </p:cNvSpPr>
          <p:nvPr>
            <p:ph type="sldNum" sz="quarter" idx="12"/>
          </p:nvPr>
        </p:nvSpPr>
        <p:spPr/>
        <p:txBody>
          <a:bodyPr/>
          <a:lstStyle/>
          <a:p>
            <a:fld id="{B9351C3E-20EE-41AC-8316-616EE7CEA1DF}" type="slidenum">
              <a:rPr lang="en-GB" smtClean="0"/>
              <a:t>‹#›</a:t>
            </a:fld>
            <a:endParaRPr lang="en-GB"/>
          </a:p>
        </p:txBody>
      </p:sp>
    </p:spTree>
    <p:extLst>
      <p:ext uri="{BB962C8B-B14F-4D97-AF65-F5344CB8AC3E}">
        <p14:creationId xmlns:p14="http://schemas.microsoft.com/office/powerpoint/2010/main" val="775541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69949-A520-AAF7-F1F6-581240F9A5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66BEFB-3276-91D4-BB83-5B3E84FE82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CC5604-B00E-7159-DA84-166B06BA3A16}"/>
              </a:ext>
            </a:extLst>
          </p:cNvPr>
          <p:cNvSpPr>
            <a:spLocks noGrp="1"/>
          </p:cNvSpPr>
          <p:nvPr>
            <p:ph type="dt" sz="half" idx="10"/>
          </p:nvPr>
        </p:nvSpPr>
        <p:spPr/>
        <p:txBody>
          <a:bodyPr/>
          <a:lstStyle/>
          <a:p>
            <a:fld id="{550574E6-5214-42E6-9AC7-68B1BA5CB720}" type="datetimeFigureOut">
              <a:rPr lang="en-GB" smtClean="0"/>
              <a:t>23/02/2025</a:t>
            </a:fld>
            <a:endParaRPr lang="en-GB"/>
          </a:p>
        </p:txBody>
      </p:sp>
      <p:sp>
        <p:nvSpPr>
          <p:cNvPr id="5" name="Footer Placeholder 4">
            <a:extLst>
              <a:ext uri="{FF2B5EF4-FFF2-40B4-BE49-F238E27FC236}">
                <a16:creationId xmlns:a16="http://schemas.microsoft.com/office/drawing/2014/main" id="{308CE231-15DE-2BAD-D979-57E0DB921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CF9DD1-C5C7-9757-BAC6-9E95E4E46C4F}"/>
              </a:ext>
            </a:extLst>
          </p:cNvPr>
          <p:cNvSpPr>
            <a:spLocks noGrp="1"/>
          </p:cNvSpPr>
          <p:nvPr>
            <p:ph type="sldNum" sz="quarter" idx="12"/>
          </p:nvPr>
        </p:nvSpPr>
        <p:spPr/>
        <p:txBody>
          <a:bodyPr/>
          <a:lstStyle/>
          <a:p>
            <a:fld id="{B9351C3E-20EE-41AC-8316-616EE7CEA1DF}" type="slidenum">
              <a:rPr lang="en-GB" smtClean="0"/>
              <a:t>‹#›</a:t>
            </a:fld>
            <a:endParaRPr lang="en-GB"/>
          </a:p>
        </p:txBody>
      </p:sp>
    </p:spTree>
    <p:extLst>
      <p:ext uri="{BB962C8B-B14F-4D97-AF65-F5344CB8AC3E}">
        <p14:creationId xmlns:p14="http://schemas.microsoft.com/office/powerpoint/2010/main" val="1127429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118A6-B6B5-8F48-39BE-E508B610D4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4661472-DEC4-9FAE-2C7C-930C295D9DE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29060A-82F2-0E99-F542-7DE03498B509}"/>
              </a:ext>
            </a:extLst>
          </p:cNvPr>
          <p:cNvSpPr>
            <a:spLocks noGrp="1"/>
          </p:cNvSpPr>
          <p:nvPr>
            <p:ph type="dt" sz="half" idx="10"/>
          </p:nvPr>
        </p:nvSpPr>
        <p:spPr/>
        <p:txBody>
          <a:bodyPr/>
          <a:lstStyle/>
          <a:p>
            <a:fld id="{550574E6-5214-42E6-9AC7-68B1BA5CB720}" type="datetimeFigureOut">
              <a:rPr lang="en-GB" smtClean="0"/>
              <a:t>23/02/2025</a:t>
            </a:fld>
            <a:endParaRPr lang="en-GB"/>
          </a:p>
        </p:txBody>
      </p:sp>
      <p:sp>
        <p:nvSpPr>
          <p:cNvPr id="5" name="Footer Placeholder 4">
            <a:extLst>
              <a:ext uri="{FF2B5EF4-FFF2-40B4-BE49-F238E27FC236}">
                <a16:creationId xmlns:a16="http://schemas.microsoft.com/office/drawing/2014/main" id="{FA3628B0-AEFD-799B-2631-D674CC8241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3588CD-C76F-0603-8A75-4F887254CBF4}"/>
              </a:ext>
            </a:extLst>
          </p:cNvPr>
          <p:cNvSpPr>
            <a:spLocks noGrp="1"/>
          </p:cNvSpPr>
          <p:nvPr>
            <p:ph type="sldNum" sz="quarter" idx="12"/>
          </p:nvPr>
        </p:nvSpPr>
        <p:spPr/>
        <p:txBody>
          <a:bodyPr/>
          <a:lstStyle/>
          <a:p>
            <a:fld id="{B9351C3E-20EE-41AC-8316-616EE7CEA1DF}" type="slidenum">
              <a:rPr lang="en-GB" smtClean="0"/>
              <a:t>‹#›</a:t>
            </a:fld>
            <a:endParaRPr lang="en-GB"/>
          </a:p>
        </p:txBody>
      </p:sp>
    </p:spTree>
    <p:extLst>
      <p:ext uri="{BB962C8B-B14F-4D97-AF65-F5344CB8AC3E}">
        <p14:creationId xmlns:p14="http://schemas.microsoft.com/office/powerpoint/2010/main" val="2682995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7F3E5-2657-257A-C7F1-8E19692113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BCB396-EAC2-B1AB-55C2-6BACF86B41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014DD4-D5F6-DA21-A996-72B870CFF2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C051EC-31F4-D59E-2B70-3656B4204961}"/>
              </a:ext>
            </a:extLst>
          </p:cNvPr>
          <p:cNvSpPr>
            <a:spLocks noGrp="1"/>
          </p:cNvSpPr>
          <p:nvPr>
            <p:ph type="dt" sz="half" idx="10"/>
          </p:nvPr>
        </p:nvSpPr>
        <p:spPr/>
        <p:txBody>
          <a:bodyPr/>
          <a:lstStyle/>
          <a:p>
            <a:fld id="{550574E6-5214-42E6-9AC7-68B1BA5CB720}" type="datetimeFigureOut">
              <a:rPr lang="en-GB" smtClean="0"/>
              <a:t>23/02/2025</a:t>
            </a:fld>
            <a:endParaRPr lang="en-GB"/>
          </a:p>
        </p:txBody>
      </p:sp>
      <p:sp>
        <p:nvSpPr>
          <p:cNvPr id="6" name="Footer Placeholder 5">
            <a:extLst>
              <a:ext uri="{FF2B5EF4-FFF2-40B4-BE49-F238E27FC236}">
                <a16:creationId xmlns:a16="http://schemas.microsoft.com/office/drawing/2014/main" id="{FAB6E982-C87D-3FCF-2325-3E38380171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DB22A1-E112-8943-DD63-BC9E1B670CE0}"/>
              </a:ext>
            </a:extLst>
          </p:cNvPr>
          <p:cNvSpPr>
            <a:spLocks noGrp="1"/>
          </p:cNvSpPr>
          <p:nvPr>
            <p:ph type="sldNum" sz="quarter" idx="12"/>
          </p:nvPr>
        </p:nvSpPr>
        <p:spPr/>
        <p:txBody>
          <a:bodyPr/>
          <a:lstStyle/>
          <a:p>
            <a:fld id="{B9351C3E-20EE-41AC-8316-616EE7CEA1DF}" type="slidenum">
              <a:rPr lang="en-GB" smtClean="0"/>
              <a:t>‹#›</a:t>
            </a:fld>
            <a:endParaRPr lang="en-GB"/>
          </a:p>
        </p:txBody>
      </p:sp>
    </p:spTree>
    <p:extLst>
      <p:ext uri="{BB962C8B-B14F-4D97-AF65-F5344CB8AC3E}">
        <p14:creationId xmlns:p14="http://schemas.microsoft.com/office/powerpoint/2010/main" val="3886566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8D843-13C1-3806-F484-98DB9EE445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6724E8-A4F1-F0C6-FE8D-F9591AB8D4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55C92B-34D4-9BF8-99F8-76E4C761A4A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366487F-96A4-3628-F88C-83CC18EBA6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D38EF0B-2103-BF3F-3C00-B5185556099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652BA3-3E96-C51D-1875-D328E3EBED79}"/>
              </a:ext>
            </a:extLst>
          </p:cNvPr>
          <p:cNvSpPr>
            <a:spLocks noGrp="1"/>
          </p:cNvSpPr>
          <p:nvPr>
            <p:ph type="dt" sz="half" idx="10"/>
          </p:nvPr>
        </p:nvSpPr>
        <p:spPr/>
        <p:txBody>
          <a:bodyPr/>
          <a:lstStyle/>
          <a:p>
            <a:fld id="{550574E6-5214-42E6-9AC7-68B1BA5CB720}" type="datetimeFigureOut">
              <a:rPr lang="en-GB" smtClean="0"/>
              <a:t>23/02/2025</a:t>
            </a:fld>
            <a:endParaRPr lang="en-GB"/>
          </a:p>
        </p:txBody>
      </p:sp>
      <p:sp>
        <p:nvSpPr>
          <p:cNvPr id="8" name="Footer Placeholder 7">
            <a:extLst>
              <a:ext uri="{FF2B5EF4-FFF2-40B4-BE49-F238E27FC236}">
                <a16:creationId xmlns:a16="http://schemas.microsoft.com/office/drawing/2014/main" id="{5E709ECF-F8F2-AA89-8E4B-EFFCD0B092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7185A3-B208-C1BD-FA8A-0F02D6C6ACC2}"/>
              </a:ext>
            </a:extLst>
          </p:cNvPr>
          <p:cNvSpPr>
            <a:spLocks noGrp="1"/>
          </p:cNvSpPr>
          <p:nvPr>
            <p:ph type="sldNum" sz="quarter" idx="12"/>
          </p:nvPr>
        </p:nvSpPr>
        <p:spPr/>
        <p:txBody>
          <a:bodyPr/>
          <a:lstStyle/>
          <a:p>
            <a:fld id="{B9351C3E-20EE-41AC-8316-616EE7CEA1DF}" type="slidenum">
              <a:rPr lang="en-GB" smtClean="0"/>
              <a:t>‹#›</a:t>
            </a:fld>
            <a:endParaRPr lang="en-GB"/>
          </a:p>
        </p:txBody>
      </p:sp>
    </p:spTree>
    <p:extLst>
      <p:ext uri="{BB962C8B-B14F-4D97-AF65-F5344CB8AC3E}">
        <p14:creationId xmlns:p14="http://schemas.microsoft.com/office/powerpoint/2010/main" val="3858087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18B87-5A5F-652A-6AA6-9AF8A0CCE00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3A5B4B3-7299-E2BB-9F90-FD9783B66405}"/>
              </a:ext>
            </a:extLst>
          </p:cNvPr>
          <p:cNvSpPr>
            <a:spLocks noGrp="1"/>
          </p:cNvSpPr>
          <p:nvPr>
            <p:ph type="dt" sz="half" idx="10"/>
          </p:nvPr>
        </p:nvSpPr>
        <p:spPr/>
        <p:txBody>
          <a:bodyPr/>
          <a:lstStyle/>
          <a:p>
            <a:fld id="{550574E6-5214-42E6-9AC7-68B1BA5CB720}" type="datetimeFigureOut">
              <a:rPr lang="en-GB" smtClean="0"/>
              <a:t>23/02/2025</a:t>
            </a:fld>
            <a:endParaRPr lang="en-GB"/>
          </a:p>
        </p:txBody>
      </p:sp>
      <p:sp>
        <p:nvSpPr>
          <p:cNvPr id="4" name="Footer Placeholder 3">
            <a:extLst>
              <a:ext uri="{FF2B5EF4-FFF2-40B4-BE49-F238E27FC236}">
                <a16:creationId xmlns:a16="http://schemas.microsoft.com/office/drawing/2014/main" id="{0163004F-87E3-59E7-67C3-CCBB960C94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E92A17D-4841-2B0A-A4D7-267C91D40BFF}"/>
              </a:ext>
            </a:extLst>
          </p:cNvPr>
          <p:cNvSpPr>
            <a:spLocks noGrp="1"/>
          </p:cNvSpPr>
          <p:nvPr>
            <p:ph type="sldNum" sz="quarter" idx="12"/>
          </p:nvPr>
        </p:nvSpPr>
        <p:spPr/>
        <p:txBody>
          <a:bodyPr/>
          <a:lstStyle/>
          <a:p>
            <a:fld id="{B9351C3E-20EE-41AC-8316-616EE7CEA1DF}" type="slidenum">
              <a:rPr lang="en-GB" smtClean="0"/>
              <a:t>‹#›</a:t>
            </a:fld>
            <a:endParaRPr lang="en-GB"/>
          </a:p>
        </p:txBody>
      </p:sp>
    </p:spTree>
    <p:extLst>
      <p:ext uri="{BB962C8B-B14F-4D97-AF65-F5344CB8AC3E}">
        <p14:creationId xmlns:p14="http://schemas.microsoft.com/office/powerpoint/2010/main" val="3452457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221954-5544-7B08-F01C-22036C4FA135}"/>
              </a:ext>
            </a:extLst>
          </p:cNvPr>
          <p:cNvSpPr>
            <a:spLocks noGrp="1"/>
          </p:cNvSpPr>
          <p:nvPr>
            <p:ph type="dt" sz="half" idx="10"/>
          </p:nvPr>
        </p:nvSpPr>
        <p:spPr/>
        <p:txBody>
          <a:bodyPr/>
          <a:lstStyle/>
          <a:p>
            <a:fld id="{550574E6-5214-42E6-9AC7-68B1BA5CB720}" type="datetimeFigureOut">
              <a:rPr lang="en-GB" smtClean="0"/>
              <a:t>23/02/2025</a:t>
            </a:fld>
            <a:endParaRPr lang="en-GB"/>
          </a:p>
        </p:txBody>
      </p:sp>
      <p:sp>
        <p:nvSpPr>
          <p:cNvPr id="3" name="Footer Placeholder 2">
            <a:extLst>
              <a:ext uri="{FF2B5EF4-FFF2-40B4-BE49-F238E27FC236}">
                <a16:creationId xmlns:a16="http://schemas.microsoft.com/office/drawing/2014/main" id="{ED16B47B-9700-9100-6DB3-EF55737A732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FB70DF-3AFA-376F-1299-F1CAEF99083C}"/>
              </a:ext>
            </a:extLst>
          </p:cNvPr>
          <p:cNvSpPr>
            <a:spLocks noGrp="1"/>
          </p:cNvSpPr>
          <p:nvPr>
            <p:ph type="sldNum" sz="quarter" idx="12"/>
          </p:nvPr>
        </p:nvSpPr>
        <p:spPr/>
        <p:txBody>
          <a:bodyPr/>
          <a:lstStyle/>
          <a:p>
            <a:fld id="{B9351C3E-20EE-41AC-8316-616EE7CEA1DF}" type="slidenum">
              <a:rPr lang="en-GB" smtClean="0"/>
              <a:t>‹#›</a:t>
            </a:fld>
            <a:endParaRPr lang="en-GB"/>
          </a:p>
        </p:txBody>
      </p:sp>
    </p:spTree>
    <p:extLst>
      <p:ext uri="{BB962C8B-B14F-4D97-AF65-F5344CB8AC3E}">
        <p14:creationId xmlns:p14="http://schemas.microsoft.com/office/powerpoint/2010/main" val="105293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441D8-922A-11AD-F0D5-5D8066135D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282FA6C-CB6E-8A9E-2F62-A555933F2B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B85D1C5-3904-DC20-A0FD-483D4966F7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75E266-6992-79FC-EFBB-7664C51C5ED7}"/>
              </a:ext>
            </a:extLst>
          </p:cNvPr>
          <p:cNvSpPr>
            <a:spLocks noGrp="1"/>
          </p:cNvSpPr>
          <p:nvPr>
            <p:ph type="dt" sz="half" idx="10"/>
          </p:nvPr>
        </p:nvSpPr>
        <p:spPr/>
        <p:txBody>
          <a:bodyPr/>
          <a:lstStyle/>
          <a:p>
            <a:fld id="{550574E6-5214-42E6-9AC7-68B1BA5CB720}" type="datetimeFigureOut">
              <a:rPr lang="en-GB" smtClean="0"/>
              <a:t>23/02/2025</a:t>
            </a:fld>
            <a:endParaRPr lang="en-GB"/>
          </a:p>
        </p:txBody>
      </p:sp>
      <p:sp>
        <p:nvSpPr>
          <p:cNvPr id="6" name="Footer Placeholder 5">
            <a:extLst>
              <a:ext uri="{FF2B5EF4-FFF2-40B4-BE49-F238E27FC236}">
                <a16:creationId xmlns:a16="http://schemas.microsoft.com/office/drawing/2014/main" id="{020589A9-CD21-4D6C-19F8-32130D347C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80BC32-21B4-5ED6-C59D-7F091F395003}"/>
              </a:ext>
            </a:extLst>
          </p:cNvPr>
          <p:cNvSpPr>
            <a:spLocks noGrp="1"/>
          </p:cNvSpPr>
          <p:nvPr>
            <p:ph type="sldNum" sz="quarter" idx="12"/>
          </p:nvPr>
        </p:nvSpPr>
        <p:spPr/>
        <p:txBody>
          <a:bodyPr/>
          <a:lstStyle/>
          <a:p>
            <a:fld id="{B9351C3E-20EE-41AC-8316-616EE7CEA1DF}" type="slidenum">
              <a:rPr lang="en-GB" smtClean="0"/>
              <a:t>‹#›</a:t>
            </a:fld>
            <a:endParaRPr lang="en-GB"/>
          </a:p>
        </p:txBody>
      </p:sp>
    </p:spTree>
    <p:extLst>
      <p:ext uri="{BB962C8B-B14F-4D97-AF65-F5344CB8AC3E}">
        <p14:creationId xmlns:p14="http://schemas.microsoft.com/office/powerpoint/2010/main" val="2285287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31474-45FA-642B-2B21-9C1643BCE1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32580BE-7CA8-60CB-6E34-8FC7E891068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9E6C79D-C5E7-E550-12B8-FCA2DBA4A7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E33607-F94C-85AC-2B2E-F71250114C11}"/>
              </a:ext>
            </a:extLst>
          </p:cNvPr>
          <p:cNvSpPr>
            <a:spLocks noGrp="1"/>
          </p:cNvSpPr>
          <p:nvPr>
            <p:ph type="dt" sz="half" idx="10"/>
          </p:nvPr>
        </p:nvSpPr>
        <p:spPr/>
        <p:txBody>
          <a:bodyPr/>
          <a:lstStyle/>
          <a:p>
            <a:fld id="{550574E6-5214-42E6-9AC7-68B1BA5CB720}" type="datetimeFigureOut">
              <a:rPr lang="en-GB" smtClean="0"/>
              <a:t>23/02/2025</a:t>
            </a:fld>
            <a:endParaRPr lang="en-GB"/>
          </a:p>
        </p:txBody>
      </p:sp>
      <p:sp>
        <p:nvSpPr>
          <p:cNvPr id="6" name="Footer Placeholder 5">
            <a:extLst>
              <a:ext uri="{FF2B5EF4-FFF2-40B4-BE49-F238E27FC236}">
                <a16:creationId xmlns:a16="http://schemas.microsoft.com/office/drawing/2014/main" id="{A5032399-D3AA-D76F-73F7-D3F09C8458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C62192-6816-0B1E-7ADA-A1706FD5BD3B}"/>
              </a:ext>
            </a:extLst>
          </p:cNvPr>
          <p:cNvSpPr>
            <a:spLocks noGrp="1"/>
          </p:cNvSpPr>
          <p:nvPr>
            <p:ph type="sldNum" sz="quarter" idx="12"/>
          </p:nvPr>
        </p:nvSpPr>
        <p:spPr/>
        <p:txBody>
          <a:bodyPr/>
          <a:lstStyle/>
          <a:p>
            <a:fld id="{B9351C3E-20EE-41AC-8316-616EE7CEA1DF}" type="slidenum">
              <a:rPr lang="en-GB" smtClean="0"/>
              <a:t>‹#›</a:t>
            </a:fld>
            <a:endParaRPr lang="en-GB"/>
          </a:p>
        </p:txBody>
      </p:sp>
    </p:spTree>
    <p:extLst>
      <p:ext uri="{BB962C8B-B14F-4D97-AF65-F5344CB8AC3E}">
        <p14:creationId xmlns:p14="http://schemas.microsoft.com/office/powerpoint/2010/main" val="3681943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BBBDE-2203-CE70-61CA-C4DF87BC619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46FB3B-0601-7E25-283F-CDF8864DA8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C513D8-9E45-3942-F309-31E0090CFA2F}"/>
              </a:ext>
            </a:extLst>
          </p:cNvPr>
          <p:cNvSpPr>
            <a:spLocks noGrp="1"/>
          </p:cNvSpPr>
          <p:nvPr>
            <p:ph type="dt" sz="half" idx="10"/>
          </p:nvPr>
        </p:nvSpPr>
        <p:spPr/>
        <p:txBody>
          <a:bodyPr/>
          <a:lstStyle/>
          <a:p>
            <a:fld id="{550574E6-5214-42E6-9AC7-68B1BA5CB720}" type="datetimeFigureOut">
              <a:rPr lang="en-GB" smtClean="0"/>
              <a:t>23/02/2025</a:t>
            </a:fld>
            <a:endParaRPr lang="en-GB"/>
          </a:p>
        </p:txBody>
      </p:sp>
      <p:sp>
        <p:nvSpPr>
          <p:cNvPr id="5" name="Footer Placeholder 4">
            <a:extLst>
              <a:ext uri="{FF2B5EF4-FFF2-40B4-BE49-F238E27FC236}">
                <a16:creationId xmlns:a16="http://schemas.microsoft.com/office/drawing/2014/main" id="{04681DA1-6ACA-9F4E-5FB6-229AC1983F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7DE295-54B3-B3DB-694C-197E3E3EF945}"/>
              </a:ext>
            </a:extLst>
          </p:cNvPr>
          <p:cNvSpPr>
            <a:spLocks noGrp="1"/>
          </p:cNvSpPr>
          <p:nvPr>
            <p:ph type="sldNum" sz="quarter" idx="12"/>
          </p:nvPr>
        </p:nvSpPr>
        <p:spPr/>
        <p:txBody>
          <a:bodyPr/>
          <a:lstStyle/>
          <a:p>
            <a:fld id="{B9351C3E-20EE-41AC-8316-616EE7CEA1DF}" type="slidenum">
              <a:rPr lang="en-GB" smtClean="0"/>
              <a:t>‹#›</a:t>
            </a:fld>
            <a:endParaRPr lang="en-GB"/>
          </a:p>
        </p:txBody>
      </p:sp>
    </p:spTree>
    <p:extLst>
      <p:ext uri="{BB962C8B-B14F-4D97-AF65-F5344CB8AC3E}">
        <p14:creationId xmlns:p14="http://schemas.microsoft.com/office/powerpoint/2010/main" val="1828881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929FFA-EA85-99B2-97A0-3B4E4ABF1B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E35685D-99CC-F003-C3E1-B34ABCDE73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B8D9CB-53E5-7CCE-58D9-910D56E3F969}"/>
              </a:ext>
            </a:extLst>
          </p:cNvPr>
          <p:cNvSpPr>
            <a:spLocks noGrp="1"/>
          </p:cNvSpPr>
          <p:nvPr>
            <p:ph type="dt" sz="half" idx="10"/>
          </p:nvPr>
        </p:nvSpPr>
        <p:spPr/>
        <p:txBody>
          <a:bodyPr/>
          <a:lstStyle/>
          <a:p>
            <a:fld id="{550574E6-5214-42E6-9AC7-68B1BA5CB720}" type="datetimeFigureOut">
              <a:rPr lang="en-GB" smtClean="0"/>
              <a:t>23/02/2025</a:t>
            </a:fld>
            <a:endParaRPr lang="en-GB"/>
          </a:p>
        </p:txBody>
      </p:sp>
      <p:sp>
        <p:nvSpPr>
          <p:cNvPr id="5" name="Footer Placeholder 4">
            <a:extLst>
              <a:ext uri="{FF2B5EF4-FFF2-40B4-BE49-F238E27FC236}">
                <a16:creationId xmlns:a16="http://schemas.microsoft.com/office/drawing/2014/main" id="{3B054AA1-85F3-17EB-4A5D-22724BE6CF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315C8C-646C-3FE2-01B9-CFA643A54011}"/>
              </a:ext>
            </a:extLst>
          </p:cNvPr>
          <p:cNvSpPr>
            <a:spLocks noGrp="1"/>
          </p:cNvSpPr>
          <p:nvPr>
            <p:ph type="sldNum" sz="quarter" idx="12"/>
          </p:nvPr>
        </p:nvSpPr>
        <p:spPr/>
        <p:txBody>
          <a:bodyPr/>
          <a:lstStyle/>
          <a:p>
            <a:fld id="{B9351C3E-20EE-41AC-8316-616EE7CEA1DF}" type="slidenum">
              <a:rPr lang="en-GB" smtClean="0"/>
              <a:t>‹#›</a:t>
            </a:fld>
            <a:endParaRPr lang="en-GB"/>
          </a:p>
        </p:txBody>
      </p:sp>
    </p:spTree>
    <p:extLst>
      <p:ext uri="{BB962C8B-B14F-4D97-AF65-F5344CB8AC3E}">
        <p14:creationId xmlns:p14="http://schemas.microsoft.com/office/powerpoint/2010/main" val="3791975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alpha val="50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81416E-9B81-7396-8C2A-43BAF2D984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E15CD1-3E0C-C74F-3439-FFAB5EFE50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E2F45D-2CAB-A9BE-B4F4-B11E8CE0CB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50574E6-5214-42E6-9AC7-68B1BA5CB720}" type="datetimeFigureOut">
              <a:rPr lang="en-GB" smtClean="0"/>
              <a:t>23/02/2025</a:t>
            </a:fld>
            <a:endParaRPr lang="en-GB"/>
          </a:p>
        </p:txBody>
      </p:sp>
      <p:sp>
        <p:nvSpPr>
          <p:cNvPr id="5" name="Footer Placeholder 4">
            <a:extLst>
              <a:ext uri="{FF2B5EF4-FFF2-40B4-BE49-F238E27FC236}">
                <a16:creationId xmlns:a16="http://schemas.microsoft.com/office/drawing/2014/main" id="{AE16FF98-E909-B223-A4E7-149E0156BE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609E814-39DC-62D9-EB04-5509BBD0B9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9351C3E-20EE-41AC-8316-616EE7CEA1DF}" type="slidenum">
              <a:rPr lang="en-GB" smtClean="0"/>
              <a:t>‹#›</a:t>
            </a:fld>
            <a:endParaRPr lang="en-GB"/>
          </a:p>
        </p:txBody>
      </p:sp>
    </p:spTree>
    <p:extLst>
      <p:ext uri="{BB962C8B-B14F-4D97-AF65-F5344CB8AC3E}">
        <p14:creationId xmlns:p14="http://schemas.microsoft.com/office/powerpoint/2010/main" val="6253978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cGwZ37yYILY" TargetMode="External"/><Relationship Id="rId2" Type="http://schemas.openxmlformats.org/officeDocument/2006/relationships/hyperlink" Target="https://wiki.creativecommons.org/wiki/Case_Studies/A_Swarm_of_Angels" TargetMode="External"/><Relationship Id="rId1" Type="http://schemas.openxmlformats.org/officeDocument/2006/relationships/slideLayout" Target="../slideLayouts/slideLayout2.xml"/><Relationship Id="rId4" Type="http://schemas.openxmlformats.org/officeDocument/2006/relationships/hyperlink" Target="https://www.youtube.com/watch?v=h9_kvthV0L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reflection.ed.ac.uk/reflectors-toolkit/reflecting-on-experience/gibbs-reflective-cycle"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reflection.ed.ac.uk/reflectors-toolkit/reflecting-on-experience/gibbs-reflective-cycle"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A4EA1-944B-5153-1646-1E7FB21C4C83}"/>
              </a:ext>
            </a:extLst>
          </p:cNvPr>
          <p:cNvSpPr>
            <a:spLocks noGrp="1"/>
          </p:cNvSpPr>
          <p:nvPr>
            <p:ph type="ctrTitle"/>
          </p:nvPr>
        </p:nvSpPr>
        <p:spPr/>
        <p:txBody>
          <a:bodyPr/>
          <a:lstStyle/>
          <a:p>
            <a:r>
              <a:rPr lang="en-GB" dirty="0"/>
              <a:t>Applied Research Methods</a:t>
            </a:r>
          </a:p>
        </p:txBody>
      </p:sp>
      <p:sp>
        <p:nvSpPr>
          <p:cNvPr id="3" name="Subtitle 2">
            <a:extLst>
              <a:ext uri="{FF2B5EF4-FFF2-40B4-BE49-F238E27FC236}">
                <a16:creationId xmlns:a16="http://schemas.microsoft.com/office/drawing/2014/main" id="{6D5A3FD5-8633-DEB1-2132-8EFC5A7FE5C6}"/>
              </a:ext>
            </a:extLst>
          </p:cNvPr>
          <p:cNvSpPr>
            <a:spLocks noGrp="1"/>
          </p:cNvSpPr>
          <p:nvPr>
            <p:ph type="subTitle" idx="1"/>
          </p:nvPr>
        </p:nvSpPr>
        <p:spPr/>
        <p:txBody>
          <a:bodyPr/>
          <a:lstStyle/>
          <a:p>
            <a:r>
              <a:rPr lang="en-GB" dirty="0"/>
              <a:t>APDA7010</a:t>
            </a:r>
          </a:p>
          <a:p>
            <a:endParaRPr lang="en-GB" dirty="0"/>
          </a:p>
        </p:txBody>
      </p:sp>
    </p:spTree>
    <p:extLst>
      <p:ext uri="{BB962C8B-B14F-4D97-AF65-F5344CB8AC3E}">
        <p14:creationId xmlns:p14="http://schemas.microsoft.com/office/powerpoint/2010/main" val="4239554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2E154-8AB0-03A8-4A94-ACDBAEA730D6}"/>
              </a:ext>
            </a:extLst>
          </p:cNvPr>
          <p:cNvSpPr>
            <a:spLocks noGrp="1"/>
          </p:cNvSpPr>
          <p:nvPr>
            <p:ph type="title"/>
          </p:nvPr>
        </p:nvSpPr>
        <p:spPr/>
        <p:txBody>
          <a:bodyPr/>
          <a:lstStyle/>
          <a:p>
            <a:r>
              <a:rPr lang="en-GB" dirty="0"/>
              <a:t>Participation in Filmmaking</a:t>
            </a:r>
          </a:p>
        </p:txBody>
      </p:sp>
      <p:sp>
        <p:nvSpPr>
          <p:cNvPr id="3" name="Content Placeholder 2">
            <a:extLst>
              <a:ext uri="{FF2B5EF4-FFF2-40B4-BE49-F238E27FC236}">
                <a16:creationId xmlns:a16="http://schemas.microsoft.com/office/drawing/2014/main" id="{B22A56DD-9AB9-06D9-F880-0B48BBBD842D}"/>
              </a:ext>
            </a:extLst>
          </p:cNvPr>
          <p:cNvSpPr>
            <a:spLocks noGrp="1"/>
          </p:cNvSpPr>
          <p:nvPr>
            <p:ph idx="1"/>
          </p:nvPr>
        </p:nvSpPr>
        <p:spPr/>
        <p:txBody>
          <a:bodyPr/>
          <a:lstStyle/>
          <a:p>
            <a:pPr algn="l"/>
            <a:r>
              <a:rPr lang="en-GB" b="0" i="0" dirty="0">
                <a:solidFill>
                  <a:srgbClr val="242424"/>
                </a:solidFill>
                <a:effectLst/>
                <a:latin typeface="Segoe UI" panose="020B0502040204020203" pitchFamily="34" charset="0"/>
              </a:rPr>
              <a:t>Pick out points that interest you and points that you could adopt in your practice. </a:t>
            </a:r>
          </a:p>
          <a:p>
            <a:pPr algn="l"/>
            <a:r>
              <a:rPr lang="en-GB" b="0" i="0" dirty="0">
                <a:solidFill>
                  <a:srgbClr val="242424"/>
                </a:solidFill>
                <a:effectLst/>
                <a:latin typeface="Segoe UI" panose="020B0502040204020203" pitchFamily="34" charset="0"/>
              </a:rPr>
              <a:t>If you would like a 'lead-in' question for this more subjective process, you might like to write one that asks 'how might the practice described in this paper influence my work with participant group 'x'?</a:t>
            </a:r>
          </a:p>
          <a:p>
            <a:endParaRPr lang="en-GB" dirty="0"/>
          </a:p>
        </p:txBody>
      </p:sp>
    </p:spTree>
    <p:extLst>
      <p:ext uri="{BB962C8B-B14F-4D97-AF65-F5344CB8AC3E}">
        <p14:creationId xmlns:p14="http://schemas.microsoft.com/office/powerpoint/2010/main" val="36538583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FE20B-52A2-EEDC-9A0C-C555716FA280}"/>
              </a:ext>
            </a:extLst>
          </p:cNvPr>
          <p:cNvSpPr>
            <a:spLocks noGrp="1"/>
          </p:cNvSpPr>
          <p:nvPr>
            <p:ph type="title"/>
          </p:nvPr>
        </p:nvSpPr>
        <p:spPr/>
        <p:txBody>
          <a:bodyPr/>
          <a:lstStyle/>
          <a:p>
            <a:r>
              <a:rPr lang="en-GB" dirty="0"/>
              <a:t>Participation in Filmmaking</a:t>
            </a:r>
          </a:p>
        </p:txBody>
      </p:sp>
      <p:sp>
        <p:nvSpPr>
          <p:cNvPr id="3" name="Content Placeholder 2">
            <a:extLst>
              <a:ext uri="{FF2B5EF4-FFF2-40B4-BE49-F238E27FC236}">
                <a16:creationId xmlns:a16="http://schemas.microsoft.com/office/drawing/2014/main" id="{89937104-72A3-95C1-393C-56A4EAA9DA83}"/>
              </a:ext>
            </a:extLst>
          </p:cNvPr>
          <p:cNvSpPr>
            <a:spLocks noGrp="1"/>
          </p:cNvSpPr>
          <p:nvPr>
            <p:ph idx="1"/>
          </p:nvPr>
        </p:nvSpPr>
        <p:spPr/>
        <p:txBody>
          <a:bodyPr/>
          <a:lstStyle/>
          <a:p>
            <a:r>
              <a:rPr lang="en-GB" dirty="0"/>
              <a:t>How did you get on?</a:t>
            </a:r>
          </a:p>
        </p:txBody>
      </p:sp>
    </p:spTree>
    <p:extLst>
      <p:ext uri="{BB962C8B-B14F-4D97-AF65-F5344CB8AC3E}">
        <p14:creationId xmlns:p14="http://schemas.microsoft.com/office/powerpoint/2010/main" val="1656396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FBC1B-6686-1528-FFDD-DB87EF4596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25E8B6-07D1-445C-E37C-879B3094639C}"/>
              </a:ext>
            </a:extLst>
          </p:cNvPr>
          <p:cNvSpPr>
            <a:spLocks noGrp="1"/>
          </p:cNvSpPr>
          <p:nvPr>
            <p:ph type="title"/>
          </p:nvPr>
        </p:nvSpPr>
        <p:spPr/>
        <p:txBody>
          <a:bodyPr/>
          <a:lstStyle/>
          <a:p>
            <a:r>
              <a:rPr lang="en-GB" dirty="0"/>
              <a:t>Participation in Filmmaking</a:t>
            </a:r>
          </a:p>
        </p:txBody>
      </p:sp>
      <p:sp>
        <p:nvSpPr>
          <p:cNvPr id="3" name="Content Placeholder 2">
            <a:extLst>
              <a:ext uri="{FF2B5EF4-FFF2-40B4-BE49-F238E27FC236}">
                <a16:creationId xmlns:a16="http://schemas.microsoft.com/office/drawing/2014/main" id="{1EC0D661-EB2F-4693-0CF5-F38EE5C846D5}"/>
              </a:ext>
            </a:extLst>
          </p:cNvPr>
          <p:cNvSpPr>
            <a:spLocks noGrp="1"/>
          </p:cNvSpPr>
          <p:nvPr>
            <p:ph idx="1"/>
          </p:nvPr>
        </p:nvSpPr>
        <p:spPr/>
        <p:txBody>
          <a:bodyPr/>
          <a:lstStyle/>
          <a:p>
            <a:r>
              <a:rPr lang="en-GB" dirty="0"/>
              <a:t>How did you get on?</a:t>
            </a:r>
          </a:p>
          <a:p>
            <a:endParaRPr lang="en-GB" dirty="0"/>
          </a:p>
          <a:p>
            <a:r>
              <a:rPr lang="en-GB" dirty="0"/>
              <a:t>Some take-aways for me:</a:t>
            </a:r>
          </a:p>
          <a:p>
            <a:r>
              <a:rPr lang="en-GB" dirty="0"/>
              <a:t>Challenge is ok – search for the opportunities </a:t>
            </a:r>
          </a:p>
          <a:p>
            <a:r>
              <a:rPr lang="en-GB" dirty="0"/>
              <a:t>Participation is a process, a journey and a goal</a:t>
            </a:r>
          </a:p>
          <a:p>
            <a:r>
              <a:rPr lang="en-GB" dirty="0"/>
              <a:t>Output is qualitatively varied</a:t>
            </a:r>
          </a:p>
          <a:p>
            <a:r>
              <a:rPr lang="en-GB" dirty="0"/>
              <a:t>I liked the application of my own understanding of participation, media creation, and digital democracy to imagine newness.</a:t>
            </a:r>
          </a:p>
        </p:txBody>
      </p:sp>
    </p:spTree>
    <p:extLst>
      <p:ext uri="{BB962C8B-B14F-4D97-AF65-F5344CB8AC3E}">
        <p14:creationId xmlns:p14="http://schemas.microsoft.com/office/powerpoint/2010/main" val="183547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F6AA0-F4DD-85C6-CB6F-138863B8F8C3}"/>
              </a:ext>
            </a:extLst>
          </p:cNvPr>
          <p:cNvSpPr>
            <a:spLocks noGrp="1"/>
          </p:cNvSpPr>
          <p:nvPr>
            <p:ph type="title"/>
          </p:nvPr>
        </p:nvSpPr>
        <p:spPr/>
        <p:txBody>
          <a:bodyPr/>
          <a:lstStyle/>
          <a:p>
            <a:r>
              <a:rPr lang="en-GB" dirty="0"/>
              <a:t>Participation in Filmmaking</a:t>
            </a:r>
          </a:p>
        </p:txBody>
      </p:sp>
      <p:sp>
        <p:nvSpPr>
          <p:cNvPr id="3" name="Content Placeholder 2">
            <a:extLst>
              <a:ext uri="{FF2B5EF4-FFF2-40B4-BE49-F238E27FC236}">
                <a16:creationId xmlns:a16="http://schemas.microsoft.com/office/drawing/2014/main" id="{61644C1C-DAC9-FED5-BC48-F9CD15B4E4A8}"/>
              </a:ext>
            </a:extLst>
          </p:cNvPr>
          <p:cNvSpPr>
            <a:spLocks noGrp="1"/>
          </p:cNvSpPr>
          <p:nvPr>
            <p:ph idx="1"/>
          </p:nvPr>
        </p:nvSpPr>
        <p:spPr/>
        <p:txBody>
          <a:bodyPr/>
          <a:lstStyle/>
          <a:p>
            <a:r>
              <a:rPr lang="en-GB" dirty="0"/>
              <a:t>Link to </a:t>
            </a:r>
            <a:r>
              <a:rPr lang="en-GB" dirty="0">
                <a:hlinkClick r:id="rId2"/>
              </a:rPr>
              <a:t>wiki</a:t>
            </a:r>
            <a:endParaRPr lang="en-GB" dirty="0"/>
          </a:p>
          <a:p>
            <a:r>
              <a:rPr lang="en-GB" dirty="0"/>
              <a:t>Link to </a:t>
            </a:r>
            <a:r>
              <a:rPr lang="en-GB" dirty="0">
                <a:hlinkClick r:id="rId3"/>
              </a:rPr>
              <a:t>YouTube</a:t>
            </a:r>
            <a:r>
              <a:rPr lang="en-GB" dirty="0"/>
              <a:t> presentation by Matt Hanson</a:t>
            </a:r>
          </a:p>
          <a:p>
            <a:r>
              <a:rPr lang="en-GB" dirty="0"/>
              <a:t>A trailer - </a:t>
            </a:r>
            <a:r>
              <a:rPr lang="en-GB" dirty="0">
                <a:hlinkClick r:id="rId4"/>
              </a:rPr>
              <a:t>here</a:t>
            </a:r>
            <a:endParaRPr lang="en-GB" dirty="0"/>
          </a:p>
        </p:txBody>
      </p:sp>
    </p:spTree>
    <p:extLst>
      <p:ext uri="{BB962C8B-B14F-4D97-AF65-F5344CB8AC3E}">
        <p14:creationId xmlns:p14="http://schemas.microsoft.com/office/powerpoint/2010/main" val="2893756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AE2D4-23F4-345D-18DA-40CAF8C109C5}"/>
              </a:ext>
            </a:extLst>
          </p:cNvPr>
          <p:cNvSpPr>
            <a:spLocks noGrp="1"/>
          </p:cNvSpPr>
          <p:nvPr>
            <p:ph type="title"/>
          </p:nvPr>
        </p:nvSpPr>
        <p:spPr/>
        <p:txBody>
          <a:bodyPr/>
          <a:lstStyle/>
          <a:p>
            <a:r>
              <a:rPr lang="en-GB" dirty="0"/>
              <a:t>Participation in Filmmaking: Ideas</a:t>
            </a:r>
          </a:p>
        </p:txBody>
      </p:sp>
      <p:sp>
        <p:nvSpPr>
          <p:cNvPr id="3" name="Content Placeholder 2">
            <a:extLst>
              <a:ext uri="{FF2B5EF4-FFF2-40B4-BE49-F238E27FC236}">
                <a16:creationId xmlns:a16="http://schemas.microsoft.com/office/drawing/2014/main" id="{5173BC36-7F6F-DF65-2EEA-03C551532D82}"/>
              </a:ext>
            </a:extLst>
          </p:cNvPr>
          <p:cNvSpPr>
            <a:spLocks noGrp="1"/>
          </p:cNvSpPr>
          <p:nvPr>
            <p:ph idx="1"/>
          </p:nvPr>
        </p:nvSpPr>
        <p:spPr/>
        <p:txBody>
          <a:bodyPr/>
          <a:lstStyle/>
          <a:p>
            <a:r>
              <a:rPr lang="en-GB" dirty="0"/>
              <a:t>What were the pros and cons of using filmmaking for participation work?</a:t>
            </a:r>
          </a:p>
          <a:p>
            <a:endParaRPr lang="en-GB" dirty="0"/>
          </a:p>
          <a:p>
            <a:r>
              <a:rPr lang="en-GB" dirty="0"/>
              <a:t>Can you think of a project + theme that you could that use filmmaking and participation as:</a:t>
            </a:r>
          </a:p>
          <a:p>
            <a:r>
              <a:rPr lang="en-GB" dirty="0"/>
              <a:t>practice + output, </a:t>
            </a:r>
          </a:p>
          <a:p>
            <a:r>
              <a:rPr lang="en-GB" dirty="0"/>
              <a:t>or research + output, </a:t>
            </a:r>
          </a:p>
          <a:p>
            <a:r>
              <a:rPr lang="en-GB" dirty="0"/>
              <a:t>or participation for community cohesion</a:t>
            </a:r>
          </a:p>
        </p:txBody>
      </p:sp>
    </p:spTree>
    <p:extLst>
      <p:ext uri="{BB962C8B-B14F-4D97-AF65-F5344CB8AC3E}">
        <p14:creationId xmlns:p14="http://schemas.microsoft.com/office/powerpoint/2010/main" val="1150674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7BA3-CB36-6786-B5F8-0F07468D0781}"/>
              </a:ext>
            </a:extLst>
          </p:cNvPr>
          <p:cNvSpPr>
            <a:spLocks noGrp="1"/>
          </p:cNvSpPr>
          <p:nvPr>
            <p:ph type="title"/>
          </p:nvPr>
        </p:nvSpPr>
        <p:spPr/>
        <p:txBody>
          <a:bodyPr/>
          <a:lstStyle/>
          <a:p>
            <a:r>
              <a:rPr lang="en-GB" dirty="0"/>
              <a:t>McGeeney Tasks</a:t>
            </a:r>
          </a:p>
        </p:txBody>
      </p:sp>
      <p:sp>
        <p:nvSpPr>
          <p:cNvPr id="3" name="Content Placeholder 2">
            <a:extLst>
              <a:ext uri="{FF2B5EF4-FFF2-40B4-BE49-F238E27FC236}">
                <a16:creationId xmlns:a16="http://schemas.microsoft.com/office/drawing/2014/main" id="{CD282F6A-842A-A805-1956-AE58170EB3E6}"/>
              </a:ext>
            </a:extLst>
          </p:cNvPr>
          <p:cNvSpPr>
            <a:spLocks noGrp="1"/>
          </p:cNvSpPr>
          <p:nvPr>
            <p:ph idx="1"/>
          </p:nvPr>
        </p:nvSpPr>
        <p:spPr/>
        <p:txBody>
          <a:bodyPr/>
          <a:lstStyle/>
          <a:p>
            <a:r>
              <a:rPr lang="en-GB" dirty="0"/>
              <a:t>Small task:</a:t>
            </a:r>
          </a:p>
          <a:p>
            <a:r>
              <a:rPr lang="en-GB" dirty="0"/>
              <a:t>(weather dependent)</a:t>
            </a:r>
          </a:p>
          <a:p>
            <a:r>
              <a:rPr lang="en-GB" dirty="0"/>
              <a:t>McGeeney: Interview with nature p240-242, or I notice 238+9, but using a camera phone.</a:t>
            </a:r>
          </a:p>
          <a:p>
            <a:endParaRPr lang="en-GB" dirty="0"/>
          </a:p>
          <a:p>
            <a:endParaRPr lang="en-GB" dirty="0"/>
          </a:p>
        </p:txBody>
      </p:sp>
    </p:spTree>
    <p:extLst>
      <p:ext uri="{BB962C8B-B14F-4D97-AF65-F5344CB8AC3E}">
        <p14:creationId xmlns:p14="http://schemas.microsoft.com/office/powerpoint/2010/main" val="2340055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4012C7-D622-8F24-440A-66CA03C02B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E60609-78AE-A982-6D6B-6A8E8A6D0C8B}"/>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1F915F03-18E1-A3E4-F527-C38FDFA08A5D}"/>
              </a:ext>
            </a:extLst>
          </p:cNvPr>
          <p:cNvPicPr>
            <a:picLocks noGrp="1" noChangeAspect="1"/>
          </p:cNvPicPr>
          <p:nvPr>
            <p:ph idx="1"/>
          </p:nvPr>
        </p:nvPicPr>
        <p:blipFill>
          <a:blip r:embed="rId2"/>
          <a:srcRect l="5947" t="18168" r="25191" b="23897"/>
          <a:stretch/>
        </p:blipFill>
        <p:spPr>
          <a:xfrm>
            <a:off x="-9380" y="317499"/>
            <a:ext cx="11744096" cy="6175375"/>
          </a:xfrm>
        </p:spPr>
      </p:pic>
    </p:spTree>
    <p:extLst>
      <p:ext uri="{BB962C8B-B14F-4D97-AF65-F5344CB8AC3E}">
        <p14:creationId xmlns:p14="http://schemas.microsoft.com/office/powerpoint/2010/main" val="34463805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D2444-684C-3E40-F293-4BAE30A3BBEB}"/>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41F296CE-0CD3-F2E2-AA84-62C3813C1B94}"/>
              </a:ext>
            </a:extLst>
          </p:cNvPr>
          <p:cNvPicPr>
            <a:picLocks noGrp="1" noChangeAspect="1"/>
          </p:cNvPicPr>
          <p:nvPr>
            <p:ph idx="1"/>
          </p:nvPr>
        </p:nvPicPr>
        <p:blipFill>
          <a:blip r:embed="rId2"/>
          <a:srcRect l="7588" t="18314" r="23823" b="27983"/>
          <a:stretch/>
        </p:blipFill>
        <p:spPr>
          <a:xfrm>
            <a:off x="46388" y="549275"/>
            <a:ext cx="12145612" cy="5943600"/>
          </a:xfrm>
        </p:spPr>
      </p:pic>
    </p:spTree>
    <p:extLst>
      <p:ext uri="{BB962C8B-B14F-4D97-AF65-F5344CB8AC3E}">
        <p14:creationId xmlns:p14="http://schemas.microsoft.com/office/powerpoint/2010/main" val="1608225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012FF-A4AD-E675-599C-BD2FF1399244}"/>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FAC61355-6D19-68DA-8328-9E21705E98F1}"/>
              </a:ext>
            </a:extLst>
          </p:cNvPr>
          <p:cNvPicPr>
            <a:picLocks noGrp="1" noChangeAspect="1"/>
          </p:cNvPicPr>
          <p:nvPr>
            <p:ph idx="1"/>
          </p:nvPr>
        </p:nvPicPr>
        <p:blipFill>
          <a:blip r:embed="rId2"/>
          <a:srcRect l="6493" t="19628" r="22090" b="16599"/>
          <a:stretch/>
        </p:blipFill>
        <p:spPr>
          <a:xfrm>
            <a:off x="0" y="-79827"/>
            <a:ext cx="12192000" cy="6804478"/>
          </a:xfrm>
        </p:spPr>
      </p:pic>
    </p:spTree>
    <p:extLst>
      <p:ext uri="{BB962C8B-B14F-4D97-AF65-F5344CB8AC3E}">
        <p14:creationId xmlns:p14="http://schemas.microsoft.com/office/powerpoint/2010/main" val="3294068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7C0E3-D82F-7B5E-DD96-774E64692DD5}"/>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D4DD4195-D6AF-4ED0-DB48-F9093588FEB3}"/>
              </a:ext>
            </a:extLst>
          </p:cNvPr>
          <p:cNvPicPr>
            <a:picLocks noGrp="1" noChangeAspect="1"/>
          </p:cNvPicPr>
          <p:nvPr>
            <p:ph idx="1"/>
          </p:nvPr>
        </p:nvPicPr>
        <p:blipFill>
          <a:blip r:embed="rId2"/>
          <a:srcRect l="7680" t="23714" r="26650" b="17183"/>
          <a:stretch/>
        </p:blipFill>
        <p:spPr>
          <a:xfrm>
            <a:off x="57149" y="76201"/>
            <a:ext cx="12056529" cy="6781800"/>
          </a:xfrm>
        </p:spPr>
      </p:pic>
    </p:spTree>
    <p:extLst>
      <p:ext uri="{BB962C8B-B14F-4D97-AF65-F5344CB8AC3E}">
        <p14:creationId xmlns:p14="http://schemas.microsoft.com/office/powerpoint/2010/main" val="38011146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F81EA-D05B-8AC9-E080-15F8D4F8209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3F67A69-0A52-C77E-29F8-27543D3A2D7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852513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8F9F2-916C-2A44-6411-90564CFE6E22}"/>
              </a:ext>
            </a:extLst>
          </p:cNvPr>
          <p:cNvSpPr>
            <a:spLocks noGrp="1"/>
          </p:cNvSpPr>
          <p:nvPr>
            <p:ph type="title"/>
          </p:nvPr>
        </p:nvSpPr>
        <p:spPr/>
        <p:txBody>
          <a:bodyPr/>
          <a:lstStyle/>
          <a:p>
            <a:r>
              <a:rPr lang="en-GB" dirty="0"/>
              <a:t>Mini Task </a:t>
            </a:r>
          </a:p>
        </p:txBody>
      </p:sp>
      <p:sp>
        <p:nvSpPr>
          <p:cNvPr id="3" name="Content Placeholder 2">
            <a:extLst>
              <a:ext uri="{FF2B5EF4-FFF2-40B4-BE49-F238E27FC236}">
                <a16:creationId xmlns:a16="http://schemas.microsoft.com/office/drawing/2014/main" id="{AD190326-424B-B908-2E9A-82A7B822E67E}"/>
              </a:ext>
            </a:extLst>
          </p:cNvPr>
          <p:cNvSpPr>
            <a:spLocks noGrp="1"/>
          </p:cNvSpPr>
          <p:nvPr>
            <p:ph idx="1"/>
          </p:nvPr>
        </p:nvSpPr>
        <p:spPr/>
        <p:txBody>
          <a:bodyPr/>
          <a:lstStyle/>
          <a:p>
            <a:r>
              <a:rPr lang="en-GB" dirty="0"/>
              <a:t>Please list 7 memories – in chronological order – about something fun e.g. cinema trips or riding a bike. (to be a pain we need to pick the same for all of us)</a:t>
            </a:r>
          </a:p>
          <a:p>
            <a:endParaRPr lang="en-GB" dirty="0"/>
          </a:p>
          <a:p>
            <a:r>
              <a:rPr lang="en-GB" dirty="0"/>
              <a:t>You don’t have to write a lot – think about your memories and jot down a few key phrases that will help you remember.</a:t>
            </a:r>
          </a:p>
          <a:p>
            <a:endParaRPr lang="en-GB" dirty="0"/>
          </a:p>
          <a:p>
            <a:r>
              <a:rPr lang="en-GB" dirty="0"/>
              <a:t>You will be sharing some information – but please do not reveal or share anything that you are not comfortable sharing. </a:t>
            </a:r>
          </a:p>
        </p:txBody>
      </p:sp>
    </p:spTree>
    <p:extLst>
      <p:ext uri="{BB962C8B-B14F-4D97-AF65-F5344CB8AC3E}">
        <p14:creationId xmlns:p14="http://schemas.microsoft.com/office/powerpoint/2010/main" val="41474868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BB95F-0E97-2DB5-87EB-821BE30B389E}"/>
              </a:ext>
            </a:extLst>
          </p:cNvPr>
          <p:cNvSpPr>
            <a:spLocks noGrp="1"/>
          </p:cNvSpPr>
          <p:nvPr>
            <p:ph type="title"/>
          </p:nvPr>
        </p:nvSpPr>
        <p:spPr/>
        <p:txBody>
          <a:bodyPr/>
          <a:lstStyle/>
          <a:p>
            <a:r>
              <a:rPr lang="en-GB" dirty="0"/>
              <a:t>Jennifer Moon</a:t>
            </a:r>
          </a:p>
        </p:txBody>
      </p:sp>
      <p:sp>
        <p:nvSpPr>
          <p:cNvPr id="3" name="Content Placeholder 2">
            <a:extLst>
              <a:ext uri="{FF2B5EF4-FFF2-40B4-BE49-F238E27FC236}">
                <a16:creationId xmlns:a16="http://schemas.microsoft.com/office/drawing/2014/main" id="{CA0C4736-A595-67D6-6B3B-3CBBACB27AB0}"/>
              </a:ext>
            </a:extLst>
          </p:cNvPr>
          <p:cNvSpPr>
            <a:spLocks noGrp="1"/>
          </p:cNvSpPr>
          <p:nvPr>
            <p:ph idx="1"/>
          </p:nvPr>
        </p:nvSpPr>
        <p:spPr/>
        <p:txBody>
          <a:bodyPr/>
          <a:lstStyle/>
          <a:p>
            <a:r>
              <a:rPr lang="en-GB" dirty="0"/>
              <a:t>This was Moon’s ‘Footprint’ (p226-29) exercise to encourage active reflection.* </a:t>
            </a:r>
          </a:p>
          <a:p>
            <a:endParaRPr lang="en-GB" dirty="0"/>
          </a:p>
          <a:p>
            <a:r>
              <a:rPr lang="en-GB" dirty="0"/>
              <a:t>‘The principal aim of the exercise is to ‘jog’ or as </a:t>
            </a:r>
            <a:r>
              <a:rPr lang="en-GB" dirty="0" err="1"/>
              <a:t>Progoff</a:t>
            </a:r>
            <a:r>
              <a:rPr lang="en-GB" dirty="0"/>
              <a:t> say) ‘loosen’ memory about a particular topic’. Any topic at all can be the subject matter, for example, it can enable the exploration by individuals and groups of experiences such as ‘being a learner’ or the development of capacities such as ‘skills’, and so on.’ (227)</a:t>
            </a:r>
          </a:p>
          <a:p>
            <a:endParaRPr lang="en-GB" dirty="0"/>
          </a:p>
        </p:txBody>
      </p:sp>
    </p:spTree>
    <p:extLst>
      <p:ext uri="{BB962C8B-B14F-4D97-AF65-F5344CB8AC3E}">
        <p14:creationId xmlns:p14="http://schemas.microsoft.com/office/powerpoint/2010/main" val="67246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101D1-62A7-867B-F2BF-E33C417D2464}"/>
              </a:ext>
            </a:extLst>
          </p:cNvPr>
          <p:cNvSpPr>
            <a:spLocks noGrp="1"/>
          </p:cNvSpPr>
          <p:nvPr>
            <p:ph type="title"/>
          </p:nvPr>
        </p:nvSpPr>
        <p:spPr/>
        <p:txBody>
          <a:bodyPr/>
          <a:lstStyle/>
          <a:p>
            <a:r>
              <a:rPr lang="en-GB" dirty="0"/>
              <a:t>Reflective Writing</a:t>
            </a:r>
          </a:p>
        </p:txBody>
      </p:sp>
      <p:sp>
        <p:nvSpPr>
          <p:cNvPr id="3" name="Content Placeholder 2">
            <a:extLst>
              <a:ext uri="{FF2B5EF4-FFF2-40B4-BE49-F238E27FC236}">
                <a16:creationId xmlns:a16="http://schemas.microsoft.com/office/drawing/2014/main" id="{23BF13AB-4008-2C0E-E55E-C97A6F8E4D7C}"/>
              </a:ext>
            </a:extLst>
          </p:cNvPr>
          <p:cNvSpPr>
            <a:spLocks noGrp="1"/>
          </p:cNvSpPr>
          <p:nvPr>
            <p:ph idx="1"/>
          </p:nvPr>
        </p:nvSpPr>
        <p:spPr/>
        <p:txBody>
          <a:bodyPr>
            <a:normAutofit/>
          </a:bodyPr>
          <a:lstStyle/>
          <a:p>
            <a:pPr algn="l"/>
            <a:r>
              <a:rPr lang="en-GB" b="0" i="0" dirty="0">
                <a:solidFill>
                  <a:srgbClr val="242424"/>
                </a:solidFill>
                <a:effectLst/>
                <a:latin typeface="Helvetica" panose="020B0604020202020204" pitchFamily="34" charset="0"/>
              </a:rPr>
              <a:t>In the context of your higher education programme, reflective writing will usually have a purpose (e.g., you will be writing reflectively about something that you have to do or have done).</a:t>
            </a:r>
          </a:p>
          <a:p>
            <a:r>
              <a:rPr lang="en-GB" b="0" i="0" dirty="0">
                <a:solidFill>
                  <a:srgbClr val="242424"/>
                </a:solidFill>
                <a:effectLst/>
                <a:latin typeface="Helvetica" panose="020B0604020202020204" pitchFamily="34" charset="0"/>
              </a:rPr>
              <a:t>It will usually involve the sorting out of bits of knowledge, ideas, feelings, awareness of how you are behaving and so on. It could be seen as a melting pot into which you put a number of thoughts, feelings, other forms of awareness, and perhaps new information. (</a:t>
            </a:r>
            <a:r>
              <a:rPr lang="en-GB" dirty="0"/>
              <a:t>Moon, 2004;187)</a:t>
            </a:r>
          </a:p>
          <a:p>
            <a:pPr algn="l"/>
            <a:endParaRPr lang="en-GB" b="0" i="0" dirty="0">
              <a:solidFill>
                <a:srgbClr val="242424"/>
              </a:solidFill>
              <a:effectLst/>
              <a:latin typeface="Helvetica" panose="020B0604020202020204" pitchFamily="34" charset="0"/>
            </a:endParaRPr>
          </a:p>
          <a:p>
            <a:endParaRPr lang="en-GB" dirty="0"/>
          </a:p>
        </p:txBody>
      </p:sp>
    </p:spTree>
    <p:extLst>
      <p:ext uri="{BB962C8B-B14F-4D97-AF65-F5344CB8AC3E}">
        <p14:creationId xmlns:p14="http://schemas.microsoft.com/office/powerpoint/2010/main" val="1244799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4AA9BD-0EB5-3428-17F4-B6FA4FF511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472799-BD95-A807-D3C8-0297AB27B49D}"/>
              </a:ext>
            </a:extLst>
          </p:cNvPr>
          <p:cNvSpPr>
            <a:spLocks noGrp="1"/>
          </p:cNvSpPr>
          <p:nvPr>
            <p:ph type="title"/>
          </p:nvPr>
        </p:nvSpPr>
        <p:spPr/>
        <p:txBody>
          <a:bodyPr/>
          <a:lstStyle/>
          <a:p>
            <a:r>
              <a:rPr lang="en-GB" dirty="0"/>
              <a:t>Reflective Writing</a:t>
            </a:r>
          </a:p>
        </p:txBody>
      </p:sp>
      <p:sp>
        <p:nvSpPr>
          <p:cNvPr id="3" name="Content Placeholder 2">
            <a:extLst>
              <a:ext uri="{FF2B5EF4-FFF2-40B4-BE49-F238E27FC236}">
                <a16:creationId xmlns:a16="http://schemas.microsoft.com/office/drawing/2014/main" id="{54D0D0A7-6985-2062-CEBB-5A3336380A79}"/>
              </a:ext>
            </a:extLst>
          </p:cNvPr>
          <p:cNvSpPr>
            <a:spLocks noGrp="1"/>
          </p:cNvSpPr>
          <p:nvPr>
            <p:ph idx="1"/>
          </p:nvPr>
        </p:nvSpPr>
        <p:spPr/>
        <p:txBody>
          <a:bodyPr>
            <a:normAutofit lnSpcReduction="10000"/>
          </a:bodyPr>
          <a:lstStyle/>
          <a:p>
            <a:pPr algn="l"/>
            <a:r>
              <a:rPr lang="en-GB" b="0" i="0" dirty="0">
                <a:solidFill>
                  <a:srgbClr val="242424"/>
                </a:solidFill>
                <a:effectLst/>
                <a:latin typeface="Helvetica" panose="020B0604020202020204" pitchFamily="34" charset="0"/>
              </a:rPr>
              <a:t>In the process of sorting it out in your head, and representing the </a:t>
            </a:r>
            <a:r>
              <a:rPr lang="en-GB" b="0" i="0" dirty="0" err="1">
                <a:solidFill>
                  <a:srgbClr val="242424"/>
                </a:solidFill>
                <a:effectLst/>
                <a:latin typeface="Helvetica" panose="020B0604020202020204" pitchFamily="34" charset="0"/>
              </a:rPr>
              <a:t>sortings</a:t>
            </a:r>
            <a:r>
              <a:rPr lang="en-GB" b="0" i="0" dirty="0">
                <a:solidFill>
                  <a:srgbClr val="242424"/>
                </a:solidFill>
                <a:effectLst/>
                <a:latin typeface="Helvetica" panose="020B0604020202020204" pitchFamily="34" charset="0"/>
              </a:rPr>
              <a:t> out on paper, you may either recognize that you have learnt something new or that you need to reflect more with, perhaps, further input. Your reflections need to come to some sort of end point, even if that is a statement of what you need to consider next.</a:t>
            </a:r>
          </a:p>
          <a:p>
            <a:r>
              <a:rPr lang="en-GB" b="0" i="0" dirty="0">
                <a:solidFill>
                  <a:srgbClr val="242424"/>
                </a:solidFill>
                <a:effectLst/>
                <a:latin typeface="Helvetica" panose="020B0604020202020204" pitchFamily="34" charset="0"/>
              </a:rPr>
              <a:t>It is also worth recognizing that reflective writing may be a means of becoming clearer about something. For example, you might use reflective writing to consider the kind of career direction that you might take. Into the 'melting pot' you might then 'put' ideas, information, feelings, other people's perspectives and advice. (</a:t>
            </a:r>
            <a:r>
              <a:rPr lang="en-GB" dirty="0"/>
              <a:t>Moon, 2004;187)</a:t>
            </a:r>
          </a:p>
          <a:p>
            <a:pPr algn="l"/>
            <a:endParaRPr lang="en-GB" b="0" i="0" dirty="0">
              <a:solidFill>
                <a:srgbClr val="242424"/>
              </a:solidFill>
              <a:effectLst/>
              <a:latin typeface="Helvetica" panose="020B0604020202020204" pitchFamily="34" charset="0"/>
            </a:endParaRPr>
          </a:p>
          <a:p>
            <a:endParaRPr lang="en-GB" dirty="0"/>
          </a:p>
        </p:txBody>
      </p:sp>
    </p:spTree>
    <p:extLst>
      <p:ext uri="{BB962C8B-B14F-4D97-AF65-F5344CB8AC3E}">
        <p14:creationId xmlns:p14="http://schemas.microsoft.com/office/powerpoint/2010/main" val="5204929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C87E2-C15E-AAC5-3174-4FAE647BD92F}"/>
              </a:ext>
            </a:extLst>
          </p:cNvPr>
          <p:cNvSpPr>
            <a:spLocks noGrp="1"/>
          </p:cNvSpPr>
          <p:nvPr>
            <p:ph type="title"/>
          </p:nvPr>
        </p:nvSpPr>
        <p:spPr/>
        <p:txBody>
          <a:bodyPr/>
          <a:lstStyle/>
          <a:p>
            <a:r>
              <a:rPr lang="en-GB" dirty="0"/>
              <a:t>Reflective Writing</a:t>
            </a:r>
          </a:p>
        </p:txBody>
      </p:sp>
      <p:sp>
        <p:nvSpPr>
          <p:cNvPr id="3" name="Content Placeholder 2">
            <a:extLst>
              <a:ext uri="{FF2B5EF4-FFF2-40B4-BE49-F238E27FC236}">
                <a16:creationId xmlns:a16="http://schemas.microsoft.com/office/drawing/2014/main" id="{8A87B2F5-BE05-5014-7CA3-47D2C9AB9569}"/>
              </a:ext>
            </a:extLst>
          </p:cNvPr>
          <p:cNvSpPr>
            <a:spLocks noGrp="1"/>
          </p:cNvSpPr>
          <p:nvPr>
            <p:ph idx="1"/>
          </p:nvPr>
        </p:nvSpPr>
        <p:spPr/>
        <p:txBody>
          <a:bodyPr>
            <a:normAutofit/>
          </a:bodyPr>
          <a:lstStyle/>
          <a:p>
            <a:pPr algn="l"/>
            <a:r>
              <a:rPr lang="en-GB" b="0" i="0" dirty="0">
                <a:solidFill>
                  <a:srgbClr val="242424"/>
                </a:solidFill>
                <a:effectLst/>
                <a:latin typeface="Helvetica" panose="020B0604020202020204" pitchFamily="34" charset="0"/>
              </a:rPr>
              <a:t>Here are </a:t>
            </a:r>
            <a:r>
              <a:rPr lang="en-GB" b="0" i="0">
                <a:solidFill>
                  <a:srgbClr val="242424"/>
                </a:solidFill>
                <a:effectLst/>
                <a:latin typeface="Helvetica" panose="020B0604020202020204" pitchFamily="34" charset="0"/>
              </a:rPr>
              <a:t>some things </a:t>
            </a:r>
            <a:r>
              <a:rPr lang="en-GB" b="0" i="0" dirty="0">
                <a:solidFill>
                  <a:srgbClr val="242424"/>
                </a:solidFill>
                <a:effectLst/>
                <a:latin typeface="Helvetica" panose="020B0604020202020204" pitchFamily="34" charset="0"/>
              </a:rPr>
              <a:t>that reflective writing is </a:t>
            </a:r>
            <a:r>
              <a:rPr lang="en-GB" b="0" i="1" dirty="0">
                <a:solidFill>
                  <a:srgbClr val="242424"/>
                </a:solidFill>
                <a:effectLst/>
                <a:latin typeface="Helvetica" panose="020B0604020202020204" pitchFamily="34" charset="0"/>
              </a:rPr>
              <a:t>not</a:t>
            </a:r>
            <a:r>
              <a:rPr lang="en-GB" dirty="0">
                <a:solidFill>
                  <a:srgbClr val="242424"/>
                </a:solidFill>
                <a:latin typeface="Helvetica" panose="020B0604020202020204" pitchFamily="34" charset="0"/>
              </a:rPr>
              <a:t>:</a:t>
            </a:r>
            <a:endParaRPr lang="en-GB" b="0" i="0" dirty="0">
              <a:solidFill>
                <a:srgbClr val="242424"/>
              </a:solidFill>
              <a:effectLst/>
              <a:latin typeface="Helvetica" panose="020B0604020202020204" pitchFamily="34" charset="0"/>
            </a:endParaRPr>
          </a:p>
          <a:p>
            <a:pPr algn="l"/>
            <a:r>
              <a:rPr lang="en-GB" b="0" i="0" dirty="0">
                <a:solidFill>
                  <a:srgbClr val="242424"/>
                </a:solidFill>
                <a:effectLst/>
                <a:latin typeface="Helvetica" panose="020B0604020202020204" pitchFamily="34" charset="0"/>
              </a:rPr>
              <a:t>﻿﻿conveyance of information, instruction or argument in a report, essay or 'recipe’;</a:t>
            </a:r>
          </a:p>
          <a:p>
            <a:pPr algn="l">
              <a:buFont typeface="Arial" panose="020B0604020202020204" pitchFamily="34" charset="0"/>
              <a:buChar char="•"/>
            </a:pPr>
            <a:r>
              <a:rPr lang="en-GB" b="0" i="0" dirty="0">
                <a:solidFill>
                  <a:srgbClr val="242424"/>
                </a:solidFill>
                <a:effectLst/>
                <a:latin typeface="Helvetica" panose="020B0604020202020204" pitchFamily="34" charset="0"/>
              </a:rPr>
              <a:t>﻿﻿straightforward description, though there may be descriptive elements;</a:t>
            </a:r>
          </a:p>
          <a:p>
            <a:pPr algn="l">
              <a:buFont typeface="Arial" panose="020B0604020202020204" pitchFamily="34" charset="0"/>
              <a:buChar char="•"/>
            </a:pPr>
            <a:r>
              <a:rPr lang="en-GB" b="0" i="0" dirty="0">
                <a:solidFill>
                  <a:srgbClr val="242424"/>
                </a:solidFill>
                <a:effectLst/>
                <a:latin typeface="Helvetica" panose="020B0604020202020204" pitchFamily="34" charset="0"/>
              </a:rPr>
              <a:t>﻿﻿a straightforward decision, e.g., about whether something is right or wrong, good or bad, etc.;</a:t>
            </a:r>
          </a:p>
          <a:p>
            <a:pPr algn="l">
              <a:buFont typeface="Arial" panose="020B0604020202020204" pitchFamily="34" charset="0"/>
              <a:buChar char="•"/>
            </a:pPr>
            <a:r>
              <a:rPr lang="en-GB" b="0" i="0" dirty="0">
                <a:solidFill>
                  <a:srgbClr val="242424"/>
                </a:solidFill>
                <a:effectLst/>
                <a:latin typeface="Helvetica" panose="020B0604020202020204" pitchFamily="34" charset="0"/>
              </a:rPr>
              <a:t>﻿﻿simple problem solving like recalling how to get to the nearest station.</a:t>
            </a:r>
          </a:p>
          <a:p>
            <a:endParaRPr lang="en-GB" dirty="0"/>
          </a:p>
        </p:txBody>
      </p:sp>
    </p:spTree>
    <p:extLst>
      <p:ext uri="{BB962C8B-B14F-4D97-AF65-F5344CB8AC3E}">
        <p14:creationId xmlns:p14="http://schemas.microsoft.com/office/powerpoint/2010/main" val="16290829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2E665-E813-9766-BC8B-B6ED89B3B6BF}"/>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2620E340-2FE8-0BED-AE0E-E8C1749A0008}"/>
              </a:ext>
            </a:extLst>
          </p:cNvPr>
          <p:cNvSpPr>
            <a:spLocks noGrp="1"/>
          </p:cNvSpPr>
          <p:nvPr>
            <p:ph idx="1"/>
          </p:nvPr>
        </p:nvSpPr>
        <p:spPr/>
        <p:txBody>
          <a:bodyPr/>
          <a:lstStyle/>
          <a:p>
            <a:pPr algn="l">
              <a:buFont typeface="Arial" panose="020B0604020202020204" pitchFamily="34" charset="0"/>
              <a:buChar char="•"/>
            </a:pPr>
            <a:endParaRPr lang="en-GB" b="1" i="0" dirty="0">
              <a:solidFill>
                <a:srgbClr val="3A3A3A"/>
              </a:solidFill>
              <a:effectLst/>
              <a:latin typeface="Source Sans Pro" panose="020B0503030403020204" pitchFamily="34" charset="0"/>
            </a:endParaRPr>
          </a:p>
          <a:p>
            <a:pPr algn="l">
              <a:buFont typeface="Arial" panose="020B0604020202020204" pitchFamily="34" charset="0"/>
              <a:buChar char="•"/>
            </a:pPr>
            <a:r>
              <a:rPr lang="en-GB" b="1" i="0" dirty="0">
                <a:solidFill>
                  <a:srgbClr val="3A3A3A"/>
                </a:solidFill>
                <a:effectLst/>
                <a:latin typeface="Source Sans Pro" panose="020B0503030403020204" pitchFamily="34" charset="0"/>
              </a:rPr>
              <a:t>Facts:</a:t>
            </a:r>
            <a:r>
              <a:rPr lang="en-GB" b="0" i="0" dirty="0">
                <a:solidFill>
                  <a:srgbClr val="3A3A3A"/>
                </a:solidFill>
                <a:effectLst/>
                <a:latin typeface="Source Sans Pro" panose="020B0503030403020204" pitchFamily="34" charset="0"/>
              </a:rPr>
              <a:t> An objective account of what happened</a:t>
            </a:r>
          </a:p>
          <a:p>
            <a:pPr algn="l">
              <a:buFont typeface="Arial" panose="020B0604020202020204" pitchFamily="34" charset="0"/>
              <a:buChar char="•"/>
            </a:pPr>
            <a:r>
              <a:rPr lang="en-GB" b="1" i="0" dirty="0">
                <a:solidFill>
                  <a:srgbClr val="3A3A3A"/>
                </a:solidFill>
                <a:effectLst/>
                <a:latin typeface="Source Sans Pro" panose="020B0503030403020204" pitchFamily="34" charset="0"/>
              </a:rPr>
              <a:t>Feelings:</a:t>
            </a:r>
            <a:r>
              <a:rPr lang="en-GB" b="0" i="0" dirty="0">
                <a:solidFill>
                  <a:srgbClr val="3A3A3A"/>
                </a:solidFill>
                <a:effectLst/>
                <a:latin typeface="Source Sans Pro" panose="020B0503030403020204" pitchFamily="34" charset="0"/>
              </a:rPr>
              <a:t> The emotional reactions to the situation</a:t>
            </a:r>
          </a:p>
          <a:p>
            <a:pPr algn="l">
              <a:buFont typeface="Arial" panose="020B0604020202020204" pitchFamily="34" charset="0"/>
              <a:buChar char="•"/>
            </a:pPr>
            <a:r>
              <a:rPr lang="en-GB" b="1" i="0" dirty="0">
                <a:solidFill>
                  <a:srgbClr val="3A3A3A"/>
                </a:solidFill>
                <a:effectLst/>
                <a:latin typeface="Source Sans Pro" panose="020B0503030403020204" pitchFamily="34" charset="0"/>
              </a:rPr>
              <a:t>Findings:</a:t>
            </a:r>
            <a:r>
              <a:rPr lang="en-GB" b="0" i="0" dirty="0">
                <a:solidFill>
                  <a:srgbClr val="3A3A3A"/>
                </a:solidFill>
                <a:effectLst/>
                <a:latin typeface="Source Sans Pro" panose="020B0503030403020204" pitchFamily="34" charset="0"/>
              </a:rPr>
              <a:t> The concrete learning that you can take away from the situation</a:t>
            </a:r>
          </a:p>
          <a:p>
            <a:pPr algn="l">
              <a:buFont typeface="Arial" panose="020B0604020202020204" pitchFamily="34" charset="0"/>
              <a:buChar char="•"/>
            </a:pPr>
            <a:r>
              <a:rPr lang="en-GB" b="1" i="0" dirty="0">
                <a:solidFill>
                  <a:srgbClr val="3A3A3A"/>
                </a:solidFill>
                <a:effectLst/>
                <a:latin typeface="Source Sans Pro" panose="020B0503030403020204" pitchFamily="34" charset="0"/>
              </a:rPr>
              <a:t>Future:</a:t>
            </a:r>
            <a:r>
              <a:rPr lang="en-GB" b="0" i="0" dirty="0">
                <a:solidFill>
                  <a:srgbClr val="3A3A3A"/>
                </a:solidFill>
                <a:effectLst/>
                <a:latin typeface="Source Sans Pro" panose="020B0503030403020204" pitchFamily="34" charset="0"/>
              </a:rPr>
              <a:t> Structuring your learning such that you can use it in the future</a:t>
            </a:r>
          </a:p>
          <a:p>
            <a:endParaRPr lang="en-GB" dirty="0"/>
          </a:p>
        </p:txBody>
      </p:sp>
    </p:spTree>
    <p:extLst>
      <p:ext uri="{BB962C8B-B14F-4D97-AF65-F5344CB8AC3E}">
        <p14:creationId xmlns:p14="http://schemas.microsoft.com/office/powerpoint/2010/main" val="23847803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35012-B8E6-1EB7-79EA-C379452CFAD4}"/>
              </a:ext>
            </a:extLst>
          </p:cNvPr>
          <p:cNvSpPr>
            <a:spLocks noGrp="1"/>
          </p:cNvSpPr>
          <p:nvPr>
            <p:ph type="title"/>
          </p:nvPr>
        </p:nvSpPr>
        <p:spPr/>
        <p:txBody>
          <a:bodyPr/>
          <a:lstStyle/>
          <a:p>
            <a:r>
              <a:rPr lang="en-GB" dirty="0"/>
              <a:t>Reflective Cycles</a:t>
            </a:r>
          </a:p>
        </p:txBody>
      </p:sp>
      <p:sp>
        <p:nvSpPr>
          <p:cNvPr id="3" name="Content Placeholder 2">
            <a:extLst>
              <a:ext uri="{FF2B5EF4-FFF2-40B4-BE49-F238E27FC236}">
                <a16:creationId xmlns:a16="http://schemas.microsoft.com/office/drawing/2014/main" id="{512E72BC-3E7A-31FA-85AF-9DBD281EF995}"/>
              </a:ext>
            </a:extLst>
          </p:cNvPr>
          <p:cNvSpPr>
            <a:spLocks noGrp="1"/>
          </p:cNvSpPr>
          <p:nvPr>
            <p:ph idx="1"/>
          </p:nvPr>
        </p:nvSpPr>
        <p:spPr>
          <a:xfrm>
            <a:off x="652631" y="1812496"/>
            <a:ext cx="10886737" cy="4176207"/>
          </a:xfrm>
        </p:spPr>
        <p:txBody>
          <a:bodyPr/>
          <a:lstStyle/>
          <a:p>
            <a:r>
              <a:rPr lang="en-GB" dirty="0"/>
              <a:t>Driscoll’s reflective process from 1994 is the most basic and concise way of considering reflection:</a:t>
            </a:r>
          </a:p>
          <a:p>
            <a:endParaRPr lang="en-GB" dirty="0"/>
          </a:p>
          <a:p>
            <a:endParaRPr lang="en-GB" dirty="0"/>
          </a:p>
        </p:txBody>
      </p:sp>
      <p:pic>
        <p:nvPicPr>
          <p:cNvPr id="1026" name="Picture 2" descr="A circular diagram showing the three stages of Rolfe et al.'s model">
            <a:extLst>
              <a:ext uri="{FF2B5EF4-FFF2-40B4-BE49-F238E27FC236}">
                <a16:creationId xmlns:a16="http://schemas.microsoft.com/office/drawing/2014/main" id="{130F6B00-3D48-5B72-2869-474A9BEB71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6329" y="2408603"/>
            <a:ext cx="4360030" cy="43600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6262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EDA16-9D91-D56A-F5C4-2B36B90455B4}"/>
              </a:ext>
            </a:extLst>
          </p:cNvPr>
          <p:cNvSpPr>
            <a:spLocks noGrp="1"/>
          </p:cNvSpPr>
          <p:nvPr>
            <p:ph type="title"/>
          </p:nvPr>
        </p:nvSpPr>
        <p:spPr/>
        <p:txBody>
          <a:bodyPr/>
          <a:lstStyle/>
          <a:p>
            <a:r>
              <a:rPr lang="en-GB" dirty="0"/>
              <a:t>Driscoll</a:t>
            </a:r>
          </a:p>
        </p:txBody>
      </p:sp>
      <p:sp>
        <p:nvSpPr>
          <p:cNvPr id="3" name="Content Placeholder 2">
            <a:extLst>
              <a:ext uri="{FF2B5EF4-FFF2-40B4-BE49-F238E27FC236}">
                <a16:creationId xmlns:a16="http://schemas.microsoft.com/office/drawing/2014/main" id="{3372FACB-0B11-025E-9440-5437CCAC6851}"/>
              </a:ext>
            </a:extLst>
          </p:cNvPr>
          <p:cNvSpPr>
            <a:spLocks noGrp="1"/>
          </p:cNvSpPr>
          <p:nvPr>
            <p:ph idx="1"/>
          </p:nvPr>
        </p:nvSpPr>
        <p:spPr/>
        <p:txBody>
          <a:bodyPr/>
          <a:lstStyle/>
          <a:p>
            <a:pPr algn="l">
              <a:buFont typeface="Arial" panose="020B0604020202020204" pitchFamily="34" charset="0"/>
              <a:buChar char="•"/>
            </a:pPr>
            <a:endParaRPr lang="en-GB" b="0" i="0" dirty="0">
              <a:solidFill>
                <a:srgbClr val="3A3A3A"/>
              </a:solidFill>
              <a:effectLst/>
              <a:latin typeface="Source Sans Pro" panose="020B0503030403020204" pitchFamily="34" charset="0"/>
            </a:endParaRPr>
          </a:p>
          <a:p>
            <a:pPr algn="l">
              <a:buFont typeface="Arial" panose="020B0604020202020204" pitchFamily="34" charset="0"/>
              <a:buChar char="•"/>
            </a:pPr>
            <a:r>
              <a:rPr lang="en-GB" b="0" i="0" dirty="0">
                <a:solidFill>
                  <a:srgbClr val="3A3A3A"/>
                </a:solidFill>
                <a:effectLst/>
                <a:latin typeface="Source Sans Pro" panose="020B0503030403020204" pitchFamily="34" charset="0"/>
              </a:rPr>
              <a:t>'</a:t>
            </a:r>
            <a:r>
              <a:rPr lang="en-GB" b="1" i="0" dirty="0">
                <a:solidFill>
                  <a:srgbClr val="3A3A3A"/>
                </a:solidFill>
                <a:effectLst/>
                <a:latin typeface="Source Sans Pro" panose="020B0503030403020204" pitchFamily="34" charset="0"/>
              </a:rPr>
              <a:t>What?</a:t>
            </a:r>
            <a:r>
              <a:rPr lang="en-GB" b="0" i="0" dirty="0">
                <a:solidFill>
                  <a:srgbClr val="3A3A3A"/>
                </a:solidFill>
                <a:effectLst/>
                <a:latin typeface="Source Sans Pro" panose="020B0503030403020204" pitchFamily="34" charset="0"/>
              </a:rPr>
              <a:t>' helps you describe the situation you want to learn from. You should identify the facts and feelings of the situation.</a:t>
            </a:r>
          </a:p>
          <a:p>
            <a:pPr algn="l">
              <a:buFont typeface="Arial" panose="020B0604020202020204" pitchFamily="34" charset="0"/>
              <a:buChar char="•"/>
            </a:pPr>
            <a:r>
              <a:rPr lang="en-GB" b="0" i="0" dirty="0">
                <a:solidFill>
                  <a:srgbClr val="3A3A3A"/>
                </a:solidFill>
                <a:effectLst/>
                <a:latin typeface="Source Sans Pro" panose="020B0503030403020204" pitchFamily="34" charset="0"/>
              </a:rPr>
              <a:t>'</a:t>
            </a:r>
            <a:r>
              <a:rPr lang="en-GB" b="1" i="0" dirty="0">
                <a:solidFill>
                  <a:srgbClr val="3A3A3A"/>
                </a:solidFill>
                <a:effectLst/>
                <a:latin typeface="Source Sans Pro" panose="020B0503030403020204" pitchFamily="34" charset="0"/>
              </a:rPr>
              <a:t>So What?</a:t>
            </a:r>
            <a:r>
              <a:rPr lang="en-GB" b="0" i="0" dirty="0">
                <a:solidFill>
                  <a:srgbClr val="3A3A3A"/>
                </a:solidFill>
                <a:effectLst/>
                <a:latin typeface="Source Sans Pro" panose="020B0503030403020204" pitchFamily="34" charset="0"/>
              </a:rPr>
              <a:t>' allows you to extract the meaning of 'What?'. Moreover, you should question what knowledge you and others had in the situation, and what knowledge or theories that could help you make sense of the situation.</a:t>
            </a:r>
          </a:p>
          <a:p>
            <a:pPr algn="l">
              <a:buFont typeface="Arial" panose="020B0604020202020204" pitchFamily="34" charset="0"/>
              <a:buChar char="•"/>
            </a:pPr>
            <a:r>
              <a:rPr lang="en-GB" b="0" i="0" dirty="0">
                <a:solidFill>
                  <a:srgbClr val="3A3A3A"/>
                </a:solidFill>
                <a:effectLst/>
                <a:latin typeface="Source Sans Pro" panose="020B0503030403020204" pitchFamily="34" charset="0"/>
              </a:rPr>
              <a:t>'</a:t>
            </a:r>
            <a:r>
              <a:rPr lang="en-GB" b="1" i="0" dirty="0">
                <a:solidFill>
                  <a:srgbClr val="3A3A3A"/>
                </a:solidFill>
                <a:effectLst/>
                <a:latin typeface="Source Sans Pro" panose="020B0503030403020204" pitchFamily="34" charset="0"/>
              </a:rPr>
              <a:t>Now what?</a:t>
            </a:r>
            <a:r>
              <a:rPr lang="en-GB" b="0" i="0" dirty="0">
                <a:solidFill>
                  <a:srgbClr val="3A3A3A"/>
                </a:solidFill>
                <a:effectLst/>
                <a:latin typeface="Source Sans Pro" panose="020B0503030403020204" pitchFamily="34" charset="0"/>
              </a:rPr>
              <a:t>' allows you to create an action plan for the future based on the previous questions. </a:t>
            </a:r>
          </a:p>
          <a:p>
            <a:endParaRPr lang="en-GB" dirty="0"/>
          </a:p>
        </p:txBody>
      </p:sp>
    </p:spTree>
    <p:extLst>
      <p:ext uri="{BB962C8B-B14F-4D97-AF65-F5344CB8AC3E}">
        <p14:creationId xmlns:p14="http://schemas.microsoft.com/office/powerpoint/2010/main" val="21545182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65B69-8396-D51E-ABE0-E6319C89AC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6E6A45-E55B-E5A1-E5FE-E6B253767BF4}"/>
              </a:ext>
            </a:extLst>
          </p:cNvPr>
          <p:cNvSpPr>
            <a:spLocks noGrp="1"/>
          </p:cNvSpPr>
          <p:nvPr>
            <p:ph type="title"/>
          </p:nvPr>
        </p:nvSpPr>
        <p:spPr/>
        <p:txBody>
          <a:bodyPr/>
          <a:lstStyle/>
          <a:p>
            <a:r>
              <a:rPr lang="en-GB" dirty="0"/>
              <a:t>Driscoll</a:t>
            </a:r>
          </a:p>
        </p:txBody>
      </p:sp>
      <p:sp>
        <p:nvSpPr>
          <p:cNvPr id="3" name="Content Placeholder 2">
            <a:extLst>
              <a:ext uri="{FF2B5EF4-FFF2-40B4-BE49-F238E27FC236}">
                <a16:creationId xmlns:a16="http://schemas.microsoft.com/office/drawing/2014/main" id="{FF1FE0F2-2A35-2D54-02F2-87DADF634006}"/>
              </a:ext>
            </a:extLst>
          </p:cNvPr>
          <p:cNvSpPr>
            <a:spLocks noGrp="1"/>
          </p:cNvSpPr>
          <p:nvPr>
            <p:ph idx="1"/>
          </p:nvPr>
        </p:nvSpPr>
        <p:spPr/>
        <p:txBody>
          <a:bodyPr/>
          <a:lstStyle/>
          <a:p>
            <a:pPr algn="l">
              <a:buFont typeface="Arial" panose="020B0604020202020204" pitchFamily="34" charset="0"/>
              <a:buChar char="•"/>
            </a:pPr>
            <a:endParaRPr lang="en-GB" b="0" i="0" dirty="0">
              <a:solidFill>
                <a:srgbClr val="3A3A3A"/>
              </a:solidFill>
              <a:effectLst/>
              <a:latin typeface="Source Sans Pro" panose="020B0503030403020204" pitchFamily="34" charset="0"/>
            </a:endParaRPr>
          </a:p>
          <a:p>
            <a:pPr algn="l">
              <a:buFont typeface="Arial" panose="020B0604020202020204" pitchFamily="34" charset="0"/>
              <a:buChar char="•"/>
            </a:pPr>
            <a:r>
              <a:rPr lang="en-GB" b="0" i="0" dirty="0">
                <a:solidFill>
                  <a:srgbClr val="3A3A3A"/>
                </a:solidFill>
                <a:effectLst/>
                <a:latin typeface="Source Sans Pro" panose="020B0503030403020204" pitchFamily="34" charset="0"/>
              </a:rPr>
              <a:t>'</a:t>
            </a:r>
            <a:r>
              <a:rPr lang="en-GB" b="1" i="0" dirty="0">
                <a:solidFill>
                  <a:srgbClr val="3A3A3A"/>
                </a:solidFill>
                <a:effectLst/>
                <a:latin typeface="Source Sans Pro" panose="020B0503030403020204" pitchFamily="34" charset="0"/>
              </a:rPr>
              <a:t>What?</a:t>
            </a:r>
            <a:r>
              <a:rPr lang="en-GB" b="0" i="0" dirty="0">
                <a:solidFill>
                  <a:srgbClr val="3A3A3A"/>
                </a:solidFill>
                <a:effectLst/>
                <a:latin typeface="Source Sans Pro" panose="020B0503030403020204" pitchFamily="34" charset="0"/>
              </a:rPr>
              <a:t>' helps you </a:t>
            </a:r>
            <a:r>
              <a:rPr lang="en-GB" b="1" i="0" dirty="0">
                <a:solidFill>
                  <a:srgbClr val="3A3A3A"/>
                </a:solidFill>
                <a:effectLst/>
                <a:latin typeface="Source Sans Pro" panose="020B0503030403020204" pitchFamily="34" charset="0"/>
              </a:rPr>
              <a:t>describe</a:t>
            </a:r>
            <a:r>
              <a:rPr lang="en-GB" b="0" i="0" dirty="0">
                <a:solidFill>
                  <a:srgbClr val="3A3A3A"/>
                </a:solidFill>
                <a:effectLst/>
                <a:latin typeface="Source Sans Pro" panose="020B0503030403020204" pitchFamily="34" charset="0"/>
              </a:rPr>
              <a:t> the situation you want to learn from. You should </a:t>
            </a:r>
            <a:r>
              <a:rPr lang="en-GB" b="1" i="0" dirty="0">
                <a:solidFill>
                  <a:srgbClr val="3A3A3A"/>
                </a:solidFill>
                <a:effectLst/>
                <a:latin typeface="Source Sans Pro" panose="020B0503030403020204" pitchFamily="34" charset="0"/>
              </a:rPr>
              <a:t>identify the facts and feelings </a:t>
            </a:r>
            <a:r>
              <a:rPr lang="en-GB" b="0" i="0" dirty="0">
                <a:solidFill>
                  <a:srgbClr val="3A3A3A"/>
                </a:solidFill>
                <a:effectLst/>
                <a:latin typeface="Source Sans Pro" panose="020B0503030403020204" pitchFamily="34" charset="0"/>
              </a:rPr>
              <a:t>of the situation.</a:t>
            </a:r>
          </a:p>
          <a:p>
            <a:pPr algn="l">
              <a:buFont typeface="Arial" panose="020B0604020202020204" pitchFamily="34" charset="0"/>
              <a:buChar char="•"/>
            </a:pPr>
            <a:r>
              <a:rPr lang="en-GB" b="0" i="0" dirty="0">
                <a:solidFill>
                  <a:srgbClr val="3A3A3A"/>
                </a:solidFill>
                <a:effectLst/>
                <a:latin typeface="Source Sans Pro" panose="020B0503030403020204" pitchFamily="34" charset="0"/>
              </a:rPr>
              <a:t>'</a:t>
            </a:r>
            <a:r>
              <a:rPr lang="en-GB" b="1" i="0" dirty="0">
                <a:solidFill>
                  <a:srgbClr val="3A3A3A"/>
                </a:solidFill>
                <a:effectLst/>
                <a:latin typeface="Source Sans Pro" panose="020B0503030403020204" pitchFamily="34" charset="0"/>
              </a:rPr>
              <a:t>So What?</a:t>
            </a:r>
            <a:r>
              <a:rPr lang="en-GB" b="0" i="0" dirty="0">
                <a:solidFill>
                  <a:srgbClr val="3A3A3A"/>
                </a:solidFill>
                <a:effectLst/>
                <a:latin typeface="Source Sans Pro" panose="020B0503030403020204" pitchFamily="34" charset="0"/>
              </a:rPr>
              <a:t>' allows you to extract the meaning of 'What?'. Moreover, you should question what knowledge you and others had in the situation, and what knowledge or theories that could help you make sense of the situation.</a:t>
            </a:r>
          </a:p>
          <a:p>
            <a:pPr algn="l">
              <a:buFont typeface="Arial" panose="020B0604020202020204" pitchFamily="34" charset="0"/>
              <a:buChar char="•"/>
            </a:pPr>
            <a:r>
              <a:rPr lang="en-GB" b="0" i="0" dirty="0">
                <a:solidFill>
                  <a:srgbClr val="3A3A3A"/>
                </a:solidFill>
                <a:effectLst/>
                <a:latin typeface="Source Sans Pro" panose="020B0503030403020204" pitchFamily="34" charset="0"/>
              </a:rPr>
              <a:t>'</a:t>
            </a:r>
            <a:r>
              <a:rPr lang="en-GB" b="1" i="0" dirty="0">
                <a:solidFill>
                  <a:srgbClr val="3A3A3A"/>
                </a:solidFill>
                <a:effectLst/>
                <a:latin typeface="Source Sans Pro" panose="020B0503030403020204" pitchFamily="34" charset="0"/>
              </a:rPr>
              <a:t>Now what?</a:t>
            </a:r>
            <a:r>
              <a:rPr lang="en-GB" b="0" i="0" dirty="0">
                <a:solidFill>
                  <a:srgbClr val="3A3A3A"/>
                </a:solidFill>
                <a:effectLst/>
                <a:latin typeface="Source Sans Pro" panose="020B0503030403020204" pitchFamily="34" charset="0"/>
              </a:rPr>
              <a:t>' allows you to create an action plan for the future based on the previous questions. </a:t>
            </a:r>
          </a:p>
          <a:p>
            <a:endParaRPr lang="en-GB" dirty="0"/>
          </a:p>
        </p:txBody>
      </p:sp>
    </p:spTree>
    <p:extLst>
      <p:ext uri="{BB962C8B-B14F-4D97-AF65-F5344CB8AC3E}">
        <p14:creationId xmlns:p14="http://schemas.microsoft.com/office/powerpoint/2010/main" val="12801132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FB0CA7-E82F-9134-3517-3929D74CD6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CA0E59-CD8F-0650-EC0E-3FFAB5DB3A85}"/>
              </a:ext>
            </a:extLst>
          </p:cNvPr>
          <p:cNvSpPr>
            <a:spLocks noGrp="1"/>
          </p:cNvSpPr>
          <p:nvPr>
            <p:ph type="title"/>
          </p:nvPr>
        </p:nvSpPr>
        <p:spPr/>
        <p:txBody>
          <a:bodyPr/>
          <a:lstStyle/>
          <a:p>
            <a:r>
              <a:rPr lang="en-GB" dirty="0"/>
              <a:t>Driscoll</a:t>
            </a:r>
          </a:p>
        </p:txBody>
      </p:sp>
      <p:sp>
        <p:nvSpPr>
          <p:cNvPr id="3" name="Content Placeholder 2">
            <a:extLst>
              <a:ext uri="{FF2B5EF4-FFF2-40B4-BE49-F238E27FC236}">
                <a16:creationId xmlns:a16="http://schemas.microsoft.com/office/drawing/2014/main" id="{A68F304D-AD63-96D3-9F55-301E7A1F7166}"/>
              </a:ext>
            </a:extLst>
          </p:cNvPr>
          <p:cNvSpPr>
            <a:spLocks noGrp="1"/>
          </p:cNvSpPr>
          <p:nvPr>
            <p:ph idx="1"/>
          </p:nvPr>
        </p:nvSpPr>
        <p:spPr/>
        <p:txBody>
          <a:bodyPr/>
          <a:lstStyle/>
          <a:p>
            <a:pPr algn="l">
              <a:buFont typeface="Arial" panose="020B0604020202020204" pitchFamily="34" charset="0"/>
              <a:buChar char="•"/>
            </a:pPr>
            <a:endParaRPr lang="en-GB" b="0" i="0" dirty="0">
              <a:solidFill>
                <a:srgbClr val="3A3A3A"/>
              </a:solidFill>
              <a:effectLst/>
              <a:latin typeface="Source Sans Pro" panose="020B0503030403020204" pitchFamily="34" charset="0"/>
            </a:endParaRPr>
          </a:p>
          <a:p>
            <a:pPr algn="l">
              <a:buFont typeface="Arial" panose="020B0604020202020204" pitchFamily="34" charset="0"/>
              <a:buChar char="•"/>
            </a:pPr>
            <a:r>
              <a:rPr lang="en-GB" b="0" i="0" dirty="0">
                <a:solidFill>
                  <a:srgbClr val="3A3A3A"/>
                </a:solidFill>
                <a:effectLst/>
                <a:latin typeface="Source Sans Pro" panose="020B0503030403020204" pitchFamily="34" charset="0"/>
              </a:rPr>
              <a:t>'</a:t>
            </a:r>
            <a:r>
              <a:rPr lang="en-GB" b="1" i="0" dirty="0">
                <a:solidFill>
                  <a:srgbClr val="3A3A3A"/>
                </a:solidFill>
                <a:effectLst/>
                <a:latin typeface="Source Sans Pro" panose="020B0503030403020204" pitchFamily="34" charset="0"/>
              </a:rPr>
              <a:t>What?</a:t>
            </a:r>
            <a:r>
              <a:rPr lang="en-GB" b="0" i="0" dirty="0">
                <a:solidFill>
                  <a:srgbClr val="3A3A3A"/>
                </a:solidFill>
                <a:effectLst/>
                <a:latin typeface="Source Sans Pro" panose="020B0503030403020204" pitchFamily="34" charset="0"/>
              </a:rPr>
              <a:t>' helps you </a:t>
            </a:r>
            <a:r>
              <a:rPr lang="en-GB" b="1" i="0" dirty="0">
                <a:solidFill>
                  <a:srgbClr val="3A3A3A"/>
                </a:solidFill>
                <a:effectLst/>
                <a:latin typeface="Source Sans Pro" panose="020B0503030403020204" pitchFamily="34" charset="0"/>
              </a:rPr>
              <a:t>describe</a:t>
            </a:r>
            <a:r>
              <a:rPr lang="en-GB" b="0" i="0" dirty="0">
                <a:solidFill>
                  <a:srgbClr val="3A3A3A"/>
                </a:solidFill>
                <a:effectLst/>
                <a:latin typeface="Source Sans Pro" panose="020B0503030403020204" pitchFamily="34" charset="0"/>
              </a:rPr>
              <a:t> the situation you want to learn from. You should </a:t>
            </a:r>
            <a:r>
              <a:rPr lang="en-GB" b="1" i="0" dirty="0">
                <a:solidFill>
                  <a:srgbClr val="3A3A3A"/>
                </a:solidFill>
                <a:effectLst/>
                <a:latin typeface="Source Sans Pro" panose="020B0503030403020204" pitchFamily="34" charset="0"/>
              </a:rPr>
              <a:t>identify the facts and feelings </a:t>
            </a:r>
            <a:r>
              <a:rPr lang="en-GB" b="0" i="0" dirty="0">
                <a:solidFill>
                  <a:srgbClr val="3A3A3A"/>
                </a:solidFill>
                <a:effectLst/>
                <a:latin typeface="Source Sans Pro" panose="020B0503030403020204" pitchFamily="34" charset="0"/>
              </a:rPr>
              <a:t>of the situation.</a:t>
            </a:r>
          </a:p>
          <a:p>
            <a:pPr algn="l">
              <a:buFont typeface="Arial" panose="020B0604020202020204" pitchFamily="34" charset="0"/>
              <a:buChar char="•"/>
            </a:pPr>
            <a:r>
              <a:rPr lang="en-GB" b="0" i="0" dirty="0">
                <a:solidFill>
                  <a:srgbClr val="3A3A3A"/>
                </a:solidFill>
                <a:effectLst/>
                <a:latin typeface="Source Sans Pro" panose="020B0503030403020204" pitchFamily="34" charset="0"/>
              </a:rPr>
              <a:t>'</a:t>
            </a:r>
            <a:r>
              <a:rPr lang="en-GB" b="1" i="0" dirty="0">
                <a:solidFill>
                  <a:srgbClr val="3A3A3A"/>
                </a:solidFill>
                <a:effectLst/>
                <a:latin typeface="Source Sans Pro" panose="020B0503030403020204" pitchFamily="34" charset="0"/>
              </a:rPr>
              <a:t>So What?</a:t>
            </a:r>
            <a:r>
              <a:rPr lang="en-GB" b="0" i="0" dirty="0">
                <a:solidFill>
                  <a:srgbClr val="3A3A3A"/>
                </a:solidFill>
                <a:effectLst/>
                <a:latin typeface="Source Sans Pro" panose="020B0503030403020204" pitchFamily="34" charset="0"/>
              </a:rPr>
              <a:t>' allows you to </a:t>
            </a:r>
            <a:r>
              <a:rPr lang="en-GB" b="1" i="0" dirty="0">
                <a:solidFill>
                  <a:srgbClr val="3A3A3A"/>
                </a:solidFill>
                <a:effectLst/>
                <a:latin typeface="Source Sans Pro" panose="020B0503030403020204" pitchFamily="34" charset="0"/>
              </a:rPr>
              <a:t>extract the meaning </a:t>
            </a:r>
            <a:r>
              <a:rPr lang="en-GB" b="0" i="0" dirty="0">
                <a:solidFill>
                  <a:srgbClr val="3A3A3A"/>
                </a:solidFill>
                <a:effectLst/>
                <a:latin typeface="Source Sans Pro" panose="020B0503030403020204" pitchFamily="34" charset="0"/>
              </a:rPr>
              <a:t>of 'What?'. Moreover, you should question what knowledge you and others had </a:t>
            </a:r>
            <a:r>
              <a:rPr lang="en-GB" b="1" i="0" dirty="0">
                <a:solidFill>
                  <a:srgbClr val="3A3A3A"/>
                </a:solidFill>
                <a:effectLst/>
                <a:latin typeface="Source Sans Pro" panose="020B0503030403020204" pitchFamily="34" charset="0"/>
              </a:rPr>
              <a:t>in</a:t>
            </a:r>
            <a:r>
              <a:rPr lang="en-GB" b="0" i="0" dirty="0">
                <a:solidFill>
                  <a:srgbClr val="3A3A3A"/>
                </a:solidFill>
                <a:effectLst/>
                <a:latin typeface="Source Sans Pro" panose="020B0503030403020204" pitchFamily="34" charset="0"/>
              </a:rPr>
              <a:t> the situation, and what knowledge or theories that could help you </a:t>
            </a:r>
            <a:r>
              <a:rPr lang="en-GB" b="1" i="0" dirty="0">
                <a:solidFill>
                  <a:srgbClr val="3A3A3A"/>
                </a:solidFill>
                <a:effectLst/>
                <a:latin typeface="Source Sans Pro" panose="020B0503030403020204" pitchFamily="34" charset="0"/>
              </a:rPr>
              <a:t>make sense of </a:t>
            </a:r>
            <a:r>
              <a:rPr lang="en-GB" b="0" i="0" dirty="0">
                <a:solidFill>
                  <a:srgbClr val="3A3A3A"/>
                </a:solidFill>
                <a:effectLst/>
                <a:latin typeface="Source Sans Pro" panose="020B0503030403020204" pitchFamily="34" charset="0"/>
              </a:rPr>
              <a:t>the situation.</a:t>
            </a:r>
          </a:p>
          <a:p>
            <a:pPr algn="l">
              <a:buFont typeface="Arial" panose="020B0604020202020204" pitchFamily="34" charset="0"/>
              <a:buChar char="•"/>
            </a:pPr>
            <a:r>
              <a:rPr lang="en-GB" b="0" i="0" dirty="0">
                <a:solidFill>
                  <a:srgbClr val="3A3A3A"/>
                </a:solidFill>
                <a:effectLst/>
                <a:latin typeface="Source Sans Pro" panose="020B0503030403020204" pitchFamily="34" charset="0"/>
              </a:rPr>
              <a:t>'</a:t>
            </a:r>
            <a:r>
              <a:rPr lang="en-GB" b="1" i="0" dirty="0">
                <a:solidFill>
                  <a:srgbClr val="3A3A3A"/>
                </a:solidFill>
                <a:effectLst/>
                <a:latin typeface="Source Sans Pro" panose="020B0503030403020204" pitchFamily="34" charset="0"/>
              </a:rPr>
              <a:t>Now what?</a:t>
            </a:r>
            <a:r>
              <a:rPr lang="en-GB" b="0" i="0" dirty="0">
                <a:solidFill>
                  <a:srgbClr val="3A3A3A"/>
                </a:solidFill>
                <a:effectLst/>
                <a:latin typeface="Source Sans Pro" panose="020B0503030403020204" pitchFamily="34" charset="0"/>
              </a:rPr>
              <a:t>' allows you to create an action plan for the future based on the previous questions. </a:t>
            </a:r>
          </a:p>
          <a:p>
            <a:endParaRPr lang="en-GB" dirty="0"/>
          </a:p>
        </p:txBody>
      </p:sp>
    </p:spTree>
    <p:extLst>
      <p:ext uri="{BB962C8B-B14F-4D97-AF65-F5344CB8AC3E}">
        <p14:creationId xmlns:p14="http://schemas.microsoft.com/office/powerpoint/2010/main" val="18688226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B50C57-AA89-AE78-8EA9-49B87644D5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F63F46-3285-28C1-9F27-1CBB7DAD4B43}"/>
              </a:ext>
            </a:extLst>
          </p:cNvPr>
          <p:cNvSpPr>
            <a:spLocks noGrp="1"/>
          </p:cNvSpPr>
          <p:nvPr>
            <p:ph type="title"/>
          </p:nvPr>
        </p:nvSpPr>
        <p:spPr/>
        <p:txBody>
          <a:bodyPr/>
          <a:lstStyle/>
          <a:p>
            <a:r>
              <a:rPr lang="en-GB" dirty="0"/>
              <a:t>Driscoll</a:t>
            </a:r>
          </a:p>
        </p:txBody>
      </p:sp>
      <p:sp>
        <p:nvSpPr>
          <p:cNvPr id="3" name="Content Placeholder 2">
            <a:extLst>
              <a:ext uri="{FF2B5EF4-FFF2-40B4-BE49-F238E27FC236}">
                <a16:creationId xmlns:a16="http://schemas.microsoft.com/office/drawing/2014/main" id="{C0E96380-167D-4781-56DD-78F7900642F2}"/>
              </a:ext>
            </a:extLst>
          </p:cNvPr>
          <p:cNvSpPr>
            <a:spLocks noGrp="1"/>
          </p:cNvSpPr>
          <p:nvPr>
            <p:ph idx="1"/>
          </p:nvPr>
        </p:nvSpPr>
        <p:spPr/>
        <p:txBody>
          <a:bodyPr/>
          <a:lstStyle/>
          <a:p>
            <a:pPr algn="l">
              <a:buFont typeface="Arial" panose="020B0604020202020204" pitchFamily="34" charset="0"/>
              <a:buChar char="•"/>
            </a:pPr>
            <a:endParaRPr lang="en-GB" b="0" i="0" dirty="0">
              <a:solidFill>
                <a:srgbClr val="3A3A3A"/>
              </a:solidFill>
              <a:effectLst/>
              <a:latin typeface="Source Sans Pro" panose="020B0503030403020204" pitchFamily="34" charset="0"/>
            </a:endParaRPr>
          </a:p>
          <a:p>
            <a:pPr algn="l">
              <a:buFont typeface="Arial" panose="020B0604020202020204" pitchFamily="34" charset="0"/>
              <a:buChar char="•"/>
            </a:pPr>
            <a:r>
              <a:rPr lang="en-GB" b="0" i="0" dirty="0">
                <a:solidFill>
                  <a:srgbClr val="3A3A3A"/>
                </a:solidFill>
                <a:effectLst/>
                <a:latin typeface="Source Sans Pro" panose="020B0503030403020204" pitchFamily="34" charset="0"/>
              </a:rPr>
              <a:t>'</a:t>
            </a:r>
            <a:r>
              <a:rPr lang="en-GB" b="1" i="0" dirty="0">
                <a:solidFill>
                  <a:srgbClr val="3A3A3A"/>
                </a:solidFill>
                <a:effectLst/>
                <a:latin typeface="Source Sans Pro" panose="020B0503030403020204" pitchFamily="34" charset="0"/>
              </a:rPr>
              <a:t>What?</a:t>
            </a:r>
            <a:r>
              <a:rPr lang="en-GB" b="0" i="0" dirty="0">
                <a:solidFill>
                  <a:srgbClr val="3A3A3A"/>
                </a:solidFill>
                <a:effectLst/>
                <a:latin typeface="Source Sans Pro" panose="020B0503030403020204" pitchFamily="34" charset="0"/>
              </a:rPr>
              <a:t>' helps you </a:t>
            </a:r>
            <a:r>
              <a:rPr lang="en-GB" b="1" i="0" dirty="0">
                <a:solidFill>
                  <a:srgbClr val="3A3A3A"/>
                </a:solidFill>
                <a:effectLst/>
                <a:latin typeface="Source Sans Pro" panose="020B0503030403020204" pitchFamily="34" charset="0"/>
              </a:rPr>
              <a:t>describe</a:t>
            </a:r>
            <a:r>
              <a:rPr lang="en-GB" b="0" i="0" dirty="0">
                <a:solidFill>
                  <a:srgbClr val="3A3A3A"/>
                </a:solidFill>
                <a:effectLst/>
                <a:latin typeface="Source Sans Pro" panose="020B0503030403020204" pitchFamily="34" charset="0"/>
              </a:rPr>
              <a:t> the situation you want to learn from. You should </a:t>
            </a:r>
            <a:r>
              <a:rPr lang="en-GB" b="1" i="0" dirty="0">
                <a:solidFill>
                  <a:srgbClr val="3A3A3A"/>
                </a:solidFill>
                <a:effectLst/>
                <a:latin typeface="Source Sans Pro" panose="020B0503030403020204" pitchFamily="34" charset="0"/>
              </a:rPr>
              <a:t>identify the facts and feelings </a:t>
            </a:r>
            <a:r>
              <a:rPr lang="en-GB" b="0" i="0" dirty="0">
                <a:solidFill>
                  <a:srgbClr val="3A3A3A"/>
                </a:solidFill>
                <a:effectLst/>
                <a:latin typeface="Source Sans Pro" panose="020B0503030403020204" pitchFamily="34" charset="0"/>
              </a:rPr>
              <a:t>of the situation.</a:t>
            </a:r>
          </a:p>
          <a:p>
            <a:pPr algn="l">
              <a:buFont typeface="Arial" panose="020B0604020202020204" pitchFamily="34" charset="0"/>
              <a:buChar char="•"/>
            </a:pPr>
            <a:r>
              <a:rPr lang="en-GB" b="0" i="0" dirty="0">
                <a:solidFill>
                  <a:srgbClr val="3A3A3A"/>
                </a:solidFill>
                <a:effectLst/>
                <a:latin typeface="Source Sans Pro" panose="020B0503030403020204" pitchFamily="34" charset="0"/>
              </a:rPr>
              <a:t>'</a:t>
            </a:r>
            <a:r>
              <a:rPr lang="en-GB" b="1" i="0" dirty="0">
                <a:solidFill>
                  <a:srgbClr val="3A3A3A"/>
                </a:solidFill>
                <a:effectLst/>
                <a:latin typeface="Source Sans Pro" panose="020B0503030403020204" pitchFamily="34" charset="0"/>
              </a:rPr>
              <a:t>So What?</a:t>
            </a:r>
            <a:r>
              <a:rPr lang="en-GB" b="0" i="0" dirty="0">
                <a:solidFill>
                  <a:srgbClr val="3A3A3A"/>
                </a:solidFill>
                <a:effectLst/>
                <a:latin typeface="Source Sans Pro" panose="020B0503030403020204" pitchFamily="34" charset="0"/>
              </a:rPr>
              <a:t>' allows you to </a:t>
            </a:r>
            <a:r>
              <a:rPr lang="en-GB" b="1" i="0" dirty="0">
                <a:solidFill>
                  <a:srgbClr val="3A3A3A"/>
                </a:solidFill>
                <a:effectLst/>
                <a:latin typeface="Source Sans Pro" panose="020B0503030403020204" pitchFamily="34" charset="0"/>
              </a:rPr>
              <a:t>extract the meaning </a:t>
            </a:r>
            <a:r>
              <a:rPr lang="en-GB" b="0" i="0" dirty="0">
                <a:solidFill>
                  <a:srgbClr val="3A3A3A"/>
                </a:solidFill>
                <a:effectLst/>
                <a:latin typeface="Source Sans Pro" panose="020B0503030403020204" pitchFamily="34" charset="0"/>
              </a:rPr>
              <a:t>of 'What?'. Moreover, you should question what knowledge you and others had </a:t>
            </a:r>
            <a:r>
              <a:rPr lang="en-GB" b="1" i="0" dirty="0">
                <a:solidFill>
                  <a:srgbClr val="3A3A3A"/>
                </a:solidFill>
                <a:effectLst/>
                <a:latin typeface="Source Sans Pro" panose="020B0503030403020204" pitchFamily="34" charset="0"/>
              </a:rPr>
              <a:t>in</a:t>
            </a:r>
            <a:r>
              <a:rPr lang="en-GB" b="0" i="0" dirty="0">
                <a:solidFill>
                  <a:srgbClr val="3A3A3A"/>
                </a:solidFill>
                <a:effectLst/>
                <a:latin typeface="Source Sans Pro" panose="020B0503030403020204" pitchFamily="34" charset="0"/>
              </a:rPr>
              <a:t> the situation, and what knowledge or theories that could help you </a:t>
            </a:r>
            <a:r>
              <a:rPr lang="en-GB" b="1" i="0" dirty="0">
                <a:solidFill>
                  <a:srgbClr val="3A3A3A"/>
                </a:solidFill>
                <a:effectLst/>
                <a:latin typeface="Source Sans Pro" panose="020B0503030403020204" pitchFamily="34" charset="0"/>
              </a:rPr>
              <a:t>make sense of </a:t>
            </a:r>
            <a:r>
              <a:rPr lang="en-GB" b="0" i="0" dirty="0">
                <a:solidFill>
                  <a:srgbClr val="3A3A3A"/>
                </a:solidFill>
                <a:effectLst/>
                <a:latin typeface="Source Sans Pro" panose="020B0503030403020204" pitchFamily="34" charset="0"/>
              </a:rPr>
              <a:t>the situation.</a:t>
            </a:r>
          </a:p>
          <a:p>
            <a:pPr algn="l">
              <a:buFont typeface="Arial" panose="020B0604020202020204" pitchFamily="34" charset="0"/>
              <a:buChar char="•"/>
            </a:pPr>
            <a:r>
              <a:rPr lang="en-GB" b="0" i="0" dirty="0">
                <a:solidFill>
                  <a:srgbClr val="3A3A3A"/>
                </a:solidFill>
                <a:effectLst/>
                <a:latin typeface="Source Sans Pro" panose="020B0503030403020204" pitchFamily="34" charset="0"/>
              </a:rPr>
              <a:t>'</a:t>
            </a:r>
            <a:r>
              <a:rPr lang="en-GB" b="1" i="0" dirty="0">
                <a:solidFill>
                  <a:srgbClr val="3A3A3A"/>
                </a:solidFill>
                <a:effectLst/>
                <a:latin typeface="Source Sans Pro" panose="020B0503030403020204" pitchFamily="34" charset="0"/>
              </a:rPr>
              <a:t>Now what?</a:t>
            </a:r>
            <a:r>
              <a:rPr lang="en-GB" b="0" i="0" dirty="0">
                <a:solidFill>
                  <a:srgbClr val="3A3A3A"/>
                </a:solidFill>
                <a:effectLst/>
                <a:latin typeface="Source Sans Pro" panose="020B0503030403020204" pitchFamily="34" charset="0"/>
              </a:rPr>
              <a:t>' allows you to create an </a:t>
            </a:r>
            <a:r>
              <a:rPr lang="en-GB" b="1" i="0" dirty="0">
                <a:solidFill>
                  <a:srgbClr val="3A3A3A"/>
                </a:solidFill>
                <a:effectLst/>
                <a:latin typeface="Source Sans Pro" panose="020B0503030403020204" pitchFamily="34" charset="0"/>
              </a:rPr>
              <a:t>action plan </a:t>
            </a:r>
            <a:r>
              <a:rPr lang="en-GB" b="0" i="0" dirty="0">
                <a:solidFill>
                  <a:srgbClr val="3A3A3A"/>
                </a:solidFill>
                <a:effectLst/>
                <a:latin typeface="Source Sans Pro" panose="020B0503030403020204" pitchFamily="34" charset="0"/>
              </a:rPr>
              <a:t>for the future based on the previous questions. </a:t>
            </a:r>
          </a:p>
          <a:p>
            <a:endParaRPr lang="en-GB" dirty="0"/>
          </a:p>
        </p:txBody>
      </p:sp>
    </p:spTree>
    <p:extLst>
      <p:ext uri="{BB962C8B-B14F-4D97-AF65-F5344CB8AC3E}">
        <p14:creationId xmlns:p14="http://schemas.microsoft.com/office/powerpoint/2010/main" val="10656115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E10B2-522C-C3F3-23B3-3BC600C39ADE}"/>
              </a:ext>
            </a:extLst>
          </p:cNvPr>
          <p:cNvSpPr>
            <a:spLocks noGrp="1"/>
          </p:cNvSpPr>
          <p:nvPr>
            <p:ph type="title"/>
          </p:nvPr>
        </p:nvSpPr>
        <p:spPr/>
        <p:txBody>
          <a:bodyPr/>
          <a:lstStyle/>
          <a:p>
            <a:r>
              <a:rPr lang="en-GB" dirty="0"/>
              <a:t>ERA Cycle: Jasper 2013</a:t>
            </a:r>
          </a:p>
        </p:txBody>
      </p:sp>
      <p:pic>
        <p:nvPicPr>
          <p:cNvPr id="4" name="Content Placeholder 3">
            <a:extLst>
              <a:ext uri="{FF2B5EF4-FFF2-40B4-BE49-F238E27FC236}">
                <a16:creationId xmlns:a16="http://schemas.microsoft.com/office/drawing/2014/main" id="{F032E971-66BC-21EB-A98E-3B0F311D3213}"/>
              </a:ext>
            </a:extLst>
          </p:cNvPr>
          <p:cNvPicPr>
            <a:picLocks noGrp="1" noChangeAspect="1"/>
          </p:cNvPicPr>
          <p:nvPr>
            <p:ph idx="1"/>
          </p:nvPr>
        </p:nvPicPr>
        <p:blipFill>
          <a:blip r:embed="rId3"/>
          <a:stretch>
            <a:fillRect/>
          </a:stretch>
        </p:blipFill>
        <p:spPr>
          <a:xfrm>
            <a:off x="2228144" y="1825625"/>
            <a:ext cx="7735712" cy="4351338"/>
          </a:xfrm>
          <a:prstGeom prst="rect">
            <a:avLst/>
          </a:prstGeom>
        </p:spPr>
      </p:pic>
    </p:spTree>
    <p:extLst>
      <p:ext uri="{BB962C8B-B14F-4D97-AF65-F5344CB8AC3E}">
        <p14:creationId xmlns:p14="http://schemas.microsoft.com/office/powerpoint/2010/main" val="42935808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5BF0E-207D-1B0C-FC28-9A544A4C4211}"/>
              </a:ext>
            </a:extLst>
          </p:cNvPr>
          <p:cNvSpPr>
            <a:spLocks noGrp="1"/>
          </p:cNvSpPr>
          <p:nvPr>
            <p:ph type="title"/>
          </p:nvPr>
        </p:nvSpPr>
        <p:spPr/>
        <p:txBody>
          <a:bodyPr/>
          <a:lstStyle/>
          <a:p>
            <a:r>
              <a:rPr lang="en-GB" dirty="0"/>
              <a:t>ERA Cycle: Jasper 2013</a:t>
            </a:r>
          </a:p>
        </p:txBody>
      </p:sp>
      <p:sp>
        <p:nvSpPr>
          <p:cNvPr id="3" name="Content Placeholder 2">
            <a:extLst>
              <a:ext uri="{FF2B5EF4-FFF2-40B4-BE49-F238E27FC236}">
                <a16:creationId xmlns:a16="http://schemas.microsoft.com/office/drawing/2014/main" id="{9116D011-EBA0-6F17-D185-02A6838FCF98}"/>
              </a:ext>
            </a:extLst>
          </p:cNvPr>
          <p:cNvSpPr>
            <a:spLocks noGrp="1"/>
          </p:cNvSpPr>
          <p:nvPr>
            <p:ph idx="1"/>
          </p:nvPr>
        </p:nvSpPr>
        <p:spPr/>
        <p:txBody>
          <a:bodyPr>
            <a:normAutofit lnSpcReduction="10000"/>
          </a:bodyPr>
          <a:lstStyle/>
          <a:p>
            <a:r>
              <a:rPr lang="en-GB" b="0" i="0" dirty="0">
                <a:solidFill>
                  <a:srgbClr val="333333"/>
                </a:solidFill>
                <a:effectLst/>
                <a:latin typeface="Arial" panose="020B0604020202020204" pitchFamily="34" charset="0"/>
              </a:rPr>
              <a:t>The cycle shows that we will start with an experience, either something we have been through before or something completely new to us. This experience can be positive or negative and may be related to our work or something else. Once something has been experienced we will start to reflect on what happened. This will allow us to think through the experience, examine our feelings about what happened and decide on the next steps. This leads to the final element of the cycle - taking an action. What we do as a result of an experience will be different depending on the individual. This action will result in another experience and the cycle will continue. </a:t>
            </a:r>
            <a:endParaRPr lang="en-GB" dirty="0"/>
          </a:p>
        </p:txBody>
      </p:sp>
    </p:spTree>
    <p:extLst>
      <p:ext uri="{BB962C8B-B14F-4D97-AF65-F5344CB8AC3E}">
        <p14:creationId xmlns:p14="http://schemas.microsoft.com/office/powerpoint/2010/main" val="4513476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DECD0-4B34-C0EE-BACC-FCBA046D535B}"/>
              </a:ext>
            </a:extLst>
          </p:cNvPr>
          <p:cNvSpPr>
            <a:spLocks noGrp="1"/>
          </p:cNvSpPr>
          <p:nvPr>
            <p:ph type="title"/>
          </p:nvPr>
        </p:nvSpPr>
        <p:spPr/>
        <p:txBody>
          <a:bodyPr/>
          <a:lstStyle/>
          <a:p>
            <a:r>
              <a:rPr lang="en-GB" dirty="0"/>
              <a:t>Gibbs Reflective Cycle 1988</a:t>
            </a:r>
          </a:p>
        </p:txBody>
      </p:sp>
      <p:pic>
        <p:nvPicPr>
          <p:cNvPr id="4" name="Content Placeholder 3">
            <a:hlinkClick r:id="rId3"/>
            <a:extLst>
              <a:ext uri="{FF2B5EF4-FFF2-40B4-BE49-F238E27FC236}">
                <a16:creationId xmlns:a16="http://schemas.microsoft.com/office/drawing/2014/main" id="{8DE6A35B-730D-11E9-1E6D-DB47CDE3029A}"/>
              </a:ext>
            </a:extLst>
          </p:cNvPr>
          <p:cNvPicPr>
            <a:picLocks noGrp="1" noChangeAspect="1"/>
          </p:cNvPicPr>
          <p:nvPr>
            <p:ph idx="1"/>
          </p:nvPr>
        </p:nvPicPr>
        <p:blipFill>
          <a:blip r:embed="rId4"/>
          <a:stretch>
            <a:fillRect/>
          </a:stretch>
        </p:blipFill>
        <p:spPr>
          <a:xfrm>
            <a:off x="6555954" y="1583578"/>
            <a:ext cx="4351338" cy="4351338"/>
          </a:xfrm>
          <a:prstGeom prst="rect">
            <a:avLst/>
          </a:prstGeom>
        </p:spPr>
      </p:pic>
      <p:sp>
        <p:nvSpPr>
          <p:cNvPr id="3" name="TextBox 2">
            <a:extLst>
              <a:ext uri="{FF2B5EF4-FFF2-40B4-BE49-F238E27FC236}">
                <a16:creationId xmlns:a16="http://schemas.microsoft.com/office/drawing/2014/main" id="{3DD87441-F2D4-9933-E97A-9AB8CF1DBB7E}"/>
              </a:ext>
            </a:extLst>
          </p:cNvPr>
          <p:cNvSpPr txBox="1"/>
          <p:nvPr/>
        </p:nvSpPr>
        <p:spPr>
          <a:xfrm>
            <a:off x="635181" y="2228671"/>
            <a:ext cx="5250155" cy="1569660"/>
          </a:xfrm>
          <a:prstGeom prst="rect">
            <a:avLst/>
          </a:prstGeom>
          <a:noFill/>
        </p:spPr>
        <p:txBody>
          <a:bodyPr wrap="none" rtlCol="0">
            <a:spAutoFit/>
          </a:bodyPr>
          <a:lstStyle/>
          <a:p>
            <a:r>
              <a:rPr lang="en-GB" b="0" i="0" dirty="0">
                <a:solidFill>
                  <a:srgbClr val="3A3A3A"/>
                </a:solidFill>
                <a:effectLst/>
                <a:latin typeface="Source Sans Pro" panose="020B0503030403020204" pitchFamily="34" charset="0"/>
              </a:rPr>
              <a:t> ’</a:t>
            </a:r>
            <a:r>
              <a:rPr lang="en-GB" sz="2400" b="0" i="0" dirty="0">
                <a:solidFill>
                  <a:srgbClr val="3A3A3A"/>
                </a:solidFill>
                <a:effectLst/>
                <a:latin typeface="Source Sans Pro" panose="020B0503030403020204" pitchFamily="34" charset="0"/>
              </a:rPr>
              <a:t>Gibbs originally advocated its use in </a:t>
            </a:r>
          </a:p>
          <a:p>
            <a:r>
              <a:rPr lang="en-GB" sz="2400" b="0" i="0" dirty="0">
                <a:solidFill>
                  <a:srgbClr val="3A3A3A"/>
                </a:solidFill>
                <a:effectLst/>
                <a:latin typeface="Source Sans Pro" panose="020B0503030403020204" pitchFamily="34" charset="0"/>
              </a:rPr>
              <a:t>repeated situations, but the stages and </a:t>
            </a:r>
          </a:p>
          <a:p>
            <a:r>
              <a:rPr lang="en-GB" sz="2400" b="0" i="0" dirty="0">
                <a:solidFill>
                  <a:srgbClr val="3A3A3A"/>
                </a:solidFill>
                <a:effectLst/>
                <a:latin typeface="Source Sans Pro" panose="020B0503030403020204" pitchFamily="34" charset="0"/>
              </a:rPr>
              <a:t>principles apply equally well for single </a:t>
            </a:r>
          </a:p>
          <a:p>
            <a:r>
              <a:rPr lang="en-GB" sz="2400" b="0" i="0" dirty="0">
                <a:solidFill>
                  <a:srgbClr val="3A3A3A"/>
                </a:solidFill>
                <a:effectLst/>
                <a:latin typeface="Source Sans Pro" panose="020B0503030403020204" pitchFamily="34" charset="0"/>
              </a:rPr>
              <a:t>experiences too’</a:t>
            </a:r>
            <a:endParaRPr lang="en-GB" sz="2400" dirty="0"/>
          </a:p>
        </p:txBody>
      </p:sp>
    </p:spTree>
    <p:extLst>
      <p:ext uri="{BB962C8B-B14F-4D97-AF65-F5344CB8AC3E}">
        <p14:creationId xmlns:p14="http://schemas.microsoft.com/office/powerpoint/2010/main" val="34692382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3CC00-3CC0-90D3-FADD-D09A1D984D31}"/>
              </a:ext>
            </a:extLst>
          </p:cNvPr>
          <p:cNvSpPr>
            <a:spLocks noGrp="1"/>
          </p:cNvSpPr>
          <p:nvPr>
            <p:ph type="title"/>
          </p:nvPr>
        </p:nvSpPr>
        <p:spPr/>
        <p:txBody>
          <a:bodyPr/>
          <a:lstStyle/>
          <a:p>
            <a:r>
              <a:rPr lang="en-GB" dirty="0"/>
              <a:t>Gibbs Reflective Cycle</a:t>
            </a:r>
          </a:p>
        </p:txBody>
      </p:sp>
      <p:sp>
        <p:nvSpPr>
          <p:cNvPr id="3" name="Content Placeholder 2">
            <a:extLst>
              <a:ext uri="{FF2B5EF4-FFF2-40B4-BE49-F238E27FC236}">
                <a16:creationId xmlns:a16="http://schemas.microsoft.com/office/drawing/2014/main" id="{FF19C9AB-28BD-95A1-6F4C-92B2CC2724C4}"/>
              </a:ext>
            </a:extLst>
          </p:cNvPr>
          <p:cNvSpPr>
            <a:spLocks noGrp="1"/>
          </p:cNvSpPr>
          <p:nvPr>
            <p:ph idx="1"/>
          </p:nvPr>
        </p:nvSpPr>
        <p:spPr/>
        <p:txBody>
          <a:bodyPr/>
          <a:lstStyle/>
          <a:p>
            <a:endParaRPr lang="en-GB" dirty="0"/>
          </a:p>
          <a:p>
            <a:r>
              <a:rPr lang="en-GB" dirty="0"/>
              <a:t>Description</a:t>
            </a:r>
          </a:p>
          <a:p>
            <a:r>
              <a:rPr lang="en-GB" dirty="0"/>
              <a:t>Feeling</a:t>
            </a:r>
          </a:p>
          <a:p>
            <a:r>
              <a:rPr lang="en-GB" dirty="0"/>
              <a:t>Evaluation </a:t>
            </a:r>
          </a:p>
          <a:p>
            <a:r>
              <a:rPr lang="en-GB" dirty="0"/>
              <a:t>Analysis</a:t>
            </a:r>
          </a:p>
          <a:p>
            <a:r>
              <a:rPr lang="en-GB" dirty="0"/>
              <a:t>conclusion</a:t>
            </a:r>
          </a:p>
          <a:p>
            <a:r>
              <a:rPr lang="en-GB" dirty="0"/>
              <a:t>Action Plan</a:t>
            </a:r>
          </a:p>
        </p:txBody>
      </p:sp>
    </p:spTree>
    <p:extLst>
      <p:ext uri="{BB962C8B-B14F-4D97-AF65-F5344CB8AC3E}">
        <p14:creationId xmlns:p14="http://schemas.microsoft.com/office/powerpoint/2010/main" val="29760356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D42283-6CCB-B255-D599-12EC8E51EC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6E0F99-4CF9-2668-CBFA-0E72EDFC9E71}"/>
              </a:ext>
            </a:extLst>
          </p:cNvPr>
          <p:cNvSpPr>
            <a:spLocks noGrp="1"/>
          </p:cNvSpPr>
          <p:nvPr>
            <p:ph type="title"/>
          </p:nvPr>
        </p:nvSpPr>
        <p:spPr/>
        <p:txBody>
          <a:bodyPr/>
          <a:lstStyle/>
          <a:p>
            <a:r>
              <a:rPr lang="en-GB" dirty="0"/>
              <a:t>Gibbs Reflective Cycle</a:t>
            </a:r>
          </a:p>
        </p:txBody>
      </p:sp>
      <p:sp>
        <p:nvSpPr>
          <p:cNvPr id="3" name="Content Placeholder 2">
            <a:extLst>
              <a:ext uri="{FF2B5EF4-FFF2-40B4-BE49-F238E27FC236}">
                <a16:creationId xmlns:a16="http://schemas.microsoft.com/office/drawing/2014/main" id="{D83A7EB9-C7C4-6EDA-C160-A638F683D665}"/>
              </a:ext>
            </a:extLst>
          </p:cNvPr>
          <p:cNvSpPr>
            <a:spLocks noGrp="1"/>
          </p:cNvSpPr>
          <p:nvPr>
            <p:ph idx="1"/>
          </p:nvPr>
        </p:nvSpPr>
        <p:spPr/>
        <p:txBody>
          <a:bodyPr/>
          <a:lstStyle/>
          <a:p>
            <a:r>
              <a:rPr lang="en-GB" dirty="0"/>
              <a:t>The information that you can find on the Edinburgh University website is excellent.</a:t>
            </a:r>
          </a:p>
          <a:p>
            <a:endParaRPr lang="en-GB" dirty="0"/>
          </a:p>
          <a:p>
            <a:r>
              <a:rPr lang="en-GB" dirty="0"/>
              <a:t>Link here: </a:t>
            </a:r>
            <a:r>
              <a:rPr lang="en-GB" dirty="0">
                <a:hlinkClick r:id="rId2"/>
              </a:rPr>
              <a:t>Link</a:t>
            </a:r>
            <a:endParaRPr lang="en-GB" dirty="0"/>
          </a:p>
        </p:txBody>
      </p:sp>
    </p:spTree>
    <p:extLst>
      <p:ext uri="{BB962C8B-B14F-4D97-AF65-F5344CB8AC3E}">
        <p14:creationId xmlns:p14="http://schemas.microsoft.com/office/powerpoint/2010/main" val="37115583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2C7FBA-4AEC-3894-729F-64B7A17434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DEA4B0-A94B-9614-8B32-5C5C9FFA4F8A}"/>
              </a:ext>
            </a:extLst>
          </p:cNvPr>
          <p:cNvSpPr>
            <a:spLocks noGrp="1"/>
          </p:cNvSpPr>
          <p:nvPr>
            <p:ph type="title"/>
          </p:nvPr>
        </p:nvSpPr>
        <p:spPr/>
        <p:txBody>
          <a:bodyPr/>
          <a:lstStyle/>
          <a:p>
            <a:r>
              <a:rPr lang="en-GB" dirty="0"/>
              <a:t>Experiential Learning Cycles</a:t>
            </a:r>
          </a:p>
        </p:txBody>
      </p:sp>
      <p:sp>
        <p:nvSpPr>
          <p:cNvPr id="3" name="Content Placeholder 2">
            <a:extLst>
              <a:ext uri="{FF2B5EF4-FFF2-40B4-BE49-F238E27FC236}">
                <a16:creationId xmlns:a16="http://schemas.microsoft.com/office/drawing/2014/main" id="{F25B65CE-DEF1-B659-1E73-D9CB68DBBE27}"/>
              </a:ext>
            </a:extLst>
          </p:cNvPr>
          <p:cNvSpPr>
            <a:spLocks noGrp="1"/>
          </p:cNvSpPr>
          <p:nvPr>
            <p:ph idx="1"/>
          </p:nvPr>
        </p:nvSpPr>
        <p:spPr>
          <a:xfrm>
            <a:off x="838199" y="1825625"/>
            <a:ext cx="5767615" cy="4351338"/>
          </a:xfrm>
        </p:spPr>
        <p:txBody>
          <a:bodyPr>
            <a:normAutofit/>
          </a:bodyPr>
          <a:lstStyle/>
          <a:p>
            <a:r>
              <a:rPr lang="en-GB" dirty="0"/>
              <a:t>Integrated reflective cycle</a:t>
            </a:r>
          </a:p>
          <a:p>
            <a:endParaRPr lang="en-GB" dirty="0"/>
          </a:p>
          <a:p>
            <a:pPr algn="l">
              <a:buFont typeface="Arial" panose="020B0604020202020204" pitchFamily="34" charset="0"/>
              <a:buChar char="•"/>
            </a:pPr>
            <a:r>
              <a:rPr lang="en-GB" b="1" i="0" dirty="0">
                <a:solidFill>
                  <a:srgbClr val="3A3A3A"/>
                </a:solidFill>
                <a:effectLst/>
                <a:latin typeface="Source Sans Pro" panose="020B0503030403020204" pitchFamily="34" charset="0"/>
              </a:rPr>
              <a:t>The Experience:</a:t>
            </a:r>
            <a:r>
              <a:rPr lang="en-GB" b="0" i="0" dirty="0">
                <a:solidFill>
                  <a:srgbClr val="3A3A3A"/>
                </a:solidFill>
                <a:effectLst/>
                <a:latin typeface="Source Sans Pro" panose="020B0503030403020204" pitchFamily="34" charset="0"/>
              </a:rPr>
              <a:t> Describe the experience</a:t>
            </a:r>
          </a:p>
          <a:p>
            <a:pPr algn="l">
              <a:buFont typeface="Arial" panose="020B0604020202020204" pitchFamily="34" charset="0"/>
              <a:buChar char="•"/>
            </a:pPr>
            <a:r>
              <a:rPr lang="en-GB" b="1" i="0" dirty="0">
                <a:solidFill>
                  <a:srgbClr val="3A3A3A"/>
                </a:solidFill>
                <a:effectLst/>
                <a:latin typeface="Source Sans Pro" panose="020B0503030403020204" pitchFamily="34" charset="0"/>
              </a:rPr>
              <a:t>Reflection on Action:</a:t>
            </a:r>
            <a:r>
              <a:rPr lang="en-GB" b="0" i="0" dirty="0">
                <a:solidFill>
                  <a:srgbClr val="3A3A3A"/>
                </a:solidFill>
                <a:effectLst/>
                <a:latin typeface="Source Sans Pro" panose="020B0503030403020204" pitchFamily="34" charset="0"/>
              </a:rPr>
              <a:t> Look at the experience and identify what went well and what could be improved. It is here you explore your thoughts, feelings, and assumptions and ask yourself why.</a:t>
            </a:r>
          </a:p>
        </p:txBody>
      </p:sp>
      <p:pic>
        <p:nvPicPr>
          <p:cNvPr id="4" name="Picture 3">
            <a:extLst>
              <a:ext uri="{FF2B5EF4-FFF2-40B4-BE49-F238E27FC236}">
                <a16:creationId xmlns:a16="http://schemas.microsoft.com/office/drawing/2014/main" id="{9299E0A5-E032-155C-32A4-D2E1063165F3}"/>
              </a:ext>
            </a:extLst>
          </p:cNvPr>
          <p:cNvPicPr>
            <a:picLocks noChangeAspect="1"/>
          </p:cNvPicPr>
          <p:nvPr/>
        </p:nvPicPr>
        <p:blipFill>
          <a:blip r:embed="rId3"/>
          <a:stretch>
            <a:fillRect/>
          </a:stretch>
        </p:blipFill>
        <p:spPr>
          <a:xfrm>
            <a:off x="6605814" y="1650774"/>
            <a:ext cx="5125357" cy="5125357"/>
          </a:xfrm>
          <a:prstGeom prst="rect">
            <a:avLst/>
          </a:prstGeom>
        </p:spPr>
      </p:pic>
    </p:spTree>
    <p:extLst>
      <p:ext uri="{BB962C8B-B14F-4D97-AF65-F5344CB8AC3E}">
        <p14:creationId xmlns:p14="http://schemas.microsoft.com/office/powerpoint/2010/main" val="38901830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CE2606-95CD-9A26-F8A2-6430E2F9ED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1B75EA-B260-00C1-E441-42B5A1EC22AD}"/>
              </a:ext>
            </a:extLst>
          </p:cNvPr>
          <p:cNvSpPr>
            <a:spLocks noGrp="1"/>
          </p:cNvSpPr>
          <p:nvPr>
            <p:ph type="title"/>
          </p:nvPr>
        </p:nvSpPr>
        <p:spPr/>
        <p:txBody>
          <a:bodyPr/>
          <a:lstStyle/>
          <a:p>
            <a:r>
              <a:rPr lang="en-GB" dirty="0"/>
              <a:t>Experiential Learning Cycles</a:t>
            </a:r>
          </a:p>
        </p:txBody>
      </p:sp>
      <p:sp>
        <p:nvSpPr>
          <p:cNvPr id="3" name="Content Placeholder 2">
            <a:extLst>
              <a:ext uri="{FF2B5EF4-FFF2-40B4-BE49-F238E27FC236}">
                <a16:creationId xmlns:a16="http://schemas.microsoft.com/office/drawing/2014/main" id="{C4F81F48-4733-31AB-A310-9DEC18F1097D}"/>
              </a:ext>
            </a:extLst>
          </p:cNvPr>
          <p:cNvSpPr>
            <a:spLocks noGrp="1"/>
          </p:cNvSpPr>
          <p:nvPr>
            <p:ph idx="1"/>
          </p:nvPr>
        </p:nvSpPr>
        <p:spPr>
          <a:xfrm>
            <a:off x="838199" y="1825625"/>
            <a:ext cx="5767615" cy="4351338"/>
          </a:xfrm>
        </p:spPr>
        <p:txBody>
          <a:bodyPr>
            <a:normAutofit/>
          </a:bodyPr>
          <a:lstStyle/>
          <a:p>
            <a:r>
              <a:rPr lang="en-GB" dirty="0"/>
              <a:t>Integrated reflective cycle</a:t>
            </a:r>
          </a:p>
          <a:p>
            <a:endParaRPr lang="en-GB" dirty="0"/>
          </a:p>
          <a:p>
            <a:pPr algn="l">
              <a:buFont typeface="Arial" panose="020B0604020202020204" pitchFamily="34" charset="0"/>
              <a:buChar char="•"/>
            </a:pPr>
            <a:r>
              <a:rPr lang="en-GB" b="1" i="0" dirty="0">
                <a:solidFill>
                  <a:srgbClr val="3A3A3A"/>
                </a:solidFill>
                <a:effectLst/>
                <a:latin typeface="Source Sans Pro" panose="020B0503030403020204" pitchFamily="34" charset="0"/>
              </a:rPr>
              <a:t>Theory:</a:t>
            </a:r>
            <a:r>
              <a:rPr lang="en-GB" b="0" i="0" dirty="0">
                <a:solidFill>
                  <a:srgbClr val="3A3A3A"/>
                </a:solidFill>
                <a:effectLst/>
                <a:latin typeface="Source Sans Pro" panose="020B0503030403020204" pitchFamily="34" charset="0"/>
              </a:rPr>
              <a:t> Think about the experience in larger context of professional literature and your own learning and personal experience.</a:t>
            </a:r>
          </a:p>
          <a:p>
            <a:pPr algn="l">
              <a:buFont typeface="Arial" panose="020B0604020202020204" pitchFamily="34" charset="0"/>
              <a:buChar char="•"/>
            </a:pPr>
            <a:r>
              <a:rPr lang="en-GB" b="1" i="0" dirty="0">
                <a:solidFill>
                  <a:srgbClr val="3A3A3A"/>
                </a:solidFill>
                <a:effectLst/>
                <a:latin typeface="Source Sans Pro" panose="020B0503030403020204" pitchFamily="34" charset="0"/>
              </a:rPr>
              <a:t>Preparation:</a:t>
            </a:r>
            <a:r>
              <a:rPr lang="en-GB" b="0" i="0" dirty="0">
                <a:solidFill>
                  <a:srgbClr val="3A3A3A"/>
                </a:solidFill>
                <a:effectLst/>
                <a:latin typeface="Source Sans Pro" panose="020B0503030403020204" pitchFamily="34" charset="0"/>
              </a:rPr>
              <a:t> Using your reflection to prepare yourself for future experiences.</a:t>
            </a:r>
          </a:p>
        </p:txBody>
      </p:sp>
      <p:pic>
        <p:nvPicPr>
          <p:cNvPr id="4" name="Picture 3">
            <a:extLst>
              <a:ext uri="{FF2B5EF4-FFF2-40B4-BE49-F238E27FC236}">
                <a16:creationId xmlns:a16="http://schemas.microsoft.com/office/drawing/2014/main" id="{6AF36B9D-6D2A-E671-FDC4-991CF84FB1F0}"/>
              </a:ext>
            </a:extLst>
          </p:cNvPr>
          <p:cNvPicPr>
            <a:picLocks noChangeAspect="1"/>
          </p:cNvPicPr>
          <p:nvPr/>
        </p:nvPicPr>
        <p:blipFill>
          <a:blip r:embed="rId3"/>
          <a:stretch>
            <a:fillRect/>
          </a:stretch>
        </p:blipFill>
        <p:spPr>
          <a:xfrm>
            <a:off x="6605814" y="1650774"/>
            <a:ext cx="5125357" cy="5125357"/>
          </a:xfrm>
          <a:prstGeom prst="rect">
            <a:avLst/>
          </a:prstGeom>
        </p:spPr>
      </p:pic>
    </p:spTree>
    <p:extLst>
      <p:ext uri="{BB962C8B-B14F-4D97-AF65-F5344CB8AC3E}">
        <p14:creationId xmlns:p14="http://schemas.microsoft.com/office/powerpoint/2010/main" val="42473855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AAA75-13FC-3937-24DD-DF7DC139B13C}"/>
              </a:ext>
            </a:extLst>
          </p:cNvPr>
          <p:cNvSpPr>
            <a:spLocks noGrp="1"/>
          </p:cNvSpPr>
          <p:nvPr>
            <p:ph type="title"/>
          </p:nvPr>
        </p:nvSpPr>
        <p:spPr/>
        <p:txBody>
          <a:bodyPr/>
          <a:lstStyle/>
          <a:p>
            <a:r>
              <a:rPr lang="en-GB" dirty="0"/>
              <a:t>Integrated reflective cycle </a:t>
            </a:r>
            <a:r>
              <a:rPr lang="en-GB" b="0" i="0" dirty="0">
                <a:solidFill>
                  <a:srgbClr val="3A3A3A"/>
                </a:solidFill>
                <a:effectLst/>
                <a:latin typeface="Source Sans Pro" panose="020B0503030403020204" pitchFamily="34" charset="0"/>
              </a:rPr>
              <a:t>(</a:t>
            </a:r>
            <a:r>
              <a:rPr lang="en-GB" b="0" i="0" dirty="0" err="1">
                <a:solidFill>
                  <a:srgbClr val="3A3A3A"/>
                </a:solidFill>
                <a:effectLst/>
                <a:latin typeface="Source Sans Pro" panose="020B0503030403020204" pitchFamily="34" charset="0"/>
              </a:rPr>
              <a:t>Bassot</a:t>
            </a:r>
            <a:r>
              <a:rPr lang="en-GB" b="0" i="0" dirty="0">
                <a:solidFill>
                  <a:srgbClr val="3A3A3A"/>
                </a:solidFill>
                <a:effectLst/>
                <a:latin typeface="Source Sans Pro" panose="020B0503030403020204" pitchFamily="34" charset="0"/>
              </a:rPr>
              <a:t>, 2013)</a:t>
            </a:r>
            <a:endParaRPr lang="en-GB" dirty="0"/>
          </a:p>
        </p:txBody>
      </p:sp>
      <p:sp>
        <p:nvSpPr>
          <p:cNvPr id="3" name="Content Placeholder 2">
            <a:extLst>
              <a:ext uri="{FF2B5EF4-FFF2-40B4-BE49-F238E27FC236}">
                <a16:creationId xmlns:a16="http://schemas.microsoft.com/office/drawing/2014/main" id="{602E38DB-B807-BEBE-DD58-4738780014DE}"/>
              </a:ext>
            </a:extLst>
          </p:cNvPr>
          <p:cNvSpPr>
            <a:spLocks noGrp="1"/>
          </p:cNvSpPr>
          <p:nvPr>
            <p:ph idx="1"/>
          </p:nvPr>
        </p:nvSpPr>
        <p:spPr/>
        <p:txBody>
          <a:bodyPr/>
          <a:lstStyle/>
          <a:p>
            <a:r>
              <a:rPr lang="en-GB" b="0" i="0" dirty="0">
                <a:solidFill>
                  <a:srgbClr val="3A3A3A"/>
                </a:solidFill>
                <a:effectLst/>
                <a:latin typeface="Source Sans Pro" panose="020B0503030403020204" pitchFamily="34" charset="0"/>
              </a:rPr>
              <a:t>The model will allow you to explore feelings, assumptions and your own professional practice.</a:t>
            </a:r>
          </a:p>
          <a:p>
            <a:endParaRPr lang="en-GB" dirty="0">
              <a:solidFill>
                <a:srgbClr val="3A3A3A"/>
              </a:solidFill>
              <a:latin typeface="Source Sans Pro" panose="020B0503030403020204" pitchFamily="34" charset="0"/>
            </a:endParaRPr>
          </a:p>
          <a:p>
            <a:r>
              <a:rPr lang="en-GB" b="0" i="0" dirty="0">
                <a:solidFill>
                  <a:srgbClr val="3A3A3A"/>
                </a:solidFill>
                <a:effectLst/>
                <a:latin typeface="Source Sans Pro" panose="020B0503030403020204" pitchFamily="34" charset="0"/>
              </a:rPr>
              <a:t>The Integrated Reflective Cycle draws on other models and takes you through four steps to consider: the experience, your actions, relevant theory, and preparation for the future.</a:t>
            </a:r>
            <a:endParaRPr lang="en-GB" dirty="0"/>
          </a:p>
        </p:txBody>
      </p:sp>
    </p:spTree>
    <p:extLst>
      <p:ext uri="{BB962C8B-B14F-4D97-AF65-F5344CB8AC3E}">
        <p14:creationId xmlns:p14="http://schemas.microsoft.com/office/powerpoint/2010/main" val="25048938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D01F6-ED22-4577-05DB-F9EB1EAB0CDF}"/>
              </a:ext>
            </a:extLst>
          </p:cNvPr>
          <p:cNvSpPr>
            <a:spLocks noGrp="1"/>
          </p:cNvSpPr>
          <p:nvPr>
            <p:ph type="title"/>
          </p:nvPr>
        </p:nvSpPr>
        <p:spPr/>
        <p:txBody>
          <a:bodyPr/>
          <a:lstStyle/>
          <a:p>
            <a:r>
              <a:rPr lang="en-GB" dirty="0"/>
              <a:t>Assessment Review</a:t>
            </a:r>
          </a:p>
        </p:txBody>
      </p:sp>
      <p:sp>
        <p:nvSpPr>
          <p:cNvPr id="3" name="Content Placeholder 2">
            <a:extLst>
              <a:ext uri="{FF2B5EF4-FFF2-40B4-BE49-F238E27FC236}">
                <a16:creationId xmlns:a16="http://schemas.microsoft.com/office/drawing/2014/main" id="{53B1D86D-9097-0C1D-0CF7-BC5DF38024FD}"/>
              </a:ext>
            </a:extLst>
          </p:cNvPr>
          <p:cNvSpPr>
            <a:spLocks noGrp="1"/>
          </p:cNvSpPr>
          <p:nvPr>
            <p:ph idx="1"/>
          </p:nvPr>
        </p:nvSpPr>
        <p:spPr/>
        <p:txBody>
          <a:bodyPr/>
          <a:lstStyle/>
          <a:p>
            <a:r>
              <a:rPr lang="en-GB" dirty="0"/>
              <a:t>Let’s spend some time reviewing how you can complete your assignments for this module.</a:t>
            </a:r>
          </a:p>
          <a:p>
            <a:endParaRPr lang="en-GB" dirty="0"/>
          </a:p>
        </p:txBody>
      </p:sp>
    </p:spTree>
    <p:extLst>
      <p:ext uri="{BB962C8B-B14F-4D97-AF65-F5344CB8AC3E}">
        <p14:creationId xmlns:p14="http://schemas.microsoft.com/office/powerpoint/2010/main" val="30710517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F6A2B-AAC3-06CD-76C0-02E2897CCF6E}"/>
              </a:ext>
            </a:extLst>
          </p:cNvPr>
          <p:cNvSpPr>
            <a:spLocks noGrp="1"/>
          </p:cNvSpPr>
          <p:nvPr>
            <p:ph type="title"/>
          </p:nvPr>
        </p:nvSpPr>
        <p:spPr/>
        <p:txBody>
          <a:bodyPr/>
          <a:lstStyle/>
          <a:p>
            <a:r>
              <a:rPr lang="en-GB" dirty="0"/>
              <a:t>Module Learning Outcomes</a:t>
            </a:r>
          </a:p>
        </p:txBody>
      </p:sp>
      <p:sp>
        <p:nvSpPr>
          <p:cNvPr id="3" name="Content Placeholder 2">
            <a:extLst>
              <a:ext uri="{FF2B5EF4-FFF2-40B4-BE49-F238E27FC236}">
                <a16:creationId xmlns:a16="http://schemas.microsoft.com/office/drawing/2014/main" id="{4731304D-372C-75E0-4BC6-F01C7E81A095}"/>
              </a:ext>
            </a:extLst>
          </p:cNvPr>
          <p:cNvSpPr>
            <a:spLocks noGrp="1"/>
          </p:cNvSpPr>
          <p:nvPr>
            <p:ph idx="1"/>
          </p:nvPr>
        </p:nvSpPr>
        <p:spPr/>
        <p:txBody>
          <a:bodyPr/>
          <a:lstStyle/>
          <a:p>
            <a:r>
              <a:rPr lang="en-GB" sz="2000" dirty="0">
                <a:effectLst/>
                <a:latin typeface="Arial" panose="020B0604020202020204" pitchFamily="34" charset="0"/>
                <a:ea typeface="Times New Roman" panose="02020603050405020304" pitchFamily="18" charset="0"/>
              </a:rPr>
              <a:t>Upon the successful completion of this module, the student should be able to:</a:t>
            </a:r>
          </a:p>
          <a:p>
            <a:endParaRPr lang="en-GB" sz="2000" dirty="0">
              <a:effectLs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demonstrate a critical application of research styles and methods for use within an applied theatre discipline context;</a:t>
            </a:r>
            <a:endParaRPr lang="en-GB" sz="2400" dirty="0">
              <a:effectLs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critically evaluate the use of traditional and contemporary research methods in participatory, education or community settings, and reflect upon their application through an appropriate ethical lens;</a:t>
            </a:r>
            <a:endParaRPr lang="en-GB" sz="2400" dirty="0">
              <a:effectLs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synthesise concepts of appropriate research design (transformative and 'traditional') with project specific sensitivity to demonstrate critical insight of the influencing factors in developing applied theatre research for wider dissemination.</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5532773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C1BD3-BBF9-2190-0B7F-863B26D440BA}"/>
              </a:ext>
            </a:extLst>
          </p:cNvPr>
          <p:cNvSpPr>
            <a:spLocks noGrp="1"/>
          </p:cNvSpPr>
          <p:nvPr>
            <p:ph type="title"/>
          </p:nvPr>
        </p:nvSpPr>
        <p:spPr/>
        <p:txBody>
          <a:bodyPr/>
          <a:lstStyle/>
          <a:p>
            <a:r>
              <a:rPr lang="en-GB" dirty="0"/>
              <a:t>Component 1: Poster Presentation 23 mins</a:t>
            </a:r>
          </a:p>
        </p:txBody>
      </p:sp>
      <p:sp>
        <p:nvSpPr>
          <p:cNvPr id="3" name="Content Placeholder 2">
            <a:extLst>
              <a:ext uri="{FF2B5EF4-FFF2-40B4-BE49-F238E27FC236}">
                <a16:creationId xmlns:a16="http://schemas.microsoft.com/office/drawing/2014/main" id="{7F2C451C-1993-B424-251A-0B1D61EC9FAA}"/>
              </a:ext>
            </a:extLst>
          </p:cNvPr>
          <p:cNvSpPr>
            <a:spLocks noGrp="1"/>
          </p:cNvSpPr>
          <p:nvPr>
            <p:ph idx="1"/>
          </p:nvPr>
        </p:nvSpPr>
        <p:spPr/>
        <p:txBody>
          <a:bodyPr/>
          <a:lstStyle/>
          <a:p>
            <a:pPr marL="457200"/>
            <a:r>
              <a:rPr lang="en-GB" sz="2400" dirty="0">
                <a:effectLst/>
                <a:latin typeface="Arial" panose="020B0604020202020204" pitchFamily="34" charset="0"/>
                <a:ea typeface="Times New Roman" panose="02020603050405020304" pitchFamily="18" charset="0"/>
              </a:rPr>
              <a:t>You will present a detailed overview of your notional applied theatre project– designed for your written assignment - using an academic poster as a visual research aid to illustrate and support your proposal.</a:t>
            </a:r>
            <a:endParaRPr lang="en-GB" sz="2400" dirty="0">
              <a:effectLst/>
              <a:latin typeface="Times New Roman" panose="02020603050405020304" pitchFamily="18" charset="0"/>
              <a:ea typeface="Times New Roman" panose="02020603050405020304" pitchFamily="18" charset="0"/>
            </a:endParaRPr>
          </a:p>
          <a:p>
            <a:pPr marL="457200"/>
            <a:endParaRPr lang="en-GB" sz="2400" dirty="0">
              <a:effectLst/>
              <a:latin typeface="Times New Roman" panose="02020603050405020304" pitchFamily="18" charset="0"/>
              <a:ea typeface="Times New Roman" panose="02020603050405020304" pitchFamily="18" charset="0"/>
            </a:endParaRPr>
          </a:p>
          <a:p>
            <a:pPr marL="457200"/>
            <a:r>
              <a:rPr lang="en-GB" sz="2400" dirty="0">
                <a:effectLst/>
                <a:latin typeface="Arial" panose="020B0604020202020204" pitchFamily="34" charset="0"/>
                <a:ea typeface="Times New Roman" panose="02020603050405020304" pitchFamily="18" charset="0"/>
              </a:rPr>
              <a:t>Your academic poster will include evidence of your proposal creation process in a format appropriate to the task and will explore the essential connections between your project methodology and your project’s intended outcomes. This will be explored during the taught sessions and ‘workshopped’ prior to assessment.</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4671370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4C267-4538-CAB2-A264-E4A8735A0B9F}"/>
              </a:ext>
            </a:extLst>
          </p:cNvPr>
          <p:cNvSpPr>
            <a:spLocks noGrp="1"/>
          </p:cNvSpPr>
          <p:nvPr>
            <p:ph type="title"/>
          </p:nvPr>
        </p:nvSpPr>
        <p:spPr/>
        <p:txBody>
          <a:bodyPr/>
          <a:lstStyle/>
          <a:p>
            <a:r>
              <a:rPr lang="en-GB" dirty="0"/>
              <a:t>Component 2: Proposal of 3750 words</a:t>
            </a:r>
          </a:p>
        </p:txBody>
      </p:sp>
      <p:sp>
        <p:nvSpPr>
          <p:cNvPr id="3" name="Content Placeholder 2">
            <a:extLst>
              <a:ext uri="{FF2B5EF4-FFF2-40B4-BE49-F238E27FC236}">
                <a16:creationId xmlns:a16="http://schemas.microsoft.com/office/drawing/2014/main" id="{946BD188-5531-BD67-3640-D8F7632E048A}"/>
              </a:ext>
            </a:extLst>
          </p:cNvPr>
          <p:cNvSpPr>
            <a:spLocks noGrp="1"/>
          </p:cNvSpPr>
          <p:nvPr>
            <p:ph idx="1"/>
          </p:nvPr>
        </p:nvSpPr>
        <p:spPr/>
        <p:txBody>
          <a:bodyPr>
            <a:normAutofit lnSpcReduction="10000"/>
          </a:bodyPr>
          <a:lstStyle/>
          <a:p>
            <a:pPr marL="457200"/>
            <a:r>
              <a:rPr lang="en-GB" sz="1800" dirty="0">
                <a:effectLst/>
                <a:latin typeface="Arial" panose="020B0604020202020204" pitchFamily="34" charset="0"/>
                <a:ea typeface="Times New Roman" panose="02020603050405020304" pitchFamily="18" charset="0"/>
              </a:rPr>
              <a:t>You will write a research proposal using appropriate research aims, evidence, referencing standard and ethical consideration to support a project of your own design.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You will </a:t>
            </a:r>
            <a:r>
              <a:rPr lang="en-GB" sz="1800" b="1" dirty="0">
                <a:effectLst/>
                <a:latin typeface="Arial" panose="020B0604020202020204" pitchFamily="34" charset="0"/>
                <a:ea typeface="Times New Roman" panose="02020603050405020304" pitchFamily="18" charset="0"/>
              </a:rPr>
              <a:t>not</a:t>
            </a:r>
            <a:r>
              <a:rPr lang="en-GB" sz="1800" dirty="0">
                <a:effectLst/>
                <a:latin typeface="Arial" panose="020B0604020202020204" pitchFamily="34" charset="0"/>
                <a:ea typeface="Times New Roman" panose="02020603050405020304" pitchFamily="18" charset="0"/>
              </a:rPr>
              <a:t> be expected to undertake this as a practical project to accompany your assignment.</a:t>
            </a:r>
            <a:endParaRPr lang="en-GB" sz="1800" dirty="0">
              <a:effectLst/>
              <a:latin typeface="Times New Roman" panose="02020603050405020304" pitchFamily="18" charset="0"/>
              <a:ea typeface="Times New Roman" panose="02020603050405020304" pitchFamily="18" charset="0"/>
            </a:endParaRPr>
          </a:p>
          <a:p>
            <a:pPr indent="0">
              <a:buNone/>
            </a:pP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In addition to the context of your proposal – which will explore an applied theatre theme or participant group of your choice – you need to clearly evidence the following in your work:</a:t>
            </a:r>
            <a:endParaRPr lang="en-GB" sz="1800" dirty="0">
              <a:effectLst/>
              <a:latin typeface="Times New Roman" panose="02020603050405020304" pitchFamily="18" charset="0"/>
              <a:ea typeface="Times New Roman" panose="02020603050405020304" pitchFamily="18" charset="0"/>
            </a:endParaRPr>
          </a:p>
          <a:p>
            <a:pPr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your aims and intentions,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the relevance and methodology of your proposal,</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significant insight into your participant group</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 critical exploration of appropriate ethical expectation and conduct</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consideration of dissemination, storage and deletion, and</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an ability to synthesise traditional and contemporary literature from various sources.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0568091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2019F-1C67-F687-41F8-B28F1DEB13B7}"/>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CB1114CC-3FCE-948D-AEE0-CED8616CE87E}"/>
              </a:ext>
            </a:extLst>
          </p:cNvPr>
          <p:cNvSpPr>
            <a:spLocks noGrp="1"/>
          </p:cNvSpPr>
          <p:nvPr>
            <p:ph idx="1"/>
          </p:nvPr>
        </p:nvSpPr>
        <p:spPr/>
        <p:txBody>
          <a:bodyPr/>
          <a:lstStyle/>
          <a:p>
            <a:r>
              <a:rPr lang="en-GB" dirty="0"/>
              <a:t>McGeeney, A (2016) </a:t>
            </a:r>
            <a:r>
              <a:rPr lang="en-GB" i="1" dirty="0"/>
              <a:t>With Nature In Mind</a:t>
            </a:r>
            <a:r>
              <a:rPr lang="en-GB" dirty="0"/>
              <a:t>. London: Jessica </a:t>
            </a:r>
            <a:r>
              <a:rPr lang="en-GB" dirty="0" err="1"/>
              <a:t>Knigtly</a:t>
            </a:r>
            <a:r>
              <a:rPr lang="en-GB" dirty="0"/>
              <a:t> Publishers.</a:t>
            </a:r>
          </a:p>
          <a:p>
            <a:r>
              <a:rPr lang="en-GB" dirty="0"/>
              <a:t>Moon, J. (2004) </a:t>
            </a:r>
            <a:r>
              <a:rPr lang="en-GB" i="1" dirty="0"/>
              <a:t>A Handbook of Reflective and Experiential Learning: Theory and Practice</a:t>
            </a:r>
            <a:r>
              <a:rPr lang="en-GB" dirty="0"/>
              <a:t>. Oxon: Routledge Falmer.</a:t>
            </a:r>
          </a:p>
          <a:p>
            <a:r>
              <a:rPr lang="en-GB" dirty="0"/>
              <a:t>Nelson, R. (2013) </a:t>
            </a:r>
            <a:r>
              <a:rPr lang="en-GB" i="1" dirty="0"/>
              <a:t>Practice as Research in the Arts: Principles, Protocols, Pedagogies, Resistances</a:t>
            </a:r>
            <a:r>
              <a:rPr lang="en-GB" dirty="0"/>
              <a:t>. Basingstoke: Palgrave Macmillan.</a:t>
            </a:r>
          </a:p>
          <a:p>
            <a:r>
              <a:rPr lang="en-GB" dirty="0"/>
              <a:t>O’Connor, P &amp; Anderson, M (2015) </a:t>
            </a:r>
            <a:r>
              <a:rPr lang="en-GB" i="1" dirty="0"/>
              <a:t>Applied Theatre – Research: Radical Departures</a:t>
            </a:r>
            <a:r>
              <a:rPr lang="en-GB" dirty="0"/>
              <a:t>. London: Bloomsbury.</a:t>
            </a:r>
          </a:p>
        </p:txBody>
      </p:sp>
    </p:spTree>
    <p:extLst>
      <p:ext uri="{BB962C8B-B14F-4D97-AF65-F5344CB8AC3E}">
        <p14:creationId xmlns:p14="http://schemas.microsoft.com/office/powerpoint/2010/main" val="2450397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959</TotalTime>
  <Words>2061</Words>
  <Application>Microsoft Office PowerPoint</Application>
  <PresentationFormat>Widescreen</PresentationFormat>
  <Paragraphs>176</Paragraphs>
  <Slides>36</Slides>
  <Notes>16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36</vt:i4>
      </vt:variant>
    </vt:vector>
  </HeadingPairs>
  <TitlesOfParts>
    <vt:vector size="45" baseType="lpstr">
      <vt:lpstr>Aptos</vt:lpstr>
      <vt:lpstr>Aptos Display</vt:lpstr>
      <vt:lpstr>Arial</vt:lpstr>
      <vt:lpstr>Helvetica</vt:lpstr>
      <vt:lpstr>Segoe UI</vt:lpstr>
      <vt:lpstr>Source Sans Pro</vt:lpstr>
      <vt:lpstr>Symbol</vt:lpstr>
      <vt:lpstr>Times New Roman</vt:lpstr>
      <vt:lpstr>Office Theme</vt:lpstr>
      <vt:lpstr>Applied Research Methods</vt:lpstr>
      <vt:lpstr>Participation in Filmmaking</vt:lpstr>
      <vt:lpstr>Participation in Filmmaking</vt:lpstr>
      <vt:lpstr>Participation in Filmmaking</vt:lpstr>
      <vt:lpstr>Participation in Filmmaking</vt:lpstr>
      <vt:lpstr>Participation in Filmmaking: Ideas</vt:lpstr>
      <vt:lpstr>McGeeney Tasks</vt:lpstr>
      <vt:lpstr>PowerPoint Presentation</vt:lpstr>
      <vt:lpstr>PowerPoint Presentation</vt:lpstr>
      <vt:lpstr>PowerPoint Presentation</vt:lpstr>
      <vt:lpstr>PowerPoint Presentation</vt:lpstr>
      <vt:lpstr>PowerPoint Presentation</vt:lpstr>
      <vt:lpstr>Mini Task </vt:lpstr>
      <vt:lpstr>Jennifer Moon</vt:lpstr>
      <vt:lpstr>Reflective Writing</vt:lpstr>
      <vt:lpstr>Reflective Writing</vt:lpstr>
      <vt:lpstr>Reflective Writing</vt:lpstr>
      <vt:lpstr>Reflection</vt:lpstr>
      <vt:lpstr>Reflective Cycles</vt:lpstr>
      <vt:lpstr>Driscoll</vt:lpstr>
      <vt:lpstr>Driscoll</vt:lpstr>
      <vt:lpstr>Driscoll</vt:lpstr>
      <vt:lpstr>Driscoll</vt:lpstr>
      <vt:lpstr>ERA Cycle: Jasper 2013</vt:lpstr>
      <vt:lpstr>ERA Cycle: Jasper 2013</vt:lpstr>
      <vt:lpstr>Gibbs Reflective Cycle 1988</vt:lpstr>
      <vt:lpstr>Gibbs Reflective Cycle</vt:lpstr>
      <vt:lpstr>Gibbs Reflective Cycle</vt:lpstr>
      <vt:lpstr>Experiential Learning Cycles</vt:lpstr>
      <vt:lpstr>Experiential Learning Cycles</vt:lpstr>
      <vt:lpstr>Integrated reflective cycle (Bassot, 2013)</vt:lpstr>
      <vt:lpstr>Assessment Review</vt:lpstr>
      <vt:lpstr>Module Learning Outcomes</vt:lpstr>
      <vt:lpstr>Component 1: Poster Presentation 23 mins</vt:lpstr>
      <vt:lpstr>Component 2: Proposal of 3750 words</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2</cp:revision>
  <dcterms:created xsi:type="dcterms:W3CDTF">2025-02-16T09:49:20Z</dcterms:created>
  <dcterms:modified xsi:type="dcterms:W3CDTF">2025-02-23T13:35:59Z</dcterms:modified>
</cp:coreProperties>
</file>