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57" r:id="rId3"/>
    <p:sldId id="258" r:id="rId4"/>
    <p:sldId id="260" r:id="rId5"/>
    <p:sldId id="259" r:id="rId6"/>
    <p:sldId id="267" r:id="rId7"/>
    <p:sldId id="268" r:id="rId8"/>
    <p:sldId id="269" r:id="rId9"/>
    <p:sldId id="270" r:id="rId10"/>
    <p:sldId id="271" r:id="rId11"/>
    <p:sldId id="272" r:id="rId12"/>
    <p:sldId id="273" r:id="rId13"/>
    <p:sldId id="274" r:id="rId14"/>
    <p:sldId id="275"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p:cViewPr varScale="1">
        <p:scale>
          <a:sx n="59" d="100"/>
          <a:sy n="59" d="100"/>
        </p:scale>
        <p:origin x="924" y="56"/>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8032191398407963"/>
          <c:y val="1.9402860573705463E-2"/>
          <c:w val="0.53096008832229302"/>
          <c:h val="0.79470398125282504"/>
        </c:manualLayout>
      </c:layout>
      <c:barChart>
        <c:barDir val="bar"/>
        <c:grouping val="stacked"/>
        <c:varyColors val="0"/>
        <c:ser>
          <c:idx val="0"/>
          <c:order val="0"/>
          <c:tx>
            <c:strRef>
              <c:f>Sheet1!$B$1</c:f>
              <c:strCache>
                <c:ptCount val="1"/>
                <c:pt idx="0">
                  <c:v>90 Mins / Day (5 Days/Wk)</c:v>
                </c:pt>
              </c:strCache>
            </c:strRef>
          </c:tx>
          <c:spPr>
            <a:solidFill>
              <a:schemeClr val="accent1"/>
            </a:solidFill>
            <a:ln>
              <a:noFill/>
            </a:ln>
            <a:effectLst/>
          </c:spPr>
          <c:invertIfNegative val="0"/>
          <c:dLbls>
            <c:dLbl>
              <c:idx val="0"/>
              <c:tx>
                <c:rich>
                  <a:bodyPr/>
                  <a:lstStyle/>
                  <a:p>
                    <a:r>
                      <a:rPr lang="en-US" dirty="0">
                        <a:solidFill>
                          <a:schemeClr val="bg1">
                            <a:lumMod val="95000"/>
                          </a:schemeClr>
                        </a:solidFill>
                      </a:rPr>
                      <a:t>50%</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3A9A-4190-AEB1-4A36330C1703}"/>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Physiotherapy (PT)</c:v>
                </c:pt>
                <c:pt idx="1">
                  <c:v>Occupational Therapy (OT)</c:v>
                </c:pt>
                <c:pt idx="2">
                  <c:v>Speech &amp; Language (SALT)</c:v>
                </c:pt>
              </c:strCache>
            </c:strRef>
          </c:cat>
          <c:val>
            <c:numRef>
              <c:f>Sheet1!$B$2:$B$5</c:f>
              <c:numCache>
                <c:formatCode>General</c:formatCode>
                <c:ptCount val="4"/>
                <c:pt idx="0">
                  <c:v>90</c:v>
                </c:pt>
              </c:numCache>
            </c:numRef>
          </c:val>
          <c:extLst>
            <c:ext xmlns:c16="http://schemas.microsoft.com/office/drawing/2014/chart" uri="{C3380CC4-5D6E-409C-BE32-E72D297353CC}">
              <c16:uniqueId val="{00000000-3A9A-4190-AEB1-4A36330C1703}"/>
            </c:ext>
          </c:extLst>
        </c:ser>
        <c:ser>
          <c:idx val="1"/>
          <c:order val="1"/>
          <c:tx>
            <c:strRef>
              <c:f>Sheet1!$C$1</c:f>
              <c:strCache>
                <c:ptCount val="1"/>
                <c:pt idx="0">
                  <c:v>60 Mins / Day (5 Days/Wk)</c:v>
                </c:pt>
              </c:strCache>
            </c:strRef>
          </c:tx>
          <c:spPr>
            <a:solidFill>
              <a:schemeClr val="accent2"/>
            </a:solidFill>
            <a:ln>
              <a:noFill/>
            </a:ln>
            <a:effectLst/>
          </c:spPr>
          <c:invertIfNegative val="0"/>
          <c:dLbls>
            <c:dLbl>
              <c:idx val="1"/>
              <c:tx>
                <c:rich>
                  <a:bodyPr/>
                  <a:lstStyle/>
                  <a:p>
                    <a:r>
                      <a:rPr lang="en-US">
                        <a:solidFill>
                          <a:schemeClr val="bg1">
                            <a:lumMod val="95000"/>
                          </a:schemeClr>
                        </a:solidFill>
                      </a:rPr>
                      <a:t>33.3%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3A9A-4190-AEB1-4A36330C1703}"/>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Physiotherapy (PT)</c:v>
                </c:pt>
                <c:pt idx="1">
                  <c:v>Occupational Therapy (OT)</c:v>
                </c:pt>
                <c:pt idx="2">
                  <c:v>Speech &amp; Language (SALT)</c:v>
                </c:pt>
              </c:strCache>
            </c:strRef>
          </c:cat>
          <c:val>
            <c:numRef>
              <c:f>Sheet1!$C$2:$C$5</c:f>
              <c:numCache>
                <c:formatCode>General</c:formatCode>
                <c:ptCount val="4"/>
                <c:pt idx="1">
                  <c:v>60</c:v>
                </c:pt>
              </c:numCache>
            </c:numRef>
          </c:val>
          <c:extLst>
            <c:ext xmlns:c16="http://schemas.microsoft.com/office/drawing/2014/chart" uri="{C3380CC4-5D6E-409C-BE32-E72D297353CC}">
              <c16:uniqueId val="{00000001-3A9A-4190-AEB1-4A36330C1703}"/>
            </c:ext>
          </c:extLst>
        </c:ser>
        <c:ser>
          <c:idx val="2"/>
          <c:order val="2"/>
          <c:tx>
            <c:strRef>
              <c:f>Sheet1!$D$1</c:f>
              <c:strCache>
                <c:ptCount val="1"/>
                <c:pt idx="0">
                  <c:v>30 Mins / Day (Interactive)</c:v>
                </c:pt>
              </c:strCache>
            </c:strRef>
          </c:tx>
          <c:spPr>
            <a:solidFill>
              <a:schemeClr val="accent3"/>
            </a:solidFill>
            <a:ln>
              <a:noFill/>
            </a:ln>
            <a:effectLst/>
          </c:spPr>
          <c:invertIfNegative val="0"/>
          <c:dLbls>
            <c:dLbl>
              <c:idx val="2"/>
              <c:tx>
                <c:rich>
                  <a:bodyPr/>
                  <a:lstStyle/>
                  <a:p>
                    <a:r>
                      <a:rPr lang="en-US" dirty="0">
                        <a:solidFill>
                          <a:schemeClr val="bg1">
                            <a:lumMod val="95000"/>
                          </a:schemeClr>
                        </a:solidFill>
                      </a:rPr>
                      <a:t>16.7%</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3A9A-4190-AEB1-4A36330C1703}"/>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Physiotherapy (PT)</c:v>
                </c:pt>
                <c:pt idx="1">
                  <c:v>Occupational Therapy (OT)</c:v>
                </c:pt>
                <c:pt idx="2">
                  <c:v>Speech &amp; Language (SALT)</c:v>
                </c:pt>
              </c:strCache>
            </c:strRef>
          </c:cat>
          <c:val>
            <c:numRef>
              <c:f>Sheet1!$D$2:$D$5</c:f>
              <c:numCache>
                <c:formatCode>General</c:formatCode>
                <c:ptCount val="4"/>
                <c:pt idx="2">
                  <c:v>30</c:v>
                </c:pt>
              </c:numCache>
            </c:numRef>
          </c:val>
          <c:extLst>
            <c:ext xmlns:c16="http://schemas.microsoft.com/office/drawing/2014/chart" uri="{C3380CC4-5D6E-409C-BE32-E72D297353CC}">
              <c16:uniqueId val="{00000002-3A9A-4190-AEB1-4A36330C1703}"/>
            </c:ext>
          </c:extLst>
        </c:ser>
        <c:dLbls>
          <c:showLegendKey val="0"/>
          <c:showVal val="0"/>
          <c:showCatName val="0"/>
          <c:showSerName val="0"/>
          <c:showPercent val="0"/>
          <c:showBubbleSize val="0"/>
        </c:dLbls>
        <c:gapWidth val="150"/>
        <c:overlap val="100"/>
        <c:axId val="1086140383"/>
        <c:axId val="1086138463"/>
      </c:barChart>
      <c:catAx>
        <c:axId val="1086140383"/>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86138463"/>
        <c:crosses val="autoZero"/>
        <c:auto val="1"/>
        <c:lblAlgn val="ctr"/>
        <c:lblOffset val="100"/>
        <c:noMultiLvlLbl val="0"/>
      </c:catAx>
      <c:valAx>
        <c:axId val="108613846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861403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0.49183</cdr:x>
      <cdr:y>0.40177</cdr:y>
    </cdr:from>
    <cdr:to>
      <cdr:x>0.50817</cdr:x>
      <cdr:y>0.59823</cdr:y>
    </cdr:to>
    <cdr:sp macro="" textlink="">
      <cdr:nvSpPr>
        <cdr:cNvPr id="3" name="Rectangle 2">
          <a:extLst xmlns:a="http://schemas.openxmlformats.org/drawingml/2006/main">
            <a:ext uri="{FF2B5EF4-FFF2-40B4-BE49-F238E27FC236}">
              <a16:creationId xmlns:a16="http://schemas.microsoft.com/office/drawing/2014/main" id="{69F346DD-C771-BD6F-C21B-E0001375039C}"/>
            </a:ext>
          </a:extLst>
        </cdr:cNvPr>
        <cdr:cNvSpPr/>
      </cdr:nvSpPr>
      <cdr:spPr>
        <a:xfrm xmlns:a="http://schemas.openxmlformats.org/drawingml/2006/main">
          <a:off x="5560262" y="1888331"/>
          <a:ext cx="184731" cy="923330"/>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endParaRPr lang="en-US" sz="5400" b="0" cap="none" spc="0" dirty="0">
            <a:ln w="0"/>
            <a:solidFill>
              <a:schemeClr val="tx1"/>
            </a:solidFill>
            <a:effectLst>
              <a:outerShdw blurRad="38100" dist="19050" dir="2700000" algn="tl" rotWithShape="0">
                <a:schemeClr val="dk1">
                  <a:alpha val="40000"/>
                </a:schemeClr>
              </a:outerShdw>
            </a:effectLst>
          </a:endParaRP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7/19/2026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7/19/2026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7/19/2026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7/19/2026</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7/19/2026</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7/19/2026</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7/19/2026</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7/19/2026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7/19/2026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7/19/2026</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microsoft.com/office/2007/relationships/media" Target="../media/media6.m4a"/><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slideLayout" Target="../slideLayouts/slideLayout4.xml"/><Relationship Id="rId4" Type="http://schemas.openxmlformats.org/officeDocument/2006/relationships/audio" Target="../media/media6.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128" TargetMode="External"/><Relationship Id="rId3" Type="http://schemas.openxmlformats.org/officeDocument/2006/relationships/hyperlink" Target="https://my.clevelandclinic.org/" TargetMode="External"/><Relationship Id="rId7" Type="http://schemas.openxmlformats.org/officeDocument/2006/relationships/hyperlink" Target="https://www.nice.org.uk/guidance/cg138" TargetMode="External"/><Relationship Id="rId2" Type="http://schemas.openxmlformats.org/officeDocument/2006/relationships/hyperlink" Target="https://bestpractice.bmj.com/topics/en-gb/1078" TargetMode="External"/><Relationship Id="rId1" Type="http://schemas.openxmlformats.org/officeDocument/2006/relationships/slideLayout" Target="../slideLayouts/slideLayout7.xml"/><Relationship Id="rId6" Type="http://schemas.openxmlformats.org/officeDocument/2006/relationships/hyperlink" Target="https://www.legislation.gov.uk/ukpga/2005/9/contents" TargetMode="External"/><Relationship Id="rId11" Type="http://schemas.openxmlformats.org/officeDocument/2006/relationships/hyperlink" Target="https://www.stroke.org.uk/stroke/types/ischaemic" TargetMode="External"/><Relationship Id="rId5" Type="http://schemas.openxmlformats.org/officeDocument/2006/relationships/hyperlink" Target="https://www.khanacademy.org/science/health-and-medicine/circulatory-system-diseases/stroke/v/ischemic-core-and-penumbra" TargetMode="External"/><Relationship Id="rId10" Type="http://schemas.openxmlformats.org/officeDocument/2006/relationships/hyperlink" Target="https://www.nhs.uk/conditions/stroke/recovery/" TargetMode="External"/><Relationship Id="rId4" Type="http://schemas.openxmlformats.org/officeDocument/2006/relationships/hyperlink" Target="https://my.clevelandclinic.org/health/symptoms/14346-spasticity" TargetMode="External"/><Relationship Id="rId9" Type="http://schemas.openxmlformats.org/officeDocument/2006/relationships/hyperlink" Target="https://www.nice.org.uk/guidance/ng2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7543" y="278452"/>
            <a:ext cx="4098175" cy="3177380"/>
          </a:xfrm>
        </p:spPr>
        <p:txBody>
          <a:bodyPr>
            <a:normAutofit/>
          </a:bodyPr>
          <a:lstStyle/>
          <a:p>
            <a:pPr>
              <a:lnSpc>
                <a:spcPct val="150000"/>
              </a:lnSpc>
            </a:pPr>
            <a:r>
              <a:rPr lang="en-GB" sz="1300" dirty="0">
                <a:latin typeface="Arial" panose="020B0604020202020204" pitchFamily="34" charset="0"/>
                <a:cs typeface="Arial" panose="020B0604020202020204" pitchFamily="34" charset="0"/>
              </a:rPr>
              <a:t>Care Plan Presentation</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Integrated Post-stroke Care Plan</a:t>
            </a:r>
            <a:br>
              <a:rPr lang="en-GB" sz="1300" b="1" dirty="0">
                <a:latin typeface="Arial" panose="020B0604020202020204" pitchFamily="34" charset="0"/>
                <a:cs typeface="Arial" panose="020B0604020202020204" pitchFamily="34" charset="0"/>
              </a:rPr>
            </a:br>
            <a:br>
              <a:rPr lang="en-GB" sz="1300" b="1" dirty="0">
                <a:latin typeface="Arial" panose="020B0604020202020204" pitchFamily="34" charset="0"/>
                <a:cs typeface="Arial" panose="020B0604020202020204" pitchFamily="34" charset="0"/>
              </a:rPr>
            </a:br>
            <a:br>
              <a:rPr lang="en-GB" sz="1300" b="1"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Evidence-Based Cardiovascular Disease Management &amp; Multidisciplinary Rehabilitation</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07544" y="5013176"/>
            <a:ext cx="4098175" cy="1198883"/>
          </a:xfrm>
        </p:spPr>
        <p:txBody>
          <a:bodyPr>
            <a:normAutofit fontScale="92500"/>
          </a:bodyPr>
          <a:lstStyle/>
          <a:p>
            <a:r>
              <a:rPr lang="en-US" sz="1500" cap="none" dirty="0">
                <a:latin typeface="Arial" panose="020B0604020202020204" pitchFamily="34" charset="0"/>
                <a:cs typeface="Arial" panose="020B0604020202020204" pitchFamily="34" charset="0"/>
              </a:rPr>
              <a:t>Name: Joana Costa</a:t>
            </a:r>
          </a:p>
          <a:p>
            <a:r>
              <a:rPr lang="en-US" sz="1500" cap="none" dirty="0">
                <a:latin typeface="Arial" panose="020B0604020202020204" pitchFamily="34" charset="0"/>
                <a:cs typeface="Arial" panose="020B0604020202020204" pitchFamily="34" charset="0"/>
              </a:rPr>
              <a:t>Module: </a:t>
            </a:r>
            <a:r>
              <a:rPr lang="en-GB" sz="1500" cap="none" dirty="0">
                <a:latin typeface="Arial" panose="020B0604020202020204" pitchFamily="34" charset="0"/>
                <a:cs typeface="Arial" panose="020B0604020202020204" pitchFamily="34" charset="0"/>
              </a:rPr>
              <a:t>Introduction To Physiology BMHP5023</a:t>
            </a:r>
          </a:p>
          <a:p>
            <a:r>
              <a:rPr lang="en-GB" sz="1500" cap="none" dirty="0">
                <a:latin typeface="Arial" panose="020B0604020202020204" pitchFamily="34" charset="0"/>
                <a:cs typeface="Arial" panose="020B0604020202020204" pitchFamily="34" charset="0"/>
              </a:rPr>
              <a:t>Date: 15/08/2026</a:t>
            </a:r>
          </a:p>
          <a:p>
            <a:endParaRPr lang="en-US" dirty="0"/>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Table Of Contents </a:t>
            </a:r>
          </a:p>
        </p:txBody>
      </p:sp>
      <p:sp>
        <p:nvSpPr>
          <p:cNvPr id="3" name="Content Placeholder 2"/>
          <p:cNvSpPr>
            <a:spLocks noGrp="1"/>
          </p:cNvSpPr>
          <p:nvPr>
            <p:ph idx="1"/>
          </p:nvPr>
        </p:nvSpPr>
        <p:spPr>
          <a:xfrm>
            <a:off x="191344" y="1772816"/>
            <a:ext cx="9144000" cy="5416625"/>
          </a:xfrm>
        </p:spPr>
        <p:txBody>
          <a:bodyPr>
            <a:normAutofit/>
          </a:bodyPr>
          <a:lstStyle/>
          <a:p>
            <a:r>
              <a:rPr lang="en-GB" sz="1600" dirty="0">
                <a:latin typeface="Arial" panose="020B0604020202020204" pitchFamily="34" charset="0"/>
                <a:cs typeface="Arial" panose="020B0604020202020204" pitchFamily="34" charset="0"/>
              </a:rPr>
              <a:t>Introduction Of Ischemic Stroke Pg. 3-4</a:t>
            </a:r>
          </a:p>
          <a:p>
            <a:r>
              <a:rPr lang="en-GB" sz="1600" dirty="0">
                <a:latin typeface="Arial" panose="020B0604020202020204" pitchFamily="34" charset="0"/>
                <a:cs typeface="Arial" panose="020B0604020202020204" pitchFamily="34" charset="0"/>
              </a:rPr>
              <a:t>Stroke Application: Nervous System Pg.5</a:t>
            </a:r>
          </a:p>
          <a:p>
            <a:r>
              <a:rPr lang="en-GB" sz="1600" dirty="0">
                <a:latin typeface="Arial" panose="020B0604020202020204" pitchFamily="34" charset="0"/>
                <a:cs typeface="Arial" panose="020B0604020202020204" pitchFamily="34" charset="0"/>
              </a:rPr>
              <a:t>Stroke Application: Cardiovascular System Pg. 6-7</a:t>
            </a:r>
          </a:p>
          <a:p>
            <a:r>
              <a:rPr lang="en-GB" sz="1600" dirty="0">
                <a:latin typeface="Arial" panose="020B0604020202020204" pitchFamily="34" charset="0"/>
                <a:cs typeface="Arial" panose="020B0604020202020204" pitchFamily="34" charset="0"/>
              </a:rPr>
              <a:t>Stroke Application: Musculoskeletal System Pg. 8</a:t>
            </a:r>
          </a:p>
          <a:p>
            <a:r>
              <a:rPr lang="en-GB" sz="1600" dirty="0">
                <a:latin typeface="Arial" panose="020B0604020202020204" pitchFamily="34" charset="0"/>
                <a:cs typeface="Arial" panose="020B0604020202020204" pitchFamily="34" charset="0"/>
              </a:rPr>
              <a:t>Personal Care Plan (Clinical Allocation Chart) Pg.9</a:t>
            </a:r>
          </a:p>
          <a:p>
            <a:r>
              <a:rPr lang="en-GB" sz="1600" dirty="0">
                <a:latin typeface="Arial" panose="020B0604020202020204" pitchFamily="34" charset="0"/>
                <a:cs typeface="Arial" panose="020B0604020202020204" pitchFamily="34" charset="0"/>
              </a:rPr>
              <a:t>Fictional Patient Profile (Clinical Baseline) Pg.10</a:t>
            </a:r>
          </a:p>
          <a:p>
            <a:r>
              <a:rPr lang="en-GB" sz="1600" dirty="0">
                <a:latin typeface="Arial" panose="020B0604020202020204" pitchFamily="34" charset="0"/>
                <a:cs typeface="Arial" panose="020B0604020202020204" pitchFamily="34" charset="0"/>
              </a:rPr>
              <a:t>Modifiable &amp; Non-modifiable Risk Factors Pg. 11</a:t>
            </a:r>
          </a:p>
          <a:p>
            <a:r>
              <a:rPr lang="en-GB" sz="1600" dirty="0">
                <a:latin typeface="Arial" panose="020B0604020202020204" pitchFamily="34" charset="0"/>
                <a:cs typeface="Arial" panose="020B0604020202020204" pitchFamily="34" charset="0"/>
              </a:rPr>
              <a:t>Evidence-based Recommendations &amp; Ethics Pg. 12</a:t>
            </a:r>
          </a:p>
          <a:p>
            <a:r>
              <a:rPr lang="en-GB" sz="1600" dirty="0">
                <a:latin typeface="Arial" panose="020B0604020202020204" pitchFamily="34" charset="0"/>
                <a:cs typeface="Arial" panose="020B0604020202020204" pitchFamily="34" charset="0"/>
              </a:rPr>
              <a:t>Ethical Guidelines &amp; Nice Framework Pg. 13</a:t>
            </a:r>
          </a:p>
          <a:p>
            <a:r>
              <a:rPr lang="en-GB" sz="1600" dirty="0">
                <a:latin typeface="Arial" panose="020B0604020202020204" pitchFamily="34" charset="0"/>
                <a:cs typeface="Arial" panose="020B0604020202020204" pitchFamily="34" charset="0"/>
              </a:rPr>
              <a:t>Clinical Conclusion Pg. 14</a:t>
            </a:r>
          </a:p>
          <a:p>
            <a:r>
              <a:rPr lang="en-GB" sz="1600" dirty="0">
                <a:latin typeface="Arial" panose="020B0604020202020204" pitchFamily="34" charset="0"/>
                <a:cs typeface="Arial" panose="020B0604020202020204" pitchFamily="34" charset="0"/>
              </a:rPr>
              <a:t>References Pg. 15</a:t>
            </a:r>
          </a:p>
          <a:p>
            <a:pPr algn="ct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ctr"/>
            <a:endParaRPr lang="en-US" dirty="0"/>
          </a:p>
        </p:txBody>
      </p:sp>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32656"/>
            <a:ext cx="10058400" cy="1325563"/>
          </a:xfrm>
        </p:spPr>
        <p:txBody>
          <a:bodyPr/>
          <a:lstStyle/>
          <a:p>
            <a:pPr algn="ctr"/>
            <a:r>
              <a:rPr lang="en-GB" dirty="0">
                <a:latin typeface="Arial" panose="020B0604020202020204" pitchFamily="34" charset="0"/>
                <a:cs typeface="Arial" panose="020B0604020202020204" pitchFamily="34" charset="0"/>
              </a:rPr>
              <a:t>Introduction of Ischemic Stroke </a:t>
            </a:r>
            <a:br>
              <a:rPr lang="en-GB" b="1" dirty="0"/>
            </a:br>
            <a:endParaRPr lang="en-US" dirty="0"/>
          </a:p>
        </p:txBody>
      </p:sp>
      <p:sp>
        <p:nvSpPr>
          <p:cNvPr id="5" name="TextBox 4">
            <a:extLst>
              <a:ext uri="{FF2B5EF4-FFF2-40B4-BE49-F238E27FC236}">
                <a16:creationId xmlns:a16="http://schemas.microsoft.com/office/drawing/2014/main" id="{8CE968A2-79A1-08D5-3B35-203A0B8174D5}"/>
              </a:ext>
            </a:extLst>
          </p:cNvPr>
          <p:cNvSpPr txBox="1"/>
          <p:nvPr/>
        </p:nvSpPr>
        <p:spPr>
          <a:xfrm>
            <a:off x="2783632" y="1766832"/>
            <a:ext cx="6840760" cy="3827073"/>
          </a:xfrm>
          <a:prstGeom prst="rect">
            <a:avLst/>
          </a:prstGeom>
          <a:noFill/>
        </p:spPr>
        <p:txBody>
          <a:bodyPr wrap="square" rtlCol="0">
            <a:spAutoFit/>
          </a:bodyPr>
          <a:lstStyle/>
          <a:p>
            <a:pPr algn="ctr">
              <a:lnSpc>
                <a:spcPct val="150000"/>
              </a:lnSpc>
            </a:pPr>
            <a:r>
              <a:rPr lang="en-GB" sz="1600" b="1" dirty="0">
                <a:latin typeface="Arial" panose="020B0604020202020204" pitchFamily="34" charset="0"/>
                <a:cs typeface="Arial" panose="020B0604020202020204" pitchFamily="34" charset="0"/>
              </a:rPr>
              <a:t>Ischemic Stroke Overview</a:t>
            </a:r>
          </a:p>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Ischemic stroke develops in approximately 85% of all acute stroke cases in the United Kingdom</a:t>
            </a:r>
            <a:r>
              <a:rPr lang="en-GB" sz="1600" dirty="0"/>
              <a:t> </a:t>
            </a:r>
            <a:r>
              <a:rPr lang="en-GB" sz="1600" dirty="0">
                <a:latin typeface="Arial" panose="020B0604020202020204" pitchFamily="34" charset="0"/>
                <a:cs typeface="Arial" panose="020B0604020202020204" pitchFamily="34" charset="0"/>
              </a:rPr>
              <a:t>(Stroke Association, 2024). It occurs when a cerebral artery is suddenly obstructed by a localized thrombus or an embolus originating from distal circulation.</a:t>
            </a:r>
          </a:p>
          <a:p>
            <a:pPr>
              <a:lnSpc>
                <a:spcPct val="150000"/>
              </a:lnSpc>
            </a:pPr>
            <a:r>
              <a:rPr lang="en-GB" sz="1600" dirty="0">
                <a:latin typeface="Arial" panose="020B0604020202020204" pitchFamily="34" charset="0"/>
                <a:cs typeface="Arial" panose="020B0604020202020204" pitchFamily="34" charset="0"/>
              </a:rPr>
              <a:t>This critical arterial blockage stops the delivery of glucose and oxygen to active brain tissue, initiating a rapid cellular cascade that leads to cerebral tissue infarction if perfusion is not restored immediately (BMJ Best Practice 2026).</a:t>
            </a:r>
          </a:p>
        </p:txBody>
      </p:sp>
      <p:pic>
        <p:nvPicPr>
          <p:cNvPr id="4" name="Graphic 3" descr="Brain in head with solid fill">
            <a:extLst>
              <a:ext uri="{FF2B5EF4-FFF2-40B4-BE49-F238E27FC236}">
                <a16:creationId xmlns:a16="http://schemas.microsoft.com/office/drawing/2014/main" id="{D78895D7-EA25-4A29-790D-04C248C841D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638800" y="5593905"/>
            <a:ext cx="914400" cy="914400"/>
          </a:xfrm>
          <a:prstGeom prst="rect">
            <a:avLst/>
          </a:prstGeom>
        </p:spPr>
      </p:pic>
      <p:pic>
        <p:nvPicPr>
          <p:cNvPr id="7" name="Recorded Sound">
            <a:hlinkClick r:id="" action="ppaction://media"/>
            <a:extLst>
              <a:ext uri="{FF2B5EF4-FFF2-40B4-BE49-F238E27FC236}">
                <a16:creationId xmlns:a16="http://schemas.microsoft.com/office/drawing/2014/main" id="{F6381D3D-C0BF-BA33-8F91-D8513E7C0E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99456" y="2204864"/>
            <a:ext cx="406400" cy="406400"/>
          </a:xfrm>
          <a:prstGeom prst="rect">
            <a:avLst/>
          </a:prstGeom>
        </p:spPr>
      </p:pic>
    </p:spTree>
    <p:extLst>
      <p:ext uri="{BB962C8B-B14F-4D97-AF65-F5344CB8AC3E}">
        <p14:creationId xmlns:p14="http://schemas.microsoft.com/office/powerpoint/2010/main" val="1928620899"/>
      </p:ext>
    </p:extLst>
  </p:cSld>
  <p:clrMapOvr>
    <a:masterClrMapping/>
  </p:clrMapOvr>
  <mc:AlternateContent xmlns:mc="http://schemas.openxmlformats.org/markup-compatibility/2006">
    <mc:Choice xmlns:p14="http://schemas.microsoft.com/office/powerpoint/2010/main" Requires="p14">
      <p:transition spd="med" p14:dur="700" advTm="35090">
        <p:fade/>
      </p:transition>
    </mc:Choice>
    <mc:Fallback>
      <p:transition spd="med" advTm="35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82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116632"/>
            <a:ext cx="10058400" cy="1325563"/>
          </a:xfrm>
        </p:spPr>
        <p:txBody>
          <a:bodyPr/>
          <a:lstStyle/>
          <a:p>
            <a:pPr algn="ctr"/>
            <a:r>
              <a:rPr lang="en-GB" dirty="0">
                <a:latin typeface="Arial" panose="020B0604020202020204" pitchFamily="34" charset="0"/>
                <a:cs typeface="Arial" panose="020B0604020202020204" pitchFamily="34" charset="0"/>
              </a:rPr>
              <a:t>Introduction of Ischemic Stroke </a:t>
            </a:r>
            <a:endParaRPr lang="en-US" dirty="0"/>
          </a:p>
        </p:txBody>
      </p:sp>
      <p:sp>
        <p:nvSpPr>
          <p:cNvPr id="3" name="Content Placeholder 2"/>
          <p:cNvSpPr>
            <a:spLocks noGrp="1"/>
          </p:cNvSpPr>
          <p:nvPr>
            <p:ph sz="half" idx="1"/>
          </p:nvPr>
        </p:nvSpPr>
        <p:spPr>
          <a:xfrm>
            <a:off x="345366" y="1700808"/>
            <a:ext cx="5534609" cy="4575175"/>
          </a:xfrm>
        </p:spPr>
        <p:txBody>
          <a:bodyPr>
            <a:normAutofit/>
          </a:bodyPr>
          <a:lstStyle/>
          <a:p>
            <a:pPr marL="0" indent="0" algn="ctr">
              <a:lnSpc>
                <a:spcPct val="150000"/>
              </a:lnSpc>
              <a:buNone/>
            </a:pPr>
            <a:r>
              <a:rPr lang="en-GB" sz="1200" b="1" dirty="0">
                <a:latin typeface="Arial" panose="020B0604020202020204" pitchFamily="34" charset="0"/>
                <a:cs typeface="Arial" panose="020B0604020202020204" pitchFamily="34" charset="0"/>
              </a:rPr>
              <a:t>Primary mechanisms &amp; the penumbra</a:t>
            </a:r>
          </a:p>
          <a:p>
            <a:pPr marL="0" indent="0">
              <a:lnSpc>
                <a:spcPct val="150000"/>
              </a:lnSpc>
              <a:buNone/>
            </a:pPr>
            <a:r>
              <a:rPr lang="en-GB" sz="1200" dirty="0">
                <a:latin typeface="Arial" panose="020B0604020202020204" pitchFamily="34" charset="0"/>
                <a:cs typeface="Arial" panose="020B0604020202020204" pitchFamily="34" charset="0"/>
              </a:rPr>
              <a:t>The physiological damage of ischemic stroke centres on two primary zones (khan academy 2024) :</a:t>
            </a:r>
          </a:p>
          <a:p>
            <a:pPr>
              <a:lnSpc>
                <a:spcPct val="150000"/>
              </a:lnSpc>
            </a:pPr>
            <a:r>
              <a:rPr lang="en-GB" sz="1200" b="1" dirty="0">
                <a:latin typeface="Arial" panose="020B0604020202020204" pitchFamily="34" charset="0"/>
                <a:cs typeface="Arial" panose="020B0604020202020204" pitchFamily="34" charset="0"/>
              </a:rPr>
              <a:t>Necrotic ischemic core:</a:t>
            </a:r>
            <a:r>
              <a:rPr lang="en-GB" sz="1200" dirty="0">
                <a:latin typeface="Arial" panose="020B0604020202020204" pitchFamily="34" charset="0"/>
                <a:cs typeface="Arial" panose="020B0604020202020204" pitchFamily="34" charset="0"/>
              </a:rPr>
              <a:t> irreversibly damaged neuronal tissue undergoing immediate liquefactive necrosis.</a:t>
            </a:r>
          </a:p>
          <a:p>
            <a:pPr>
              <a:lnSpc>
                <a:spcPct val="150000"/>
              </a:lnSpc>
            </a:pPr>
            <a:r>
              <a:rPr lang="en-GB" sz="1200" b="1" dirty="0">
                <a:latin typeface="Arial" panose="020B0604020202020204" pitchFamily="34" charset="0"/>
                <a:cs typeface="Arial" panose="020B0604020202020204" pitchFamily="34" charset="0"/>
              </a:rPr>
              <a:t>Ischemic penumbra:</a:t>
            </a:r>
            <a:r>
              <a:rPr lang="en-GB" sz="1200" dirty="0">
                <a:latin typeface="Arial" panose="020B0604020202020204" pitchFamily="34" charset="0"/>
                <a:cs typeface="Arial" panose="020B0604020202020204" pitchFamily="34" charset="0"/>
              </a:rPr>
              <a:t> the functionally impaired but structurally salvageable tissue zone surrounding the core, sustained temporarily by collateral vessels. Saving this penumbra is the main goal of emergency clinical interventions</a:t>
            </a:r>
            <a:r>
              <a:rPr lang="en-GB" sz="1200" dirty="0"/>
              <a:t> </a:t>
            </a:r>
            <a:r>
              <a:rPr lang="en-GB" sz="1200" dirty="0">
                <a:latin typeface="Arial" panose="020B0604020202020204" pitchFamily="34" charset="0"/>
                <a:cs typeface="Arial" panose="020B0604020202020204" pitchFamily="34" charset="0"/>
              </a:rPr>
              <a:t>(khan academy 2024) .</a:t>
            </a:r>
          </a:p>
          <a:p>
            <a:endParaRPr lang="en-US" dirty="0"/>
          </a:p>
        </p:txBody>
      </p:sp>
      <p:pic>
        <p:nvPicPr>
          <p:cNvPr id="8" name="Picture 7" descr="Red Triangles">
            <a:extLst>
              <a:ext uri="{FF2B5EF4-FFF2-40B4-BE49-F238E27FC236}">
                <a16:creationId xmlns:a16="http://schemas.microsoft.com/office/drawing/2014/main" id="{CD6F0D17-672C-A819-86A7-1DEAD7C7C27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48680" y="1988840"/>
            <a:ext cx="5336053" cy="3672408"/>
          </a:xfrm>
          <a:prstGeom prst="rect">
            <a:avLst/>
          </a:prstGeom>
        </p:spPr>
      </p:pic>
      <p:sp>
        <p:nvSpPr>
          <p:cNvPr id="4" name="TextBox 3">
            <a:extLst>
              <a:ext uri="{FF2B5EF4-FFF2-40B4-BE49-F238E27FC236}">
                <a16:creationId xmlns:a16="http://schemas.microsoft.com/office/drawing/2014/main" id="{9689FBC2-C2E3-6361-0459-5295FE0D5D9F}"/>
              </a:ext>
            </a:extLst>
          </p:cNvPr>
          <p:cNvSpPr txBox="1"/>
          <p:nvPr/>
        </p:nvSpPr>
        <p:spPr>
          <a:xfrm>
            <a:off x="6449402" y="5814318"/>
            <a:ext cx="5534608" cy="461665"/>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Figure 1. 3D Diffusion Tensor Imaging (DTI) reconstruction of white matter neural pathways (Source: Microsoft Stock Image 2026)</a:t>
            </a:r>
          </a:p>
        </p:txBody>
      </p:sp>
      <p:pic>
        <p:nvPicPr>
          <p:cNvPr id="5" name="Recorded Sound">
            <a:hlinkClick r:id="" action="ppaction://media"/>
            <a:extLst>
              <a:ext uri="{FF2B5EF4-FFF2-40B4-BE49-F238E27FC236}">
                <a16:creationId xmlns:a16="http://schemas.microsoft.com/office/drawing/2014/main" id="{06CF0CDA-F0AB-AF9F-C4D2-4224216C15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3432" y="5759889"/>
            <a:ext cx="406400" cy="406400"/>
          </a:xfrm>
          <a:prstGeom prst="rect">
            <a:avLst/>
          </a:prstGeom>
        </p:spPr>
      </p:pic>
    </p:spTree>
    <p:extLst>
      <p:ext uri="{BB962C8B-B14F-4D97-AF65-F5344CB8AC3E}">
        <p14:creationId xmlns:p14="http://schemas.microsoft.com/office/powerpoint/2010/main" val="2738627701"/>
      </p:ext>
    </p:extLst>
  </p:cSld>
  <p:clrMapOvr>
    <a:masterClrMapping/>
  </p:clrMapOvr>
  <mc:AlternateContent xmlns:mc="http://schemas.openxmlformats.org/markup-compatibility/2006">
    <mc:Choice xmlns:p14="http://schemas.microsoft.com/office/powerpoint/2010/main" Requires="p14">
      <p:transition spd="med" p14:dur="700" advTm="51796">
        <p:fade/>
      </p:transition>
    </mc:Choice>
    <mc:Fallback>
      <p:transition spd="med" advTm="517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20281"/>
            <a:ext cx="10058400" cy="1325563"/>
          </a:xfrm>
        </p:spPr>
        <p:txBody>
          <a:bodyPr/>
          <a:lstStyle/>
          <a:p>
            <a:pPr algn="ctr"/>
            <a:r>
              <a:rPr lang="en-GB" dirty="0">
                <a:latin typeface="Arial" panose="020B0604020202020204" pitchFamily="34" charset="0"/>
                <a:cs typeface="Arial" panose="020B0604020202020204" pitchFamily="34" charset="0"/>
              </a:rPr>
              <a:t>Application: Nervous System</a:t>
            </a:r>
            <a:br>
              <a:rPr lang="en-GB" b="1" dirty="0"/>
            </a:br>
            <a:endParaRPr lang="en-US" dirty="0"/>
          </a:p>
        </p:txBody>
      </p:sp>
      <p:sp>
        <p:nvSpPr>
          <p:cNvPr id="3" name="Content Placeholder 2"/>
          <p:cNvSpPr>
            <a:spLocks noGrp="1"/>
          </p:cNvSpPr>
          <p:nvPr>
            <p:ph sz="half" idx="1"/>
          </p:nvPr>
        </p:nvSpPr>
        <p:spPr>
          <a:xfrm>
            <a:off x="263352" y="1628800"/>
            <a:ext cx="5976664" cy="4575175"/>
          </a:xfrm>
        </p:spPr>
        <p:txBody>
          <a:bodyPr>
            <a:noAutofit/>
          </a:bodyPr>
          <a:lstStyle/>
          <a:p>
            <a:pPr marL="0" indent="0" algn="ctr">
              <a:lnSpc>
                <a:spcPct val="170000"/>
              </a:lnSpc>
              <a:buNone/>
            </a:pPr>
            <a:r>
              <a:rPr lang="en-GB" sz="1200" b="1" dirty="0">
                <a:latin typeface="Arial" panose="020B0604020202020204" pitchFamily="34" charset="0"/>
                <a:cs typeface="Arial" panose="020B0604020202020204" pitchFamily="34" charset="0"/>
              </a:rPr>
              <a:t>How a Stroke Impacts the Brain</a:t>
            </a:r>
          </a:p>
          <a:p>
            <a:pPr>
              <a:lnSpc>
                <a:spcPct val="170000"/>
              </a:lnSpc>
            </a:pPr>
            <a:r>
              <a:rPr lang="en-GB" sz="1200" b="1" dirty="0">
                <a:latin typeface="Arial" panose="020B0604020202020204" pitchFamily="34" charset="0"/>
                <a:cs typeface="Arial" panose="020B0604020202020204" pitchFamily="34" charset="0"/>
              </a:rPr>
              <a:t>The Brain’s Blood Supply</a:t>
            </a:r>
            <a:r>
              <a:rPr lang="en-GB" sz="1200" dirty="0">
                <a:latin typeface="Arial" panose="020B0604020202020204" pitchFamily="34" charset="0"/>
                <a:cs typeface="Arial" panose="020B0604020202020204" pitchFamily="34" charset="0"/>
              </a:rPr>
              <a:t>: The Middle Cerebral Artery (MCA) is a major blood vessel that carries oxygen and nutrients to the parts of the brain controlling movement, feeling, speech, and sight.</a:t>
            </a:r>
          </a:p>
          <a:p>
            <a:pPr>
              <a:lnSpc>
                <a:spcPct val="170000"/>
              </a:lnSpc>
            </a:pPr>
            <a:r>
              <a:rPr lang="en-GB" sz="1200" b="1" dirty="0">
                <a:latin typeface="Arial" panose="020B0604020202020204" pitchFamily="34" charset="0"/>
                <a:cs typeface="Arial" panose="020B0604020202020204" pitchFamily="34" charset="0"/>
              </a:rPr>
              <a:t>Cellular Damage</a:t>
            </a:r>
            <a:r>
              <a:rPr lang="en-GB" sz="1200" dirty="0">
                <a:latin typeface="Arial" panose="020B0604020202020204" pitchFamily="34" charset="0"/>
                <a:cs typeface="Arial" panose="020B0604020202020204" pitchFamily="34" charset="0"/>
              </a:rPr>
              <a:t>: When a blockage stops blood flow in the right side of the brain (Right MCA), the brain cells instantly lose energy. A vital cellular pump stops working, which causes calcium to flood into the cells, poisoning and destroying them (Excitotoxicity Cascade) (Khan Academy 2024).</a:t>
            </a:r>
          </a:p>
          <a:p>
            <a:pPr>
              <a:lnSpc>
                <a:spcPct val="170000"/>
              </a:lnSpc>
            </a:pPr>
            <a:r>
              <a:rPr lang="en-GB" sz="1200" b="1" dirty="0">
                <a:latin typeface="Arial" panose="020B0604020202020204" pitchFamily="34" charset="0"/>
                <a:cs typeface="Arial" panose="020B0604020202020204" pitchFamily="34" charset="0"/>
              </a:rPr>
              <a:t>Physical Consequences</a:t>
            </a:r>
            <a:r>
              <a:rPr lang="en-GB" sz="1200" dirty="0">
                <a:latin typeface="Arial" panose="020B0604020202020204" pitchFamily="34" charset="0"/>
                <a:cs typeface="Arial" panose="020B0604020202020204" pitchFamily="34" charset="0"/>
              </a:rPr>
              <a:t>: Because the right side of the brain controls the left side of the body, this tissue death leads to sudden weakness, paralysis, and loss of feeling on the left side (contralateral hemiparesis) (Stroke Association 2024).</a:t>
            </a:r>
          </a:p>
          <a:p>
            <a:endParaRPr lang="en-US" sz="1400" dirty="0"/>
          </a:p>
        </p:txBody>
      </p:sp>
      <p:sp>
        <p:nvSpPr>
          <p:cNvPr id="5" name="Content Placeholder 4">
            <a:extLst>
              <a:ext uri="{FF2B5EF4-FFF2-40B4-BE49-F238E27FC236}">
                <a16:creationId xmlns:a16="http://schemas.microsoft.com/office/drawing/2014/main" id="{09E0E9DB-C1BC-DF50-A57B-03AF8BBAF37A}"/>
              </a:ext>
            </a:extLst>
          </p:cNvPr>
          <p:cNvSpPr>
            <a:spLocks noGrp="1"/>
          </p:cNvSpPr>
          <p:nvPr>
            <p:ph sz="half" idx="2"/>
          </p:nvPr>
        </p:nvSpPr>
        <p:spPr>
          <a:xfrm>
            <a:off x="6324600" y="1825624"/>
            <a:ext cx="5316016" cy="4575175"/>
          </a:xfrm>
        </p:spPr>
        <p:txBody>
          <a:bodyPr>
            <a:normAutofit/>
          </a:bodyPr>
          <a:lstStyle/>
          <a:p>
            <a:pPr marL="0" indent="0" algn="ctr">
              <a:buNone/>
            </a:pPr>
            <a:r>
              <a:rPr lang="en-GB" sz="1200" dirty="0">
                <a:latin typeface="Arial" panose="020B0604020202020204" pitchFamily="34" charset="0"/>
                <a:cs typeface="Arial" panose="020B0604020202020204" pitchFamily="34" charset="0"/>
              </a:rPr>
              <a:t>     Figure 1: Anatomical structure of the Circle of Willis  (Adapted from  Cleveland Clinic 2024)</a:t>
            </a:r>
          </a:p>
        </p:txBody>
      </p:sp>
      <p:pic>
        <p:nvPicPr>
          <p:cNvPr id="6" name="Picture 5">
            <a:extLst>
              <a:ext uri="{FF2B5EF4-FFF2-40B4-BE49-F238E27FC236}">
                <a16:creationId xmlns:a16="http://schemas.microsoft.com/office/drawing/2014/main" id="{646383E6-D805-147B-BE0F-A9CFABBEE3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4112" y="2466978"/>
            <a:ext cx="4322771" cy="3933056"/>
          </a:xfrm>
          <a:prstGeom prst="rect">
            <a:avLst/>
          </a:prstGeom>
        </p:spPr>
      </p:pic>
      <p:pic>
        <p:nvPicPr>
          <p:cNvPr id="4" name="Recorded Sound">
            <a:hlinkClick r:id="" action="ppaction://media"/>
            <a:extLst>
              <a:ext uri="{FF2B5EF4-FFF2-40B4-BE49-F238E27FC236}">
                <a16:creationId xmlns:a16="http://schemas.microsoft.com/office/drawing/2014/main" id="{D7690CF2-E8D2-46E4-E5B4-2590945DAC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24600" y="3851073"/>
            <a:ext cx="406400" cy="406400"/>
          </a:xfrm>
          <a:prstGeom prst="rect">
            <a:avLst/>
          </a:prstGeom>
        </p:spPr>
      </p:pic>
    </p:spTree>
    <p:extLst>
      <p:ext uri="{BB962C8B-B14F-4D97-AF65-F5344CB8AC3E}">
        <p14:creationId xmlns:p14="http://schemas.microsoft.com/office/powerpoint/2010/main" val="3948826341"/>
      </p:ext>
    </p:extLst>
  </p:cSld>
  <p:clrMapOvr>
    <a:masterClrMapping/>
  </p:clrMapOvr>
  <mc:AlternateContent xmlns:mc="http://schemas.openxmlformats.org/markup-compatibility/2006">
    <mc:Choice xmlns:p14="http://schemas.microsoft.com/office/powerpoint/2010/main" Requires="p14">
      <p:transition spd="med" p14:dur="700" advTm="63383">
        <p:fade/>
      </p:transition>
    </mc:Choice>
    <mc:Fallback>
      <p:transition spd="med" advTm="633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07AFE-190C-CA59-19EE-608AF6D9B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8FEDAE-3E51-5319-3C06-C96AA1299BDB}"/>
              </a:ext>
            </a:extLst>
          </p:cNvPr>
          <p:cNvSpPr>
            <a:spLocks noGrp="1"/>
          </p:cNvSpPr>
          <p:nvPr>
            <p:ph type="title"/>
          </p:nvPr>
        </p:nvSpPr>
        <p:spPr>
          <a:xfrm>
            <a:off x="1066800" y="257326"/>
            <a:ext cx="10058400" cy="1325563"/>
          </a:xfrm>
        </p:spPr>
        <p:txBody>
          <a:bodyPr/>
          <a:lstStyle/>
          <a:p>
            <a:pPr algn="ctr"/>
            <a:r>
              <a:rPr lang="en-GB" dirty="0">
                <a:latin typeface="Arial" panose="020B0604020202020204" pitchFamily="34" charset="0"/>
                <a:cs typeface="Arial" panose="020B0604020202020204" pitchFamily="34" charset="0"/>
              </a:rPr>
              <a:t>Application: Cardiovascular System</a:t>
            </a:r>
            <a:br>
              <a:rPr lang="en-GB" b="1" dirty="0"/>
            </a:br>
            <a:endParaRPr lang="en-US" dirty="0"/>
          </a:p>
        </p:txBody>
      </p:sp>
      <p:sp>
        <p:nvSpPr>
          <p:cNvPr id="3" name="Content Placeholder 2">
            <a:extLst>
              <a:ext uri="{FF2B5EF4-FFF2-40B4-BE49-F238E27FC236}">
                <a16:creationId xmlns:a16="http://schemas.microsoft.com/office/drawing/2014/main" id="{25817A92-0DAE-33CD-A9D9-7387EBDFF59E}"/>
              </a:ext>
            </a:extLst>
          </p:cNvPr>
          <p:cNvSpPr>
            <a:spLocks noGrp="1"/>
          </p:cNvSpPr>
          <p:nvPr>
            <p:ph sz="half" idx="1"/>
          </p:nvPr>
        </p:nvSpPr>
        <p:spPr>
          <a:xfrm>
            <a:off x="263352" y="1700808"/>
            <a:ext cx="5256584" cy="4575175"/>
          </a:xfrm>
        </p:spPr>
        <p:txBody>
          <a:bodyPr>
            <a:normAutofit fontScale="55000" lnSpcReduction="20000"/>
          </a:bodyPr>
          <a:lstStyle/>
          <a:p>
            <a:pPr marL="0" indent="0" algn="ctr">
              <a:lnSpc>
                <a:spcPct val="160000"/>
              </a:lnSpc>
              <a:buNone/>
            </a:pPr>
            <a:r>
              <a:rPr lang="en-GB" sz="2200" b="1" dirty="0">
                <a:latin typeface="Arial" panose="020B0604020202020204" pitchFamily="34" charset="0"/>
                <a:cs typeface="Arial" panose="020B0604020202020204" pitchFamily="34" charset="0"/>
              </a:rPr>
              <a:t> How plaque build-up causes A stroke</a:t>
            </a:r>
          </a:p>
          <a:p>
            <a:pPr>
              <a:lnSpc>
                <a:spcPct val="160000"/>
              </a:lnSpc>
            </a:pPr>
            <a:r>
              <a:rPr lang="en-GB" sz="2200" b="1" dirty="0">
                <a:latin typeface="Arial" panose="020B0604020202020204" pitchFamily="34" charset="0"/>
                <a:cs typeface="Arial" panose="020B0604020202020204" pitchFamily="34" charset="0"/>
              </a:rPr>
              <a:t>The damage begins:</a:t>
            </a:r>
            <a:r>
              <a:rPr lang="en-GB" sz="2200" dirty="0">
                <a:latin typeface="Arial" panose="020B0604020202020204" pitchFamily="34" charset="0"/>
                <a:cs typeface="Arial" panose="020B0604020202020204" pitchFamily="34" charset="0"/>
              </a:rPr>
              <a:t> high blood pressure (systemic shear stress) physically irritates and damages the delicate inner lining (endothelium) of the arteries, allowing fats and cholesterol to build up inside the vessel wall (British heart foundation 2024).</a:t>
            </a:r>
          </a:p>
          <a:p>
            <a:pPr>
              <a:lnSpc>
                <a:spcPct val="160000"/>
              </a:lnSpc>
            </a:pPr>
            <a:r>
              <a:rPr lang="en-GB" sz="2200" b="1" dirty="0">
                <a:latin typeface="Arial" panose="020B0604020202020204" pitchFamily="34" charset="0"/>
                <a:cs typeface="Arial" panose="020B0604020202020204" pitchFamily="34" charset="0"/>
              </a:rPr>
              <a:t>Plaque formation:</a:t>
            </a:r>
            <a:r>
              <a:rPr lang="en-GB" sz="2200" dirty="0">
                <a:latin typeface="Arial" panose="020B0604020202020204" pitchFamily="34" charset="0"/>
                <a:cs typeface="Arial" panose="020B0604020202020204" pitchFamily="34" charset="0"/>
              </a:rPr>
              <a:t> over time, this fat build-up hardens into a tough, fatty lump called a fibro lipid plaque (British heart foundation 2024).</a:t>
            </a:r>
          </a:p>
          <a:p>
            <a:pPr>
              <a:lnSpc>
                <a:spcPct val="160000"/>
              </a:lnSpc>
            </a:pPr>
            <a:r>
              <a:rPr lang="en-GB" sz="2200" b="1" dirty="0">
                <a:latin typeface="Arial" panose="020B0604020202020204" pitchFamily="34" charset="0"/>
                <a:cs typeface="Arial" panose="020B0604020202020204" pitchFamily="34" charset="0"/>
              </a:rPr>
              <a:t>The blockage:</a:t>
            </a:r>
            <a:r>
              <a:rPr lang="en-GB" sz="2200" dirty="0">
                <a:latin typeface="Arial" panose="020B0604020202020204" pitchFamily="34" charset="0"/>
                <a:cs typeface="Arial" panose="020B0604020202020204" pitchFamily="34" charset="0"/>
              </a:rPr>
              <a:t> if this plaque cracks or ruptures, the body tries to heal it by forming a blood clot. This clot can either completely block A brain artery on the spot or break off as A mobile clot (embolus) and travel to the brain, cutting off the blood supply (stroke association 2024).</a:t>
            </a:r>
          </a:p>
          <a:p>
            <a:endParaRPr lang="en-US" dirty="0"/>
          </a:p>
        </p:txBody>
      </p:sp>
      <p:pic>
        <p:nvPicPr>
          <p:cNvPr id="7" name="Content Placeholder 6" descr="A stethoscope formed in a heart">
            <a:extLst>
              <a:ext uri="{FF2B5EF4-FFF2-40B4-BE49-F238E27FC236}">
                <a16:creationId xmlns:a16="http://schemas.microsoft.com/office/drawing/2014/main" id="{7EAC3236-3CDE-69E5-6D19-E0AE825A28B0}"/>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6544744" y="2567419"/>
            <a:ext cx="4580456" cy="2949813"/>
          </a:xfrm>
        </p:spPr>
      </p:pic>
      <p:sp>
        <p:nvSpPr>
          <p:cNvPr id="8" name="TextBox 7">
            <a:extLst>
              <a:ext uri="{FF2B5EF4-FFF2-40B4-BE49-F238E27FC236}">
                <a16:creationId xmlns:a16="http://schemas.microsoft.com/office/drawing/2014/main" id="{4AED3A2A-6F97-2FC4-F4B1-8758EB4A0B61}"/>
              </a:ext>
            </a:extLst>
          </p:cNvPr>
          <p:cNvSpPr txBox="1"/>
          <p:nvPr/>
        </p:nvSpPr>
        <p:spPr>
          <a:xfrm>
            <a:off x="6816080" y="5661248"/>
            <a:ext cx="4248472" cy="461665"/>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Figure 1. Red stethoscope arranged in a heart shape (Source: Microsoft Stock Image 2026)</a:t>
            </a:r>
          </a:p>
        </p:txBody>
      </p:sp>
      <p:pic>
        <p:nvPicPr>
          <p:cNvPr id="4" name="Recorded Sound">
            <a:hlinkClick r:id="" action="ppaction://media"/>
            <a:extLst>
              <a:ext uri="{FF2B5EF4-FFF2-40B4-BE49-F238E27FC236}">
                <a16:creationId xmlns:a16="http://schemas.microsoft.com/office/drawing/2014/main" id="{D9DB265E-E2A1-7475-F1D1-E733C3DEC5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58435842"/>
      </p:ext>
    </p:extLst>
  </p:cSld>
  <p:clrMapOvr>
    <a:masterClrMapping/>
  </p:clrMapOvr>
  <mc:AlternateContent xmlns:mc="http://schemas.openxmlformats.org/markup-compatibility/2006">
    <mc:Choice xmlns:p14="http://schemas.microsoft.com/office/powerpoint/2010/main" Requires="p14">
      <p:transition spd="med" p14:dur="700" advTm="59310">
        <p:fade/>
      </p:transition>
    </mc:Choice>
    <mc:Fallback>
      <p:transition spd="med" advTm="593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3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73C4E-7389-520B-D5C1-B8772216C6B1}"/>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Application: Cardiovascular System</a:t>
            </a:r>
            <a:endParaRPr lang="en-GB" dirty="0"/>
          </a:p>
        </p:txBody>
      </p:sp>
      <p:sp>
        <p:nvSpPr>
          <p:cNvPr id="3" name="Content Placeholder 2">
            <a:extLst>
              <a:ext uri="{FF2B5EF4-FFF2-40B4-BE49-F238E27FC236}">
                <a16:creationId xmlns:a16="http://schemas.microsoft.com/office/drawing/2014/main" id="{5BB36DC7-290B-D33F-BED4-F20BD8D96B06}"/>
              </a:ext>
            </a:extLst>
          </p:cNvPr>
          <p:cNvSpPr>
            <a:spLocks noGrp="1"/>
          </p:cNvSpPr>
          <p:nvPr>
            <p:ph sz="half" idx="1"/>
          </p:nvPr>
        </p:nvSpPr>
        <p:spPr>
          <a:xfrm>
            <a:off x="2135560" y="1916832"/>
            <a:ext cx="7416824" cy="4575175"/>
          </a:xfrm>
        </p:spPr>
        <p:txBody>
          <a:bodyPr>
            <a:normAutofit fontScale="77500" lnSpcReduction="20000"/>
          </a:bodyPr>
          <a:lstStyle/>
          <a:p>
            <a:pPr marL="0" indent="0" algn="ctr">
              <a:lnSpc>
                <a:spcPct val="150000"/>
              </a:lnSpc>
              <a:buNone/>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Blood Pressure and Brain Blood Flow</a:t>
            </a:r>
          </a:p>
          <a:p>
            <a:pPr>
              <a:lnSpc>
                <a:spcPct val="150000"/>
              </a:lnSpc>
            </a:pPr>
            <a:r>
              <a:rPr lang="en-GB" sz="1600" b="1" dirty="0">
                <a:latin typeface="Arial" panose="020B0604020202020204" pitchFamily="34" charset="0"/>
                <a:cs typeface="Arial" panose="020B0604020202020204" pitchFamily="34" charset="0"/>
              </a:rPr>
              <a:t>Changing the Brain's Protection</a:t>
            </a:r>
            <a:r>
              <a:rPr lang="en-GB" sz="1600" dirty="0">
                <a:latin typeface="Arial" panose="020B0604020202020204" pitchFamily="34" charset="0"/>
                <a:cs typeface="Arial" panose="020B0604020202020204" pitchFamily="34" charset="0"/>
              </a:rPr>
              <a:t>: Long-term high blood pressure permanently narrows and stiffens the brain's blood vessels. This disrupts the brain's natural ability to automatically regulate its own blood flow (American Stroke Association 2024).</a:t>
            </a:r>
          </a:p>
          <a:p>
            <a:pPr>
              <a:lnSpc>
                <a:spcPct val="150000"/>
              </a:lnSpc>
            </a:pPr>
            <a:r>
              <a:rPr lang="en-GB" sz="1600" b="1" dirty="0">
                <a:latin typeface="Arial" panose="020B0604020202020204" pitchFamily="34" charset="0"/>
                <a:cs typeface="Arial" panose="020B0604020202020204" pitchFamily="34" charset="0"/>
              </a:rPr>
              <a:t>The Pressure Formula</a:t>
            </a:r>
            <a:r>
              <a:rPr lang="en-GB" sz="1600" dirty="0">
                <a:latin typeface="Arial" panose="020B0604020202020204" pitchFamily="34" charset="0"/>
                <a:cs typeface="Arial" panose="020B0604020202020204" pitchFamily="34" charset="0"/>
              </a:rPr>
              <a:t>: The actual pressure pushing blood through your brain tissue—called Cerebral Perfusion Pressure (CPP)—is determined by how much systemic pressure is driving blood upward versus how much resistance and pressure exists inside the skull:</a:t>
            </a:r>
          </a:p>
          <a:p>
            <a:pPr>
              <a:lnSpc>
                <a:spcPct val="150000"/>
              </a:lnSpc>
            </a:pPr>
            <a:r>
              <a:rPr lang="en-GB" sz="1600" dirty="0">
                <a:latin typeface="Arial" panose="020B0604020202020204" pitchFamily="34" charset="0"/>
                <a:cs typeface="Arial" panose="020B0604020202020204" pitchFamily="34" charset="0"/>
              </a:rPr>
              <a:t>CPP = MAP - ICP</a:t>
            </a:r>
          </a:p>
          <a:p>
            <a:pPr>
              <a:lnSpc>
                <a:spcPct val="150000"/>
              </a:lnSpc>
            </a:pPr>
            <a:r>
              <a:rPr lang="en-GB" sz="1600" i="1" dirty="0">
                <a:latin typeface="Arial" panose="020B0604020202020204" pitchFamily="34" charset="0"/>
                <a:cs typeface="Arial" panose="020B0604020202020204" pitchFamily="34" charset="0"/>
              </a:rPr>
              <a:t>(Where MAP is Mean Arterial Pressure, and ICP is Intracranial Pressure).</a:t>
            </a:r>
            <a:endParaRPr lang="en-GB" sz="16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Losing the Back-Up Plan</a:t>
            </a:r>
            <a:r>
              <a:rPr lang="en-GB" sz="1600" dirty="0">
                <a:latin typeface="Arial" panose="020B0604020202020204" pitchFamily="34" charset="0"/>
                <a:cs typeface="Arial" panose="020B0604020202020204" pitchFamily="34" charset="0"/>
              </a:rPr>
              <a:t>: Chronic high blood pressure accelerates arterial stiffening, making it much harder for blood to detour through the brain's built-in vascular roundabout, the Circle of Willis, to bypass a blockage (Cleveland Clinic 2024).</a:t>
            </a:r>
          </a:p>
          <a:p>
            <a:endParaRPr lang="en-GB" dirty="0"/>
          </a:p>
        </p:txBody>
      </p:sp>
      <p:pic>
        <p:nvPicPr>
          <p:cNvPr id="4" name="Recorded Sound">
            <a:hlinkClick r:id="" action="ppaction://media"/>
            <a:extLst>
              <a:ext uri="{FF2B5EF4-FFF2-40B4-BE49-F238E27FC236}">
                <a16:creationId xmlns:a16="http://schemas.microsoft.com/office/drawing/2014/main" id="{4B7D86B0-23F0-FB4A-1123-9EA69F1BED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6800" y="2564904"/>
            <a:ext cx="406400" cy="406400"/>
          </a:xfrm>
          <a:prstGeom prst="rect">
            <a:avLst/>
          </a:prstGeom>
        </p:spPr>
      </p:pic>
      <p:pic>
        <p:nvPicPr>
          <p:cNvPr id="5" name="Recorded Sound">
            <a:hlinkClick r:id="" action="ppaction://media"/>
            <a:extLst>
              <a:ext uri="{FF2B5EF4-FFF2-40B4-BE49-F238E27FC236}">
                <a16:creationId xmlns:a16="http://schemas.microsoft.com/office/drawing/2014/main" id="{55FD7B93-4AFF-00B9-5A30-380950A3F28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40837" y="3798019"/>
            <a:ext cx="406400" cy="406400"/>
          </a:xfrm>
          <a:prstGeom prst="rect">
            <a:avLst/>
          </a:prstGeom>
        </p:spPr>
      </p:pic>
    </p:spTree>
    <p:extLst>
      <p:ext uri="{BB962C8B-B14F-4D97-AF65-F5344CB8AC3E}">
        <p14:creationId xmlns:p14="http://schemas.microsoft.com/office/powerpoint/2010/main" val="3630712232"/>
      </p:ext>
    </p:extLst>
  </p:cSld>
  <p:clrMapOvr>
    <a:masterClrMapping/>
  </p:clrMapOvr>
  <mc:AlternateContent xmlns:mc="http://schemas.openxmlformats.org/markup-compatibility/2006">
    <mc:Choice xmlns:p14="http://schemas.microsoft.com/office/powerpoint/2010/main" Requires="p14">
      <p:transition spd="med" p14:dur="700" advTm="33596">
        <p:fade/>
      </p:transition>
    </mc:Choice>
    <mc:Fallback>
      <p:transition spd="med" advTm="335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96" fill="hold"/>
                                        <p:tgtEl>
                                          <p:spTgt spid="4"/>
                                        </p:tgtEl>
                                      </p:cBhvr>
                                    </p:cmd>
                                  </p:childTnLst>
                                </p:cTn>
                              </p:par>
                            </p:childTnLst>
                          </p:cTn>
                        </p:par>
                        <p:par>
                          <p:cTn id="7" fill="hold">
                            <p:stCondLst>
                              <p:cond delay="33596"/>
                            </p:stCondLst>
                            <p:childTnLst>
                              <p:par>
                                <p:cTn id="8" presetID="1" presetClass="mediacall" presetSubtype="0" fill="hold" nodeType="afterEffect">
                                  <p:stCondLst>
                                    <p:cond delay="0"/>
                                  </p:stCondLst>
                                  <p:childTnLst>
                                    <p:cmd type="call" cmd="playFrom(0.0)">
                                      <p:cBhvr>
                                        <p:cTn id="9" dur="182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6BA83-CB2C-41A7-5CF1-7C0F2D8E9FFB}"/>
              </a:ext>
            </a:extLst>
          </p:cNvPr>
          <p:cNvSpPr>
            <a:spLocks noGrp="1"/>
          </p:cNvSpPr>
          <p:nvPr>
            <p:ph type="title"/>
          </p:nvPr>
        </p:nvSpPr>
        <p:spPr>
          <a:xfrm>
            <a:off x="1066800" y="314664"/>
            <a:ext cx="10058400" cy="1325563"/>
          </a:xfrm>
        </p:spPr>
        <p:txBody>
          <a:bodyPr/>
          <a:lstStyle/>
          <a:p>
            <a:pPr algn="ctr"/>
            <a:r>
              <a:rPr lang="en-GB" dirty="0">
                <a:latin typeface="Arial" panose="020B0604020202020204" pitchFamily="34" charset="0"/>
                <a:cs typeface="Arial" panose="020B0604020202020204" pitchFamily="34" charset="0"/>
              </a:rPr>
              <a:t>Application: Musculoskeletal System</a:t>
            </a:r>
            <a:br>
              <a:rPr lang="en-GB" b="1" dirty="0"/>
            </a:br>
            <a:endParaRPr lang="en-GB" dirty="0"/>
          </a:p>
        </p:txBody>
      </p:sp>
      <p:sp>
        <p:nvSpPr>
          <p:cNvPr id="3" name="Content Placeholder 2">
            <a:extLst>
              <a:ext uri="{FF2B5EF4-FFF2-40B4-BE49-F238E27FC236}">
                <a16:creationId xmlns:a16="http://schemas.microsoft.com/office/drawing/2014/main" id="{33DCCAA9-C504-A98F-D940-C126247F5BDF}"/>
              </a:ext>
            </a:extLst>
          </p:cNvPr>
          <p:cNvSpPr>
            <a:spLocks noGrp="1"/>
          </p:cNvSpPr>
          <p:nvPr>
            <p:ph sz="half" idx="1"/>
          </p:nvPr>
        </p:nvSpPr>
        <p:spPr/>
        <p:txBody>
          <a:bodyPr>
            <a:normAutofit fontScale="47500" lnSpcReduction="20000"/>
          </a:bodyPr>
          <a:lstStyle/>
          <a:p>
            <a:pPr marL="0" indent="0" algn="ctr">
              <a:lnSpc>
                <a:spcPct val="170000"/>
              </a:lnSpc>
              <a:buNone/>
            </a:pPr>
            <a:r>
              <a:rPr lang="en-GB" b="1" dirty="0">
                <a:latin typeface="Arial" panose="020B0604020202020204" pitchFamily="34" charset="0"/>
                <a:cs typeface="Arial" panose="020B0604020202020204" pitchFamily="34" charset="0"/>
              </a:rPr>
              <a:t>How a stroke affects movement &amp; muscles</a:t>
            </a:r>
          </a:p>
          <a:p>
            <a:pPr>
              <a:lnSpc>
                <a:spcPct val="170000"/>
              </a:lnSpc>
            </a:pPr>
            <a:r>
              <a:rPr lang="en-GB" b="1" dirty="0">
                <a:latin typeface="Arial" panose="020B0604020202020204" pitchFamily="34" charset="0"/>
                <a:cs typeface="Arial" panose="020B0604020202020204" pitchFamily="34" charset="0"/>
              </a:rPr>
              <a:t>The brain-body cross:</a:t>
            </a:r>
            <a:r>
              <a:rPr lang="en-GB" dirty="0">
                <a:latin typeface="Arial" panose="020B0604020202020204" pitchFamily="34" charset="0"/>
                <a:cs typeface="Arial" panose="020B0604020202020204" pitchFamily="34" charset="0"/>
              </a:rPr>
              <a:t> the nerves controlling your movements cross over in the brainstem. Because of this crossover, a stroke on the right side of the brain causes weakness or paralysis on the left side of the body (Cleveland clinic 2025).</a:t>
            </a:r>
          </a:p>
          <a:p>
            <a:pPr>
              <a:lnSpc>
                <a:spcPct val="170000"/>
              </a:lnSpc>
            </a:pPr>
            <a:r>
              <a:rPr lang="en-GB" b="1" dirty="0">
                <a:latin typeface="Arial" panose="020B0604020202020204" pitchFamily="34" charset="0"/>
                <a:cs typeface="Arial" panose="020B0604020202020204" pitchFamily="34" charset="0"/>
              </a:rPr>
              <a:t>From floppy to stiff (spasticity):</a:t>
            </a:r>
            <a:r>
              <a:rPr lang="en-GB" dirty="0">
                <a:latin typeface="Arial" panose="020B0604020202020204" pitchFamily="34" charset="0"/>
                <a:cs typeface="Arial" panose="020B0604020202020204" pitchFamily="34" charset="0"/>
              </a:rPr>
              <a:t> immediately after a stroke, affected limbs often feel completely loose and floppy. Over time, this shifts into extreme muscle stiffness and involuntary tightness (spasticity) because the damaged brain can no longer send "relax" signals to keep normal muscle reflexes in check (stroke association 2024).</a:t>
            </a:r>
          </a:p>
          <a:p>
            <a:pPr>
              <a:lnSpc>
                <a:spcPct val="170000"/>
              </a:lnSpc>
            </a:pPr>
            <a:r>
              <a:rPr lang="en-GB" b="1" dirty="0">
                <a:latin typeface="Arial" panose="020B0604020202020204" pitchFamily="34" charset="0"/>
                <a:cs typeface="Arial" panose="020B0604020202020204" pitchFamily="34" charset="0"/>
              </a:rPr>
              <a:t>Muscle &amp; joint complications:</a:t>
            </a:r>
            <a:r>
              <a:rPr lang="en-GB" dirty="0">
                <a:latin typeface="Arial" panose="020B0604020202020204" pitchFamily="34" charset="0"/>
                <a:cs typeface="Arial" panose="020B0604020202020204" pitchFamily="34" charset="0"/>
              </a:rPr>
              <a:t> if these tight muscles are left untreated and unused, they quickly begin to waste away. This causes the tendons to shorten and the joints to become permanently, painfully locked in place—a condition called contractures (NHS 2024).</a:t>
            </a:r>
          </a:p>
          <a:p>
            <a:endParaRPr lang="en-GB" dirty="0"/>
          </a:p>
        </p:txBody>
      </p:sp>
      <p:pic>
        <p:nvPicPr>
          <p:cNvPr id="6" name="Content Placeholder 5">
            <a:extLst>
              <a:ext uri="{FF2B5EF4-FFF2-40B4-BE49-F238E27FC236}">
                <a16:creationId xmlns:a16="http://schemas.microsoft.com/office/drawing/2014/main" id="{0722E054-0DBF-B42F-64FB-7667BB9545EB}"/>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744072" y="1700808"/>
            <a:ext cx="4029946" cy="4575175"/>
          </a:xfrm>
          <a:prstGeom prst="rect">
            <a:avLst/>
          </a:prstGeom>
        </p:spPr>
      </p:pic>
      <p:sp>
        <p:nvSpPr>
          <p:cNvPr id="7" name="TextBox 6">
            <a:extLst>
              <a:ext uri="{FF2B5EF4-FFF2-40B4-BE49-F238E27FC236}">
                <a16:creationId xmlns:a16="http://schemas.microsoft.com/office/drawing/2014/main" id="{D9F5DAC0-697B-BE0E-D67E-55222F93BBBC}"/>
              </a:ext>
            </a:extLst>
          </p:cNvPr>
          <p:cNvSpPr txBox="1"/>
          <p:nvPr/>
        </p:nvSpPr>
        <p:spPr>
          <a:xfrm>
            <a:off x="5735960" y="6336564"/>
            <a:ext cx="6624736" cy="430887"/>
          </a:xfrm>
          <a:prstGeom prst="rect">
            <a:avLst/>
          </a:prstGeom>
          <a:noFill/>
        </p:spPr>
        <p:txBody>
          <a:bodyPr wrap="square" rtlCol="0">
            <a:spAutoFit/>
          </a:bodyPr>
          <a:lstStyle/>
          <a:p>
            <a:pPr algn="ctr"/>
            <a:r>
              <a:rPr lang="en-GB" sz="1100" dirty="0">
                <a:latin typeface="Arial" panose="020B0604020202020204" pitchFamily="34" charset="0"/>
                <a:cs typeface="Arial" panose="020B0604020202020204" pitchFamily="34" charset="0"/>
              </a:rPr>
              <a:t>Figure 1. Musculoskeletal changes and muscle spasticity following an ischemic stroke (Source: NHS inform 2025)</a:t>
            </a:r>
          </a:p>
        </p:txBody>
      </p:sp>
      <p:pic>
        <p:nvPicPr>
          <p:cNvPr id="4" name="Recorded Sound">
            <a:hlinkClick r:id="" action="ppaction://media"/>
            <a:extLst>
              <a:ext uri="{FF2B5EF4-FFF2-40B4-BE49-F238E27FC236}">
                <a16:creationId xmlns:a16="http://schemas.microsoft.com/office/drawing/2014/main" id="{1B178FCD-50FA-F1C5-B6BF-E7DDFC84DC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88786219"/>
      </p:ext>
    </p:extLst>
  </p:cSld>
  <p:clrMapOvr>
    <a:masterClrMapping/>
  </p:clrMapOvr>
  <mc:AlternateContent xmlns:mc="http://schemas.openxmlformats.org/markup-compatibility/2006">
    <mc:Choice xmlns:p14="http://schemas.microsoft.com/office/powerpoint/2010/main" Requires="p14">
      <p:transition spd="med" p14:dur="700" advTm="68279">
        <p:fade/>
      </p:transition>
    </mc:Choice>
    <mc:Fallback>
      <p:transition spd="med" advTm="682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2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0836D-60F9-A803-E24B-1F2D15001A8C}"/>
              </a:ext>
            </a:extLst>
          </p:cNvPr>
          <p:cNvSpPr>
            <a:spLocks noGrp="1"/>
          </p:cNvSpPr>
          <p:nvPr>
            <p:ph type="title"/>
          </p:nvPr>
        </p:nvSpPr>
        <p:spPr>
          <a:xfrm>
            <a:off x="958788" y="260531"/>
            <a:ext cx="10058400" cy="1325563"/>
          </a:xfrm>
        </p:spPr>
        <p:txBody>
          <a:bodyPr/>
          <a:lstStyle/>
          <a:p>
            <a:pPr algn="ctr"/>
            <a:r>
              <a:rPr lang="en-GB" dirty="0">
                <a:latin typeface="Arial" panose="020B0604020202020204" pitchFamily="34" charset="0"/>
                <a:cs typeface="Arial" panose="020B0604020202020204" pitchFamily="34" charset="0"/>
              </a:rPr>
              <a:t>Personal Care Plan</a:t>
            </a:r>
            <a:br>
              <a:rPr lang="en-GB" b="1" dirty="0"/>
            </a:br>
            <a:endParaRPr lang="en-GB" dirty="0"/>
          </a:p>
        </p:txBody>
      </p:sp>
      <p:graphicFrame>
        <p:nvGraphicFramePr>
          <p:cNvPr id="7" name="Content Placeholder 6">
            <a:extLst>
              <a:ext uri="{FF2B5EF4-FFF2-40B4-BE49-F238E27FC236}">
                <a16:creationId xmlns:a16="http://schemas.microsoft.com/office/drawing/2014/main" id="{8A7D595B-2146-1F07-02B3-1DF503E5DA87}"/>
              </a:ext>
            </a:extLst>
          </p:cNvPr>
          <p:cNvGraphicFramePr>
            <a:graphicFrameLocks noGrp="1"/>
          </p:cNvGraphicFramePr>
          <p:nvPr>
            <p:ph sz="half" idx="1"/>
            <p:extLst>
              <p:ext uri="{D42A27DB-BD31-4B8C-83A1-F6EECF244321}">
                <p14:modId xmlns:p14="http://schemas.microsoft.com/office/powerpoint/2010/main" val="1091165418"/>
              </p:ext>
            </p:extLst>
          </p:nvPr>
        </p:nvGraphicFramePr>
        <p:xfrm>
          <a:off x="335360" y="2492896"/>
          <a:ext cx="11305256" cy="4123928"/>
        </p:xfrm>
        <a:graphic>
          <a:graphicData uri="http://schemas.openxmlformats.org/drawingml/2006/chart">
            <c:chart xmlns:c="http://schemas.openxmlformats.org/drawingml/2006/chart" xmlns:r="http://schemas.openxmlformats.org/officeDocument/2006/relationships" r:id="rId4"/>
          </a:graphicData>
        </a:graphic>
      </p:graphicFrame>
      <p:sp>
        <p:nvSpPr>
          <p:cNvPr id="11" name="TextBox 10">
            <a:extLst>
              <a:ext uri="{FF2B5EF4-FFF2-40B4-BE49-F238E27FC236}">
                <a16:creationId xmlns:a16="http://schemas.microsoft.com/office/drawing/2014/main" id="{821A7C8E-0D61-5A53-A1BC-9F2439AEB33C}"/>
              </a:ext>
            </a:extLst>
          </p:cNvPr>
          <p:cNvSpPr txBox="1"/>
          <p:nvPr/>
        </p:nvSpPr>
        <p:spPr>
          <a:xfrm>
            <a:off x="479376" y="1856659"/>
            <a:ext cx="11017224"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NICE NG236 (2023) Guidelines: Allocation of the Mandatory 3-Hour Daily Multidisciplinary Rehabilitation Program</a:t>
            </a:r>
          </a:p>
        </p:txBody>
      </p:sp>
      <p:pic>
        <p:nvPicPr>
          <p:cNvPr id="3" name="Recorded Sound">
            <a:hlinkClick r:id="" action="ppaction://media"/>
            <a:extLst>
              <a:ext uri="{FF2B5EF4-FFF2-40B4-BE49-F238E27FC236}">
                <a16:creationId xmlns:a16="http://schemas.microsoft.com/office/drawing/2014/main" id="{5E36138A-4592-A129-DA41-CFAD25B286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0788" y="720112"/>
            <a:ext cx="406400" cy="406400"/>
          </a:xfrm>
          <a:prstGeom prst="rect">
            <a:avLst/>
          </a:prstGeom>
        </p:spPr>
      </p:pic>
    </p:spTree>
    <p:extLst>
      <p:ext uri="{BB962C8B-B14F-4D97-AF65-F5344CB8AC3E}">
        <p14:creationId xmlns:p14="http://schemas.microsoft.com/office/powerpoint/2010/main" val="2459104290"/>
      </p:ext>
    </p:extLst>
  </p:cSld>
  <p:clrMapOvr>
    <a:masterClrMapping/>
  </p:clrMapOvr>
  <mc:AlternateContent xmlns:mc="http://schemas.openxmlformats.org/markup-compatibility/2006">
    <mc:Choice xmlns:p14="http://schemas.microsoft.com/office/powerpoint/2010/main" Requires="p14">
      <p:transition spd="med" p14:dur="700" advTm="75857">
        <p:fade/>
      </p:transition>
    </mc:Choice>
    <mc:Fallback>
      <p:transition spd="med" advTm="758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8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FF202-8C4C-F1AD-BD2F-9EFE4C3F4E86}"/>
              </a:ext>
            </a:extLst>
          </p:cNvPr>
          <p:cNvSpPr>
            <a:spLocks noGrp="1"/>
          </p:cNvSpPr>
          <p:nvPr>
            <p:ph type="title"/>
          </p:nvPr>
        </p:nvSpPr>
        <p:spPr>
          <a:xfrm>
            <a:off x="983432" y="332656"/>
            <a:ext cx="10058400" cy="1325563"/>
          </a:xfrm>
        </p:spPr>
        <p:txBody>
          <a:bodyPr/>
          <a:lstStyle/>
          <a:p>
            <a:pPr algn="ctr"/>
            <a:r>
              <a:rPr lang="en-GB" dirty="0">
                <a:latin typeface="Arial" panose="020B0604020202020204" pitchFamily="34" charset="0"/>
                <a:cs typeface="Arial" panose="020B0604020202020204" pitchFamily="34" charset="0"/>
              </a:rPr>
              <a:t>Fictional Patient Profile</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6F3FD0-4E50-97C6-F705-A5D6CDADA1DA}"/>
              </a:ext>
            </a:extLst>
          </p:cNvPr>
          <p:cNvSpPr>
            <a:spLocks noGrp="1"/>
          </p:cNvSpPr>
          <p:nvPr>
            <p:ph sz="half" idx="1"/>
          </p:nvPr>
        </p:nvSpPr>
        <p:spPr/>
        <p:txBody>
          <a:bodyPr>
            <a:normAutofit/>
          </a:bodyPr>
          <a:lstStyle/>
          <a:p>
            <a:pPr>
              <a:lnSpc>
                <a:spcPct val="150000"/>
              </a:lnSpc>
            </a:pPr>
            <a:r>
              <a:rPr lang="en-GB" sz="1400" b="1" dirty="0">
                <a:latin typeface="Arial" panose="020B0604020202020204" pitchFamily="34" charset="0"/>
                <a:cs typeface="Arial" panose="020B0604020202020204" pitchFamily="34" charset="0"/>
              </a:rPr>
              <a:t>Baseline demographics</a:t>
            </a:r>
          </a:p>
          <a:p>
            <a:pPr marL="0" indent="0">
              <a:lnSpc>
                <a:spcPct val="150000"/>
              </a:lnSpc>
              <a:buNone/>
            </a:pPr>
            <a:r>
              <a:rPr lang="en-GB" sz="1400" dirty="0">
                <a:latin typeface="Arial" panose="020B0604020202020204" pitchFamily="34" charset="0"/>
                <a:cs typeface="Arial" panose="020B0604020202020204" pitchFamily="34" charset="0"/>
              </a:rPr>
              <a:t>Full name: David Hughes</a:t>
            </a:r>
          </a:p>
          <a:p>
            <a:pPr marL="0" indent="0">
              <a:lnSpc>
                <a:spcPct val="150000"/>
              </a:lnSpc>
              <a:buNone/>
            </a:pPr>
            <a:r>
              <a:rPr lang="en-GB" sz="1400" dirty="0">
                <a:latin typeface="Arial" panose="020B0604020202020204" pitchFamily="34" charset="0"/>
                <a:cs typeface="Arial" panose="020B0604020202020204" pitchFamily="34" charset="0"/>
              </a:rPr>
              <a:t>Demographics: 65-year-old male, retired royal mail postal carrier.</a:t>
            </a:r>
          </a:p>
          <a:p>
            <a:pPr marL="0" indent="0">
              <a:lnSpc>
                <a:spcPct val="150000"/>
              </a:lnSpc>
              <a:buNone/>
            </a:pPr>
            <a:r>
              <a:rPr lang="en-GB" sz="1400" dirty="0">
                <a:latin typeface="Arial" panose="020B0604020202020204" pitchFamily="34" charset="0"/>
                <a:cs typeface="Arial" panose="020B0604020202020204" pitchFamily="34" charset="0"/>
              </a:rPr>
              <a:t>Social circumstances: lives with his supportive wife in a standard two-story house with an upstairs bathroom.</a:t>
            </a:r>
          </a:p>
          <a:p>
            <a:pPr marL="0" indent="0">
              <a:lnSpc>
                <a:spcPct val="150000"/>
              </a:lnSpc>
              <a:buNone/>
            </a:pPr>
            <a:r>
              <a:rPr lang="en-GB" sz="1400" dirty="0">
                <a:latin typeface="Arial" panose="020B0604020202020204" pitchFamily="34" charset="0"/>
                <a:cs typeface="Arial" panose="020B0604020202020204" pitchFamily="34" charset="0"/>
              </a:rPr>
              <a:t>Functional status: completely independent prior to this acute episode.</a:t>
            </a:r>
          </a:p>
          <a:p>
            <a:endParaRPr lang="en-GB" dirty="0"/>
          </a:p>
        </p:txBody>
      </p:sp>
      <p:sp>
        <p:nvSpPr>
          <p:cNvPr id="4" name="Content Placeholder 3">
            <a:extLst>
              <a:ext uri="{FF2B5EF4-FFF2-40B4-BE49-F238E27FC236}">
                <a16:creationId xmlns:a16="http://schemas.microsoft.com/office/drawing/2014/main" id="{E8A44457-3648-A7B1-2BF7-872F7CD8C9CC}"/>
              </a:ext>
            </a:extLst>
          </p:cNvPr>
          <p:cNvSpPr>
            <a:spLocks noGrp="1"/>
          </p:cNvSpPr>
          <p:nvPr>
            <p:ph sz="half" idx="2"/>
          </p:nvPr>
        </p:nvSpPr>
        <p:spPr/>
        <p:txBody>
          <a:bodyPr>
            <a:normAutofit/>
          </a:bodyPr>
          <a:lstStyle/>
          <a:p>
            <a:pPr>
              <a:lnSpc>
                <a:spcPct val="150000"/>
              </a:lnSpc>
            </a:pPr>
            <a:r>
              <a:rPr lang="en-GB" sz="1400" b="1" dirty="0">
                <a:latin typeface="Arial" panose="020B0604020202020204" pitchFamily="34" charset="0"/>
                <a:cs typeface="Arial" panose="020B0604020202020204" pitchFamily="34" charset="0"/>
              </a:rPr>
              <a:t>Clinical admission data</a:t>
            </a:r>
          </a:p>
          <a:p>
            <a:pPr marL="0" indent="0">
              <a:lnSpc>
                <a:spcPct val="150000"/>
              </a:lnSpc>
              <a:buNone/>
            </a:pPr>
            <a:r>
              <a:rPr lang="en-GB" sz="1400" dirty="0">
                <a:latin typeface="Arial" panose="020B0604020202020204" pitchFamily="34" charset="0"/>
                <a:cs typeface="Arial" panose="020B0604020202020204" pitchFamily="34" charset="0"/>
              </a:rPr>
              <a:t>Primary diagnosis: right middle cerebral artery (MCA) ischemic stroke.</a:t>
            </a:r>
          </a:p>
          <a:p>
            <a:pPr marL="0" indent="0">
              <a:lnSpc>
                <a:spcPct val="150000"/>
              </a:lnSpc>
              <a:buNone/>
            </a:pPr>
            <a:r>
              <a:rPr lang="en-GB" sz="1400" dirty="0">
                <a:latin typeface="Arial" panose="020B0604020202020204" pitchFamily="34" charset="0"/>
                <a:cs typeface="Arial" panose="020B0604020202020204" pitchFamily="34" charset="0"/>
              </a:rPr>
              <a:t>Emergency presentation: left-sided facial droop, arm weakness, and severe dysarthria.</a:t>
            </a:r>
          </a:p>
          <a:p>
            <a:pPr marL="0" indent="0">
              <a:lnSpc>
                <a:spcPct val="150000"/>
              </a:lnSpc>
              <a:buNone/>
            </a:pPr>
            <a:r>
              <a:rPr lang="en-GB" sz="1400" dirty="0">
                <a:latin typeface="Arial" panose="020B0604020202020204" pitchFamily="34" charset="0"/>
                <a:cs typeface="Arial" panose="020B0604020202020204" pitchFamily="34" charset="0"/>
              </a:rPr>
              <a:t>Stroke severity baseline: initial stroke scale (NIHSS) score of 14, indicating a moderate stroke.</a:t>
            </a:r>
          </a:p>
          <a:p>
            <a:endParaRPr lang="en-GB" dirty="0"/>
          </a:p>
        </p:txBody>
      </p:sp>
      <p:pic>
        <p:nvPicPr>
          <p:cNvPr id="6" name="Graphic 5" descr="Folder Search with solid fill">
            <a:extLst>
              <a:ext uri="{FF2B5EF4-FFF2-40B4-BE49-F238E27FC236}">
                <a16:creationId xmlns:a16="http://schemas.microsoft.com/office/drawing/2014/main" id="{759BB7CA-0E26-F181-72D0-AC0E0E2ED45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082919" y="5599627"/>
            <a:ext cx="914400" cy="914400"/>
          </a:xfrm>
          <a:prstGeom prst="rect">
            <a:avLst/>
          </a:prstGeom>
        </p:spPr>
      </p:pic>
      <p:pic>
        <p:nvPicPr>
          <p:cNvPr id="5" name="Recorded Sound">
            <a:hlinkClick r:id="" action="ppaction://media"/>
            <a:extLst>
              <a:ext uri="{FF2B5EF4-FFF2-40B4-BE49-F238E27FC236}">
                <a16:creationId xmlns:a16="http://schemas.microsoft.com/office/drawing/2014/main" id="{1EF6CF52-ADEE-8228-95D3-4297381090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79576" y="792237"/>
            <a:ext cx="406400" cy="406400"/>
          </a:xfrm>
          <a:prstGeom prst="rect">
            <a:avLst/>
          </a:prstGeom>
        </p:spPr>
      </p:pic>
    </p:spTree>
    <p:extLst>
      <p:ext uri="{BB962C8B-B14F-4D97-AF65-F5344CB8AC3E}">
        <p14:creationId xmlns:p14="http://schemas.microsoft.com/office/powerpoint/2010/main" val="1355962833"/>
      </p:ext>
    </p:extLst>
  </p:cSld>
  <p:clrMapOvr>
    <a:masterClrMapping/>
  </p:clrMapOvr>
  <mc:AlternateContent xmlns:mc="http://schemas.openxmlformats.org/markup-compatibility/2006">
    <mc:Choice xmlns:p14="http://schemas.microsoft.com/office/powerpoint/2010/main" Requires="p14">
      <p:transition spd="med" p14:dur="700" advTm="85177">
        <p:fade/>
      </p:transition>
    </mc:Choice>
    <mc:Fallback>
      <p:transition spd="med" advTm="851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BAB23-0BBC-7125-0FFF-BF793FBE0E31}"/>
              </a:ext>
            </a:extLst>
          </p:cNvPr>
          <p:cNvSpPr>
            <a:spLocks noGrp="1"/>
          </p:cNvSpPr>
          <p:nvPr>
            <p:ph type="title"/>
          </p:nvPr>
        </p:nvSpPr>
        <p:spPr>
          <a:xfrm>
            <a:off x="1066800" y="315131"/>
            <a:ext cx="10058400" cy="1325563"/>
          </a:xfrm>
        </p:spPr>
        <p:txBody>
          <a:bodyPr/>
          <a:lstStyle/>
          <a:p>
            <a:pPr algn="ctr"/>
            <a:r>
              <a:rPr lang="en-GB" dirty="0">
                <a:latin typeface="Arial" panose="020B0604020202020204" pitchFamily="34" charset="0"/>
                <a:cs typeface="Arial" panose="020B0604020202020204" pitchFamily="34" charset="0"/>
              </a:rPr>
              <a:t>Modifiable &amp; Non-Modifiable Risk Factors</a:t>
            </a:r>
            <a:br>
              <a:rPr lang="en-GB" b="1" dirty="0"/>
            </a:br>
            <a:endParaRPr lang="en-GB" dirty="0"/>
          </a:p>
        </p:txBody>
      </p:sp>
      <p:sp>
        <p:nvSpPr>
          <p:cNvPr id="3" name="Content Placeholder 2">
            <a:extLst>
              <a:ext uri="{FF2B5EF4-FFF2-40B4-BE49-F238E27FC236}">
                <a16:creationId xmlns:a16="http://schemas.microsoft.com/office/drawing/2014/main" id="{7950CFCD-C896-1A6F-2E9C-EE9F0FAC7118}"/>
              </a:ext>
            </a:extLst>
          </p:cNvPr>
          <p:cNvSpPr>
            <a:spLocks noGrp="1"/>
          </p:cNvSpPr>
          <p:nvPr>
            <p:ph sz="half" idx="1"/>
          </p:nvPr>
        </p:nvSpPr>
        <p:spPr>
          <a:xfrm>
            <a:off x="911424" y="1742619"/>
            <a:ext cx="2796952" cy="4575175"/>
          </a:xfrm>
        </p:spPr>
        <p:txBody>
          <a:bodyPr/>
          <a:lstStyle/>
          <a:p>
            <a:pPr marL="0" indent="0">
              <a:buNone/>
            </a:pPr>
            <a:r>
              <a:rPr lang="en-GB" sz="1600" b="1" dirty="0">
                <a:latin typeface="Arial" panose="020B0604020202020204" pitchFamily="34" charset="0"/>
                <a:cs typeface="Arial" panose="020B0604020202020204" pitchFamily="34" charset="0"/>
              </a:rPr>
              <a:t>1. Untreated Hypertension</a:t>
            </a:r>
          </a:p>
          <a:p>
            <a:pPr marL="0" indent="0">
              <a:buNone/>
            </a:pPr>
            <a:r>
              <a:rPr lang="en-GB" sz="1600" dirty="0">
                <a:latin typeface="Arial" panose="020B0604020202020204" pitchFamily="34" charset="0"/>
                <a:cs typeface="Arial" panose="020B0604020202020204" pitchFamily="34" charset="0"/>
              </a:rPr>
              <a:t>A primary risk driver. Chronic high blood pressure causes mechanical stress, accelerating vessel narrowing, stiffening, and plaque formation in the carotid arteries.</a:t>
            </a:r>
          </a:p>
          <a:p>
            <a:endParaRPr lang="en-GB" dirty="0"/>
          </a:p>
        </p:txBody>
      </p:sp>
      <p:pic>
        <p:nvPicPr>
          <p:cNvPr id="10" name="Content Placeholder 9" descr="Heart with pulse with solid fill">
            <a:extLst>
              <a:ext uri="{FF2B5EF4-FFF2-40B4-BE49-F238E27FC236}">
                <a16:creationId xmlns:a16="http://schemas.microsoft.com/office/drawing/2014/main" id="{DE98B18F-87B7-CC03-4EEB-FA185CE59DCB}"/>
              </a:ext>
            </a:extLst>
          </p:cNvPr>
          <p:cNvPicPr>
            <a:picLocks noGrp="1" noChangeAspect="1"/>
          </p:cNvPicPr>
          <p:nvPr>
            <p:ph sz="half" idx="2"/>
          </p:nvPr>
        </p:nvPicPr>
        <p:blipFill>
          <a:blip>
            <a:extLst>
              <a:ext uri="{96DAC541-7B7A-43D3-8B79-37D633B846F1}">
                <asvg:svgBlip xmlns:asvg="http://schemas.microsoft.com/office/drawing/2016/SVG/main" r:embed="rId4"/>
              </a:ext>
            </a:extLst>
          </a:blip>
          <a:stretch>
            <a:fillRect/>
          </a:stretch>
        </p:blipFill>
        <p:spPr>
          <a:xfrm>
            <a:off x="1415480" y="4215781"/>
            <a:ext cx="914400" cy="914400"/>
          </a:xfrm>
        </p:spPr>
      </p:pic>
      <p:sp>
        <p:nvSpPr>
          <p:cNvPr id="11" name="TextBox 10">
            <a:extLst>
              <a:ext uri="{FF2B5EF4-FFF2-40B4-BE49-F238E27FC236}">
                <a16:creationId xmlns:a16="http://schemas.microsoft.com/office/drawing/2014/main" id="{45A50465-61C3-EB0D-D4B1-EE1183ECAD9B}"/>
              </a:ext>
            </a:extLst>
          </p:cNvPr>
          <p:cNvSpPr txBox="1"/>
          <p:nvPr/>
        </p:nvSpPr>
        <p:spPr>
          <a:xfrm>
            <a:off x="5087888" y="1723113"/>
            <a:ext cx="2736304" cy="2062103"/>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2. Heavy Smoking History</a:t>
            </a:r>
          </a:p>
          <a:p>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Smoking 20 cigarettes/day for 40 years causes endothelial damage, impairs nitric oxide release, raises fibrinogen levels, and increases clot risk.</a:t>
            </a:r>
          </a:p>
        </p:txBody>
      </p:sp>
      <p:pic>
        <p:nvPicPr>
          <p:cNvPr id="14" name="Graphic 13" descr="Smoking with solid fill">
            <a:extLst>
              <a:ext uri="{FF2B5EF4-FFF2-40B4-BE49-F238E27FC236}">
                <a16:creationId xmlns:a16="http://schemas.microsoft.com/office/drawing/2014/main" id="{F98176ED-2D0B-AFA8-354A-35506555CAA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638800" y="4215781"/>
            <a:ext cx="914400" cy="914400"/>
          </a:xfrm>
          <a:prstGeom prst="rect">
            <a:avLst/>
          </a:prstGeom>
        </p:spPr>
      </p:pic>
      <p:sp>
        <p:nvSpPr>
          <p:cNvPr id="15" name="TextBox 14">
            <a:extLst>
              <a:ext uri="{FF2B5EF4-FFF2-40B4-BE49-F238E27FC236}">
                <a16:creationId xmlns:a16="http://schemas.microsoft.com/office/drawing/2014/main" id="{1906D8D3-B988-7FB3-F804-4FE0E1D53EDF}"/>
              </a:ext>
            </a:extLst>
          </p:cNvPr>
          <p:cNvSpPr txBox="1"/>
          <p:nvPr/>
        </p:nvSpPr>
        <p:spPr>
          <a:xfrm>
            <a:off x="8760296" y="1742619"/>
            <a:ext cx="2520280" cy="230832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3. Prior Vascular Events</a:t>
            </a:r>
          </a:p>
          <a:p>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 transient ischemic attack (TIA) 6 months ago indicated significant vascular disease. Poor medication adherence left him highly vulnerable to a major stroke.</a:t>
            </a:r>
          </a:p>
        </p:txBody>
      </p:sp>
      <p:pic>
        <p:nvPicPr>
          <p:cNvPr id="17" name="Graphic 16" descr="History with solid fill">
            <a:extLst>
              <a:ext uri="{FF2B5EF4-FFF2-40B4-BE49-F238E27FC236}">
                <a16:creationId xmlns:a16="http://schemas.microsoft.com/office/drawing/2014/main" id="{69E199F4-DB92-632A-DFFE-AE65F332570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862120" y="4215781"/>
            <a:ext cx="914400" cy="914400"/>
          </a:xfrm>
          <a:prstGeom prst="rect">
            <a:avLst/>
          </a:prstGeom>
        </p:spPr>
      </p:pic>
      <p:pic>
        <p:nvPicPr>
          <p:cNvPr id="4" name="Recorded Sound">
            <a:hlinkClick r:id="" action="ppaction://media"/>
            <a:extLst>
              <a:ext uri="{FF2B5EF4-FFF2-40B4-BE49-F238E27FC236}">
                <a16:creationId xmlns:a16="http://schemas.microsoft.com/office/drawing/2014/main" id="{4024AFD4-903A-8C7A-FFCD-174641003E2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94229" y="485777"/>
            <a:ext cx="406400" cy="406400"/>
          </a:xfrm>
          <a:prstGeom prst="rect">
            <a:avLst/>
          </a:prstGeom>
        </p:spPr>
      </p:pic>
    </p:spTree>
    <p:extLst>
      <p:ext uri="{BB962C8B-B14F-4D97-AF65-F5344CB8AC3E}">
        <p14:creationId xmlns:p14="http://schemas.microsoft.com/office/powerpoint/2010/main" val="3395652924"/>
      </p:ext>
    </p:extLst>
  </p:cSld>
  <p:clrMapOvr>
    <a:masterClrMapping/>
  </p:clrMapOvr>
  <mc:AlternateContent xmlns:mc="http://schemas.openxmlformats.org/markup-compatibility/2006">
    <mc:Choice xmlns:p14="http://schemas.microsoft.com/office/powerpoint/2010/main" Requires="p14">
      <p:transition spd="med" p14:dur="700" advTm="85038">
        <p:fade/>
      </p:transition>
    </mc:Choice>
    <mc:Fallback>
      <p:transition spd="med" advTm="850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0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37557-91C8-FB79-77AD-663A1BFADC9C}"/>
              </a:ext>
            </a:extLst>
          </p:cNvPr>
          <p:cNvSpPr>
            <a:spLocks noGrp="1"/>
          </p:cNvSpPr>
          <p:nvPr>
            <p:ph type="title"/>
          </p:nvPr>
        </p:nvSpPr>
        <p:spPr>
          <a:xfrm>
            <a:off x="1066800" y="332656"/>
            <a:ext cx="10058400" cy="1325563"/>
          </a:xfrm>
        </p:spPr>
        <p:txBody>
          <a:bodyPr/>
          <a:lstStyle/>
          <a:p>
            <a:pPr algn="ctr"/>
            <a:r>
              <a:rPr lang="en-GB" dirty="0">
                <a:latin typeface="Arial" panose="020B0604020202020204" pitchFamily="34" charset="0"/>
                <a:cs typeface="Arial" panose="020B0604020202020204" pitchFamily="34" charset="0"/>
              </a:rPr>
              <a:t>Evidence-Based Recommendations</a:t>
            </a:r>
            <a:br>
              <a:rPr lang="en-GB" b="1" dirty="0"/>
            </a:br>
            <a:endParaRPr lang="en-GB" dirty="0"/>
          </a:p>
        </p:txBody>
      </p:sp>
      <p:graphicFrame>
        <p:nvGraphicFramePr>
          <p:cNvPr id="5" name="Content Placeholder 4">
            <a:extLst>
              <a:ext uri="{FF2B5EF4-FFF2-40B4-BE49-F238E27FC236}">
                <a16:creationId xmlns:a16="http://schemas.microsoft.com/office/drawing/2014/main" id="{52AAE295-2FEA-A7B3-D13D-1F1CC5C412E7}"/>
              </a:ext>
            </a:extLst>
          </p:cNvPr>
          <p:cNvGraphicFramePr>
            <a:graphicFrameLocks noGrp="1"/>
          </p:cNvGraphicFramePr>
          <p:nvPr>
            <p:ph sz="half" idx="1"/>
            <p:extLst>
              <p:ext uri="{D42A27DB-BD31-4B8C-83A1-F6EECF244321}">
                <p14:modId xmlns:p14="http://schemas.microsoft.com/office/powerpoint/2010/main" val="631095966"/>
              </p:ext>
            </p:extLst>
          </p:nvPr>
        </p:nvGraphicFramePr>
        <p:xfrm>
          <a:off x="1066800" y="1825624"/>
          <a:ext cx="9925743" cy="4411690"/>
        </p:xfrm>
        <a:graphic>
          <a:graphicData uri="http://schemas.openxmlformats.org/drawingml/2006/table">
            <a:tbl>
              <a:tblPr firstRow="1" bandRow="1">
                <a:tableStyleId>{21E4AEA4-8DFA-4A89-87EB-49C32662AFE0}</a:tableStyleId>
              </a:tblPr>
              <a:tblGrid>
                <a:gridCol w="3308581">
                  <a:extLst>
                    <a:ext uri="{9D8B030D-6E8A-4147-A177-3AD203B41FA5}">
                      <a16:colId xmlns:a16="http://schemas.microsoft.com/office/drawing/2014/main" val="1936270882"/>
                    </a:ext>
                  </a:extLst>
                </a:gridCol>
                <a:gridCol w="3308581">
                  <a:extLst>
                    <a:ext uri="{9D8B030D-6E8A-4147-A177-3AD203B41FA5}">
                      <a16:colId xmlns:a16="http://schemas.microsoft.com/office/drawing/2014/main" val="3393919276"/>
                    </a:ext>
                  </a:extLst>
                </a:gridCol>
                <a:gridCol w="3308581">
                  <a:extLst>
                    <a:ext uri="{9D8B030D-6E8A-4147-A177-3AD203B41FA5}">
                      <a16:colId xmlns:a16="http://schemas.microsoft.com/office/drawing/2014/main" val="2095099628"/>
                    </a:ext>
                  </a:extLst>
                </a:gridCol>
              </a:tblGrid>
              <a:tr h="882338">
                <a:tc>
                  <a:txBody>
                    <a:bodyPr/>
                    <a:lstStyle/>
                    <a:p>
                      <a:r>
                        <a:rPr lang="en-GB" sz="1800" b="0" i="0" kern="1200" dirty="0">
                          <a:solidFill>
                            <a:schemeClr val="lt1"/>
                          </a:solidFill>
                          <a:effectLst/>
                          <a:latin typeface="Arial" panose="020B0604020202020204" pitchFamily="34" charset="0"/>
                          <a:ea typeface="+mn-ea"/>
                          <a:cs typeface="Arial" panose="020B0604020202020204" pitchFamily="34" charset="0"/>
                        </a:rPr>
                        <a:t>Care Dimension</a:t>
                      </a:r>
                      <a:endParaRPr lang="en-GB" b="0" dirty="0">
                        <a:latin typeface="Arial" panose="020B0604020202020204" pitchFamily="34" charset="0"/>
                        <a:cs typeface="Arial" panose="020B0604020202020204" pitchFamily="34" charset="0"/>
                      </a:endParaRPr>
                    </a:p>
                  </a:txBody>
                  <a:tcPr/>
                </a:tc>
                <a:tc>
                  <a:txBody>
                    <a:bodyPr/>
                    <a:lstStyle/>
                    <a:p>
                      <a:r>
                        <a:rPr lang="en-GB" sz="1800" b="0" i="0" kern="1200" dirty="0">
                          <a:solidFill>
                            <a:schemeClr val="lt1"/>
                          </a:solidFill>
                          <a:effectLst/>
                          <a:latin typeface="Arial" panose="020B0604020202020204" pitchFamily="34" charset="0"/>
                          <a:ea typeface="+mn-ea"/>
                          <a:cs typeface="Arial" panose="020B0604020202020204" pitchFamily="34" charset="0"/>
                        </a:rPr>
                        <a:t>Evidence-Based Interventions (NICE)</a:t>
                      </a:r>
                      <a:endParaRPr lang="en-GB" b="0" dirty="0">
                        <a:latin typeface="Arial" panose="020B0604020202020204" pitchFamily="34" charset="0"/>
                        <a:cs typeface="Arial" panose="020B0604020202020204" pitchFamily="34" charset="0"/>
                      </a:endParaRPr>
                    </a:p>
                  </a:txBody>
                  <a:tcPr/>
                </a:tc>
                <a:tc>
                  <a:txBody>
                    <a:bodyPr/>
                    <a:lstStyle/>
                    <a:p>
                      <a:r>
                        <a:rPr lang="en-GB" sz="1800" b="0" i="0" kern="1200" dirty="0">
                          <a:solidFill>
                            <a:schemeClr val="lt1"/>
                          </a:solidFill>
                          <a:effectLst/>
                          <a:latin typeface="Arial" panose="020B0604020202020204" pitchFamily="34" charset="0"/>
                          <a:ea typeface="+mn-ea"/>
                          <a:cs typeface="Arial" panose="020B0604020202020204" pitchFamily="34" charset="0"/>
                        </a:rPr>
                        <a:t>Target Clinical Parameters &amp; Outcomes</a:t>
                      </a:r>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5216933"/>
                  </a:ext>
                </a:extLst>
              </a:tr>
              <a:tr h="882338">
                <a:tc>
                  <a:txBody>
                    <a:bodyPr/>
                    <a:lstStyle/>
                    <a:p>
                      <a:pPr marL="0" marR="0" algn="l">
                        <a:buNone/>
                      </a:pPr>
                      <a:r>
                        <a:rPr lang="en-GB" sz="1088" b="1" i="0" dirty="0">
                          <a:solidFill>
                            <a:srgbClr val="2F3E46"/>
                          </a:solidFill>
                          <a:effectLst/>
                          <a:latin typeface="Arial" panose="020B0604020202020204" pitchFamily="34" charset="0"/>
                          <a:cs typeface="Arial" panose="020B0604020202020204" pitchFamily="34" charset="0"/>
                        </a:rPr>
                        <a:t>Hyperacute Care</a:t>
                      </a:r>
                      <a:endParaRPr lang="en-GB" sz="1088" b="0" i="0" dirty="0">
                        <a:solidFill>
                          <a:srgbClr val="2F3E46"/>
                        </a:solidFill>
                        <a:effectLst/>
                        <a:latin typeface="Arial" panose="020B0604020202020204" pitchFamily="34" charset="0"/>
                        <a:cs typeface="Arial" panose="020B0604020202020204" pitchFamily="34" charset="0"/>
                      </a:endParaRPr>
                    </a:p>
                  </a:txBody>
                  <a:tcPr marL="171450" marR="171450" marT="123825" marB="123825" anchor="ctr"/>
                </a:tc>
                <a:tc>
                  <a:txBody>
                    <a:bodyPr/>
                    <a:lstStyle/>
                    <a:p>
                      <a:pPr marL="0" marR="0" algn="l">
                        <a:buNone/>
                      </a:pPr>
                      <a:r>
                        <a:rPr lang="en-GB" sz="1088" b="0" i="0" dirty="0">
                          <a:solidFill>
                            <a:srgbClr val="2F3E46"/>
                          </a:solidFill>
                          <a:effectLst/>
                          <a:latin typeface="Arial" panose="020B0604020202020204" pitchFamily="34" charset="0"/>
                          <a:cs typeface="Arial" panose="020B0604020202020204" pitchFamily="34" charset="0"/>
                        </a:rPr>
                        <a:t>Alteplase Thrombolysis / Thrombectomy</a:t>
                      </a:r>
                    </a:p>
                  </a:txBody>
                  <a:tcPr marL="171450" marR="171450" marT="123825" marB="123825" anchor="ctr"/>
                </a:tc>
                <a:tc>
                  <a:txBody>
                    <a:bodyPr/>
                    <a:lstStyle/>
                    <a:p>
                      <a:pPr marL="0" marR="0" algn="l">
                        <a:buNone/>
                      </a:pPr>
                      <a:r>
                        <a:rPr lang="en-GB" sz="1088" b="0" i="0" dirty="0">
                          <a:solidFill>
                            <a:srgbClr val="2F3E46"/>
                          </a:solidFill>
                          <a:effectLst/>
                          <a:latin typeface="Arial" panose="020B0604020202020204" pitchFamily="34" charset="0"/>
                          <a:cs typeface="Arial" panose="020B0604020202020204" pitchFamily="34" charset="0"/>
                        </a:rPr>
                        <a:t>Restore perfusion within 4.5 hours of onset; evaluate for large vessel occlusion.</a:t>
                      </a:r>
                    </a:p>
                  </a:txBody>
                  <a:tcPr marL="171450" marR="171450" marT="123825" marB="123825" anchor="ctr"/>
                </a:tc>
                <a:extLst>
                  <a:ext uri="{0D108BD9-81ED-4DB2-BD59-A6C34878D82A}">
                    <a16:rowId xmlns:a16="http://schemas.microsoft.com/office/drawing/2014/main" val="786276241"/>
                  </a:ext>
                </a:extLst>
              </a:tr>
              <a:tr h="882338">
                <a:tc>
                  <a:txBody>
                    <a:bodyPr/>
                    <a:lstStyle/>
                    <a:p>
                      <a:pPr marL="0" marR="0" algn="l">
                        <a:buNone/>
                      </a:pPr>
                      <a:r>
                        <a:rPr lang="en-GB" sz="1088" b="1" i="0">
                          <a:solidFill>
                            <a:srgbClr val="2F3E46"/>
                          </a:solidFill>
                          <a:effectLst/>
                          <a:latin typeface="Arial" panose="020B0604020202020204" pitchFamily="34" charset="0"/>
                          <a:cs typeface="Arial" panose="020B0604020202020204" pitchFamily="34" charset="0"/>
                        </a:rPr>
                        <a:t>Antithrombotic Core</a:t>
                      </a:r>
                      <a:endParaRPr lang="en-GB" sz="1088" b="0" i="0">
                        <a:solidFill>
                          <a:srgbClr val="2F3E46"/>
                        </a:solidFill>
                        <a:effectLst/>
                        <a:latin typeface="Arial" panose="020B0604020202020204" pitchFamily="34" charset="0"/>
                        <a:cs typeface="Arial" panose="020B0604020202020204" pitchFamily="34" charset="0"/>
                      </a:endParaRPr>
                    </a:p>
                  </a:txBody>
                  <a:tcPr marL="171450" marR="171450" marT="123825" marB="123825" anchor="ctr"/>
                </a:tc>
                <a:tc>
                  <a:txBody>
                    <a:bodyPr/>
                    <a:lstStyle/>
                    <a:p>
                      <a:pPr marL="0" marR="0" algn="l">
                        <a:buNone/>
                      </a:pPr>
                      <a:r>
                        <a:rPr lang="en-GB" sz="1088" b="0" i="0">
                          <a:solidFill>
                            <a:srgbClr val="2F3E46"/>
                          </a:solidFill>
                          <a:effectLst/>
                          <a:latin typeface="Arial" panose="020B0604020202020204" pitchFamily="34" charset="0"/>
                          <a:cs typeface="Arial" panose="020B0604020202020204" pitchFamily="34" charset="0"/>
                        </a:rPr>
                        <a:t>Clopidogrel Secondary Prevention</a:t>
                      </a:r>
                    </a:p>
                  </a:txBody>
                  <a:tcPr marL="171450" marR="171450" marT="123825" marB="123825" anchor="ctr"/>
                </a:tc>
                <a:tc>
                  <a:txBody>
                    <a:bodyPr/>
                    <a:lstStyle/>
                    <a:p>
                      <a:pPr marL="0" marR="0" algn="l">
                        <a:buNone/>
                      </a:pPr>
                      <a:r>
                        <a:rPr lang="en-GB" sz="1088" b="0" i="0" dirty="0">
                          <a:solidFill>
                            <a:srgbClr val="2F3E46"/>
                          </a:solidFill>
                          <a:effectLst/>
                          <a:latin typeface="Arial" panose="020B0604020202020204" pitchFamily="34" charset="0"/>
                          <a:cs typeface="Arial" panose="020B0604020202020204" pitchFamily="34" charset="0"/>
                        </a:rPr>
                        <a:t>Initiate Clopidogrel 75mg daily (or Aspirin 300mg short-term) to prevent recurrent strokes.</a:t>
                      </a:r>
                    </a:p>
                  </a:txBody>
                  <a:tcPr marL="171450" marR="171450" marT="123825" marB="123825" anchor="ctr"/>
                </a:tc>
                <a:extLst>
                  <a:ext uri="{0D108BD9-81ED-4DB2-BD59-A6C34878D82A}">
                    <a16:rowId xmlns:a16="http://schemas.microsoft.com/office/drawing/2014/main" val="1067792046"/>
                  </a:ext>
                </a:extLst>
              </a:tr>
              <a:tr h="882338">
                <a:tc>
                  <a:txBody>
                    <a:bodyPr/>
                    <a:lstStyle/>
                    <a:p>
                      <a:pPr marL="0" marR="0" algn="l">
                        <a:buNone/>
                      </a:pPr>
                      <a:r>
                        <a:rPr lang="en-GB" sz="1088" b="1" i="0">
                          <a:solidFill>
                            <a:srgbClr val="2F3E46"/>
                          </a:solidFill>
                          <a:effectLst/>
                          <a:latin typeface="Arial" panose="020B0604020202020204" pitchFamily="34" charset="0"/>
                          <a:cs typeface="Arial" panose="020B0604020202020204" pitchFamily="34" charset="0"/>
                        </a:rPr>
                        <a:t>Blood Pressure Control</a:t>
                      </a:r>
                      <a:endParaRPr lang="en-GB" sz="1088" b="0" i="0">
                        <a:solidFill>
                          <a:srgbClr val="2F3E46"/>
                        </a:solidFill>
                        <a:effectLst/>
                        <a:latin typeface="Arial" panose="020B0604020202020204" pitchFamily="34" charset="0"/>
                        <a:cs typeface="Arial" panose="020B0604020202020204" pitchFamily="34" charset="0"/>
                      </a:endParaRPr>
                    </a:p>
                  </a:txBody>
                  <a:tcPr marL="171450" marR="171450" marT="123825" marB="123825" anchor="ctr"/>
                </a:tc>
                <a:tc>
                  <a:txBody>
                    <a:bodyPr/>
                    <a:lstStyle/>
                    <a:p>
                      <a:pPr marL="0" marR="0" algn="l">
                        <a:buNone/>
                      </a:pPr>
                      <a:r>
                        <a:rPr lang="en-GB" sz="1088" b="0" i="0">
                          <a:solidFill>
                            <a:srgbClr val="2F3E46"/>
                          </a:solidFill>
                          <a:effectLst/>
                          <a:latin typeface="Arial" panose="020B0604020202020204" pitchFamily="34" charset="0"/>
                          <a:cs typeface="Arial" panose="020B0604020202020204" pitchFamily="34" charset="0"/>
                        </a:rPr>
                        <a:t>Ramipril / Indapamide combination</a:t>
                      </a:r>
                    </a:p>
                  </a:txBody>
                  <a:tcPr marL="171450" marR="171450" marT="123825" marB="123825" anchor="ctr"/>
                </a:tc>
                <a:tc>
                  <a:txBody>
                    <a:bodyPr/>
                    <a:lstStyle/>
                    <a:p>
                      <a:pPr marL="0" marR="0" algn="l">
                        <a:buNone/>
                      </a:pPr>
                      <a:r>
                        <a:rPr lang="en-GB" sz="1088" b="0" i="0" dirty="0">
                          <a:solidFill>
                            <a:srgbClr val="2F3E46"/>
                          </a:solidFill>
                          <a:effectLst/>
                          <a:latin typeface="Arial" panose="020B0604020202020204" pitchFamily="34" charset="0"/>
                          <a:cs typeface="Arial" panose="020B0604020202020204" pitchFamily="34" charset="0"/>
                        </a:rPr>
                        <a:t>Acheive long-term clinic blood pressure targets of less than 130/80 mmHg.</a:t>
                      </a:r>
                    </a:p>
                  </a:txBody>
                  <a:tcPr marL="171450" marR="171450" marT="123825" marB="123825" anchor="ctr"/>
                </a:tc>
                <a:extLst>
                  <a:ext uri="{0D108BD9-81ED-4DB2-BD59-A6C34878D82A}">
                    <a16:rowId xmlns:a16="http://schemas.microsoft.com/office/drawing/2014/main" val="2820398197"/>
                  </a:ext>
                </a:extLst>
              </a:tr>
              <a:tr h="882338">
                <a:tc>
                  <a:txBody>
                    <a:bodyPr/>
                    <a:lstStyle/>
                    <a:p>
                      <a:pPr marL="0" marR="0" algn="l">
                        <a:buNone/>
                      </a:pPr>
                      <a:r>
                        <a:rPr lang="en-GB" sz="1088" b="1" i="0">
                          <a:solidFill>
                            <a:srgbClr val="2F3E46"/>
                          </a:solidFill>
                          <a:effectLst/>
                          <a:latin typeface="Arial" panose="020B0604020202020204" pitchFamily="34" charset="0"/>
                          <a:cs typeface="Arial" panose="020B0604020202020204" pitchFamily="34" charset="0"/>
                        </a:rPr>
                        <a:t>Dysphagia Screen</a:t>
                      </a:r>
                      <a:endParaRPr lang="en-GB" sz="1088" b="0" i="0">
                        <a:solidFill>
                          <a:srgbClr val="2F3E46"/>
                        </a:solidFill>
                        <a:effectLst/>
                        <a:latin typeface="Arial" panose="020B0604020202020204" pitchFamily="34" charset="0"/>
                        <a:cs typeface="Arial" panose="020B0604020202020204" pitchFamily="34" charset="0"/>
                      </a:endParaRPr>
                    </a:p>
                  </a:txBody>
                  <a:tcPr marL="171450" marR="171450" marT="123825" marB="123825" anchor="ctr"/>
                </a:tc>
                <a:tc>
                  <a:txBody>
                    <a:bodyPr/>
                    <a:lstStyle/>
                    <a:p>
                      <a:pPr marL="0" marR="0" algn="l">
                        <a:buNone/>
                      </a:pPr>
                      <a:r>
                        <a:rPr lang="en-GB" sz="1088" b="0" i="0">
                          <a:solidFill>
                            <a:srgbClr val="2F3E46"/>
                          </a:solidFill>
                          <a:effectLst/>
                          <a:latin typeface="Arial" panose="020B0604020202020204" pitchFamily="34" charset="0"/>
                          <a:cs typeface="Arial" panose="020B0604020202020204" pitchFamily="34" charset="0"/>
                        </a:rPr>
                        <a:t>Specialist SALT evaluation within 24 hours</a:t>
                      </a:r>
                    </a:p>
                  </a:txBody>
                  <a:tcPr marL="171450" marR="171450" marT="123825" marB="123825" anchor="ctr"/>
                </a:tc>
                <a:tc>
                  <a:txBody>
                    <a:bodyPr/>
                    <a:lstStyle/>
                    <a:p>
                      <a:pPr marL="0" marR="0" algn="l">
                        <a:buNone/>
                      </a:pPr>
                      <a:r>
                        <a:rPr lang="en-GB" sz="1088" b="0" i="0" dirty="0">
                          <a:solidFill>
                            <a:srgbClr val="2F3E46"/>
                          </a:solidFill>
                          <a:effectLst/>
                          <a:latin typeface="Arial" panose="020B0604020202020204" pitchFamily="34" charset="0"/>
                          <a:cs typeface="Arial" panose="020B0604020202020204" pitchFamily="34" charset="0"/>
                        </a:rPr>
                        <a:t>Maintain Nil By Mouth (NBM) until safe swallowing is confirmed; reduce aspiration pneumonia risk.</a:t>
                      </a:r>
                    </a:p>
                  </a:txBody>
                  <a:tcPr marL="171450" marR="171450" marT="123825" marB="123825" anchor="ctr"/>
                </a:tc>
                <a:extLst>
                  <a:ext uri="{0D108BD9-81ED-4DB2-BD59-A6C34878D82A}">
                    <a16:rowId xmlns:a16="http://schemas.microsoft.com/office/drawing/2014/main" val="2345709132"/>
                  </a:ext>
                </a:extLst>
              </a:tr>
            </a:tbl>
          </a:graphicData>
        </a:graphic>
      </p:graphicFrame>
      <p:sp>
        <p:nvSpPr>
          <p:cNvPr id="6" name="TextBox 5">
            <a:extLst>
              <a:ext uri="{FF2B5EF4-FFF2-40B4-BE49-F238E27FC236}">
                <a16:creationId xmlns:a16="http://schemas.microsoft.com/office/drawing/2014/main" id="{5B79810D-3FD8-34EC-E09F-60ACF020BBA2}"/>
              </a:ext>
            </a:extLst>
          </p:cNvPr>
          <p:cNvSpPr txBox="1"/>
          <p:nvPr/>
        </p:nvSpPr>
        <p:spPr>
          <a:xfrm>
            <a:off x="1066800" y="6340678"/>
            <a:ext cx="309634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(NICE 2019; NICE 2023)</a:t>
            </a:r>
          </a:p>
        </p:txBody>
      </p:sp>
      <p:pic>
        <p:nvPicPr>
          <p:cNvPr id="3" name="Recorded Sound">
            <a:hlinkClick r:id="" action="ppaction://media"/>
            <a:extLst>
              <a:ext uri="{FF2B5EF4-FFF2-40B4-BE49-F238E27FC236}">
                <a16:creationId xmlns:a16="http://schemas.microsoft.com/office/drawing/2014/main" id="{6F0381A4-DC93-5BF1-F4D2-0C3FA2F4FF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0343" y="417486"/>
            <a:ext cx="406400" cy="406400"/>
          </a:xfrm>
          <a:prstGeom prst="rect">
            <a:avLst/>
          </a:prstGeom>
        </p:spPr>
      </p:pic>
    </p:spTree>
    <p:extLst>
      <p:ext uri="{BB962C8B-B14F-4D97-AF65-F5344CB8AC3E}">
        <p14:creationId xmlns:p14="http://schemas.microsoft.com/office/powerpoint/2010/main" val="2978861801"/>
      </p:ext>
    </p:extLst>
  </p:cSld>
  <p:clrMapOvr>
    <a:masterClrMapping/>
  </p:clrMapOvr>
  <mc:AlternateContent xmlns:mc="http://schemas.openxmlformats.org/markup-compatibility/2006">
    <mc:Choice xmlns:p14="http://schemas.microsoft.com/office/powerpoint/2010/main" Requires="p14">
      <p:transition spd="med" p14:dur="700" advTm="116001">
        <p:fade/>
      </p:transition>
    </mc:Choice>
    <mc:Fallback>
      <p:transition spd="med" advTm="1160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0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1CD2-B258-8622-3486-3DBFD1E1F839}"/>
              </a:ext>
            </a:extLst>
          </p:cNvPr>
          <p:cNvSpPr>
            <a:spLocks noGrp="1"/>
          </p:cNvSpPr>
          <p:nvPr>
            <p:ph type="title"/>
          </p:nvPr>
        </p:nvSpPr>
        <p:spPr>
          <a:xfrm>
            <a:off x="1076773" y="332656"/>
            <a:ext cx="10058400" cy="1325563"/>
          </a:xfrm>
        </p:spPr>
        <p:txBody>
          <a:bodyPr/>
          <a:lstStyle/>
          <a:p>
            <a:pPr algn="ctr"/>
            <a:r>
              <a:rPr lang="en-GB" dirty="0">
                <a:latin typeface="Arial" panose="020B0604020202020204" pitchFamily="34" charset="0"/>
                <a:cs typeface="Arial" panose="020B0604020202020204" pitchFamily="34" charset="0"/>
              </a:rPr>
              <a:t>Ethical Guidelines &amp; NICE Framework</a:t>
            </a:r>
            <a:br>
              <a:rPr lang="en-GB" b="1" dirty="0"/>
            </a:br>
            <a:endParaRPr lang="en-GB" dirty="0"/>
          </a:p>
        </p:txBody>
      </p:sp>
      <p:sp>
        <p:nvSpPr>
          <p:cNvPr id="3" name="Content Placeholder 2">
            <a:extLst>
              <a:ext uri="{FF2B5EF4-FFF2-40B4-BE49-F238E27FC236}">
                <a16:creationId xmlns:a16="http://schemas.microsoft.com/office/drawing/2014/main" id="{ECEBCFDB-6443-BC23-89F7-6153C5BCD950}"/>
              </a:ext>
            </a:extLst>
          </p:cNvPr>
          <p:cNvSpPr>
            <a:spLocks noGrp="1"/>
          </p:cNvSpPr>
          <p:nvPr>
            <p:ph sz="half" idx="1"/>
          </p:nvPr>
        </p:nvSpPr>
        <p:spPr>
          <a:xfrm>
            <a:off x="1066800" y="1825624"/>
            <a:ext cx="9997752" cy="4575175"/>
          </a:xfrm>
        </p:spPr>
        <p:txBody>
          <a:bodyPr>
            <a:normAutofit fontScale="47500" lnSpcReduction="20000"/>
          </a:bodyPr>
          <a:lstStyle/>
          <a:p>
            <a:pPr>
              <a:lnSpc>
                <a:spcPct val="170000"/>
              </a:lnSpc>
            </a:pPr>
            <a:r>
              <a:rPr lang="en-GB" sz="2500" b="1" dirty="0">
                <a:latin typeface="Arial" panose="020B0604020202020204" pitchFamily="34" charset="0"/>
                <a:cs typeface="Arial" panose="020B0604020202020204" pitchFamily="34" charset="0"/>
              </a:rPr>
              <a:t>Consent &amp; Mental Capacity Act (2005)</a:t>
            </a:r>
          </a:p>
          <a:p>
            <a:pPr marL="0" indent="0">
              <a:lnSpc>
                <a:spcPct val="170000"/>
              </a:lnSpc>
              <a:buNone/>
            </a:pPr>
            <a:r>
              <a:rPr lang="en-GB" sz="2500" dirty="0">
                <a:latin typeface="Arial" panose="020B0604020202020204" pitchFamily="34" charset="0"/>
                <a:cs typeface="Arial" panose="020B0604020202020204" pitchFamily="34" charset="0"/>
              </a:rPr>
              <a:t>Clinicians must assume capacity unless an assessment proves otherwise. When a patient's communication is temporarily impaired by dysarthria:</a:t>
            </a:r>
          </a:p>
          <a:p>
            <a:pPr marL="0" indent="0">
              <a:lnSpc>
                <a:spcPct val="170000"/>
              </a:lnSpc>
              <a:buNone/>
            </a:pPr>
            <a:r>
              <a:rPr lang="en-GB" sz="2500" dirty="0">
                <a:latin typeface="Arial" panose="020B0604020202020204" pitchFamily="34" charset="0"/>
                <a:cs typeface="Arial" panose="020B0604020202020204" pitchFamily="34" charset="0"/>
              </a:rPr>
              <a:t>Communication Aids: Use communication boards, pictorial aids, and expert SALT support to allow direct participation.</a:t>
            </a:r>
          </a:p>
          <a:p>
            <a:pPr marL="0" indent="0">
              <a:lnSpc>
                <a:spcPct val="170000"/>
              </a:lnSpc>
              <a:buNone/>
            </a:pPr>
            <a:r>
              <a:rPr lang="en-GB" sz="2500" dirty="0">
                <a:latin typeface="Arial" panose="020B0604020202020204" pitchFamily="34" charset="0"/>
                <a:cs typeface="Arial" panose="020B0604020202020204" pitchFamily="34" charset="0"/>
              </a:rPr>
              <a:t>Best Interests Decisions: If capacity is lost during emergencies, decisions must follow structured legal protocols, involving family members to uphold the patient's values.</a:t>
            </a:r>
          </a:p>
          <a:p>
            <a:pPr>
              <a:lnSpc>
                <a:spcPct val="170000"/>
              </a:lnSpc>
            </a:pPr>
            <a:r>
              <a:rPr lang="en-GB" sz="2500" b="1" dirty="0">
                <a:latin typeface="Arial" panose="020B0604020202020204" pitchFamily="34" charset="0"/>
                <a:cs typeface="Arial" panose="020B0604020202020204" pitchFamily="34" charset="0"/>
              </a:rPr>
              <a:t>Shared Decision-Making (NICE CG138) (NICE 2012)</a:t>
            </a:r>
          </a:p>
          <a:p>
            <a:pPr marL="0" indent="0">
              <a:lnSpc>
                <a:spcPct val="170000"/>
              </a:lnSpc>
              <a:buNone/>
            </a:pPr>
            <a:r>
              <a:rPr lang="en-GB" sz="2500" dirty="0">
                <a:latin typeface="Arial" panose="020B0604020202020204" pitchFamily="34" charset="0"/>
                <a:cs typeface="Arial" panose="020B0604020202020204" pitchFamily="34" charset="0"/>
              </a:rPr>
              <a:t>Integrated rehabilitation plans must respect patient autonomy and focus on shared goals:</a:t>
            </a:r>
          </a:p>
          <a:p>
            <a:pPr marL="0" indent="0">
              <a:lnSpc>
                <a:spcPct val="170000"/>
              </a:lnSpc>
              <a:buNone/>
            </a:pPr>
            <a:r>
              <a:rPr lang="en-GB" sz="2500" dirty="0">
                <a:latin typeface="Arial" panose="020B0604020202020204" pitchFamily="34" charset="0"/>
                <a:cs typeface="Arial" panose="020B0604020202020204" pitchFamily="34" charset="0"/>
              </a:rPr>
              <a:t>Collaborative Goal Setting</a:t>
            </a:r>
            <a:r>
              <a:rPr lang="en-GB" sz="2500" b="1" dirty="0">
                <a:latin typeface="Arial" panose="020B0604020202020204" pitchFamily="34" charset="0"/>
                <a:cs typeface="Arial" panose="020B0604020202020204" pitchFamily="34" charset="0"/>
              </a:rPr>
              <a:t>:</a:t>
            </a:r>
            <a:r>
              <a:rPr lang="en-GB" sz="2500" dirty="0">
                <a:latin typeface="Arial" panose="020B0604020202020204" pitchFamily="34" charset="0"/>
                <a:cs typeface="Arial" panose="020B0604020202020204" pitchFamily="34" charset="0"/>
              </a:rPr>
              <a:t> Align rehab targets with David's functional goals, such as safely walking up his home stairs.</a:t>
            </a:r>
          </a:p>
          <a:p>
            <a:pPr marL="0" indent="0">
              <a:lnSpc>
                <a:spcPct val="170000"/>
              </a:lnSpc>
              <a:buNone/>
            </a:pPr>
            <a:r>
              <a:rPr lang="en-GB" sz="2500" dirty="0">
                <a:latin typeface="Arial" panose="020B0604020202020204" pitchFamily="34" charset="0"/>
                <a:cs typeface="Arial" panose="020B0604020202020204" pitchFamily="34" charset="0"/>
              </a:rPr>
              <a:t>Ethical Balance</a:t>
            </a:r>
            <a:r>
              <a:rPr lang="en-GB" sz="2500" b="1" dirty="0">
                <a:latin typeface="Arial" panose="020B0604020202020204" pitchFamily="34" charset="0"/>
                <a:cs typeface="Arial" panose="020B0604020202020204" pitchFamily="34" charset="0"/>
              </a:rPr>
              <a:t>:</a:t>
            </a:r>
            <a:r>
              <a:rPr lang="en-GB" sz="2500" dirty="0">
                <a:latin typeface="Arial" panose="020B0604020202020204" pitchFamily="34" charset="0"/>
                <a:cs typeface="Arial" panose="020B0604020202020204" pitchFamily="34" charset="0"/>
              </a:rPr>
              <a:t> Balance immediate treatment benefits (like early movement) with safety precautions to prevent falls and other complications.</a:t>
            </a:r>
          </a:p>
          <a:p>
            <a:endParaRPr lang="en-GB" dirty="0"/>
          </a:p>
        </p:txBody>
      </p:sp>
      <p:pic>
        <p:nvPicPr>
          <p:cNvPr id="4" name="Recorded Sound">
            <a:hlinkClick r:id="" action="ppaction://media"/>
            <a:extLst>
              <a:ext uri="{FF2B5EF4-FFF2-40B4-BE49-F238E27FC236}">
                <a16:creationId xmlns:a16="http://schemas.microsoft.com/office/drawing/2014/main" id="{B0400AFD-91AC-ED14-8150-2CA07F59D7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84432" y="1017208"/>
            <a:ext cx="406400" cy="406400"/>
          </a:xfrm>
          <a:prstGeom prst="rect">
            <a:avLst/>
          </a:prstGeom>
        </p:spPr>
      </p:pic>
    </p:spTree>
    <p:extLst>
      <p:ext uri="{BB962C8B-B14F-4D97-AF65-F5344CB8AC3E}">
        <p14:creationId xmlns:p14="http://schemas.microsoft.com/office/powerpoint/2010/main" val="1347392815"/>
      </p:ext>
    </p:extLst>
  </p:cSld>
  <p:clrMapOvr>
    <a:masterClrMapping/>
  </p:clrMapOvr>
  <mc:AlternateContent xmlns:mc="http://schemas.openxmlformats.org/markup-compatibility/2006">
    <mc:Choice xmlns:p14="http://schemas.microsoft.com/office/powerpoint/2010/main" Requires="p14">
      <p:transition spd="med" p14:dur="700" advTm="98109">
        <p:fade/>
      </p:transition>
    </mc:Choice>
    <mc:Fallback>
      <p:transition spd="med" advTm="981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32EA2-2A54-75EE-0000-5E40A5E6EE52}"/>
              </a:ext>
            </a:extLst>
          </p:cNvPr>
          <p:cNvSpPr>
            <a:spLocks noGrp="1"/>
          </p:cNvSpPr>
          <p:nvPr>
            <p:ph type="title"/>
          </p:nvPr>
        </p:nvSpPr>
        <p:spPr>
          <a:xfrm>
            <a:off x="1066800" y="375245"/>
            <a:ext cx="10058400" cy="1325563"/>
          </a:xfrm>
        </p:spPr>
        <p:txBody>
          <a:bodyPr/>
          <a:lstStyle/>
          <a:p>
            <a:pPr algn="ctr"/>
            <a:r>
              <a:rPr lang="en-GB" dirty="0">
                <a:latin typeface="Arial" panose="020B0604020202020204" pitchFamily="34" charset="0"/>
                <a:cs typeface="Arial" panose="020B0604020202020204" pitchFamily="34" charset="0"/>
              </a:rPr>
              <a:t>Clinical Conclusion</a:t>
            </a:r>
            <a:br>
              <a:rPr lang="en-GB" b="1" dirty="0"/>
            </a:br>
            <a:endParaRPr lang="en-GB" dirty="0"/>
          </a:p>
        </p:txBody>
      </p:sp>
      <p:sp>
        <p:nvSpPr>
          <p:cNvPr id="3" name="Content Placeholder 2">
            <a:extLst>
              <a:ext uri="{FF2B5EF4-FFF2-40B4-BE49-F238E27FC236}">
                <a16:creationId xmlns:a16="http://schemas.microsoft.com/office/drawing/2014/main" id="{90C8D77C-50C9-694E-47A0-5996411B8C85}"/>
              </a:ext>
            </a:extLst>
          </p:cNvPr>
          <p:cNvSpPr>
            <a:spLocks noGrp="1"/>
          </p:cNvSpPr>
          <p:nvPr>
            <p:ph sz="half" idx="1"/>
          </p:nvPr>
        </p:nvSpPr>
        <p:spPr>
          <a:xfrm>
            <a:off x="551384" y="1700808"/>
            <a:ext cx="4800600" cy="4575175"/>
          </a:xfrm>
        </p:spPr>
        <p:txBody>
          <a:bodyPr>
            <a:normAutofit/>
          </a:bodyPr>
          <a:lstStyle/>
          <a:p>
            <a:pPr marL="0" indent="0">
              <a:lnSpc>
                <a:spcPct val="150000"/>
              </a:lnSpc>
              <a:buNone/>
            </a:pPr>
            <a:r>
              <a:rPr lang="en-GB" sz="1600" b="1" dirty="0">
                <a:latin typeface="Arial" panose="020B0604020202020204" pitchFamily="34" charset="0"/>
                <a:cs typeface="Arial" panose="020B0604020202020204" pitchFamily="34" charset="0"/>
              </a:rPr>
              <a:t>Systemic Integration</a:t>
            </a:r>
          </a:p>
          <a:p>
            <a:pPr marL="0" indent="0">
              <a:lnSpc>
                <a:spcPct val="150000"/>
              </a:lnSpc>
              <a:buNone/>
            </a:pPr>
            <a:r>
              <a:rPr lang="en-GB" sz="1600" dirty="0">
                <a:latin typeface="Arial" panose="020B0604020202020204" pitchFamily="34" charset="0"/>
                <a:cs typeface="Arial" panose="020B0604020202020204" pitchFamily="34" charset="0"/>
              </a:rPr>
              <a:t>Managing stroke effectively requires connecting cellular pathophysiology with personalized, practical care. Restoring blood flow during the acute phase must be followed immediately by intensive rehabilitation to encourage brain recovery.</a:t>
            </a:r>
          </a:p>
          <a:p>
            <a:pPr marL="0" indent="0">
              <a:lnSpc>
                <a:spcPct val="150000"/>
              </a:lnSpc>
              <a:buNone/>
            </a:pPr>
            <a:r>
              <a:rPr lang="en-GB" sz="1600" dirty="0">
                <a:latin typeface="Arial" panose="020B0604020202020204" pitchFamily="34" charset="0"/>
                <a:cs typeface="Arial" panose="020B0604020202020204" pitchFamily="34" charset="0"/>
              </a:rPr>
              <a:t>By coordinating treatments across different body systems, healthcare teams can address nerve, vascular, and muscle changes together, rather than as isolated problems.</a:t>
            </a:r>
          </a:p>
          <a:p>
            <a:endParaRPr lang="en-GB" dirty="0"/>
          </a:p>
        </p:txBody>
      </p:sp>
      <p:sp>
        <p:nvSpPr>
          <p:cNvPr id="5" name="TextBox 4">
            <a:extLst>
              <a:ext uri="{FF2B5EF4-FFF2-40B4-BE49-F238E27FC236}">
                <a16:creationId xmlns:a16="http://schemas.microsoft.com/office/drawing/2014/main" id="{7FE94772-8382-ECE1-75E1-4D895CEB49BD}"/>
              </a:ext>
            </a:extLst>
          </p:cNvPr>
          <p:cNvSpPr txBox="1"/>
          <p:nvPr/>
        </p:nvSpPr>
        <p:spPr>
          <a:xfrm>
            <a:off x="6600056" y="1680071"/>
            <a:ext cx="4800600" cy="3370666"/>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Discharge &amp; Long-Term Support</a:t>
            </a:r>
          </a:p>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Early Supported Discharge:</a:t>
            </a:r>
            <a:r>
              <a:rPr lang="en-GB" sz="1600" dirty="0">
                <a:latin typeface="Arial" panose="020B0604020202020204" pitchFamily="34" charset="0"/>
                <a:cs typeface="Arial" panose="020B0604020202020204" pitchFamily="34" charset="0"/>
              </a:rPr>
              <a:t> Transitioning David home with community therapy teams improves recovery and boosts emotional well-being.</a:t>
            </a:r>
          </a:p>
          <a:p>
            <a:pPr>
              <a:lnSpc>
                <a:spcPct val="150000"/>
              </a:lnSpc>
            </a:pPr>
            <a:r>
              <a:rPr lang="en-GB" sz="1600" b="1" dirty="0">
                <a:latin typeface="Arial" panose="020B0604020202020204" pitchFamily="34" charset="0"/>
                <a:cs typeface="Arial" panose="020B0604020202020204" pitchFamily="34" charset="0"/>
              </a:rPr>
              <a:t>Secondary Prevention:</a:t>
            </a:r>
            <a:r>
              <a:rPr lang="en-GB" sz="1600" dirty="0">
                <a:latin typeface="Arial" panose="020B0604020202020204" pitchFamily="34" charset="0"/>
                <a:cs typeface="Arial" panose="020B0604020202020204" pitchFamily="34" charset="0"/>
              </a:rPr>
              <a:t> Sustained medication compliance, targeted blood pressure control, and smoking cessation support are essential to prevent recurrent vascular events</a:t>
            </a:r>
            <a:r>
              <a:rPr lang="en-GB" sz="1400" dirty="0">
                <a:latin typeface="Arial" panose="020B0604020202020204" pitchFamily="34" charset="0"/>
                <a:cs typeface="Arial" panose="020B0604020202020204" pitchFamily="34" charset="0"/>
              </a:rPr>
              <a:t>.</a:t>
            </a:r>
          </a:p>
        </p:txBody>
      </p:sp>
      <p:pic>
        <p:nvPicPr>
          <p:cNvPr id="7" name="Graphic 6" descr="Stethoscope outline">
            <a:extLst>
              <a:ext uri="{FF2B5EF4-FFF2-40B4-BE49-F238E27FC236}">
                <a16:creationId xmlns:a16="http://schemas.microsoft.com/office/drawing/2014/main" id="{325CE417-605D-F022-D946-CE7FE5EB31A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68000" y="5559976"/>
            <a:ext cx="914400" cy="914400"/>
          </a:xfrm>
          <a:prstGeom prst="rect">
            <a:avLst/>
          </a:prstGeom>
        </p:spPr>
      </p:pic>
      <p:pic>
        <p:nvPicPr>
          <p:cNvPr id="4" name="Recorded Sound">
            <a:hlinkClick r:id="" action="ppaction://media"/>
            <a:extLst>
              <a:ext uri="{FF2B5EF4-FFF2-40B4-BE49-F238E27FC236}">
                <a16:creationId xmlns:a16="http://schemas.microsoft.com/office/drawing/2014/main" id="{80378A51-7ABF-A51D-0AB2-0B1E53371D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103247326"/>
      </p:ext>
    </p:extLst>
  </p:cSld>
  <p:clrMapOvr>
    <a:masterClrMapping/>
  </p:clrMapOvr>
  <mc:AlternateContent xmlns:mc="http://schemas.openxmlformats.org/markup-compatibility/2006">
    <mc:Choice xmlns:p14="http://schemas.microsoft.com/office/powerpoint/2010/main" Requires="p14">
      <p:transition spd="med" p14:dur="700" advTm="93500">
        <p:fade/>
      </p:transition>
    </mc:Choice>
    <mc:Fallback>
      <p:transition spd="med" advTm="935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75FB5E-7CD3-D28D-10A7-5BB0A547CA1C}"/>
              </a:ext>
            </a:extLst>
          </p:cNvPr>
          <p:cNvSpPr txBox="1"/>
          <p:nvPr/>
        </p:nvSpPr>
        <p:spPr>
          <a:xfrm>
            <a:off x="767408" y="116632"/>
            <a:ext cx="10441160" cy="6863417"/>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References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BMJ Best Practice (2026) </a:t>
            </a:r>
            <a:r>
              <a:rPr lang="en-GB" sz="1600" i="1" dirty="0">
                <a:latin typeface="Arial" panose="020B0604020202020204" pitchFamily="34" charset="0"/>
                <a:cs typeface="Arial" panose="020B0604020202020204" pitchFamily="34" charset="0"/>
              </a:rPr>
              <a:t>Ischaemic stroke - Symptoms, diagnosis and treatment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https://bestpractice.bmj.com/topics/en-gb/1078</a:t>
            </a:r>
            <a:r>
              <a:rPr lang="en-GB" sz="1600" dirty="0">
                <a:latin typeface="Arial" panose="020B0604020202020204" pitchFamily="34" charset="0"/>
                <a:cs typeface="Arial" panose="020B0604020202020204" pitchFamily="34" charset="0"/>
              </a:rPr>
              <a:t> (Accessed: 15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Cleveland Clinic (2024) </a:t>
            </a:r>
            <a:r>
              <a:rPr lang="en-GB" sz="1600" i="1" dirty="0">
                <a:latin typeface="Arial" panose="020B0604020202020204" pitchFamily="34" charset="0"/>
                <a:cs typeface="Arial" panose="020B0604020202020204" pitchFamily="34" charset="0"/>
              </a:rPr>
              <a:t>Circle of Willis diagram</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https://my.clevelandclinic.org</a:t>
            </a:r>
            <a:r>
              <a:rPr lang="en-GB" sz="1600" dirty="0">
                <a:latin typeface="Arial" panose="020B0604020202020204" pitchFamily="34" charset="0"/>
                <a:cs typeface="Arial" panose="020B0604020202020204" pitchFamily="34" charset="0"/>
              </a:rPr>
              <a:t> (Accessed: 16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Cleveland Clinic (2025) </a:t>
            </a:r>
            <a:r>
              <a:rPr lang="en-GB" sz="1600" i="1" dirty="0">
                <a:latin typeface="Arial" panose="020B0604020202020204" pitchFamily="34" charset="0"/>
                <a:cs typeface="Arial" panose="020B0604020202020204" pitchFamily="34" charset="0"/>
              </a:rPr>
              <a:t>Spasticity: What It Is, Causes, Symptoms &amp; Treatment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https://my.clevelandclinic.org/health/symptoms/14346-spasticity</a:t>
            </a:r>
            <a:r>
              <a:rPr lang="en-GB" sz="1600" dirty="0">
                <a:latin typeface="Arial" panose="020B0604020202020204" pitchFamily="34" charset="0"/>
                <a:cs typeface="Arial" panose="020B0604020202020204" pitchFamily="34" charset="0"/>
              </a:rPr>
              <a:t> (Accessed: 16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Khan Academy (2024) </a:t>
            </a:r>
            <a:r>
              <a:rPr lang="en-GB" sz="1600" i="1" dirty="0">
                <a:latin typeface="Arial" panose="020B0604020202020204" pitchFamily="34" charset="0"/>
                <a:cs typeface="Arial" panose="020B0604020202020204" pitchFamily="34" charset="0"/>
              </a:rPr>
              <a:t>Ischemic core and penumbra</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https://www.khanacademy.org/science/health-and-medicine/circulatory-system-diseases/stroke/v/ischemic-core-and-penumbra</a:t>
            </a:r>
            <a:r>
              <a:rPr lang="en-GB" sz="1600" dirty="0">
                <a:latin typeface="Arial" panose="020B0604020202020204" pitchFamily="34" charset="0"/>
                <a:cs typeface="Arial" panose="020B0604020202020204" pitchFamily="34" charset="0"/>
              </a:rPr>
              <a:t> (Accessed: 15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Mental Capacity Act 2005 (c.9). London: The Stationery Office. Available at: </a:t>
            </a:r>
            <a:r>
              <a:rPr lang="en-GB" sz="1600" dirty="0">
                <a:latin typeface="Arial" panose="020B0604020202020204" pitchFamily="34" charset="0"/>
                <a:cs typeface="Arial" panose="020B0604020202020204" pitchFamily="34" charset="0"/>
                <a:hlinkClick r:id="rId6"/>
              </a:rPr>
              <a:t>https://www.legislation.gov.uk/ukpga/2005/9/contents</a:t>
            </a:r>
            <a:r>
              <a:rPr lang="en-GB" sz="1600" dirty="0">
                <a:latin typeface="Arial" panose="020B0604020202020204" pitchFamily="34" charset="0"/>
                <a:cs typeface="Arial" panose="020B0604020202020204" pitchFamily="34" charset="0"/>
              </a:rPr>
              <a:t> (Accessed: 19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Microsoft (2026) </a:t>
            </a:r>
            <a:r>
              <a:rPr lang="en-GB" sz="1600" i="1" dirty="0">
                <a:latin typeface="Arial" panose="020B0604020202020204" pitchFamily="34" charset="0"/>
                <a:cs typeface="Arial" panose="020B0604020202020204" pitchFamily="34" charset="0"/>
              </a:rPr>
              <a:t>PowerPoint Stock Image Library</a:t>
            </a:r>
            <a:r>
              <a:rPr lang="en-GB" sz="1600" dirty="0">
                <a:latin typeface="Arial" panose="020B0604020202020204" pitchFamily="34" charset="0"/>
                <a:cs typeface="Arial" panose="020B0604020202020204" pitchFamily="34" charset="0"/>
              </a:rPr>
              <a:t> [Image]. Redmond, WA: Microsoft Corporation.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National Institute for Health and Care Excellence (NICE) (2012) </a:t>
            </a:r>
            <a:r>
              <a:rPr lang="en-GB" sz="1600" i="1" dirty="0">
                <a:latin typeface="Arial" panose="020B0604020202020204" pitchFamily="34" charset="0"/>
                <a:cs typeface="Arial" panose="020B0604020202020204" pitchFamily="34" charset="0"/>
              </a:rPr>
              <a:t>Patient experience in adult NHS services: improving the experience of care for people using adult NHS services (NICE Guideline CG138)</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https://www.nice.org.uk/guidance/cg138</a:t>
            </a:r>
            <a:r>
              <a:rPr lang="en-GB" sz="1600" dirty="0">
                <a:latin typeface="Arial" panose="020B0604020202020204" pitchFamily="34" charset="0"/>
                <a:cs typeface="Arial" panose="020B0604020202020204" pitchFamily="34" charset="0"/>
              </a:rPr>
              <a:t> (Accessed: 19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National Institute for Health and Care Excellence (NICE) (2019) </a:t>
            </a:r>
            <a:r>
              <a:rPr lang="en-GB" sz="1600" i="1" dirty="0">
                <a:latin typeface="Arial" panose="020B0604020202020204" pitchFamily="34" charset="0"/>
                <a:cs typeface="Arial" panose="020B0604020202020204" pitchFamily="34" charset="0"/>
              </a:rPr>
              <a:t>Stroke and transient ischaemic attack in over 16s: diagnosis and initial management (NICE Guideline NG128)</a:t>
            </a:r>
            <a:r>
              <a:rPr lang="en-GB" sz="1600" dirty="0">
                <a:latin typeface="Arial" panose="020B0604020202020204" pitchFamily="34" charset="0"/>
                <a:cs typeface="Arial" panose="020B0604020202020204" pitchFamily="34" charset="0"/>
              </a:rPr>
              <a:t>. London: NICE. Available at: </a:t>
            </a:r>
            <a:r>
              <a:rPr lang="en-GB" sz="1600" dirty="0">
                <a:latin typeface="Arial" panose="020B0604020202020204" pitchFamily="34" charset="0"/>
                <a:cs typeface="Arial" panose="020B0604020202020204" pitchFamily="34" charset="0"/>
                <a:hlinkClick r:id="rId8"/>
              </a:rPr>
              <a:t>https://www.nice.org.uk/guidance/ng128</a:t>
            </a:r>
            <a:r>
              <a:rPr lang="en-GB" sz="1600" dirty="0">
                <a:latin typeface="Arial" panose="020B0604020202020204" pitchFamily="34" charset="0"/>
                <a:cs typeface="Arial" panose="020B0604020202020204" pitchFamily="34" charset="0"/>
              </a:rPr>
              <a:t> (Accessed: 19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National Institute for Health and Care Excellence (NICE) (2023) </a:t>
            </a:r>
            <a:r>
              <a:rPr lang="en-GB" sz="1600" i="1" dirty="0">
                <a:latin typeface="Arial" panose="020B0604020202020204" pitchFamily="34" charset="0"/>
                <a:cs typeface="Arial" panose="020B0604020202020204" pitchFamily="34" charset="0"/>
              </a:rPr>
              <a:t>Stroke rehabilitation in adults (NICE Guideline NG236)</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9"/>
              </a:rPr>
              <a:t>https://www.nice.org.uk/guidance/ng236</a:t>
            </a:r>
            <a:r>
              <a:rPr lang="en-GB" sz="1600" dirty="0">
                <a:latin typeface="Arial" panose="020B0604020202020204" pitchFamily="34" charset="0"/>
                <a:cs typeface="Arial" panose="020B0604020202020204" pitchFamily="34" charset="0"/>
              </a:rPr>
              <a:t> (Accessed: 19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NHS (2024) </a:t>
            </a:r>
            <a:r>
              <a:rPr lang="en-GB" sz="1600" i="1" dirty="0">
                <a:latin typeface="Arial" panose="020B0604020202020204" pitchFamily="34" charset="0"/>
                <a:cs typeface="Arial" panose="020B0604020202020204" pitchFamily="34" charset="0"/>
              </a:rPr>
              <a:t>Physiotherapy after a stroke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0"/>
              </a:rPr>
              <a:t>https://www.nhs.uk/conditions/stroke/recovery/</a:t>
            </a:r>
            <a:r>
              <a:rPr lang="en-GB" sz="1600" dirty="0">
                <a:latin typeface="Arial" panose="020B0604020202020204" pitchFamily="34" charset="0"/>
                <a:cs typeface="Arial" panose="020B0604020202020204" pitchFamily="34" charset="0"/>
              </a:rPr>
              <a:t> (Accessed: 16 July 2026).</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Stroke Association (2024) </a:t>
            </a:r>
            <a:r>
              <a:rPr lang="en-GB" sz="1600" i="1" dirty="0">
                <a:latin typeface="Arial" panose="020B0604020202020204" pitchFamily="34" charset="0"/>
                <a:cs typeface="Arial" panose="020B0604020202020204" pitchFamily="34" charset="0"/>
              </a:rPr>
              <a:t>Ischaemic stroke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1"/>
              </a:rPr>
              <a:t>https://www.stroke.org.uk/stroke/types/ischaemic</a:t>
            </a:r>
            <a:r>
              <a:rPr lang="en-GB" sz="1600" dirty="0">
                <a:latin typeface="Arial" panose="020B0604020202020204" pitchFamily="34" charset="0"/>
                <a:cs typeface="Arial" panose="020B0604020202020204" pitchFamily="34" charset="0"/>
              </a:rPr>
              <a:t> (Accessed: 15 July 2026).</a:t>
            </a:r>
          </a:p>
          <a:p>
            <a:endParaRPr lang="en-GB" dirty="0"/>
          </a:p>
        </p:txBody>
      </p:sp>
    </p:spTree>
    <p:extLst>
      <p:ext uri="{BB962C8B-B14F-4D97-AF65-F5344CB8AC3E}">
        <p14:creationId xmlns:p14="http://schemas.microsoft.com/office/powerpoint/2010/main" val="1001865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4788</TotalTime>
  <Words>1995</Words>
  <Application>Microsoft Office PowerPoint</Application>
  <PresentationFormat>Widescreen</PresentationFormat>
  <Paragraphs>125</Paragraphs>
  <Slides>15</Slides>
  <Notes>0</Notes>
  <HiddenSlides>0</HiddenSlides>
  <MMClips>13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Franklin Gothic Medium</vt:lpstr>
      <vt:lpstr>Medical Design 16x9</vt:lpstr>
      <vt:lpstr>Care Plan Presentation Integrated Post-stroke Care Plan   Evidence-Based Cardiovascular Disease Management &amp; Multidisciplinary Rehabilitation </vt:lpstr>
      <vt:lpstr>Table Of Contents </vt:lpstr>
      <vt:lpstr>Introduction of Ischemic Stroke  </vt:lpstr>
      <vt:lpstr>Introduction of Ischemic Stroke </vt:lpstr>
      <vt:lpstr>Application: Nervous System </vt:lpstr>
      <vt:lpstr>Application: Cardiovascular System </vt:lpstr>
      <vt:lpstr>Application: Cardiovascular System</vt:lpstr>
      <vt:lpstr>Application: Musculoskeletal System </vt:lpstr>
      <vt:lpstr>Personal Care Plan </vt:lpstr>
      <vt:lpstr>Fictional Patient Profile </vt:lpstr>
      <vt:lpstr>Modifiable &amp; Non-Modifiable Risk Factors </vt:lpstr>
      <vt:lpstr>Evidence-Based Recommendations </vt:lpstr>
      <vt:lpstr>Ethical Guidelines &amp; NICE Framework </vt:lpstr>
      <vt:lpstr>Clinical 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Nottingham - Showcase</dc:creator>
  <cp:lastModifiedBy>Joana Gomes Martins Costa (2434222)</cp:lastModifiedBy>
  <cp:revision>4</cp:revision>
  <dcterms:created xsi:type="dcterms:W3CDTF">2026-07-15T10:35:08Z</dcterms:created>
  <dcterms:modified xsi:type="dcterms:W3CDTF">2026-07-19T13:01:27Z</dcterms:modified>
</cp:coreProperties>
</file>