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22"/>
  </p:notesMasterIdLst>
  <p:handoutMasterIdLst>
    <p:handoutMasterId r:id="rId23"/>
  </p:handoutMasterIdLst>
  <p:sldIdLst>
    <p:sldId id="1233" r:id="rId2"/>
    <p:sldId id="442" r:id="rId3"/>
    <p:sldId id="1483" r:id="rId4"/>
    <p:sldId id="531" r:id="rId5"/>
    <p:sldId id="525" r:id="rId6"/>
    <p:sldId id="529" r:id="rId7"/>
    <p:sldId id="1493" r:id="rId8"/>
    <p:sldId id="1488" r:id="rId9"/>
    <p:sldId id="1487" r:id="rId10"/>
    <p:sldId id="295" r:id="rId11"/>
    <p:sldId id="1494" r:id="rId12"/>
    <p:sldId id="1495" r:id="rId13"/>
    <p:sldId id="305" r:id="rId14"/>
    <p:sldId id="1496" r:id="rId15"/>
    <p:sldId id="1506" r:id="rId16"/>
    <p:sldId id="1484" r:id="rId17"/>
    <p:sldId id="1504" r:id="rId18"/>
    <p:sldId id="1497" r:id="rId19"/>
    <p:sldId id="270" r:id="rId20"/>
    <p:sldId id="27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2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92"/>
    <p:restoredTop sz="82292"/>
  </p:normalViewPr>
  <p:slideViewPr>
    <p:cSldViewPr snapToGrid="0">
      <p:cViewPr varScale="1">
        <p:scale>
          <a:sx n="80" d="100"/>
          <a:sy n="80" d="100"/>
        </p:scale>
        <p:origin x="77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12/6/21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12/6/21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01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891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646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81241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  <p:sldLayoutId id="21474841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1.png"/><Relationship Id="rId3" Type="http://schemas.openxmlformats.org/officeDocument/2006/relationships/image" Target="../media/image15.png"/><Relationship Id="rId7" Type="http://schemas.openxmlformats.org/officeDocument/2006/relationships/hyperlink" Target="https://hwb.gov.wales/repository/discovery/resource/9c2cb9c5-8400-4b0a-a577-dc5e469bea05/en" TargetMode="External"/><Relationship Id="rId12" Type="http://schemas.openxmlformats.org/officeDocument/2006/relationships/hyperlink" Target="https://www.cscjes-cronfa.co.uk/repository/resource/363d38c0-5bbb-4427-9dc7-02e99289fe22/en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png"/><Relationship Id="rId11" Type="http://schemas.openxmlformats.org/officeDocument/2006/relationships/image" Target="../media/image20.png"/><Relationship Id="rId5" Type="http://schemas.openxmlformats.org/officeDocument/2006/relationships/hyperlink" Target="https://atebol-siop.com/pecyn-llyfrau-ffeithiol-cymraeg-ail-iaith.html" TargetMode="External"/><Relationship Id="rId10" Type="http://schemas.openxmlformats.org/officeDocument/2006/relationships/image" Target="../media/image19.png"/><Relationship Id="rId4" Type="http://schemas.openxmlformats.org/officeDocument/2006/relationships/image" Target="../media/image16.tiff"/><Relationship Id="rId9" Type="http://schemas.openxmlformats.org/officeDocument/2006/relationships/hyperlink" Target="https://www.youtube.com/watch?v=_oFrInW4L6c" TargetMode="External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tiff"/><Relationship Id="rId3" Type="http://schemas.openxmlformats.org/officeDocument/2006/relationships/image" Target="../media/image23.tiff"/><Relationship Id="rId7" Type="http://schemas.openxmlformats.org/officeDocument/2006/relationships/image" Target="../media/image27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tiff"/><Relationship Id="rId5" Type="http://schemas.openxmlformats.org/officeDocument/2006/relationships/image" Target="../media/image25.tiff"/><Relationship Id="rId4" Type="http://schemas.openxmlformats.org/officeDocument/2006/relationships/image" Target="../media/image24.tiff"/><Relationship Id="rId9" Type="http://schemas.openxmlformats.org/officeDocument/2006/relationships/image" Target="../media/image29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3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3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3.png"/><Relationship Id="rId5" Type="http://schemas.openxmlformats.org/officeDocument/2006/relationships/image" Target="../media/image35.tiff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3.png"/><Relationship Id="rId5" Type="http://schemas.openxmlformats.org/officeDocument/2006/relationships/image" Target="../media/image3.png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3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BA3C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01206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4343400" y="5534425"/>
            <a:ext cx="3782292" cy="875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10: 7.12.21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772041" y="6040583"/>
            <a:ext cx="312164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820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49530" y="1559354"/>
            <a:ext cx="5643270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/>
              <a:t>dysgu</a:t>
            </a:r>
            <a:r>
              <a:rPr lang="en-US" sz="3200" dirty="0"/>
              <a:t> </a:t>
            </a:r>
            <a:r>
              <a:rPr lang="en-US" sz="3200" dirty="0" err="1"/>
              <a:t>geirfa</a:t>
            </a:r>
            <a:r>
              <a:rPr lang="en-US" sz="3200" dirty="0"/>
              <a:t> </a:t>
            </a:r>
            <a:r>
              <a:rPr lang="en-US" sz="3200" dirty="0" err="1"/>
              <a:t>sy’n</a:t>
            </a:r>
            <a:r>
              <a:rPr lang="en-US" sz="3200" dirty="0"/>
              <a:t> </a:t>
            </a:r>
            <a:r>
              <a:rPr lang="en-US" sz="3200" dirty="0" err="1"/>
              <a:t>ymwneud</a:t>
            </a:r>
            <a:r>
              <a:rPr lang="en-US" sz="3200" dirty="0"/>
              <a:t> </a:t>
            </a:r>
            <a:r>
              <a:rPr lang="en-US" sz="3200" dirty="0" err="1"/>
              <a:t>â</a:t>
            </a:r>
            <a:r>
              <a:rPr lang="en-US" sz="3200" dirty="0"/>
              <a:t> </a:t>
            </a:r>
            <a:r>
              <a:rPr lang="en-US" sz="3200" dirty="0" err="1"/>
              <a:t>llyfrau</a:t>
            </a:r>
            <a:r>
              <a:rPr lang="en-US" sz="32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/>
              <a:t>dysgu</a:t>
            </a:r>
            <a:r>
              <a:rPr lang="en-US" sz="3200" dirty="0"/>
              <a:t> </a:t>
            </a:r>
            <a:r>
              <a:rPr lang="en-US" sz="3200" dirty="0" err="1"/>
              <a:t>cwestiynau</a:t>
            </a:r>
            <a:r>
              <a:rPr lang="en-US" sz="3200" dirty="0"/>
              <a:t> </a:t>
            </a:r>
            <a:r>
              <a:rPr lang="en-US" sz="3200" dirty="0" err="1"/>
              <a:t>addas</a:t>
            </a:r>
            <a:r>
              <a:rPr lang="en-US" sz="3200" dirty="0"/>
              <a:t> </a:t>
            </a:r>
            <a:r>
              <a:rPr lang="en-US" sz="3200" dirty="0" err="1"/>
              <a:t>i’w</a:t>
            </a:r>
            <a:r>
              <a:rPr lang="en-US" sz="3200" dirty="0"/>
              <a:t> </a:t>
            </a:r>
            <a:r>
              <a:rPr lang="en-US" sz="3200" dirty="0" err="1"/>
              <a:t>gofyn</a:t>
            </a:r>
            <a:r>
              <a:rPr lang="en-US" sz="3200" dirty="0"/>
              <a:t> am </a:t>
            </a:r>
            <a:r>
              <a:rPr lang="en-US" sz="3200" dirty="0" err="1"/>
              <a:t>lyfrau</a:t>
            </a:r>
            <a:r>
              <a:rPr lang="en-US" sz="32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/>
              <a:t>darllen</a:t>
            </a:r>
            <a:r>
              <a:rPr lang="en-US" sz="3200" dirty="0"/>
              <a:t> </a:t>
            </a:r>
            <a:r>
              <a:rPr lang="en-US" sz="3200" dirty="0" err="1"/>
              <a:t>stori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y </a:t>
            </a:r>
            <a:r>
              <a:rPr lang="en-US" sz="3200" dirty="0" err="1"/>
              <a:t>Gymraeg</a:t>
            </a:r>
            <a:r>
              <a:rPr lang="en-US" sz="3200" dirty="0"/>
              <a:t>.</a:t>
            </a:r>
          </a:p>
          <a:p>
            <a:endParaRPr lang="en-US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471A80-8171-764D-B214-0C23ACF49493}"/>
              </a:ext>
            </a:extLst>
          </p:cNvPr>
          <p:cNvSpPr txBox="1"/>
          <p:nvPr/>
        </p:nvSpPr>
        <p:spPr>
          <a:xfrm>
            <a:off x="2807480" y="146347"/>
            <a:ext cx="6259028" cy="1200329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Heddiw</a:t>
            </a:r>
            <a:r>
              <a:rPr lang="en-US" sz="3600" dirty="0">
                <a:solidFill>
                  <a:schemeClr val="bg1"/>
                </a:solidFill>
              </a:rPr>
              <a:t>, </a:t>
            </a:r>
            <a:r>
              <a:rPr lang="en-US" sz="3600" dirty="0" err="1">
                <a:solidFill>
                  <a:schemeClr val="bg1"/>
                </a:solidFill>
              </a:rPr>
              <a:t>byddwn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ni’n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3600" i="1" dirty="0">
                <a:solidFill>
                  <a:schemeClr val="bg1"/>
                </a:solidFill>
              </a:rPr>
              <a:t>Today, we will be…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4FD0E4-63CE-8C4A-9090-91A5CF5BF734}"/>
              </a:ext>
            </a:extLst>
          </p:cNvPr>
          <p:cNvSpPr txBox="1"/>
          <p:nvPr/>
        </p:nvSpPr>
        <p:spPr>
          <a:xfrm>
            <a:off x="6244873" y="1559354"/>
            <a:ext cx="5643270" cy="403187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i="1" dirty="0"/>
              <a:t>learning vocabulary about books;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i="1" dirty="0"/>
          </a:p>
          <a:p>
            <a:endParaRPr lang="en-US" sz="32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i="1" dirty="0"/>
              <a:t>learning suitable questions to ask about books;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i="1" dirty="0"/>
              <a:t>reading a story in Welsh.</a:t>
            </a:r>
          </a:p>
          <a:p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705340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3E6174-8728-8840-9399-73892C3270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8627" b="6928"/>
          <a:stretch/>
        </p:blipFill>
        <p:spPr>
          <a:xfrm>
            <a:off x="-1" y="-10484"/>
            <a:ext cx="12192001" cy="60142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D6C062-3A06-634C-8CFF-A4EF175083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943E4-7AF6-9940-8883-554E036A458F}"/>
              </a:ext>
            </a:extLst>
          </p:cNvPr>
          <p:cNvSpPr txBox="1"/>
          <p:nvPr/>
        </p:nvSpPr>
        <p:spPr>
          <a:xfrm>
            <a:off x="1362634" y="161365"/>
            <a:ext cx="989703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eisiau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893434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86118" y="53660"/>
            <a:ext cx="11134163" cy="14405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accent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accent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accent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accent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accent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accent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accent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accent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accent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221" y="1830052"/>
            <a:ext cx="2666137" cy="2100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0816" y="4033218"/>
            <a:ext cx="5089410" cy="18454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624" y="1935455"/>
            <a:ext cx="3495487" cy="1889786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System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ffoneg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ynganu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strwythuro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7" y="4567665"/>
            <a:ext cx="3048000" cy="1333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876" y="213161"/>
            <a:ext cx="1279576" cy="10081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4C1EA4-83F8-D94E-8E7D-75A1C65D5F6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632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accent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accent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accent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accent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accent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accent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accent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accent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accent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rhaglenni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bedair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reading book and television programme series</a:t>
            </a: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Four language progression levels. </a:t>
            </a: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1991" y="3651331"/>
            <a:ext cx="4039472" cy="232653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2273" y="191868"/>
            <a:ext cx="2090644" cy="10507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22" y="1748354"/>
            <a:ext cx="2945305" cy="17207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8500728" y="1748354"/>
            <a:ext cx="2642780" cy="1746587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49674" y="4131276"/>
            <a:ext cx="1937794" cy="193779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B61C56C-629F-7347-8206-8771E5B6D8E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568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1505233" y="53660"/>
            <a:ext cx="9646862" cy="1235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85000" lnSpcReduction="1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accent1"/>
                </a:solidFill>
                <a:latin typeface="+mn-lt"/>
              </a:rPr>
              <a:t>Cyfresi</a:t>
            </a:r>
            <a:r>
              <a:rPr lang="en-US" sz="4500" b="1" cap="none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chemeClr val="accent1"/>
                </a:solidFill>
                <a:latin typeface="+mn-lt"/>
              </a:rPr>
              <a:t>darllen</a:t>
            </a:r>
            <a:r>
              <a:rPr lang="en-US" sz="4500" b="1" cap="none" dirty="0">
                <a:solidFill>
                  <a:schemeClr val="accent1"/>
                </a:solidFill>
                <a:latin typeface="+mn-lt"/>
              </a:rPr>
              <a:t> ac </a:t>
            </a:r>
            <a:r>
              <a:rPr lang="en-US" sz="4500" b="1" cap="none" dirty="0" err="1">
                <a:solidFill>
                  <a:schemeClr val="accent1"/>
                </a:solidFill>
                <a:latin typeface="+mn-lt"/>
              </a:rPr>
              <a:t>adnoddau</a:t>
            </a:r>
            <a:r>
              <a:rPr lang="en-US" sz="4500" b="1" cap="none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chemeClr val="accent1"/>
                </a:solidFill>
                <a:latin typeface="+mn-lt"/>
              </a:rPr>
              <a:t>defnyddiol</a:t>
            </a:r>
            <a:endParaRPr lang="en-US" sz="4500" b="1" cap="none" dirty="0">
              <a:solidFill>
                <a:schemeClr val="accent1"/>
              </a:solidFill>
              <a:latin typeface="+mn-lt"/>
            </a:endParaRPr>
          </a:p>
          <a:p>
            <a:r>
              <a:rPr lang="en-US" sz="4500" b="1" cap="none" dirty="0">
                <a:solidFill>
                  <a:schemeClr val="accent1"/>
                </a:solidFill>
                <a:latin typeface="+mn-lt"/>
              </a:rPr>
              <a:t>Reading series and useful resources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7FD1C4-B01D-D249-8E8E-E85264C9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19" y="5446125"/>
            <a:ext cx="7112000" cy="1244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30583A-1EEC-164E-B68A-391B28DFC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5005">
            <a:off x="9521816" y="4708564"/>
            <a:ext cx="2526369" cy="19121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FFF31A-0E7A-D14B-A435-56F9D57C3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30723">
            <a:off x="9154813" y="2976311"/>
            <a:ext cx="2405839" cy="1704709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3A919E40-35F4-B440-9AE5-8E77B0C0F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2923" y="1679044"/>
            <a:ext cx="1285425" cy="1208810"/>
          </a:xfrm>
          <a:prstGeom prst="rect">
            <a:avLst/>
          </a:prstGeom>
        </p:spPr>
      </p:pic>
      <p:pic>
        <p:nvPicPr>
          <p:cNvPr id="16" name="Picture 15">
            <a:hlinkClick r:id="rId7"/>
            <a:extLst>
              <a:ext uri="{FF2B5EF4-FFF2-40B4-BE49-F238E27FC236}">
                <a16:creationId xmlns:a16="http://schemas.microsoft.com/office/drawing/2014/main" id="{1F7DC41E-7F00-7143-AACB-D5A299C00B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553947">
            <a:off x="183825" y="3381631"/>
            <a:ext cx="2395429" cy="190243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28006E09-A851-5C4C-B707-DA57B078E472}"/>
              </a:ext>
            </a:extLst>
          </p:cNvPr>
          <p:cNvSpPr/>
          <p:nvPr/>
        </p:nvSpPr>
        <p:spPr>
          <a:xfrm>
            <a:off x="6770410" y="1541519"/>
            <a:ext cx="3454396" cy="1483861"/>
          </a:xfrm>
          <a:prstGeom prst="wedgeRoundRectCallout">
            <a:avLst>
              <a:gd name="adj1" fmla="val 64371"/>
              <a:gd name="adj2" fmla="val 5055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ffeithiol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7-9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42699" y="1541519"/>
            <a:ext cx="2920206" cy="1106521"/>
          </a:xfrm>
          <a:prstGeom prst="wedgeRoundRectCallout">
            <a:avLst>
              <a:gd name="adj1" fmla="val -37098"/>
              <a:gd name="adj2" fmla="val 708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Moli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Meg.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559B024E-3C59-4849-8B75-E68C85F3A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81586">
            <a:off x="2182587" y="3758087"/>
            <a:ext cx="2152591" cy="153213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6375000-E5DF-684A-BEE4-12B5B2DEE4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7161" y="1319790"/>
            <a:ext cx="1813814" cy="2114215"/>
          </a:xfrm>
          <a:prstGeom prst="rect">
            <a:avLst/>
          </a:prstGeom>
        </p:spPr>
      </p:pic>
      <p:pic>
        <p:nvPicPr>
          <p:cNvPr id="27" name="Picture 26">
            <a:hlinkClick r:id="rId12"/>
            <a:extLst>
              <a:ext uri="{FF2B5EF4-FFF2-40B4-BE49-F238E27FC236}">
                <a16:creationId xmlns:a16="http://schemas.microsoft.com/office/drawing/2014/main" id="{91A31E50-1D0D-C742-83F4-07CC45814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73560" y="3027593"/>
            <a:ext cx="1848949" cy="1672542"/>
          </a:xfrm>
          <a:prstGeom prst="rect">
            <a:avLst/>
          </a:prstGeom>
        </p:spPr>
      </p:pic>
      <p:sp>
        <p:nvSpPr>
          <p:cNvPr id="28" name="Speech Bubble: Rectangle with Corners Rounded 4">
            <a:extLst>
              <a:ext uri="{FF2B5EF4-FFF2-40B4-BE49-F238E27FC236}">
                <a16:creationId xmlns:a16="http://schemas.microsoft.com/office/drawing/2014/main" id="{E8ED8BFA-4530-6D42-B89D-5802B4581930}"/>
              </a:ext>
            </a:extLst>
          </p:cNvPr>
          <p:cNvSpPr/>
          <p:nvPr/>
        </p:nvSpPr>
        <p:spPr>
          <a:xfrm>
            <a:off x="6603989" y="4015186"/>
            <a:ext cx="2133128" cy="1483861"/>
          </a:xfrm>
          <a:prstGeom prst="wedgeRoundRectCallout">
            <a:avLst>
              <a:gd name="adj1" fmla="val -73453"/>
              <a:gd name="adj2" fmla="val -5241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Online Welsh second language reading books.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E684590-ABF4-BE49-B051-62D123FFF7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08288">
            <a:off x="1610172" y="2795195"/>
            <a:ext cx="1256942" cy="115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806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595274B-FF57-194F-B6DB-EBC2A407B0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D76E6C9C-2BC8-3D43-94EF-40BB1FD22E28}"/>
              </a:ext>
            </a:extLst>
          </p:cNvPr>
          <p:cNvSpPr txBox="1">
            <a:spLocks/>
          </p:cNvSpPr>
          <p:nvPr/>
        </p:nvSpPr>
        <p:spPr>
          <a:xfrm>
            <a:off x="1505233" y="53660"/>
            <a:ext cx="9646862" cy="1235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85000" lnSpcReduction="1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accent1"/>
                </a:solidFill>
                <a:latin typeface="+mn-lt"/>
              </a:rPr>
              <a:t>Cyfresi</a:t>
            </a:r>
            <a:r>
              <a:rPr lang="en-US" sz="4500" b="1" cap="none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chemeClr val="accent1"/>
                </a:solidFill>
                <a:latin typeface="+mn-lt"/>
              </a:rPr>
              <a:t>darllen</a:t>
            </a:r>
            <a:r>
              <a:rPr lang="en-US" sz="4500" b="1" cap="none" dirty="0">
                <a:solidFill>
                  <a:schemeClr val="accent1"/>
                </a:solidFill>
                <a:latin typeface="+mn-lt"/>
              </a:rPr>
              <a:t> ac </a:t>
            </a:r>
            <a:r>
              <a:rPr lang="en-US" sz="4500" b="1" cap="none" dirty="0" err="1">
                <a:solidFill>
                  <a:schemeClr val="accent1"/>
                </a:solidFill>
                <a:latin typeface="+mn-lt"/>
              </a:rPr>
              <a:t>adnoddau</a:t>
            </a:r>
            <a:r>
              <a:rPr lang="en-US" sz="4500" b="1" cap="none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chemeClr val="accent1"/>
                </a:solidFill>
                <a:latin typeface="+mn-lt"/>
              </a:rPr>
              <a:t>defnyddiol</a:t>
            </a:r>
            <a:endParaRPr lang="en-US" sz="4500" b="1" cap="none" dirty="0">
              <a:solidFill>
                <a:schemeClr val="accent1"/>
              </a:solidFill>
              <a:latin typeface="+mn-lt"/>
            </a:endParaRPr>
          </a:p>
          <a:p>
            <a:r>
              <a:rPr lang="en-US" sz="4500" b="1" cap="none" dirty="0">
                <a:solidFill>
                  <a:schemeClr val="accent1"/>
                </a:solidFill>
                <a:latin typeface="+mn-lt"/>
              </a:rPr>
              <a:t>Reading series and useful resources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54E51F-275D-464B-AF3A-2310644628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817" y="1437309"/>
            <a:ext cx="1367503" cy="19348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1B89E29-64C2-8541-A085-33DC889B2C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8047" y="1437309"/>
            <a:ext cx="1371421" cy="19499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2F3094-DD84-8848-9550-B9D8E07473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1196" y="1437309"/>
            <a:ext cx="1389346" cy="19484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90F7B3-ECB3-6F42-9CB6-D4FBBFA05F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8817" y="3520505"/>
            <a:ext cx="1529230" cy="21638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791E868-A2C5-764F-B464-A4A8079E56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2588" y="1437310"/>
            <a:ext cx="1482166" cy="208429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F56F084-237B-7545-BAF3-495DCDF7165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42340" y="1423896"/>
            <a:ext cx="1487778" cy="21052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0E1525C-B1CE-D040-B68D-0F2ECE32B4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45785" y="1453682"/>
            <a:ext cx="1480777" cy="2073088"/>
          </a:xfrm>
          <a:prstGeom prst="rect">
            <a:avLst/>
          </a:prstGeom>
        </p:spPr>
      </p:pic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6DED7DAD-ED93-2E45-8CC9-7E6E0F37E90F}"/>
              </a:ext>
            </a:extLst>
          </p:cNvPr>
          <p:cNvSpPr/>
          <p:nvPr/>
        </p:nvSpPr>
        <p:spPr>
          <a:xfrm>
            <a:off x="2874268" y="3920542"/>
            <a:ext cx="3454396" cy="1948888"/>
          </a:xfrm>
          <a:prstGeom prst="wedgeRoundRectCallout">
            <a:avLst>
              <a:gd name="adj1" fmla="val -18674"/>
              <a:gd name="adj2" fmla="val -9444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</a:t>
            </a:r>
            <a:r>
              <a:rPr lang="en-GB" sz="2400" b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u="sng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Nici</a:t>
            </a:r>
            <a:r>
              <a:rPr lang="en-GB" sz="2400" b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400" b="1" u="sng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Cris</a:t>
            </a:r>
            <a:endParaRPr lang="en-GB" sz="2400" b="1" u="sng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9 - 11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books – for 9 - 11 year old pupils. </a:t>
            </a:r>
          </a:p>
        </p:txBody>
      </p:sp>
      <p:sp>
        <p:nvSpPr>
          <p:cNvPr id="17" name="Speech Bubble: Rectangle with Corners Rounded 4">
            <a:extLst>
              <a:ext uri="{FF2B5EF4-FFF2-40B4-BE49-F238E27FC236}">
                <a16:creationId xmlns:a16="http://schemas.microsoft.com/office/drawing/2014/main" id="{7CB35322-F651-D04C-AFD9-A9D6C3DC6FA1}"/>
              </a:ext>
            </a:extLst>
          </p:cNvPr>
          <p:cNvSpPr/>
          <p:nvPr/>
        </p:nvSpPr>
        <p:spPr>
          <a:xfrm>
            <a:off x="7679770" y="3905424"/>
            <a:ext cx="3454396" cy="1948888"/>
          </a:xfrm>
          <a:prstGeom prst="wedgeRoundRectCallout">
            <a:avLst>
              <a:gd name="adj1" fmla="val -18674"/>
              <a:gd name="adj2" fmla="val -9444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</a:t>
            </a:r>
            <a:r>
              <a:rPr lang="en-GB" sz="2400" b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Babs a </a:t>
            </a:r>
            <a:r>
              <a:rPr lang="en-GB" sz="2400" b="1" u="sng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Benja</a:t>
            </a:r>
            <a:endParaRPr lang="en-GB" sz="2400" b="1" u="sng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7 - 9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books – for 7 - 9 year old pupils. </a:t>
            </a:r>
          </a:p>
        </p:txBody>
      </p:sp>
    </p:spTree>
    <p:extLst>
      <p:ext uri="{BB962C8B-B14F-4D97-AF65-F5344CB8AC3E}">
        <p14:creationId xmlns:p14="http://schemas.microsoft.com/office/powerpoint/2010/main" val="556745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FCDE201-F27A-9241-90E3-6E644C2822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3836907" y="-1328747"/>
            <a:ext cx="6569423" cy="9495304"/>
          </a:xfrm>
          <a:ln w="38100">
            <a:solidFill>
              <a:schemeClr val="tx1"/>
            </a:solidFill>
          </a:ln>
        </p:spPr>
      </p:pic>
      <p:sp>
        <p:nvSpPr>
          <p:cNvPr id="3" name="10-Point Star 2">
            <a:extLst>
              <a:ext uri="{FF2B5EF4-FFF2-40B4-BE49-F238E27FC236}">
                <a16:creationId xmlns:a16="http://schemas.microsoft.com/office/drawing/2014/main" id="{C0DA9107-D963-9540-8614-23F437953CE2}"/>
              </a:ext>
            </a:extLst>
          </p:cNvPr>
          <p:cNvSpPr/>
          <p:nvPr/>
        </p:nvSpPr>
        <p:spPr>
          <a:xfrm>
            <a:off x="125506" y="170331"/>
            <a:ext cx="2438400" cy="2420470"/>
          </a:xfrm>
          <a:prstGeom prst="star10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Mat </a:t>
            </a:r>
            <a:r>
              <a:rPr lang="en-US" b="1" dirty="0" err="1"/>
              <a:t>iaith</a:t>
            </a:r>
            <a:r>
              <a:rPr lang="en-US" b="1" dirty="0"/>
              <a:t> </a:t>
            </a:r>
            <a:r>
              <a:rPr lang="en-US" b="1" dirty="0" err="1"/>
              <a:t>defnyddiol</a:t>
            </a:r>
            <a:r>
              <a:rPr lang="en-US" b="1" dirty="0"/>
              <a:t> / </a:t>
            </a:r>
          </a:p>
          <a:p>
            <a:pPr algn="ctr"/>
            <a:endParaRPr lang="en-US" b="1" i="1" dirty="0"/>
          </a:p>
          <a:p>
            <a:pPr algn="ctr"/>
            <a:r>
              <a:rPr lang="en-US" b="1" i="1" dirty="0"/>
              <a:t>Useful language mat</a:t>
            </a:r>
          </a:p>
        </p:txBody>
      </p:sp>
    </p:spTree>
    <p:extLst>
      <p:ext uri="{BB962C8B-B14F-4D97-AF65-F5344CB8AC3E}">
        <p14:creationId xmlns:p14="http://schemas.microsoft.com/office/powerpoint/2010/main" val="2479048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4DD835-04EA-2F45-8C96-8BD5E8B594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3683999" y="-1211420"/>
            <a:ext cx="6687669" cy="9451171"/>
          </a:xfrm>
          <a:ln w="38100">
            <a:solidFill>
              <a:schemeClr val="tx1"/>
            </a:solidFill>
          </a:ln>
        </p:spPr>
      </p:pic>
      <p:sp>
        <p:nvSpPr>
          <p:cNvPr id="2" name="10-Point Star 1">
            <a:extLst>
              <a:ext uri="{FF2B5EF4-FFF2-40B4-BE49-F238E27FC236}">
                <a16:creationId xmlns:a16="http://schemas.microsoft.com/office/drawing/2014/main" id="{587C0296-D81E-2049-97A4-77D93A82BBDB}"/>
              </a:ext>
            </a:extLst>
          </p:cNvPr>
          <p:cNvSpPr/>
          <p:nvPr/>
        </p:nvSpPr>
        <p:spPr>
          <a:xfrm>
            <a:off x="125506" y="170331"/>
            <a:ext cx="2438400" cy="2420470"/>
          </a:xfrm>
          <a:prstGeom prst="star10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Mat </a:t>
            </a:r>
            <a:r>
              <a:rPr lang="en-US" b="1" dirty="0" err="1"/>
              <a:t>iaith</a:t>
            </a:r>
            <a:r>
              <a:rPr lang="en-US" b="1" dirty="0"/>
              <a:t> </a:t>
            </a:r>
            <a:r>
              <a:rPr lang="en-US" b="1" dirty="0" err="1"/>
              <a:t>defnyddiol</a:t>
            </a:r>
            <a:r>
              <a:rPr lang="en-US" b="1" dirty="0"/>
              <a:t> / </a:t>
            </a:r>
          </a:p>
          <a:p>
            <a:pPr algn="ctr"/>
            <a:endParaRPr lang="en-US" b="1" i="1" dirty="0"/>
          </a:p>
          <a:p>
            <a:pPr algn="ctr"/>
            <a:r>
              <a:rPr lang="en-US" b="1" i="1" dirty="0"/>
              <a:t>Useful language mat</a:t>
            </a:r>
          </a:p>
        </p:txBody>
      </p:sp>
    </p:spTree>
    <p:extLst>
      <p:ext uri="{BB962C8B-B14F-4D97-AF65-F5344CB8AC3E}">
        <p14:creationId xmlns:p14="http://schemas.microsoft.com/office/powerpoint/2010/main" val="1395034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2B49C7-B6A1-DF44-89B6-2C021C2842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7C4A61-5C8F-1841-A006-0F2686A1AEF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-1" y="0"/>
            <a:ext cx="12192001" cy="60209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0D641D-8F9C-BC48-A21A-B10FFD911576}"/>
              </a:ext>
            </a:extLst>
          </p:cNvPr>
          <p:cNvSpPr txBox="1"/>
          <p:nvPr/>
        </p:nvSpPr>
        <p:spPr>
          <a:xfrm>
            <a:off x="2510117" y="211736"/>
            <a:ext cx="7763435" cy="12618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 err="1"/>
              <a:t>Dewch</a:t>
            </a:r>
            <a:r>
              <a:rPr lang="en-US" sz="4400" b="1" i="1" dirty="0"/>
              <a:t> </a:t>
            </a:r>
            <a:r>
              <a:rPr lang="en-US" sz="4400" b="1" i="1" dirty="0" err="1"/>
              <a:t>i</a:t>
            </a:r>
            <a:r>
              <a:rPr lang="en-US" sz="4400" b="1" i="1" dirty="0"/>
              <a:t> </a:t>
            </a:r>
            <a:r>
              <a:rPr lang="en-US" sz="4400" b="1" i="1" dirty="0" err="1"/>
              <a:t>eistedd</a:t>
            </a:r>
            <a:r>
              <a:rPr lang="en-US" sz="4400" b="1" i="1" dirty="0"/>
              <a:t> </a:t>
            </a:r>
            <a:r>
              <a:rPr lang="en-US" sz="4400" b="1" i="1" dirty="0" err="1"/>
              <a:t>ar</a:t>
            </a:r>
            <a:r>
              <a:rPr lang="en-US" sz="4400" b="1" i="1" dirty="0"/>
              <a:t> y mat</a:t>
            </a:r>
          </a:p>
          <a:p>
            <a:pPr algn="ctr"/>
            <a:r>
              <a:rPr lang="en-US" sz="3200" b="1" i="1" dirty="0"/>
              <a:t>(London Bridge is falling down)</a:t>
            </a:r>
            <a:endParaRPr lang="en-US" sz="4400" b="1" i="1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3E93C99-D5F4-DA4F-B07F-91A4D7B28A84}"/>
              </a:ext>
            </a:extLst>
          </p:cNvPr>
          <p:cNvSpPr txBox="1">
            <a:spLocks/>
          </p:cNvSpPr>
          <p:nvPr/>
        </p:nvSpPr>
        <p:spPr>
          <a:xfrm>
            <a:off x="1302673" y="1685356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chemeClr val="tx1"/>
                </a:solidFill>
              </a:rPr>
              <a:t>Dewch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i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eistedd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ar</a:t>
            </a:r>
            <a:r>
              <a:rPr lang="en-GB" sz="3600" b="1" dirty="0">
                <a:solidFill>
                  <a:schemeClr val="tx1"/>
                </a:solidFill>
              </a:rPr>
              <a:t> y mat,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chemeClr val="tx1"/>
                </a:solidFill>
              </a:rPr>
              <a:t>Ar</a:t>
            </a:r>
            <a:r>
              <a:rPr lang="en-GB" sz="3600" b="1" dirty="0">
                <a:solidFill>
                  <a:schemeClr val="tx1"/>
                </a:solidFill>
              </a:rPr>
              <a:t> y mat, </a:t>
            </a:r>
            <a:r>
              <a:rPr lang="en-GB" sz="3600" b="1" dirty="0" err="1">
                <a:solidFill>
                  <a:schemeClr val="tx1"/>
                </a:solidFill>
              </a:rPr>
              <a:t>ar</a:t>
            </a:r>
            <a:r>
              <a:rPr lang="en-GB" sz="3600" b="1" dirty="0">
                <a:solidFill>
                  <a:schemeClr val="tx1"/>
                </a:solidFill>
              </a:rPr>
              <a:t> y mat,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chemeClr val="tx1"/>
                </a:solidFill>
              </a:rPr>
              <a:t>Dewch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i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eistedd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ar</a:t>
            </a:r>
            <a:r>
              <a:rPr lang="en-GB" sz="3600" b="1" dirty="0">
                <a:solidFill>
                  <a:schemeClr val="tx1"/>
                </a:solidFill>
              </a:rPr>
              <a:t> y mat,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chemeClr val="tx1"/>
                </a:solidFill>
              </a:rPr>
              <a:t>i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ddarllen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stori</a:t>
            </a:r>
            <a:endParaRPr lang="en-GB" sz="3600" b="1" dirty="0">
              <a:solidFill>
                <a:schemeClr val="tx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248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2B49C7-B6A1-DF44-89B6-2C021C2842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7C4A61-5C8F-1841-A006-0F2686A1AEF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-1" y="0"/>
            <a:ext cx="12192001" cy="60209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0D641D-8F9C-BC48-A21A-B10FFD911576}"/>
              </a:ext>
            </a:extLst>
          </p:cNvPr>
          <p:cNvSpPr txBox="1"/>
          <p:nvPr/>
        </p:nvSpPr>
        <p:spPr>
          <a:xfrm>
            <a:off x="2510117" y="211736"/>
            <a:ext cx="7763435" cy="12618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 err="1"/>
              <a:t>Dewch</a:t>
            </a:r>
            <a:r>
              <a:rPr lang="en-US" sz="4400" b="1" i="1" dirty="0"/>
              <a:t> </a:t>
            </a:r>
            <a:r>
              <a:rPr lang="en-US" sz="4400" b="1" i="1" dirty="0" err="1"/>
              <a:t>i</a:t>
            </a:r>
            <a:r>
              <a:rPr lang="en-US" sz="4400" b="1" i="1" dirty="0"/>
              <a:t> </a:t>
            </a:r>
            <a:r>
              <a:rPr lang="en-US" sz="4400" b="1" i="1" dirty="0" err="1"/>
              <a:t>eistedd</a:t>
            </a:r>
            <a:r>
              <a:rPr lang="en-US" sz="4400" b="1" i="1" dirty="0"/>
              <a:t> </a:t>
            </a:r>
            <a:r>
              <a:rPr lang="en-US" sz="4400" b="1" i="1" dirty="0" err="1"/>
              <a:t>ar</a:t>
            </a:r>
            <a:r>
              <a:rPr lang="en-US" sz="4400" b="1" i="1" dirty="0"/>
              <a:t> y mat</a:t>
            </a:r>
          </a:p>
          <a:p>
            <a:pPr algn="ctr"/>
            <a:r>
              <a:rPr lang="en-US" sz="3200" b="1" i="1" dirty="0"/>
              <a:t>(Clementine)</a:t>
            </a:r>
            <a:endParaRPr lang="en-US" sz="4400" b="1" i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D335D0-7544-4340-A937-3779E61F7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0117" y="1772816"/>
            <a:ext cx="7763435" cy="3552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Dewch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eistedd</a:t>
            </a:r>
            <a:r>
              <a:rPr lang="en-US" sz="3600" b="1" dirty="0">
                <a:solidFill>
                  <a:schemeClr val="tx1"/>
                </a:solidFill>
              </a:rPr>
              <a:t>!</a:t>
            </a:r>
          </a:p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Dewch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eistedd</a:t>
            </a:r>
            <a:r>
              <a:rPr lang="en-US" sz="3600" b="1" dirty="0">
                <a:solidFill>
                  <a:schemeClr val="tx1"/>
                </a:solidFill>
              </a:rPr>
              <a:t>!</a:t>
            </a:r>
          </a:p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Ar</a:t>
            </a:r>
            <a:r>
              <a:rPr lang="en-US" sz="3600" b="1" dirty="0">
                <a:solidFill>
                  <a:schemeClr val="tx1"/>
                </a:solidFill>
              </a:rPr>
              <a:t> y carped </a:t>
            </a:r>
            <a:r>
              <a:rPr lang="en-US" sz="3600" b="1" dirty="0" err="1">
                <a:solidFill>
                  <a:schemeClr val="tx1"/>
                </a:solidFill>
              </a:rPr>
              <a:t>gyda</a:t>
            </a:r>
            <a:r>
              <a:rPr lang="en-US" sz="3600" b="1" dirty="0">
                <a:solidFill>
                  <a:schemeClr val="tx1"/>
                </a:solidFill>
              </a:rPr>
              <a:t> fi.</a:t>
            </a:r>
          </a:p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Dewch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eistedd</a:t>
            </a:r>
            <a:r>
              <a:rPr lang="en-US" sz="3600" b="1" dirty="0">
                <a:solidFill>
                  <a:schemeClr val="tx1"/>
                </a:solidFill>
              </a:rPr>
              <a:t>, </a:t>
            </a:r>
            <a:r>
              <a:rPr lang="en-US" sz="3600" b="1" dirty="0" err="1">
                <a:solidFill>
                  <a:schemeClr val="tx1"/>
                </a:solidFill>
              </a:rPr>
              <a:t>dewch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eistedd</a:t>
            </a:r>
            <a:endParaRPr lang="en-US" sz="36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Ar</a:t>
            </a:r>
            <a:r>
              <a:rPr lang="en-US" sz="3600" b="1" dirty="0">
                <a:solidFill>
                  <a:schemeClr val="tx1"/>
                </a:solidFill>
              </a:rPr>
              <a:t> y carped </a:t>
            </a:r>
            <a:r>
              <a:rPr lang="en-US" sz="3600" b="1" dirty="0" err="1">
                <a:solidFill>
                  <a:schemeClr val="tx1"/>
                </a:solidFill>
              </a:rPr>
              <a:t>gyda</a:t>
            </a:r>
            <a:r>
              <a:rPr lang="en-US" sz="3600" b="1" dirty="0">
                <a:solidFill>
                  <a:schemeClr val="tx1"/>
                </a:solidFill>
              </a:rPr>
              <a:t> fi!</a:t>
            </a:r>
          </a:p>
        </p:txBody>
      </p:sp>
    </p:spTree>
    <p:extLst>
      <p:ext uri="{BB962C8B-B14F-4D97-AF65-F5344CB8AC3E}">
        <p14:creationId xmlns:p14="http://schemas.microsoft.com/office/powerpoint/2010/main" val="1719585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2B49C7-B6A1-DF44-89B6-2C021C2842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7C4A61-5C8F-1841-A006-0F2686A1AEF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-1" y="0"/>
            <a:ext cx="12192001" cy="60209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0D641D-8F9C-BC48-A21A-B10FFD911576}"/>
              </a:ext>
            </a:extLst>
          </p:cNvPr>
          <p:cNvSpPr txBox="1"/>
          <p:nvPr/>
        </p:nvSpPr>
        <p:spPr>
          <a:xfrm>
            <a:off x="2510117" y="211736"/>
            <a:ext cx="7763435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Amser</a:t>
            </a:r>
            <a:r>
              <a:rPr lang="en-US" sz="3200" b="1" i="1" dirty="0"/>
              <a:t> </a:t>
            </a:r>
            <a:r>
              <a:rPr lang="en-US" sz="3200" b="1" i="1" dirty="0" err="1"/>
              <a:t>stori</a:t>
            </a:r>
            <a:endParaRPr lang="en-US" sz="3200" b="1" i="1" dirty="0"/>
          </a:p>
          <a:p>
            <a:pPr algn="ctr"/>
            <a:r>
              <a:rPr lang="en-US" sz="3200" b="1" i="1" dirty="0"/>
              <a:t>(Twinkle, twinkle little star)</a:t>
            </a:r>
            <a:endParaRPr lang="en-US" sz="4400" b="1" i="1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6355AE1-F0AE-D842-8F07-EB285A0B9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3811" y="1638897"/>
            <a:ext cx="6275293" cy="41881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eistedd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ar</a:t>
            </a:r>
            <a:r>
              <a:rPr lang="en-US" sz="3200" b="1" dirty="0">
                <a:solidFill>
                  <a:schemeClr val="tx1"/>
                </a:solidFill>
              </a:rPr>
              <a:t> y </a:t>
            </a:r>
            <a:r>
              <a:rPr lang="en-US" sz="3200" b="1" dirty="0" err="1">
                <a:solidFill>
                  <a:schemeClr val="tx1"/>
                </a:solidFill>
              </a:rPr>
              <a:t>llawr</a:t>
            </a: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edrych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ar</a:t>
            </a:r>
            <a:r>
              <a:rPr lang="en-US" sz="3200" b="1" dirty="0">
                <a:solidFill>
                  <a:schemeClr val="tx1"/>
                </a:solidFill>
              </a:rPr>
              <a:t> y </a:t>
            </a:r>
            <a:r>
              <a:rPr lang="en-US" sz="3200" b="1" dirty="0" err="1">
                <a:solidFill>
                  <a:schemeClr val="tx1"/>
                </a:solidFill>
              </a:rPr>
              <a:t>clawr</a:t>
            </a: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deithio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dros</a:t>
            </a:r>
            <a:r>
              <a:rPr lang="en-US" sz="3200" b="1" dirty="0">
                <a:solidFill>
                  <a:schemeClr val="tx1"/>
                </a:solidFill>
              </a:rPr>
              <a:t> y </a:t>
            </a:r>
            <a:r>
              <a:rPr lang="en-US" sz="3200" b="1" dirty="0" err="1">
                <a:solidFill>
                  <a:schemeClr val="tx1"/>
                </a:solidFill>
              </a:rPr>
              <a:t>byd</a:t>
            </a: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wlad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trysor</a:t>
            </a:r>
            <a:r>
              <a:rPr lang="en-US" sz="3200" b="1" dirty="0">
                <a:solidFill>
                  <a:schemeClr val="tx1"/>
                </a:solidFill>
              </a:rPr>
              <a:t> a </a:t>
            </a:r>
            <a:r>
              <a:rPr lang="en-US" sz="3200" b="1" dirty="0" err="1">
                <a:solidFill>
                  <a:schemeClr val="tx1"/>
                </a:solidFill>
              </a:rPr>
              <a:t>hud</a:t>
            </a:r>
            <a:r>
              <a:rPr lang="en-US" sz="3200" b="1" dirty="0">
                <a:solidFill>
                  <a:schemeClr val="tx1"/>
                </a:solidFill>
              </a:rPr>
              <a:t>.</a:t>
            </a:r>
            <a:br>
              <a:rPr lang="en-US" sz="3200" b="1" dirty="0">
                <a:solidFill>
                  <a:schemeClr val="tx1"/>
                </a:solidFill>
              </a:rPr>
            </a:b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eistedd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ar</a:t>
            </a:r>
            <a:r>
              <a:rPr lang="en-US" sz="3200" b="1" dirty="0">
                <a:solidFill>
                  <a:schemeClr val="tx1"/>
                </a:solidFill>
              </a:rPr>
              <a:t> y </a:t>
            </a:r>
            <a:r>
              <a:rPr lang="en-US" sz="3200" b="1" dirty="0" err="1">
                <a:solidFill>
                  <a:schemeClr val="tx1"/>
                </a:solidFill>
              </a:rPr>
              <a:t>llawr</a:t>
            </a: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>
                <a:solidFill>
                  <a:schemeClr val="tx1"/>
                </a:solidFill>
              </a:rPr>
              <a:t>Mae </a:t>
            </a:r>
            <a:r>
              <a:rPr lang="en-US" sz="3200" b="1" dirty="0" err="1">
                <a:solidFill>
                  <a:schemeClr val="tx1"/>
                </a:solidFill>
              </a:rPr>
              <a:t>hi’n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amser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stori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nawr</a:t>
            </a:r>
            <a:r>
              <a:rPr lang="en-US" sz="2800" b="1" dirty="0">
                <a:solidFill>
                  <a:schemeClr val="tx1"/>
                </a:solidFill>
              </a:rPr>
              <a:t>.</a:t>
            </a:r>
            <a:endParaRPr lang="en-US" sz="28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0393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107796" y="3413025"/>
            <a:ext cx="669674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wrando</a:t>
            </a:r>
            <a:r>
              <a:rPr lang="en-GB" sz="2000" dirty="0"/>
              <a:t>, </a:t>
            </a:r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wrando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dirty="0" err="1"/>
              <a:t>Ar</a:t>
            </a:r>
            <a:r>
              <a:rPr lang="en-GB" sz="2000" dirty="0"/>
              <a:t> y carped </a:t>
            </a:r>
            <a:r>
              <a:rPr lang="en-GB" sz="2000" dirty="0" err="1"/>
              <a:t>gyda</a:t>
            </a:r>
            <a:r>
              <a:rPr lang="en-GB" sz="2000" dirty="0"/>
              <a:t> fi.</a:t>
            </a:r>
            <a:br>
              <a:rPr lang="en-GB" sz="2000" dirty="0"/>
            </a:br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wrando</a:t>
            </a:r>
            <a:r>
              <a:rPr lang="en-GB" sz="2000" dirty="0"/>
              <a:t>, </a:t>
            </a:r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wrando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dirty="0" err="1"/>
              <a:t>Ar</a:t>
            </a:r>
            <a:r>
              <a:rPr lang="en-GB" sz="2000" dirty="0"/>
              <a:t> y carped </a:t>
            </a:r>
            <a:r>
              <a:rPr lang="en-GB" sz="2000" dirty="0" err="1"/>
              <a:t>gyda</a:t>
            </a:r>
            <a:r>
              <a:rPr lang="en-GB" sz="2000" dirty="0"/>
              <a:t> fi. 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63552" y="5101446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…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tywod</a:t>
            </a:r>
            <a:r>
              <a:rPr lang="en-GB" sz="2000" dirty="0"/>
              <a:t>          </a:t>
            </a:r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…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dŵr</a:t>
            </a:r>
            <a:r>
              <a:rPr lang="en-GB" sz="2000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7C3C16-6112-1D4A-9F83-5AC9E4E7AEC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29686" y="9631"/>
            <a:ext cx="12192001" cy="60209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FC56A0-C738-6248-A4AC-B4B4D4E6CE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30552"/>
            <a:ext cx="12192000" cy="8542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3193B9-119A-3E49-87B8-BFECB1EF9C3C}"/>
              </a:ext>
            </a:extLst>
          </p:cNvPr>
          <p:cNvSpPr txBox="1"/>
          <p:nvPr/>
        </p:nvSpPr>
        <p:spPr>
          <a:xfrm>
            <a:off x="3942080" y="211736"/>
            <a:ext cx="4978400" cy="14465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 err="1"/>
              <a:t>Dewch</a:t>
            </a:r>
            <a:r>
              <a:rPr lang="en-US" sz="4400" b="1" i="1" dirty="0"/>
              <a:t> </a:t>
            </a:r>
            <a:r>
              <a:rPr lang="en-US" sz="4400" b="1" i="1" dirty="0" err="1"/>
              <a:t>i</a:t>
            </a:r>
            <a:r>
              <a:rPr lang="en-US" sz="4400" b="1" i="1" dirty="0"/>
              <a:t> </a:t>
            </a:r>
            <a:r>
              <a:rPr lang="en-US" sz="4400" b="1" i="1" dirty="0" err="1"/>
              <a:t>eistedd</a:t>
            </a:r>
            <a:endParaRPr lang="en-US" sz="4400" b="1" i="1" dirty="0"/>
          </a:p>
          <a:p>
            <a:pPr algn="ctr"/>
            <a:r>
              <a:rPr lang="en-US" sz="4400" b="1" i="1" dirty="0"/>
              <a:t>(Clementine)</a:t>
            </a:r>
            <a:endParaRPr lang="en-US" sz="6000" b="1" i="1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B66A191D-DD01-7047-9595-6F179C6C3ABD}"/>
              </a:ext>
            </a:extLst>
          </p:cNvPr>
          <p:cNvSpPr txBox="1">
            <a:spLocks/>
          </p:cNvSpPr>
          <p:nvPr/>
        </p:nvSpPr>
        <p:spPr>
          <a:xfrm>
            <a:off x="1036526" y="1707910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eistedd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eistedd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Ar</a:t>
            </a:r>
            <a:r>
              <a:rPr lang="en-GB" sz="2400" b="1" dirty="0">
                <a:solidFill>
                  <a:schemeClr val="tx1"/>
                </a:solidFill>
              </a:rPr>
              <a:t> y carped </a:t>
            </a:r>
            <a:r>
              <a:rPr lang="en-GB" sz="2400" b="1" dirty="0" err="1">
                <a:solidFill>
                  <a:schemeClr val="tx1"/>
                </a:solidFill>
              </a:rPr>
              <a:t>gyda</a:t>
            </a:r>
            <a:r>
              <a:rPr lang="en-GB" sz="2400" b="1" dirty="0">
                <a:solidFill>
                  <a:schemeClr val="tx1"/>
                </a:solidFill>
              </a:rPr>
              <a:t> fi.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eistedd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eistedd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Ar</a:t>
            </a:r>
            <a:r>
              <a:rPr lang="en-GB" sz="2400" b="1" dirty="0">
                <a:solidFill>
                  <a:schemeClr val="tx1"/>
                </a:solidFill>
              </a:rPr>
              <a:t> y carped </a:t>
            </a:r>
            <a:r>
              <a:rPr lang="en-GB" sz="2400" b="1" dirty="0" err="1">
                <a:solidFill>
                  <a:schemeClr val="tx1"/>
                </a:solidFill>
              </a:rPr>
              <a:t>gyda</a:t>
            </a:r>
            <a:r>
              <a:rPr lang="en-GB" sz="2400" b="1" dirty="0">
                <a:solidFill>
                  <a:schemeClr val="tx1"/>
                </a:solidFill>
              </a:rPr>
              <a:t> fi. 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5D82370E-89C7-0447-8680-E36AE8073662}"/>
              </a:ext>
            </a:extLst>
          </p:cNvPr>
          <p:cNvSpPr txBox="1">
            <a:spLocks/>
          </p:cNvSpPr>
          <p:nvPr/>
        </p:nvSpPr>
        <p:spPr>
          <a:xfrm>
            <a:off x="7135907" y="1746269"/>
            <a:ext cx="4697505" cy="23336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glapio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glapio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Ar</a:t>
            </a:r>
            <a:r>
              <a:rPr lang="en-GB" sz="2400" b="1" dirty="0">
                <a:solidFill>
                  <a:schemeClr val="tx1"/>
                </a:solidFill>
              </a:rPr>
              <a:t> y carped </a:t>
            </a:r>
            <a:r>
              <a:rPr lang="en-GB" sz="2400" b="1" dirty="0" err="1">
                <a:solidFill>
                  <a:schemeClr val="tx1"/>
                </a:solidFill>
              </a:rPr>
              <a:t>gyda</a:t>
            </a:r>
            <a:r>
              <a:rPr lang="en-GB" sz="2400" b="1" dirty="0">
                <a:solidFill>
                  <a:schemeClr val="tx1"/>
                </a:solidFill>
              </a:rPr>
              <a:t> fi.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glapio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glapio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Ar</a:t>
            </a:r>
            <a:r>
              <a:rPr lang="en-GB" sz="2400" b="1" dirty="0">
                <a:solidFill>
                  <a:schemeClr val="tx1"/>
                </a:solidFill>
              </a:rPr>
              <a:t> y carped </a:t>
            </a:r>
            <a:r>
              <a:rPr lang="en-GB" sz="2400" b="1" dirty="0" err="1">
                <a:solidFill>
                  <a:schemeClr val="tx1"/>
                </a:solidFill>
              </a:rPr>
              <a:t>gyda</a:t>
            </a:r>
            <a:r>
              <a:rPr lang="en-GB" sz="2400" b="1" dirty="0">
                <a:solidFill>
                  <a:schemeClr val="tx1"/>
                </a:solidFill>
              </a:rPr>
              <a:t> fi.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515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3E6174-8728-8840-9399-73892C3270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8627" b="6928"/>
          <a:stretch/>
        </p:blipFill>
        <p:spPr>
          <a:xfrm>
            <a:off x="-1" y="-10484"/>
            <a:ext cx="12192001" cy="60142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D6C062-3A06-634C-8CFF-A4EF175083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943E4-7AF6-9940-8883-554E036A458F}"/>
              </a:ext>
            </a:extLst>
          </p:cNvPr>
          <p:cNvSpPr txBox="1"/>
          <p:nvPr/>
        </p:nvSpPr>
        <p:spPr>
          <a:xfrm>
            <a:off x="1362634" y="161365"/>
            <a:ext cx="989703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amser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</a:p>
          <a:p>
            <a:pPr algn="ctr"/>
            <a:r>
              <a:rPr lang="en-US" sz="2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It’s story time …</a:t>
            </a:r>
          </a:p>
        </p:txBody>
      </p:sp>
    </p:spTree>
    <p:extLst>
      <p:ext uri="{BB962C8B-B14F-4D97-AF65-F5344CB8AC3E}">
        <p14:creationId xmlns:p14="http://schemas.microsoft.com/office/powerpoint/2010/main" val="2685648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9F7AD5-79A3-294E-95EF-757A733A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2" y="266524"/>
            <a:ext cx="3465263" cy="3319357"/>
          </a:xfrm>
          <a:solidFill>
            <a:schemeClr val="bg1"/>
          </a:solidFill>
          <a:ln w="762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Geirfa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ddefnyddiol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		        </a:t>
            </a:r>
            <a:b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Useful vocabulary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21D6AA0-6170-DF4B-A50F-8CDF4DB233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6212823"/>
              </p:ext>
            </p:extLst>
          </p:nvPr>
        </p:nvGraphicFramePr>
        <p:xfrm>
          <a:off x="3705974" y="266524"/>
          <a:ext cx="3884742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llyfr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book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300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clawr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cover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awdur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author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497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teitl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title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tudalen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tudalennau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pages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llun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picture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88371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lluniau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pictures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stori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story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arlunydd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artist / illustrator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cyfres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series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cymeriad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character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cymeriadau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characters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83A2144-9733-B542-A62D-AD38428643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30552"/>
            <a:ext cx="12192000" cy="854262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1B497CD-F125-1244-868B-652028E5A1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245366"/>
              </p:ext>
            </p:extLst>
          </p:nvPr>
        </p:nvGraphicFramePr>
        <p:xfrm>
          <a:off x="7800455" y="1010595"/>
          <a:ext cx="3884742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prif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gymeriad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main character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300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dechrau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at the beginning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canol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middle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497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diwedd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doniol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funny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lliwgar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 err="1">
                          <a:solidFill>
                            <a:schemeClr val="tx1"/>
                          </a:solidFill>
                        </a:rPr>
                        <a:t>colourful</a:t>
                      </a:r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88371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diddorol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interesting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cyffrous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exciting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da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good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ardderchog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excellent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happy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trist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8DF6E2-3C6F-F041-A38C-A9946D20E6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36426" y="0"/>
            <a:ext cx="1026774" cy="102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64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6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4320987" y="278518"/>
            <a:ext cx="7727577" cy="5725220"/>
          </a:xfrm>
        </p:spPr>
        <p:txBody>
          <a:bodyPr>
            <a:normAutofit fontScale="92500" lnSpcReduction="20000"/>
          </a:bodyPr>
          <a:lstStyle/>
          <a:p>
            <a:r>
              <a:rPr lang="en-GB" sz="2600" b="1" dirty="0" err="1"/>
              <a:t>Pwy</a:t>
            </a:r>
            <a:r>
              <a:rPr lang="en-GB" sz="2600" b="1" dirty="0"/>
              <a:t> </a:t>
            </a:r>
            <a:r>
              <a:rPr lang="en-GB" sz="2600" b="1" dirty="0" err="1"/>
              <a:t>sy</a:t>
            </a:r>
            <a:r>
              <a:rPr lang="en-GB" sz="2600" b="1" dirty="0"/>
              <a:t> </a:t>
            </a:r>
            <a:r>
              <a:rPr lang="en-GB" sz="2600" b="1" dirty="0" err="1"/>
              <a:t>eisiau</a:t>
            </a:r>
            <a:r>
              <a:rPr lang="en-GB" sz="2600" b="1" dirty="0"/>
              <a:t> </a:t>
            </a:r>
            <a:r>
              <a:rPr lang="en-GB" sz="2600" b="1" dirty="0" err="1"/>
              <a:t>darllen</a:t>
            </a:r>
            <a:r>
              <a:rPr lang="en-GB" sz="2600" b="1" dirty="0"/>
              <a:t> </a:t>
            </a:r>
            <a:r>
              <a:rPr lang="en-GB" sz="2600" b="1" dirty="0" err="1"/>
              <a:t>stori</a:t>
            </a:r>
            <a:r>
              <a:rPr lang="en-GB" sz="2600" b="1" dirty="0"/>
              <a:t>?        </a:t>
            </a:r>
            <a:r>
              <a:rPr lang="en-GB" sz="2600" dirty="0"/>
              <a:t>			</a:t>
            </a:r>
          </a:p>
          <a:p>
            <a:pPr marL="0" indent="0">
              <a:buNone/>
            </a:pPr>
            <a:r>
              <a:rPr lang="en-GB" sz="2600" dirty="0"/>
              <a:t> 	</a:t>
            </a:r>
            <a:r>
              <a:rPr lang="en-GB" sz="2600" i="1" dirty="0"/>
              <a:t>Who wants to read a story?</a:t>
            </a:r>
          </a:p>
          <a:p>
            <a:r>
              <a:rPr lang="en-GB" sz="2600" b="1" dirty="0" err="1"/>
              <a:t>Dewch</a:t>
            </a:r>
            <a:r>
              <a:rPr lang="en-GB" sz="2600" b="1" dirty="0"/>
              <a:t> </a:t>
            </a:r>
            <a:r>
              <a:rPr lang="en-GB" sz="2600" b="1" dirty="0" err="1"/>
              <a:t>i</a:t>
            </a:r>
            <a:r>
              <a:rPr lang="en-GB" sz="2600" b="1" dirty="0"/>
              <a:t> </a:t>
            </a:r>
            <a:r>
              <a:rPr lang="en-GB" sz="2600" b="1" dirty="0" err="1"/>
              <a:t>eistedd</a:t>
            </a:r>
            <a:r>
              <a:rPr lang="en-GB" sz="2600" b="1" dirty="0"/>
              <a:t>!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GB" sz="2600" i="1" dirty="0"/>
              <a:t>Come to sit!</a:t>
            </a:r>
          </a:p>
          <a:p>
            <a:r>
              <a:rPr lang="en-GB" sz="2600" b="1" dirty="0" err="1"/>
              <a:t>Dewch</a:t>
            </a:r>
            <a:r>
              <a:rPr lang="en-GB" sz="2600" b="1" dirty="0"/>
              <a:t> </a:t>
            </a:r>
            <a:r>
              <a:rPr lang="en-GB" sz="2600" b="1" dirty="0" err="1"/>
              <a:t>i</a:t>
            </a:r>
            <a:r>
              <a:rPr lang="en-GB" sz="2600" b="1" dirty="0"/>
              <a:t> </a:t>
            </a:r>
            <a:r>
              <a:rPr lang="en-GB" sz="2600" b="1" dirty="0" err="1"/>
              <a:t>wrando</a:t>
            </a:r>
            <a:r>
              <a:rPr lang="en-GB" sz="2600" b="1" dirty="0"/>
              <a:t> </a:t>
            </a:r>
            <a:r>
              <a:rPr lang="en-GB" sz="2600" b="1" dirty="0" err="1"/>
              <a:t>ar</a:t>
            </a:r>
            <a:r>
              <a:rPr lang="en-GB" sz="2600" b="1" dirty="0"/>
              <a:t> y </a:t>
            </a:r>
            <a:r>
              <a:rPr lang="en-GB" sz="2600" b="1" dirty="0" err="1"/>
              <a:t>stori</a:t>
            </a:r>
            <a:r>
              <a:rPr lang="en-GB" sz="2600" b="1" dirty="0"/>
              <a:t>!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GB" sz="2600" i="1" dirty="0"/>
              <a:t>Come to listen to the story.</a:t>
            </a:r>
          </a:p>
          <a:p>
            <a:r>
              <a:rPr lang="en-GB" sz="2600" b="1" dirty="0" err="1"/>
              <a:t>Gwrandewch</a:t>
            </a:r>
            <a:r>
              <a:rPr lang="en-GB" sz="2600" b="1" dirty="0"/>
              <a:t>!  </a:t>
            </a:r>
            <a:r>
              <a:rPr lang="en-GB" sz="2600" b="1" dirty="0" err="1"/>
              <a:t>Gwrandewch</a:t>
            </a:r>
            <a:r>
              <a:rPr lang="en-GB" sz="2600" b="1" dirty="0"/>
              <a:t> </a:t>
            </a:r>
            <a:r>
              <a:rPr lang="en-GB" sz="2600" b="1" dirty="0" err="1"/>
              <a:t>arna</a:t>
            </a:r>
            <a:r>
              <a:rPr lang="en-GB" sz="2600" b="1" dirty="0"/>
              <a:t> </a:t>
            </a:r>
            <a:r>
              <a:rPr lang="en-GB" sz="2600" b="1" dirty="0" err="1"/>
              <a:t>i</a:t>
            </a:r>
            <a:r>
              <a:rPr lang="en-GB" sz="2600" b="1" dirty="0"/>
              <a:t>.  </a:t>
            </a:r>
            <a:r>
              <a:rPr lang="en-GB" sz="2600" b="1" dirty="0" err="1"/>
              <a:t>Gwrandewch</a:t>
            </a:r>
            <a:r>
              <a:rPr lang="en-GB" sz="2600" b="1" dirty="0"/>
              <a:t> </a:t>
            </a:r>
            <a:r>
              <a:rPr lang="en-GB" sz="2600" b="1" dirty="0" err="1"/>
              <a:t>yn</a:t>
            </a:r>
            <a:r>
              <a:rPr lang="en-GB" sz="2600" b="1" dirty="0"/>
              <a:t> </a:t>
            </a:r>
            <a:r>
              <a:rPr lang="en-GB" sz="2600" b="1" dirty="0" err="1"/>
              <a:t>astud</a:t>
            </a:r>
            <a:r>
              <a:rPr lang="is-IS" sz="2600" b="1" dirty="0"/>
              <a:t>….</a:t>
            </a:r>
          </a:p>
          <a:p>
            <a:pPr marL="0" indent="0">
              <a:buNone/>
            </a:pPr>
            <a:r>
              <a:rPr lang="en-GB" sz="2600" b="1" dirty="0"/>
              <a:t>	</a:t>
            </a:r>
            <a:r>
              <a:rPr lang="en-GB" sz="2600" i="1" dirty="0"/>
              <a:t>Listen! Listen to me.  Listen carefully ..</a:t>
            </a:r>
          </a:p>
          <a:p>
            <a:r>
              <a:rPr lang="en-GB" sz="2600" b="1" dirty="0" err="1"/>
              <a:t>Pawb</a:t>
            </a:r>
            <a:r>
              <a:rPr lang="en-GB" sz="2600" b="1" dirty="0"/>
              <a:t> </a:t>
            </a:r>
            <a:r>
              <a:rPr lang="en-GB" sz="2600" b="1" dirty="0" err="1"/>
              <a:t>yn</a:t>
            </a:r>
            <a:r>
              <a:rPr lang="en-GB" sz="2600" b="1" dirty="0"/>
              <a:t> </a:t>
            </a:r>
            <a:r>
              <a:rPr lang="en-GB" sz="2600" b="1" dirty="0" err="1"/>
              <a:t>dawel</a:t>
            </a:r>
            <a:r>
              <a:rPr lang="en-GB" sz="2600" b="1" dirty="0"/>
              <a:t>!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GB" sz="2600" i="1" dirty="0"/>
              <a:t>Everybody quiet!</a:t>
            </a:r>
          </a:p>
          <a:p>
            <a:r>
              <a:rPr lang="en-GB" sz="2600" b="1" dirty="0"/>
              <a:t>Dim </a:t>
            </a:r>
            <a:r>
              <a:rPr lang="en-GB" sz="2600" b="1" dirty="0" err="1"/>
              <a:t>siarad</a:t>
            </a:r>
            <a:r>
              <a:rPr lang="en-GB" sz="2600" b="1" dirty="0"/>
              <a:t>!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GB" sz="2600" i="1" dirty="0"/>
              <a:t>No talking!</a:t>
            </a:r>
            <a:br>
              <a:rPr lang="en-GB" sz="2600" i="1" dirty="0"/>
            </a:br>
            <a:endParaRPr lang="en-GB" sz="26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538202-171F-4540-96C4-9D0A0809AFF0}"/>
              </a:ext>
            </a:extLst>
          </p:cNvPr>
          <p:cNvSpPr txBox="1"/>
          <p:nvPr/>
        </p:nvSpPr>
        <p:spPr>
          <a:xfrm>
            <a:off x="179294" y="278519"/>
            <a:ext cx="3998259" cy="34778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54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US" sz="54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54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54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amser</a:t>
            </a:r>
            <a:r>
              <a:rPr lang="en-US" sz="54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54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54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0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It’s story time …</a:t>
            </a: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051207-C32F-6543-A25B-06C6E7C855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310566-4C65-B341-95EB-76C22FAFB3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75537" y="407737"/>
            <a:ext cx="1886284" cy="1886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27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876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19E4B1A-512E-664C-8C1B-C349115CFB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1211" y="152400"/>
            <a:ext cx="8529577" cy="5647964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BDB6B3E-0999-114B-94A6-55B73D189A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7680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D538202-171F-4540-96C4-9D0A0809AFF0}"/>
              </a:ext>
            </a:extLst>
          </p:cNvPr>
          <p:cNvSpPr txBox="1"/>
          <p:nvPr/>
        </p:nvSpPr>
        <p:spPr>
          <a:xfrm>
            <a:off x="1362634" y="161365"/>
            <a:ext cx="989703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amser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</a:p>
          <a:p>
            <a:pPr algn="ctr"/>
            <a:r>
              <a:rPr lang="en-US" sz="2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It’s story time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051207-C32F-6543-A25B-06C6E7C855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AF212A-8684-5A4D-B630-5AAC285686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5763" y="1274547"/>
            <a:ext cx="3065931" cy="4490687"/>
          </a:xfrm>
          <a:prstGeom prst="rect">
            <a:avLst/>
          </a:prstGeom>
        </p:spPr>
      </p:pic>
      <p:sp>
        <p:nvSpPr>
          <p:cNvPr id="3" name="Oval Callout 2">
            <a:extLst>
              <a:ext uri="{FF2B5EF4-FFF2-40B4-BE49-F238E27FC236}">
                <a16:creationId xmlns:a16="http://schemas.microsoft.com/office/drawing/2014/main" id="{7569D45B-039D-B04F-968B-D98ECCE29FC2}"/>
              </a:ext>
            </a:extLst>
          </p:cNvPr>
          <p:cNvSpPr/>
          <p:nvPr/>
        </p:nvSpPr>
        <p:spPr>
          <a:xfrm>
            <a:off x="4625787" y="1700248"/>
            <a:ext cx="7279342" cy="4303490"/>
          </a:xfrm>
          <a:prstGeom prst="wedgeEllipseCallout">
            <a:avLst>
              <a:gd name="adj1" fmla="val -53820"/>
              <a:gd name="adj2" fmla="val -39573"/>
            </a:avLst>
          </a:prstGeom>
          <a:solidFill>
            <a:schemeClr val="accent1">
              <a:lumMod val="20000"/>
              <a:lumOff val="8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Dyma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Moli</a:t>
            </a:r>
            <a:r>
              <a:rPr lang="en-US" sz="2400" b="1" dirty="0">
                <a:solidFill>
                  <a:schemeClr val="tx1"/>
                </a:solidFill>
              </a:rPr>
              <a:t> a Meg … </a:t>
            </a:r>
            <a:r>
              <a:rPr lang="en-US" sz="2400" b="1" dirty="0" err="1">
                <a:solidFill>
                  <a:schemeClr val="tx1"/>
                </a:solidFill>
              </a:rPr>
              <a:t>mynd</a:t>
            </a:r>
            <a:r>
              <a:rPr lang="en-US" sz="2400" b="1" dirty="0">
                <a:solidFill>
                  <a:schemeClr val="tx1"/>
                </a:solidFill>
              </a:rPr>
              <a:t> am </a:t>
            </a:r>
            <a:r>
              <a:rPr lang="en-US" sz="2400" b="1" dirty="0" err="1">
                <a:solidFill>
                  <a:schemeClr val="tx1"/>
                </a:solidFill>
              </a:rPr>
              <a:t>dro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i’r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fferm</a:t>
            </a:r>
            <a:r>
              <a:rPr lang="en-US" sz="2400" b="1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Dyma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Moli</a:t>
            </a:r>
            <a:r>
              <a:rPr lang="en-US" sz="2400" b="1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Dyma</a:t>
            </a:r>
            <a:r>
              <a:rPr lang="en-US" sz="2400" b="1" dirty="0">
                <a:solidFill>
                  <a:schemeClr val="tx1"/>
                </a:solidFill>
              </a:rPr>
              <a:t> Meg.</a:t>
            </a:r>
          </a:p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Darllenwch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gyda</a:t>
            </a:r>
            <a:r>
              <a:rPr lang="en-US" sz="2400" b="1" dirty="0">
                <a:solidFill>
                  <a:schemeClr val="tx1"/>
                </a:solidFill>
              </a:rPr>
              <a:t> fi.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E38C60-80AF-D445-A8D1-073323BF5F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08337" y="3239131"/>
            <a:ext cx="1597526" cy="159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74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6348" y="165120"/>
            <a:ext cx="3984114" cy="54662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FE60CC-2855-1446-99C3-3EEDB6008DD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F5E5D97-1222-9549-8076-E3A3A34274A0}"/>
              </a:ext>
            </a:extLst>
          </p:cNvPr>
          <p:cNvSpPr txBox="1"/>
          <p:nvPr/>
        </p:nvSpPr>
        <p:spPr>
          <a:xfrm>
            <a:off x="9108142" y="4348206"/>
            <a:ext cx="2528046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err="1"/>
              <a:t>llyfr</a:t>
            </a:r>
            <a:r>
              <a:rPr lang="en-US" sz="2800" dirty="0"/>
              <a:t> - </a:t>
            </a:r>
            <a:r>
              <a:rPr lang="en-US" sz="2800" i="1" dirty="0"/>
              <a:t>book</a:t>
            </a:r>
          </a:p>
          <a:p>
            <a:r>
              <a:rPr lang="en-US" sz="2800" dirty="0" err="1"/>
              <a:t>awdur</a:t>
            </a:r>
            <a:r>
              <a:rPr lang="en-US" sz="2800" dirty="0"/>
              <a:t> – </a:t>
            </a:r>
            <a:r>
              <a:rPr lang="en-US" sz="2800" i="1" dirty="0"/>
              <a:t>author</a:t>
            </a:r>
          </a:p>
          <a:p>
            <a:r>
              <a:rPr lang="en-US" sz="2800" dirty="0" err="1"/>
              <a:t>teitl</a:t>
            </a:r>
            <a:r>
              <a:rPr lang="en-US" sz="2800" dirty="0"/>
              <a:t> - </a:t>
            </a:r>
            <a:r>
              <a:rPr lang="en-US" sz="2800" i="1" dirty="0"/>
              <a:t>title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ACA9A09-C7EC-A343-AF7B-F51246E31993}"/>
              </a:ext>
            </a:extLst>
          </p:cNvPr>
          <p:cNvSpPr/>
          <p:nvPr/>
        </p:nvSpPr>
        <p:spPr>
          <a:xfrm>
            <a:off x="493851" y="445186"/>
            <a:ext cx="2800286" cy="1975702"/>
          </a:xfrm>
          <a:prstGeom prst="wedgeEllipseCallout">
            <a:avLst>
              <a:gd name="adj1" fmla="val 52608"/>
              <a:gd name="adj2" fmla="val 464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Beth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teitl</a:t>
            </a:r>
            <a:r>
              <a:rPr lang="en-US" sz="2400" b="1" dirty="0"/>
              <a:t>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95A53E35-AB19-C342-A129-03F9F78CE1CC}"/>
              </a:ext>
            </a:extLst>
          </p:cNvPr>
          <p:cNvSpPr/>
          <p:nvPr/>
        </p:nvSpPr>
        <p:spPr>
          <a:xfrm>
            <a:off x="493851" y="3486962"/>
            <a:ext cx="2800286" cy="1975702"/>
          </a:xfrm>
          <a:prstGeom prst="wedgeEllipseCallout">
            <a:avLst>
              <a:gd name="adj1" fmla="val 61572"/>
              <a:gd name="adj2" fmla="val -20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Pwy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awdur</a:t>
            </a:r>
            <a:r>
              <a:rPr lang="en-US" sz="2400" b="1" dirty="0"/>
              <a:t>?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55D4322F-FB8A-A347-8A10-BA45C61D3406}"/>
              </a:ext>
            </a:extLst>
          </p:cNvPr>
          <p:cNvSpPr/>
          <p:nvPr/>
        </p:nvSpPr>
        <p:spPr>
          <a:xfrm>
            <a:off x="8612426" y="445186"/>
            <a:ext cx="2800286" cy="1975702"/>
          </a:xfrm>
          <a:prstGeom prst="wedgeEllipseCallout">
            <a:avLst>
              <a:gd name="adj1" fmla="val -56878"/>
              <a:gd name="adj2" fmla="val 510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Pwy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wedi</a:t>
            </a:r>
            <a:r>
              <a:rPr lang="en-US" sz="2400" b="1" dirty="0"/>
              <a:t> </a:t>
            </a:r>
            <a:r>
              <a:rPr lang="en-US" sz="2400" b="1" dirty="0" err="1"/>
              <a:t>ysgrifennu’r</a:t>
            </a:r>
            <a:r>
              <a:rPr lang="en-US" sz="2400" b="1" dirty="0"/>
              <a:t> </a:t>
            </a:r>
            <a:r>
              <a:rPr lang="en-US" sz="2400" b="1" dirty="0" err="1"/>
              <a:t>llyfr</a:t>
            </a:r>
            <a:r>
              <a:rPr lang="en-US" sz="2400" b="1" dirty="0"/>
              <a:t>?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319B32-A1A6-8444-AF8C-9E3CE7A1F5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35600" y="2507578"/>
            <a:ext cx="1753937" cy="175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37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303059" y="270167"/>
            <a:ext cx="5199530" cy="56010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ydy’r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awdur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sy</a:t>
            </a:r>
            <a:r>
              <a:rPr lang="en-GB" sz="2800" b="1" dirty="0"/>
              <a:t> </a:t>
            </a:r>
            <a:r>
              <a:rPr lang="en-GB" sz="2800" b="1" dirty="0" err="1"/>
              <a:t>wedi</a:t>
            </a:r>
            <a:r>
              <a:rPr lang="en-GB" sz="2800" b="1" dirty="0"/>
              <a:t> </a:t>
            </a:r>
            <a:r>
              <a:rPr lang="en-GB" sz="2800" b="1" dirty="0" err="1"/>
              <a:t>ysgrifennu’r</a:t>
            </a:r>
            <a:r>
              <a:rPr lang="en-GB" sz="2800" b="1" dirty="0"/>
              <a:t> </a:t>
            </a:r>
            <a:r>
              <a:rPr lang="en-GB" sz="2800" b="1" dirty="0" err="1"/>
              <a:t>llyfr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ydy’r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teitl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ydy’r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arlunydd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sy</a:t>
            </a:r>
            <a:r>
              <a:rPr lang="en-GB" sz="2800" b="1" dirty="0"/>
              <a:t> </a:t>
            </a:r>
            <a:r>
              <a:rPr lang="en-GB" sz="2800" b="1" dirty="0" err="1"/>
              <a:t>wedi</a:t>
            </a:r>
            <a:r>
              <a:rPr lang="en-GB" sz="2800" b="1" dirty="0"/>
              <a:t> </a:t>
            </a:r>
            <a:r>
              <a:rPr lang="en-GB" sz="2800" b="1" dirty="0" err="1"/>
              <a:t>tynnu’r</a:t>
            </a:r>
            <a:r>
              <a:rPr lang="en-GB" sz="2800" b="1" dirty="0"/>
              <a:t> </a:t>
            </a:r>
            <a:r>
              <a:rPr lang="en-GB" sz="2800" b="1" dirty="0" err="1"/>
              <a:t>lluniau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sy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y </a:t>
            </a:r>
            <a:r>
              <a:rPr lang="en-GB" sz="2800" b="1" dirty="0" err="1">
                <a:solidFill>
                  <a:srgbClr val="FF0000"/>
                </a:solidFill>
              </a:rPr>
              <a:t>clawr</a:t>
            </a:r>
            <a:r>
              <a:rPr lang="en-GB" sz="2800" b="1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A0B111-A4A1-BC4E-B554-5D57C4815937}"/>
              </a:ext>
            </a:extLst>
          </p:cNvPr>
          <p:cNvSpPr txBox="1"/>
          <p:nvPr/>
        </p:nvSpPr>
        <p:spPr>
          <a:xfrm>
            <a:off x="394448" y="270167"/>
            <a:ext cx="3711388" cy="329320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Edrych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clawr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…</a:t>
            </a:r>
          </a:p>
          <a:p>
            <a:pPr algn="ctr"/>
            <a:endParaRPr lang="en-US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Looking at the book cover …</a:t>
            </a: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5551C6-65EC-DF46-8B8A-969443990C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53B3E3-9ADC-2D49-97CB-0577E3807B77}"/>
              </a:ext>
            </a:extLst>
          </p:cNvPr>
          <p:cNvSpPr txBox="1"/>
          <p:nvPr/>
        </p:nvSpPr>
        <p:spPr>
          <a:xfrm>
            <a:off x="9251577" y="3906164"/>
            <a:ext cx="2743200" cy="2031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awdur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author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ysgrifennu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to write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llyfr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book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teitl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title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arlunydd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artist / illustrator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lluniau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pictures</a:t>
            </a:r>
          </a:p>
          <a:p>
            <a:r>
              <a:rPr lang="en-US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clawr</a:t>
            </a:r>
            <a:r>
              <a:rPr lang="en-US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- </a:t>
            </a:r>
            <a:r>
              <a:rPr lang="en-US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cover</a:t>
            </a:r>
            <a:endParaRPr lang="en-US" sz="1600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89B43F-5902-7A43-A4BD-322468F15D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48199" y="1916771"/>
            <a:ext cx="2149956" cy="2149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43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3061</TotalTime>
  <Words>797</Words>
  <Application>Microsoft Macintosh PowerPoint</Application>
  <PresentationFormat>Widescreen</PresentationFormat>
  <Paragraphs>187</Paragraphs>
  <Slides>20</Slides>
  <Notes>3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Calibri</vt:lpstr>
      <vt:lpstr>Cavolini</vt:lpstr>
      <vt:lpstr>Gill Sans MT</vt:lpstr>
      <vt:lpstr>Impact</vt:lpstr>
      <vt:lpstr>Ink Free</vt:lpstr>
      <vt:lpstr>휴먼매직체</vt:lpstr>
      <vt:lpstr>Noteworthy Light</vt:lpstr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Geirfa ddefnyddiol             Useful vocabulary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628</cp:revision>
  <cp:lastPrinted>2021-12-06T10:28:23Z</cp:lastPrinted>
  <dcterms:created xsi:type="dcterms:W3CDTF">2015-12-21T14:17:18Z</dcterms:created>
  <dcterms:modified xsi:type="dcterms:W3CDTF">2021-12-06T11:22:20Z</dcterms:modified>
</cp:coreProperties>
</file>