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1"/>
  </p:notes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3DC72B-99EB-A44A-92CC-CBAEC5FF38A4}" v="424" dt="2023-02-19T12:56:12.394"/>
    <p1510:client id="{596887E1-D463-4EB1-A22C-13C9F5D25920}" v="51" dt="2023-02-19T14:45:44.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540" autoAdjust="0"/>
    <p:restoredTop sz="94660"/>
  </p:normalViewPr>
  <p:slideViewPr>
    <p:cSldViewPr snapToGrid="0">
      <p:cViewPr varScale="1">
        <p:scale>
          <a:sx n="82" d="100"/>
          <a:sy n="82" d="100"/>
        </p:scale>
        <p:origin x="50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658E8-E0DE-4F04-BB4F-329CD7930DA2}"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C89DD7-2BFF-4271-92D8-B5F00712A17E}" type="slidenum">
              <a:rPr lang="en-GB" smtClean="0"/>
              <a:t>‹#›</a:t>
            </a:fld>
            <a:endParaRPr lang="en-GB"/>
          </a:p>
        </p:txBody>
      </p:sp>
    </p:spTree>
    <p:extLst>
      <p:ext uri="{BB962C8B-B14F-4D97-AF65-F5344CB8AC3E}">
        <p14:creationId xmlns:p14="http://schemas.microsoft.com/office/powerpoint/2010/main" val="1778312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338069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284596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88397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F6DB0-1787-490A-9C92-F407FCB9429C}"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1952119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1F6DB0-1787-490A-9C92-F407FCB9429C}"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2419660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1F6DB0-1787-490A-9C92-F407FCB9429C}"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1883532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1F6DB0-1787-490A-9C92-F407FCB9429C}"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3891211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B1F6DB0-1787-490A-9C92-F407FCB9429C}"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3908036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B1F6DB0-1787-490A-9C92-F407FCB9429C}"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2747023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4192881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70884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1044417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35581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208262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3379960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1F6DB0-1787-490A-9C92-F407FCB9429C}"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D534D-EA88-4381-88A0-A61351F6C0CB}" type="slidenum">
              <a:rPr lang="en-GB" smtClean="0"/>
              <a:t>‹#›</a:t>
            </a:fld>
            <a:endParaRPr lang="en-GB"/>
          </a:p>
        </p:txBody>
      </p:sp>
    </p:spTree>
    <p:extLst>
      <p:ext uri="{BB962C8B-B14F-4D97-AF65-F5344CB8AC3E}">
        <p14:creationId xmlns:p14="http://schemas.microsoft.com/office/powerpoint/2010/main" val="2772631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B1F6DB0-1787-490A-9C92-F407FCB9429C}" type="datetimeFigureOut">
              <a:rPr lang="en-GB" smtClean="0"/>
              <a:t>19/02/2023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96D534D-EA88-4381-88A0-A61351F6C0CB}" type="slidenum">
              <a:rPr lang="en-GB" smtClean="0"/>
              <a:t>‹#›</a:t>
            </a:fld>
            <a:endParaRPr lang="en-GB"/>
          </a:p>
        </p:txBody>
      </p:sp>
    </p:spTree>
    <p:extLst>
      <p:ext uri="{BB962C8B-B14F-4D97-AF65-F5344CB8AC3E}">
        <p14:creationId xmlns:p14="http://schemas.microsoft.com/office/powerpoint/2010/main" val="25189618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4019" y="1554480"/>
            <a:ext cx="8211699" cy="1894114"/>
          </a:xfrm>
        </p:spPr>
        <p:txBody>
          <a:bodyPr/>
          <a:lstStyle/>
          <a:p>
            <a:pPr algn="l"/>
            <a:r>
              <a:rPr lang="en-GB" sz="4400" dirty="0">
                <a:solidFill>
                  <a:schemeClr val="tx1"/>
                </a:solidFill>
              </a:rPr>
              <a:t>Working with Children in a Social Care Setting</a:t>
            </a:r>
          </a:p>
        </p:txBody>
      </p:sp>
      <p:sp>
        <p:nvSpPr>
          <p:cNvPr id="3" name="Subtitle 2"/>
          <p:cNvSpPr>
            <a:spLocks noGrp="1"/>
          </p:cNvSpPr>
          <p:nvPr>
            <p:ph type="subTitle" idx="1"/>
          </p:nvPr>
        </p:nvSpPr>
        <p:spPr>
          <a:xfrm>
            <a:off x="1632858" y="4029062"/>
            <a:ext cx="6910252" cy="1500881"/>
          </a:xfrm>
        </p:spPr>
        <p:txBody>
          <a:bodyPr>
            <a:noAutofit/>
          </a:bodyPr>
          <a:lstStyle/>
          <a:p>
            <a:pPr algn="l"/>
            <a:r>
              <a:rPr lang="en-GB" sz="2400" dirty="0"/>
              <a:t>Name: </a:t>
            </a:r>
            <a:r>
              <a:rPr lang="en-GB" sz="2400" dirty="0" err="1"/>
              <a:t>Nazmin</a:t>
            </a:r>
            <a:r>
              <a:rPr lang="en-GB" sz="2400" dirty="0"/>
              <a:t> Bi</a:t>
            </a:r>
          </a:p>
          <a:p>
            <a:pPr algn="l"/>
            <a:r>
              <a:rPr lang="en-GB" sz="2400" dirty="0"/>
              <a:t>Student number: 2133165</a:t>
            </a:r>
          </a:p>
          <a:p>
            <a:pPr algn="l"/>
            <a:r>
              <a:rPr lang="en-GB" sz="2400" dirty="0"/>
              <a:t>LCHS4006- Psychology in Health and Social Care</a:t>
            </a:r>
          </a:p>
          <a:p>
            <a:pPr algn="l"/>
            <a:r>
              <a:rPr lang="en-GB" sz="2400" dirty="0"/>
              <a:t>Lecturer: Joanne Davies </a:t>
            </a:r>
          </a:p>
        </p:txBody>
      </p:sp>
    </p:spTree>
    <p:extLst>
      <p:ext uri="{BB962C8B-B14F-4D97-AF65-F5344CB8AC3E}">
        <p14:creationId xmlns:p14="http://schemas.microsoft.com/office/powerpoint/2010/main" val="304946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609600"/>
            <a:ext cx="8416752" cy="1447800"/>
          </a:xfrm>
        </p:spPr>
        <p:txBody>
          <a:bodyPr>
            <a:normAutofit fontScale="90000"/>
          </a:bodyPr>
          <a:lstStyle/>
          <a:p>
            <a:r>
              <a:rPr lang="en-GB" sz="4000" u="sng" dirty="0">
                <a:solidFill>
                  <a:schemeClr val="tx1"/>
                </a:solidFill>
              </a:rPr>
              <a:t>Introduction: Working with children in a child care setting.</a:t>
            </a:r>
            <a:br>
              <a:rPr lang="en-GB" sz="4000" dirty="0">
                <a:solidFill>
                  <a:schemeClr val="tx1"/>
                </a:solidFill>
              </a:rPr>
            </a:br>
            <a:br>
              <a:rPr lang="en-GB" sz="4000" dirty="0">
                <a:solidFill>
                  <a:schemeClr val="tx1"/>
                </a:solidFill>
              </a:rPr>
            </a:br>
            <a:br>
              <a:rPr lang="en-GB" sz="4000" dirty="0"/>
            </a:br>
            <a:r>
              <a:rPr lang="en-GB" sz="2800" dirty="0">
                <a:solidFill>
                  <a:schemeClr val="tx1"/>
                </a:solidFill>
              </a:rPr>
              <a:t>In this presentation, I will be presenting 2 creche activities for children </a:t>
            </a:r>
            <a:r>
              <a:rPr lang="en-GB" sz="2800" b="1" dirty="0">
                <a:solidFill>
                  <a:schemeClr val="tx1"/>
                </a:solidFill>
              </a:rPr>
              <a:t>aged 0- 2 years </a:t>
            </a:r>
            <a:r>
              <a:rPr lang="en-GB" sz="2800" dirty="0">
                <a:solidFill>
                  <a:schemeClr val="tx1"/>
                </a:solidFill>
              </a:rPr>
              <a:t>as their mothers are in a refuge centre. I will be linking this to the theory of Piaget to explain the activities.</a:t>
            </a:r>
            <a:br>
              <a:rPr lang="en-GB" sz="2800" dirty="0"/>
            </a:br>
            <a:r>
              <a:rPr lang="en-GB" sz="2800" dirty="0">
                <a:solidFill>
                  <a:schemeClr val="tx1"/>
                </a:solidFill>
              </a:rPr>
              <a:t> </a:t>
            </a:r>
            <a:br>
              <a:rPr lang="en-GB" sz="4000" dirty="0">
                <a:solidFill>
                  <a:schemeClr val="tx1"/>
                </a:solidFill>
              </a:rPr>
            </a:br>
            <a:br>
              <a:rPr lang="en-GB" sz="3100" dirty="0">
                <a:solidFill>
                  <a:schemeClr val="tx1"/>
                </a:solidFill>
              </a:rPr>
            </a:br>
            <a:br>
              <a:rPr lang="en-GB" sz="3100" dirty="0">
                <a:solidFill>
                  <a:schemeClr val="tx1"/>
                </a:solidFill>
              </a:rPr>
            </a:br>
            <a:endParaRPr lang="en-GB" sz="3100" dirty="0">
              <a:solidFill>
                <a:schemeClr val="tx1"/>
              </a:solidFill>
            </a:endParaRPr>
          </a:p>
        </p:txBody>
      </p:sp>
    </p:spTree>
    <p:extLst>
      <p:ext uri="{BB962C8B-B14F-4D97-AF65-F5344CB8AC3E}">
        <p14:creationId xmlns:p14="http://schemas.microsoft.com/office/powerpoint/2010/main" val="2351021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7" name="Group 205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58" name="Straight Connector 2057">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9" name="Straight Connector 2058">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60"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1"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2" name="Isosceles Triangle 2061">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3"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4"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5"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6" name="Isosceles Triangle 2065">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7" name="Isosceles Triangle 2066">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F9C2CF9-4EE6-53FE-93D8-CDAA466A69BC}"/>
              </a:ext>
            </a:extLst>
          </p:cNvPr>
          <p:cNvSpPr>
            <a:spLocks noGrp="1"/>
          </p:cNvSpPr>
          <p:nvPr>
            <p:ph type="title"/>
          </p:nvPr>
        </p:nvSpPr>
        <p:spPr>
          <a:xfrm>
            <a:off x="5039871" y="2833077"/>
            <a:ext cx="5375785" cy="2983833"/>
          </a:xfrm>
        </p:spPr>
        <p:txBody>
          <a:bodyPr vert="horz" lIns="91440" tIns="45720" rIns="91440" bIns="45720" rtlCol="0" anchor="b">
            <a:noAutofit/>
          </a:bodyPr>
          <a:lstStyle/>
          <a:p>
            <a:pPr>
              <a:lnSpc>
                <a:spcPct val="90000"/>
              </a:lnSpc>
            </a:pPr>
            <a:r>
              <a:rPr lang="en-US" sz="2000" kern="1200" dirty="0">
                <a:solidFill>
                  <a:schemeClr val="tx1"/>
                </a:solidFill>
                <a:latin typeface="+mj-lt"/>
                <a:ea typeface="+mj-ea"/>
                <a:cs typeface="+mj-cs"/>
              </a:rPr>
              <a:t>The children </a:t>
            </a:r>
            <a:r>
              <a:rPr lang="en-US" sz="2000" kern="1200" dirty="0" err="1">
                <a:solidFill>
                  <a:schemeClr val="tx1"/>
                </a:solidFill>
                <a:latin typeface="+mj-lt"/>
                <a:ea typeface="+mj-ea"/>
                <a:cs typeface="+mj-cs"/>
              </a:rPr>
              <a:t>Im</a:t>
            </a:r>
            <a:r>
              <a:rPr lang="en-US" sz="2000" kern="1200" dirty="0">
                <a:solidFill>
                  <a:schemeClr val="tx1"/>
                </a:solidFill>
                <a:latin typeface="+mj-lt"/>
                <a:ea typeface="+mj-ea"/>
                <a:cs typeface="+mj-cs"/>
              </a:rPr>
              <a:t> going to apply the activities to are in the age range of birth – two years. As a result, they are in the sensorimotor stage. In this stage infants have poor perception and lack understanding of the world around them.</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Correspondingly, they learn by associating their senses such as hearing, touching and tasting to the object they are using. For example, grasping and sucking on an object in order to have a better comprehension of the object.</a:t>
            </a:r>
          </a:p>
        </p:txBody>
      </p:sp>
      <p:sp>
        <p:nvSpPr>
          <p:cNvPr id="2069" name="Isosceles Triangle 2068">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2052" name="Picture 4" descr="Piaget Formal Operational Stage Toys | Psychology notes, Piaget stages ...">
            <a:extLst>
              <a:ext uri="{FF2B5EF4-FFF2-40B4-BE49-F238E27FC236}">
                <a16:creationId xmlns:a16="http://schemas.microsoft.com/office/drawing/2014/main" id="{CE66E332-C192-3BB5-AB5C-3A69334A8A0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567703" y="1029207"/>
            <a:ext cx="4395656" cy="26044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CCA4258-7447-E103-AD96-982E44ADDF6A}"/>
              </a:ext>
            </a:extLst>
          </p:cNvPr>
          <p:cNvSpPr txBox="1"/>
          <p:nvPr/>
        </p:nvSpPr>
        <p:spPr>
          <a:xfrm>
            <a:off x="5907552" y="488975"/>
            <a:ext cx="3895372" cy="923330"/>
          </a:xfrm>
          <a:prstGeom prst="rect">
            <a:avLst/>
          </a:prstGeom>
          <a:noFill/>
        </p:spPr>
        <p:txBody>
          <a:bodyPr wrap="square" rtlCol="0">
            <a:spAutoFit/>
          </a:bodyPr>
          <a:lstStyle/>
          <a:p>
            <a:r>
              <a:rPr lang="en-GB" u="sng" dirty="0"/>
              <a:t>Reference- Topic 9 – Development </a:t>
            </a:r>
          </a:p>
          <a:p>
            <a:r>
              <a:rPr lang="en-GB" u="sng" dirty="0"/>
              <a:t>How do you develop ? </a:t>
            </a:r>
          </a:p>
          <a:p>
            <a:r>
              <a:rPr lang="en-GB" u="sng" dirty="0"/>
              <a:t>Booklet page 5</a:t>
            </a:r>
          </a:p>
        </p:txBody>
      </p:sp>
    </p:spTree>
    <p:extLst>
      <p:ext uri="{BB962C8B-B14F-4D97-AF65-F5344CB8AC3E}">
        <p14:creationId xmlns:p14="http://schemas.microsoft.com/office/powerpoint/2010/main" val="3029796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69" name="Straight Connector 106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70" name="Straight Connector 106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7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3" name="Isosceles Triangle 107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7" name="Isosceles Triangle 107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8" name="Isosceles Triangle 107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26" name="Picture 2" descr="Object permanence, 3 of 3 - Stock Image - C036/3817 - Science Photo Library">
            <a:extLst>
              <a:ext uri="{FF2B5EF4-FFF2-40B4-BE49-F238E27FC236}">
                <a16:creationId xmlns:a16="http://schemas.microsoft.com/office/drawing/2014/main" id="{0343F925-43D8-0921-3147-AEB406F60F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129" t="7361" r="16439" b="-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9A68E3C-4D7B-3954-F490-4C0078A6DAB2}"/>
              </a:ext>
            </a:extLst>
          </p:cNvPr>
          <p:cNvSpPr>
            <a:spLocks noGrp="1"/>
          </p:cNvSpPr>
          <p:nvPr>
            <p:ph type="title"/>
          </p:nvPr>
        </p:nvSpPr>
        <p:spPr>
          <a:xfrm>
            <a:off x="-101797" y="2540"/>
            <a:ext cx="5224303" cy="4457493"/>
          </a:xfrm>
        </p:spPr>
        <p:txBody>
          <a:bodyPr vert="horz" lIns="91440" tIns="45720" rIns="91440" bIns="45720" rtlCol="0" anchor="b">
            <a:normAutofit/>
          </a:bodyPr>
          <a:lstStyle/>
          <a:p>
            <a:pPr algn="r">
              <a:lnSpc>
                <a:spcPct val="90000"/>
              </a:lnSpc>
            </a:pPr>
            <a:r>
              <a:rPr lang="en-US" sz="1600" u="sng" dirty="0">
                <a:solidFill>
                  <a:schemeClr val="tx1"/>
                </a:solidFill>
              </a:rPr>
              <a:t>Activity 1:    </a:t>
            </a:r>
            <a:r>
              <a:rPr lang="en-US" sz="1600" dirty="0">
                <a:solidFill>
                  <a:schemeClr val="tx1"/>
                </a:solidFill>
              </a:rPr>
              <a:t>To see If the infant portrays an understanding of object permanence, I will be doing this as a form of play. </a:t>
            </a:r>
            <a:br>
              <a:rPr lang="en-US" sz="1600" dirty="0">
                <a:solidFill>
                  <a:schemeClr val="tx1"/>
                </a:solidFill>
              </a:rPr>
            </a:br>
            <a:r>
              <a:rPr lang="en-US" sz="1600" dirty="0">
                <a:solidFill>
                  <a:schemeClr val="tx1"/>
                </a:solidFill>
              </a:rPr>
              <a:t>First the child will be shown a ball and made to analyze the ball accurately. Without any sign or warning hide the ball under a blanket. Examine carefully if the child tries to look for the ball; if so they are aware the ball exists even when not in sight.</a:t>
            </a:r>
            <a:br>
              <a:rPr lang="en-US" sz="1600" dirty="0">
                <a:solidFill>
                  <a:schemeClr val="tx1"/>
                </a:solidFill>
              </a:rPr>
            </a:br>
            <a:br>
              <a:rPr lang="en-US" sz="1600" dirty="0">
                <a:solidFill>
                  <a:schemeClr val="tx1"/>
                </a:solidFill>
              </a:rPr>
            </a:br>
            <a:r>
              <a:rPr lang="en-US" sz="1600" dirty="0">
                <a:solidFill>
                  <a:schemeClr val="tx1"/>
                </a:solidFill>
              </a:rPr>
              <a:t>If the infant is trying to find the ball this shows an understanding of object permanence. Denoting that an object exists even when out of sight.</a:t>
            </a:r>
            <a:br>
              <a:rPr lang="en-US" sz="1600" dirty="0">
                <a:solidFill>
                  <a:schemeClr val="tx1"/>
                </a:solidFill>
              </a:rPr>
            </a:br>
            <a:r>
              <a:rPr lang="en-US" sz="1600" dirty="0">
                <a:solidFill>
                  <a:schemeClr val="tx1"/>
                </a:solidFill>
              </a:rPr>
              <a:t>By the end of the object permanence stage the infant feels as though they live detached from the world around them and everything lives separately</a:t>
            </a:r>
            <a:r>
              <a:rPr lang="en-US" sz="1200" dirty="0"/>
              <a:t>. </a:t>
            </a:r>
          </a:p>
        </p:txBody>
      </p:sp>
      <p:cxnSp>
        <p:nvCxnSpPr>
          <p:cNvPr id="1080" name="Straight Connector 107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82" name="Straight Connector 108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8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CD22B00C-E4C4-8C30-CD45-D54C33E78EB9}"/>
              </a:ext>
            </a:extLst>
          </p:cNvPr>
          <p:cNvSpPr txBox="1"/>
          <p:nvPr/>
        </p:nvSpPr>
        <p:spPr>
          <a:xfrm>
            <a:off x="1054359" y="4842588"/>
            <a:ext cx="2575249" cy="1200329"/>
          </a:xfrm>
          <a:prstGeom prst="rect">
            <a:avLst/>
          </a:prstGeom>
          <a:noFill/>
        </p:spPr>
        <p:txBody>
          <a:bodyPr wrap="square" rtlCol="0">
            <a:spAutoFit/>
          </a:bodyPr>
          <a:lstStyle/>
          <a:p>
            <a:r>
              <a:rPr lang="en-GB" u="sng" dirty="0"/>
              <a:t>Reference- Topic 9 – Development How do we develop? </a:t>
            </a:r>
          </a:p>
          <a:p>
            <a:r>
              <a:rPr lang="en-GB" u="sng" dirty="0"/>
              <a:t>Booklet page 5</a:t>
            </a:r>
          </a:p>
        </p:txBody>
      </p:sp>
    </p:spTree>
    <p:extLst>
      <p:ext uri="{BB962C8B-B14F-4D97-AF65-F5344CB8AC3E}">
        <p14:creationId xmlns:p14="http://schemas.microsoft.com/office/powerpoint/2010/main" val="2549022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29" name="Group 3128">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30" name="Straight Connector 3129">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31" name="Straight Connector 3130">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32"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33"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34" name="Isosceles Triangle 3133">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35"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36"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37"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38" name="Isosceles Triangle 3137">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39" name="Isosceles Triangle 3138">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141" name="Rectangle 3140">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143" name="Freeform: Shape 3142">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167EAD-299E-E8E9-AFD8-E25095C3B3E1}"/>
              </a:ext>
            </a:extLst>
          </p:cNvPr>
          <p:cNvSpPr>
            <a:spLocks noGrp="1"/>
          </p:cNvSpPr>
          <p:nvPr>
            <p:ph type="title"/>
          </p:nvPr>
        </p:nvSpPr>
        <p:spPr>
          <a:xfrm>
            <a:off x="648513" y="1049002"/>
            <a:ext cx="3749061" cy="2422017"/>
          </a:xfrm>
        </p:spPr>
        <p:txBody>
          <a:bodyPr vert="horz" lIns="91440" tIns="45720" rIns="91440" bIns="45720" rtlCol="0" anchor="ctr">
            <a:normAutofit fontScale="90000"/>
          </a:bodyPr>
          <a:lstStyle/>
          <a:p>
            <a:pPr>
              <a:lnSpc>
                <a:spcPct val="90000"/>
              </a:lnSpc>
            </a:pPr>
            <a:r>
              <a:rPr lang="en-US" sz="2000" dirty="0">
                <a:solidFill>
                  <a:schemeClr val="tx1"/>
                </a:solidFill>
              </a:rPr>
              <a:t>Also, to develop the infants understanding of centration; as not yet developed this could be done as a form of play. </a:t>
            </a:r>
            <a:br>
              <a:rPr lang="en-US" sz="2000" dirty="0">
                <a:solidFill>
                  <a:schemeClr val="tx1"/>
                </a:solidFill>
              </a:rPr>
            </a:br>
            <a:r>
              <a:rPr lang="en-US" sz="2000" dirty="0">
                <a:solidFill>
                  <a:schemeClr val="tx1"/>
                </a:solidFill>
              </a:rPr>
              <a:t>For example, pour some water in a wide glass and allow the child to thoroughly examine the water. Then, pour the water into a tall thin glass and allow them to examine that. To the infant the water in the second glass would appear to have more water in it than the first . As a result of this activity the child is now able to have an understanding that nor the mass or the volume of the water has changed just the appearance of the glass. </a:t>
            </a:r>
            <a:br>
              <a:rPr lang="en-US" sz="1600" dirty="0">
                <a:solidFill>
                  <a:schemeClr val="tx1"/>
                </a:solidFill>
              </a:rPr>
            </a:br>
            <a:br>
              <a:rPr lang="en-US" sz="800" dirty="0"/>
            </a:br>
            <a:endParaRPr lang="en-US" sz="800" dirty="0"/>
          </a:p>
        </p:txBody>
      </p:sp>
      <p:sp>
        <p:nvSpPr>
          <p:cNvPr id="3145" name="Isosceles Triangle 3144">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1C6EB3F-E440-02E9-82FF-A24D425DBA47}"/>
              </a:ext>
            </a:extLst>
          </p:cNvPr>
          <p:cNvSpPr txBox="1"/>
          <p:nvPr/>
        </p:nvSpPr>
        <p:spPr>
          <a:xfrm>
            <a:off x="681163" y="4377206"/>
            <a:ext cx="3749061" cy="3005289"/>
          </a:xfrm>
          <a:prstGeom prst="rect">
            <a:avLst/>
          </a:prstGeom>
        </p:spPr>
        <p:txBody>
          <a:bodyPr vert="horz" lIns="91440" tIns="45720" rIns="91440" bIns="45720" rtlCol="0">
            <a:normAutofit/>
          </a:bodyPr>
          <a:lstStyle/>
          <a:p>
            <a:pPr defTabSz="457200">
              <a:spcBef>
                <a:spcPts val="1000"/>
              </a:spcBef>
              <a:buClr>
                <a:schemeClr val="accent1"/>
              </a:buClr>
              <a:buSzPct val="80000"/>
              <a:buFont typeface="Wingdings 3" charset="2"/>
              <a:buChar char=""/>
            </a:pPr>
            <a:r>
              <a:rPr lang="en-US" sz="1600" dirty="0">
                <a:solidFill>
                  <a:schemeClr val="tx1">
                    <a:lumMod val="75000"/>
                    <a:lumOff val="25000"/>
                  </a:schemeClr>
                </a:solidFill>
              </a:rPr>
              <a:t>This form of play links to Piaget as in the sensorimotor stage the infants have not yet achieved conservation ( when changing how something appears does not change its volume , weight or mass). This allows the child to have a broader understanding and better perception of the world around them. </a:t>
            </a:r>
          </a:p>
        </p:txBody>
      </p:sp>
      <p:sp>
        <p:nvSpPr>
          <p:cNvPr id="3147" name="Freeform: Shape 3146">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6" name="Picture 4" descr="Image result for water glass thoery piaget">
            <a:extLst>
              <a:ext uri="{FF2B5EF4-FFF2-40B4-BE49-F238E27FC236}">
                <a16:creationId xmlns:a16="http://schemas.microsoft.com/office/drawing/2014/main" id="{6A02D107-EA74-8F89-B4F3-299BA316C0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34450" y="331664"/>
            <a:ext cx="3391921" cy="173527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PT - Jean Piaget: Constructivist &amp; Developmental Theorist PowerPoint ...">
            <a:extLst>
              <a:ext uri="{FF2B5EF4-FFF2-40B4-BE49-F238E27FC236}">
                <a16:creationId xmlns:a16="http://schemas.microsoft.com/office/drawing/2014/main" id="{D472A841-C9C7-210E-62AF-3574224E12E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91743" y="2608803"/>
            <a:ext cx="6611242" cy="388293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ADF9421-0E40-013F-ED5B-F952B12A56AA}"/>
              </a:ext>
            </a:extLst>
          </p:cNvPr>
          <p:cNvSpPr txBox="1"/>
          <p:nvPr/>
        </p:nvSpPr>
        <p:spPr>
          <a:xfrm>
            <a:off x="9128494" y="427239"/>
            <a:ext cx="1810139" cy="1754326"/>
          </a:xfrm>
          <a:prstGeom prst="rect">
            <a:avLst/>
          </a:prstGeom>
          <a:noFill/>
        </p:spPr>
        <p:txBody>
          <a:bodyPr wrap="square" rtlCol="0">
            <a:spAutoFit/>
          </a:bodyPr>
          <a:lstStyle/>
          <a:p>
            <a:r>
              <a:rPr lang="en-GB" u="sng" dirty="0"/>
              <a:t>Reference- Topic 9-  Development </a:t>
            </a:r>
          </a:p>
          <a:p>
            <a:r>
              <a:rPr lang="en-GB" u="sng" dirty="0"/>
              <a:t>How do we develop? Booklet page 5</a:t>
            </a:r>
          </a:p>
        </p:txBody>
      </p:sp>
    </p:spTree>
    <p:extLst>
      <p:ext uri="{BB962C8B-B14F-4D97-AF65-F5344CB8AC3E}">
        <p14:creationId xmlns:p14="http://schemas.microsoft.com/office/powerpoint/2010/main" val="756689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67A80-4A9A-7136-9950-AFAC90F7AD89}"/>
              </a:ext>
            </a:extLst>
          </p:cNvPr>
          <p:cNvSpPr>
            <a:spLocks noGrp="1"/>
          </p:cNvSpPr>
          <p:nvPr>
            <p:ph type="title"/>
          </p:nvPr>
        </p:nvSpPr>
        <p:spPr/>
        <p:txBody>
          <a:bodyPr>
            <a:normAutofit fontScale="90000"/>
          </a:bodyPr>
          <a:lstStyle/>
          <a:p>
            <a:r>
              <a:rPr lang="en-GB" u="sng" dirty="0">
                <a:solidFill>
                  <a:schemeClr val="tx1"/>
                </a:solidFill>
              </a:rPr>
              <a:t>Conclusion:</a:t>
            </a:r>
            <a:br>
              <a:rPr lang="en-GB" u="sng" dirty="0">
                <a:solidFill>
                  <a:schemeClr val="tx1"/>
                </a:solidFill>
              </a:rPr>
            </a:br>
            <a:r>
              <a:rPr lang="en-GB" u="sng" dirty="0">
                <a:solidFill>
                  <a:schemeClr val="tx1"/>
                </a:solidFill>
              </a:rPr>
              <a:t> </a:t>
            </a:r>
            <a:br>
              <a:rPr lang="en-GB" u="sng" dirty="0">
                <a:solidFill>
                  <a:schemeClr val="tx1"/>
                </a:solidFill>
              </a:rPr>
            </a:br>
            <a:r>
              <a:rPr lang="en-GB" dirty="0">
                <a:solidFill>
                  <a:schemeClr val="tx1"/>
                </a:solidFill>
              </a:rPr>
              <a:t>In conclusion, at the end of the activities the children will be able to have a broader understanding of everyday objects and apply it to the world around them. </a:t>
            </a:r>
            <a:br>
              <a:rPr lang="en-GB" dirty="0">
                <a:solidFill>
                  <a:schemeClr val="tx1"/>
                </a:solidFill>
              </a:rPr>
            </a:br>
            <a:r>
              <a:rPr lang="en-GB" dirty="0">
                <a:solidFill>
                  <a:schemeClr val="tx1"/>
                </a:solidFill>
              </a:rPr>
              <a:t>Thank you all for listening! </a:t>
            </a:r>
            <a:br>
              <a:rPr lang="en-GB" dirty="0">
                <a:solidFill>
                  <a:schemeClr val="tx1"/>
                </a:solidFill>
              </a:rPr>
            </a:br>
            <a:r>
              <a:rPr lang="en-GB" dirty="0">
                <a:solidFill>
                  <a:schemeClr val="tx1"/>
                </a:solidFill>
              </a:rPr>
              <a:t>Any questions?  </a:t>
            </a:r>
            <a:br>
              <a:rPr lang="en-GB" u="sng" dirty="0">
                <a:solidFill>
                  <a:schemeClr val="tx1"/>
                </a:solidFill>
              </a:rPr>
            </a:br>
            <a:endParaRPr lang="en-GB" sz="2800" dirty="0">
              <a:solidFill>
                <a:schemeClr val="tx1"/>
              </a:solidFill>
            </a:endParaRPr>
          </a:p>
        </p:txBody>
      </p:sp>
    </p:spTree>
    <p:extLst>
      <p:ext uri="{BB962C8B-B14F-4D97-AF65-F5344CB8AC3E}">
        <p14:creationId xmlns:p14="http://schemas.microsoft.com/office/powerpoint/2010/main" val="52919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8" ma:contentTypeDescription="Create a new document." ma:contentTypeScope="" ma:versionID="866a1582bb05d31825526b1c02188ed9">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f51ee4480d9f1d9e530db1ccdf63bf00"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4445907-A31B-4291-BA1B-C2D431FFC0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C22E20-3D43-4C0B-B47A-8375BEA97A88}">
  <ds:schemaRefs>
    <ds:schemaRef ds:uri="http://schemas.microsoft.com/sharepoint/v3/contenttype/forms"/>
  </ds:schemaRefs>
</ds:datastoreItem>
</file>

<file path=customXml/itemProps3.xml><?xml version="1.0" encoding="utf-8"?>
<ds:datastoreItem xmlns:ds="http://schemas.openxmlformats.org/officeDocument/2006/customXml" ds:itemID="{108D185E-FF2B-4109-8D43-35A2668DC8B1}">
  <ds:schemaRefs>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http://purl.org/dc/dcmitype/"/>
    <ds:schemaRef ds:uri="http://www.w3.org/XML/1998/namespace"/>
    <ds:schemaRef ds:uri="http://purl.org/dc/terms/"/>
    <ds:schemaRef ds:uri="01059ada-d055-41df-ae87-635bd8b92658"/>
    <ds:schemaRef ds:uri="5c225c8a-d58b-4f92-9659-fc93657787ef"/>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234</TotalTime>
  <Words>574</Words>
  <Application>Microsoft Office PowerPoint</Application>
  <PresentationFormat>Widescreen</PresentationFormat>
  <Paragraphs>18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Trebuchet MS</vt:lpstr>
      <vt:lpstr>Wingdings 3</vt:lpstr>
      <vt:lpstr>Facet</vt:lpstr>
      <vt:lpstr>Working with Children in a Social Care Setting</vt:lpstr>
      <vt:lpstr>Introduction: Working with children in a child care setting.   In this presentation, I will be presenting 2 creche activities for children aged 0- 2 years as their mothers are in a refuge centre. I will be linking this to the theory of Piaget to explain the activities.     </vt:lpstr>
      <vt:lpstr>The children Im going to apply the activities to are in the age range of birth – two years. As a result, they are in the sensorimotor stage. In this stage infants have poor perception and lack understanding of the world around them.  Correspondingly, they learn by associating their senses such as hearing, touching and tasting to the object they are using. For example, grasping and sucking on an object in order to have a better comprehension of the object.</vt:lpstr>
      <vt:lpstr>Activity 1:    To see If the infant portrays an understanding of object permanence, I will be doing this as a form of play.  First the child will be shown a ball and made to analyze the ball accurately. Without any sign or warning hide the ball under a blanket. Examine carefully if the child tries to look for the ball; if so they are aware the ball exists even when not in sight.  If the infant is trying to find the ball this shows an understanding of object permanence. Denoting that an object exists even when out of sight. By the end of the object permanence stage the infant feels as though they live detached from the world around them and everything lives separately. </vt:lpstr>
      <vt:lpstr>Also, to develop the infants understanding of centration; as not yet developed this could be done as a form of play.  For example, pour some water in a wide glass and allow the child to thoroughly examine the water. Then, pour the water into a tall thin glass and allow them to examine that. To the infant the water in the second glass would appear to have more water in it than the first . As a result of this activity the child is now able to have an understanding that nor the mass or the volume of the water has changed just the appearance of the glass.   </vt:lpstr>
      <vt:lpstr>Conclusion:   In conclusion, at the end of the activities the children will be able to have a broader understanding of everyday objects and apply it to the world around them.  Thank you all for listening!  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dc:title>
  <dc:creator>UWTSD</dc:creator>
  <cp:lastModifiedBy>Nazmin Bi</cp:lastModifiedBy>
  <cp:revision>86</cp:revision>
  <dcterms:created xsi:type="dcterms:W3CDTF">2023-02-14T14:58:10Z</dcterms:created>
  <dcterms:modified xsi:type="dcterms:W3CDTF">2023-02-19T15:15:11Z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