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9" r:id="rId2"/>
    <p:sldMasterId id="2147483657" r:id="rId3"/>
    <p:sldMasterId id="2147483653" r:id="rId4"/>
    <p:sldMasterId id="2147483661" r:id="rId5"/>
  </p:sldMasterIdLst>
  <p:notesMasterIdLst>
    <p:notesMasterId r:id="rId8"/>
  </p:notesMasterIdLst>
  <p:handoutMasterIdLst>
    <p:handoutMasterId r:id="rId9"/>
  </p:handoutMasterIdLst>
  <p:sldIdLst>
    <p:sldId id="256" r:id="rId6"/>
    <p:sldId id="261" r:id="rId7"/>
  </p:sldIdLst>
  <p:sldSz cx="43891200" cy="32918400"/>
  <p:notesSz cx="6858000" cy="9144000"/>
  <p:defaultText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defaultTextStyle>
  <p:extLst>
    <p:ext uri="{EFAFB233-063F-42B5-8137-9DF3F51BA10A}">
      <p15:sldGuideLst xmlns:p15="http://schemas.microsoft.com/office/powerpoint/2012/main">
        <p15:guide id="9" orient="horz" pos="2898">
          <p15:clr>
            <a:srgbClr val="A4A3A4"/>
          </p15:clr>
        </p15:guide>
        <p15:guide id="10" pos="288" userDrawn="1">
          <p15:clr>
            <a:srgbClr val="A4A3A4"/>
          </p15:clr>
        </p15:guide>
        <p15:guide id="11" pos="273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3F5FA"/>
    <a:srgbClr val="F1D906"/>
    <a:srgbClr val="107A74"/>
    <a:srgbClr val="143161"/>
    <a:srgbClr val="A18616"/>
    <a:srgbClr val="FCE400"/>
    <a:srgbClr val="147B5F"/>
    <a:srgbClr val="0575AC"/>
    <a:srgbClr val="0C7693"/>
    <a:srgbClr val="14305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7849" autoAdjust="0"/>
    <p:restoredTop sz="95033" autoAdjust="0"/>
  </p:normalViewPr>
  <p:slideViewPr>
    <p:cSldViewPr snapToGrid="0" snapToObjects="1" showGuides="1">
      <p:cViewPr varScale="1">
        <p:scale>
          <a:sx n="18" d="100"/>
          <a:sy n="18" d="100"/>
        </p:scale>
        <p:origin x="1766" y="86"/>
      </p:cViewPr>
      <p:guideLst>
        <p:guide orient="horz" pos="2898"/>
        <p:guide pos="288"/>
        <p:guide pos="27369"/>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snapToGrid="0" snapToObjects="1" showGuides="1">
      <p:cViewPr varScale="1">
        <p:scale>
          <a:sx n="79" d="100"/>
          <a:sy n="79" d="100"/>
        </p:scale>
        <p:origin x="-3768"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heme" Target="theme/theme1.xml"/><Relationship Id="rId3" Type="http://schemas.openxmlformats.org/officeDocument/2006/relationships/slideMaster" Target="slideMasters/slideMaster3.xml"/><Relationship Id="rId7" Type="http://schemas.openxmlformats.org/officeDocument/2006/relationships/slide" Target="slides/slide2.xml"/><Relationship Id="rId12" Type="http://schemas.openxmlformats.org/officeDocument/2006/relationships/viewProps" Target="view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presProps" Target="presProps.xml"/><Relationship Id="rId5" Type="http://schemas.openxmlformats.org/officeDocument/2006/relationships/slideMaster" Target="slideMasters/slideMaster5.xml"/><Relationship Id="rId10" Type="http://schemas.openxmlformats.org/officeDocument/2006/relationships/commentAuthors" Target="commentAuthors.xml"/><Relationship Id="rId4" Type="http://schemas.openxmlformats.org/officeDocument/2006/relationships/slideMaster" Target="slideMasters/slideMaster4.xml"/><Relationship Id="rId9" Type="http://schemas.openxmlformats.org/officeDocument/2006/relationships/handoutMaster" Target="handoutMasters/handoutMaster1.xml"/><Relationship Id="rId14"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7/4/2026</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7/4/2026</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4388900" rtl="0" eaLnBrk="1" latinLnBrk="0" hangingPunct="1">
      <a:defRPr sz="5800" kern="1200">
        <a:solidFill>
          <a:schemeClr val="tx1"/>
        </a:solidFill>
        <a:latin typeface="+mn-lt"/>
        <a:ea typeface="+mn-ea"/>
        <a:cs typeface="+mn-cs"/>
      </a:defRPr>
    </a:lvl1pPr>
    <a:lvl2pPr marL="2194451" algn="l" defTabSz="4388900" rtl="0" eaLnBrk="1" latinLnBrk="0" hangingPunct="1">
      <a:defRPr sz="5800" kern="1200">
        <a:solidFill>
          <a:schemeClr val="tx1"/>
        </a:solidFill>
        <a:latin typeface="+mn-lt"/>
        <a:ea typeface="+mn-ea"/>
        <a:cs typeface="+mn-cs"/>
      </a:defRPr>
    </a:lvl2pPr>
    <a:lvl3pPr marL="4388900" algn="l" defTabSz="4388900" rtl="0" eaLnBrk="1" latinLnBrk="0" hangingPunct="1">
      <a:defRPr sz="5800" kern="1200">
        <a:solidFill>
          <a:schemeClr val="tx1"/>
        </a:solidFill>
        <a:latin typeface="+mn-lt"/>
        <a:ea typeface="+mn-ea"/>
        <a:cs typeface="+mn-cs"/>
      </a:defRPr>
    </a:lvl3pPr>
    <a:lvl4pPr marL="6583351" algn="l" defTabSz="4388900" rtl="0" eaLnBrk="1" latinLnBrk="0" hangingPunct="1">
      <a:defRPr sz="5800" kern="1200">
        <a:solidFill>
          <a:schemeClr val="tx1"/>
        </a:solidFill>
        <a:latin typeface="+mn-lt"/>
        <a:ea typeface="+mn-ea"/>
        <a:cs typeface="+mn-cs"/>
      </a:defRPr>
    </a:lvl4pPr>
    <a:lvl5pPr marL="8777801" algn="l" defTabSz="4388900" rtl="0" eaLnBrk="1" latinLnBrk="0" hangingPunct="1">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pPr marL="0" lvl="0" indent="0" algn="l" rtl="0">
              <a:lnSpc>
                <a:spcPct val="100000"/>
              </a:lnSpc>
              <a:spcBef>
                <a:spcPts val="0"/>
              </a:spcBef>
              <a:spcAft>
                <a:spcPts val="0"/>
              </a:spcAft>
              <a:buSzPts val="1400"/>
              <a:buNone/>
            </a:pPr>
            <a:r>
              <a:rPr lang="en-US" sz="800" b="1" dirty="0"/>
              <a:t>Background </a:t>
            </a:r>
          </a:p>
          <a:p>
            <a:pPr marL="0" marR="0" lvl="0" indent="0" algn="just" defTabSz="4388900" rtl="0" eaLnBrk="1" fontAlgn="auto" latinLnBrk="0" hangingPunct="1">
              <a:lnSpc>
                <a:spcPct val="150000"/>
              </a:lnSpc>
              <a:spcBef>
                <a:spcPts val="0"/>
              </a:spcBef>
              <a:spcAft>
                <a:spcPts val="0"/>
              </a:spcAft>
              <a:buClrTx/>
              <a:buSzPts val="1400"/>
              <a:buFontTx/>
              <a:buNone/>
              <a:tabLst/>
              <a:defRPr/>
            </a:pPr>
            <a:r>
              <a:rPr lang="en-GB" sz="800" b="1" i="0" u="none" strike="noStrike" noProof="0" dirty="0">
                <a:solidFill>
                  <a:srgbClr val="000000"/>
                </a:solidFill>
                <a:effectLst/>
                <a:latin typeface="Arial" panose="020B0604020202020204" pitchFamily="34" charset="0"/>
              </a:rPr>
              <a:t>SN: </a:t>
            </a:r>
            <a:r>
              <a:rPr lang="en-GB" sz="800" b="0" i="0" u="none" strike="noStrike" noProof="0" dirty="0">
                <a:solidFill>
                  <a:srgbClr val="000000"/>
                </a:solidFill>
                <a:effectLst/>
                <a:latin typeface="Arial" panose="020B0604020202020204" pitchFamily="34" charset="0"/>
              </a:rPr>
              <a:t>The presentation is going to evaluate the effectiveness of Personalised nutrition in treating Metabolic Syndrome among the older and adult population in the UK. </a:t>
            </a:r>
            <a:r>
              <a:rPr lang="en-GB" sz="800" b="0" i="0" u="none" strike="noStrike" noProof="0" dirty="0" err="1">
                <a:solidFill>
                  <a:srgbClr val="000000"/>
                </a:solidFill>
                <a:effectLst/>
                <a:latin typeface="Arial" panose="020B0604020202020204" pitchFamily="34" charset="0"/>
              </a:rPr>
              <a:t>Lagoumintzis</a:t>
            </a:r>
            <a:r>
              <a:rPr lang="en-GB" sz="800" b="0" i="0" u="none" strike="noStrike" noProof="0" dirty="0">
                <a:solidFill>
                  <a:srgbClr val="000000"/>
                </a:solidFill>
                <a:effectLst/>
                <a:latin typeface="Arial" panose="020B0604020202020204" pitchFamily="34" charset="0"/>
              </a:rPr>
              <a:t> and Patrinos (2023) stated that personalised nutrition outperforms standard diets by using your unique genetics, microbiome, and metabolism to create a custom eating plan. On the other hand, Goyal Mehra </a:t>
            </a:r>
            <a:r>
              <a:rPr lang="en-GB" sz="800" b="0" i="1" u="none" strike="noStrike" noProof="0" dirty="0">
                <a:solidFill>
                  <a:srgbClr val="000000"/>
                </a:solidFill>
                <a:effectLst/>
                <a:latin typeface="Arial" panose="020B0604020202020204" pitchFamily="34" charset="0"/>
              </a:rPr>
              <a:t>et al. </a:t>
            </a:r>
            <a:r>
              <a:rPr lang="en-GB" sz="800" b="0" i="0" u="none" strike="noStrike" noProof="0" dirty="0">
                <a:solidFill>
                  <a:srgbClr val="000000"/>
                </a:solidFill>
                <a:effectLst/>
                <a:latin typeface="Arial" panose="020B0604020202020204" pitchFamily="34" charset="0"/>
              </a:rPr>
              <a:t>(2022) highlighted that custom diets significantly reduce HbA1c and prevent dangerous sugar spikes. Apart from this, Personalized diets are used by NHS-registered dietitians for specific medical conditions (NHS, 2026). Thus, the evaluation of this research will be beneficial in analysing the critical factors of personalised nutrition that improve patients' health outcomes.</a:t>
            </a:r>
            <a:endParaRPr lang="en-GB" sz="1050" b="0" noProof="0" dirty="0">
              <a:effectLst/>
            </a:endParaRPr>
          </a:p>
          <a:p>
            <a:pPr marL="0" lvl="0" indent="0" algn="just" rtl="0">
              <a:lnSpc>
                <a:spcPct val="150000"/>
              </a:lnSpc>
              <a:spcBef>
                <a:spcPts val="0"/>
              </a:spcBef>
              <a:spcAft>
                <a:spcPts val="0"/>
              </a:spcAft>
              <a:buSzPts val="1400"/>
              <a:buNone/>
            </a:pPr>
            <a:r>
              <a:rPr lang="en-GB" sz="800" noProof="0" dirty="0" err="1"/>
              <a:t>Prevelance</a:t>
            </a:r>
            <a:r>
              <a:rPr lang="en-GB" sz="800" noProof="0" dirty="0"/>
              <a:t> </a:t>
            </a:r>
          </a:p>
          <a:p>
            <a:pPr marL="0" marR="0" lvl="0" indent="0" algn="just" defTabSz="4388900" rtl="0" eaLnBrk="1" fontAlgn="auto" latinLnBrk="0" hangingPunct="1">
              <a:lnSpc>
                <a:spcPct val="150000"/>
              </a:lnSpc>
              <a:spcBef>
                <a:spcPts val="0"/>
              </a:spcBef>
              <a:spcAft>
                <a:spcPts val="0"/>
              </a:spcAft>
              <a:buClrTx/>
              <a:buSzPts val="1400"/>
              <a:buFontTx/>
              <a:buNone/>
              <a:tabLst/>
              <a:defRPr/>
            </a:pPr>
            <a:r>
              <a:rPr lang="en-GB" sz="800" b="0" i="0" u="none" strike="noStrike" noProof="0" dirty="0">
                <a:solidFill>
                  <a:srgbClr val="000000"/>
                </a:solidFill>
                <a:effectLst/>
                <a:latin typeface="Arial" panose="020B0604020202020204" pitchFamily="34" charset="0"/>
              </a:rPr>
              <a:t>SN: Metabolic syndrome does not present identically within every patient; however, its progression is heavily dictated by distinct nutrient-gene interactions. As per the report of the UK NHS, about 31% of adults were classified as high cardiometabolic risk, which was highest among the Black ethnic group (NHS, 2026). It has been recognised that managing this massive scale of metabolic disease through traditional as well as reactive medicine is considered to be a losing battle for health systems. Apart from this, the rising prevalence of metabolic syndrome directly fuels the increasing rates of several life-threatening as well as chronic diseases.</a:t>
            </a:r>
            <a:endParaRPr lang="en-GB" sz="800" b="0" noProof="0" dirty="0">
              <a:effectLst/>
            </a:endParaRPr>
          </a:p>
          <a:p>
            <a:pPr marL="0" lvl="0" indent="0" algn="just" rtl="0">
              <a:lnSpc>
                <a:spcPct val="150000"/>
              </a:lnSpc>
              <a:spcBef>
                <a:spcPts val="0"/>
              </a:spcBef>
              <a:spcAft>
                <a:spcPts val="0"/>
              </a:spcAft>
              <a:buSzPts val="1400"/>
              <a:buNone/>
            </a:pPr>
            <a:r>
              <a:rPr lang="en-GB" sz="800" noProof="0" dirty="0"/>
              <a:t>Rationale </a:t>
            </a:r>
          </a:p>
          <a:p>
            <a:pPr marL="0" marR="0" lvl="0" indent="0" algn="just" defTabSz="4388900" rtl="0" eaLnBrk="1" fontAlgn="auto" latinLnBrk="0" hangingPunct="1">
              <a:lnSpc>
                <a:spcPct val="150000"/>
              </a:lnSpc>
              <a:spcBef>
                <a:spcPts val="0"/>
              </a:spcBef>
              <a:spcAft>
                <a:spcPts val="0"/>
              </a:spcAft>
              <a:buClrTx/>
              <a:buSzPts val="1400"/>
              <a:buFontTx/>
              <a:buNone/>
              <a:tabLst/>
              <a:defRPr/>
            </a:pPr>
            <a:r>
              <a:rPr lang="en-GB" sz="800" b="0" i="0" u="none" strike="noStrike" noProof="0" dirty="0">
                <a:solidFill>
                  <a:srgbClr val="000000"/>
                </a:solidFill>
                <a:effectLst/>
                <a:latin typeface="Arial" panose="020B0604020202020204" pitchFamily="34" charset="0"/>
              </a:rPr>
              <a:t>SN: It has been recognised that the increased cases of diabetes, high blood pressure and cardiovascular diseases define the risk of metabolic syndrome. The clinical interventions within the UK include a “one-size-fits-all” public health approach for establishing standardised dietary guidelines and managing these risks across broad demographics. This study will explore the role age plays in altering the effectiveness of tailored “dietary interventions” by explicitly segmenting adults and older adults (30–65 years). Therefore, this systematic research will establish and highlight a definitive framework for NHS clinical policymakers, as well as highlighting whether personalising care based on metabolic disease.</a:t>
            </a:r>
            <a:endParaRPr lang="en-GB" sz="1050" b="0" noProof="0" dirty="0">
              <a:effectLst/>
            </a:endParaRPr>
          </a:p>
          <a:p>
            <a:pPr marL="0" lvl="0" indent="0" algn="just" rtl="0">
              <a:lnSpc>
                <a:spcPct val="150000"/>
              </a:lnSpc>
              <a:spcBef>
                <a:spcPts val="0"/>
              </a:spcBef>
              <a:spcAft>
                <a:spcPts val="0"/>
              </a:spcAft>
              <a:buSzPts val="1400"/>
              <a:buNone/>
            </a:pPr>
            <a:r>
              <a:rPr lang="en-GB" sz="800" noProof="0" dirty="0"/>
              <a:t>Impact </a:t>
            </a:r>
          </a:p>
          <a:p>
            <a:pPr marL="0" marR="0" lvl="0" indent="0" algn="just" defTabSz="4388900" rtl="0" eaLnBrk="1" fontAlgn="auto" latinLnBrk="0" hangingPunct="1">
              <a:lnSpc>
                <a:spcPct val="150000"/>
              </a:lnSpc>
              <a:spcBef>
                <a:spcPts val="0"/>
              </a:spcBef>
              <a:spcAft>
                <a:spcPts val="0"/>
              </a:spcAft>
              <a:buClrTx/>
              <a:buSzPts val="1400"/>
              <a:buFontTx/>
              <a:buNone/>
              <a:tabLst/>
              <a:defRPr/>
            </a:pPr>
            <a:r>
              <a:rPr lang="en-GB" sz="800" b="0" i="0" u="none" strike="noStrike" noProof="0" dirty="0">
                <a:solidFill>
                  <a:srgbClr val="000000"/>
                </a:solidFill>
                <a:effectLst/>
                <a:latin typeface="Arial" panose="020B0604020202020204" pitchFamily="34" charset="0"/>
              </a:rPr>
              <a:t>SN: This research is projected to influence the healthcare, educational and community sectors in the UK politically by illustrating current metabolic syndrome cases and its treatment through systematic evidence. The gap between personalised nutrition treatment and psychological treatment can be mitigated through this research. This insight of this research not only contributes to promoting awareness of patients, but also the uniqueness of the UK’s personalised treatment. </a:t>
            </a:r>
            <a:endParaRPr lang="en-GB" sz="1050" b="0" noProof="0" dirty="0">
              <a:effectLst/>
            </a:endParaRPr>
          </a:p>
          <a:p>
            <a:pPr marL="0" lvl="0" indent="0" algn="l" rtl="0">
              <a:lnSpc>
                <a:spcPct val="100000"/>
              </a:lnSpc>
              <a:spcBef>
                <a:spcPts val="0"/>
              </a:spcBef>
              <a:spcAft>
                <a:spcPts val="0"/>
              </a:spcAft>
              <a:buSzPts val="1400"/>
              <a:buNone/>
            </a:pPr>
            <a:endParaRPr lang="en-US" sz="800" dirty="0"/>
          </a:p>
        </p:txBody>
      </p:sp>
      <p:sp>
        <p:nvSpPr>
          <p:cNvPr id="4" name="Slide Number Placeholder 3"/>
          <p:cNvSpPr>
            <a:spLocks noGrp="1"/>
          </p:cNvSpPr>
          <p:nvPr>
            <p:ph type="sldNum" sz="quarter" idx="10"/>
          </p:nvPr>
        </p:nvSpPr>
        <p:spPr/>
        <p:txBody>
          <a:bodyPr/>
          <a:lstStyle/>
          <a:p>
            <a:fld id="{26A1A87D-CAF7-4BDC-A0D3-C0DBEDE81619}" type="slidenum">
              <a:rPr lang="en-US" smtClean="0"/>
              <a:pPr/>
              <a:t>2</a:t>
            </a:fld>
            <a:endParaRPr lang="en-US" dirty="0"/>
          </a:p>
        </p:txBody>
      </p:sp>
    </p:spTree>
    <p:extLst>
      <p:ext uri="{BB962C8B-B14F-4D97-AF65-F5344CB8AC3E}">
        <p14:creationId xmlns:p14="http://schemas.microsoft.com/office/powerpoint/2010/main" val="30768504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78" name="Text Placeholder 76"/>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79" name="Text Placeholder 76"/>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698419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904186" y="5717837"/>
            <a:ext cx="13591277"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922338" y="4854479"/>
            <a:ext cx="13573126"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922338" y="17662962"/>
            <a:ext cx="1359286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0" name="Text Placeholder 5"/>
          <p:cNvSpPr>
            <a:spLocks noGrp="1"/>
          </p:cNvSpPr>
          <p:nvPr>
            <p:ph type="body" sz="quarter" idx="20" hasCustomPrompt="1"/>
          </p:nvPr>
        </p:nvSpPr>
        <p:spPr>
          <a:xfrm>
            <a:off x="942080" y="16831713"/>
            <a:ext cx="1357312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5154276" y="2101756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5154276" y="20162147"/>
            <a:ext cx="13571534"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5162215" y="571783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15154277" y="4854479"/>
            <a:ext cx="1357947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29395741" y="4854479"/>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29395741" y="5717837"/>
            <a:ext cx="13576029"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29395741" y="16799606"/>
            <a:ext cx="13576029" cy="754045"/>
          </a:xfrm>
          <a:prstGeom prst="rect">
            <a:avLst/>
          </a:prstGeom>
          <a:noFill/>
        </p:spPr>
        <p:txBody>
          <a:bodyPr wrap="square" lIns="91436" tIns="91436" rIns="91436" bIns="91436" anchor="t" anchorCtr="0">
            <a:spAutoFit/>
          </a:bodyPr>
          <a:lstStyle>
            <a:lvl1pPr marL="0" indent="0" algn="ctr">
              <a:buNone/>
              <a:tabLst/>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29390710" y="17579834"/>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29395741" y="25268141"/>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29395742" y="26048371"/>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37" name="Text Placeholder 76">
            <a:extLst>
              <a:ext uri="{FF2B5EF4-FFF2-40B4-BE49-F238E27FC236}">
                <a16:creationId xmlns:a16="http://schemas.microsoft.com/office/drawing/2014/main" id="{4CE62234-A8B9-5C42-BEE6-9B7A1625423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8" name="Text Placeholder 76">
            <a:extLst>
              <a:ext uri="{FF2B5EF4-FFF2-40B4-BE49-F238E27FC236}">
                <a16:creationId xmlns:a16="http://schemas.microsoft.com/office/drawing/2014/main" id="{06F7B857-2D87-4040-9ECD-A0EA5C772BFA}"/>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9" name="Text Placeholder 76">
            <a:extLst>
              <a:ext uri="{FF2B5EF4-FFF2-40B4-BE49-F238E27FC236}">
                <a16:creationId xmlns:a16="http://schemas.microsoft.com/office/drawing/2014/main" id="{DEF6F92D-C8EB-CA42-94FA-569F2966890A}"/>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rifold - Wide Center">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65276" y="5627417"/>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6" name="Text Placeholder 5"/>
          <p:cNvSpPr>
            <a:spLocks noGrp="1"/>
          </p:cNvSpPr>
          <p:nvPr>
            <p:ph type="body" sz="quarter" idx="11" hasCustomPrompt="1"/>
          </p:nvPr>
        </p:nvSpPr>
        <p:spPr>
          <a:xfrm>
            <a:off x="483429" y="476405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463686" y="14458954"/>
            <a:ext cx="1005840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0" name="Text Placeholder 5"/>
          <p:cNvSpPr>
            <a:spLocks noGrp="1"/>
          </p:cNvSpPr>
          <p:nvPr>
            <p:ph type="body" sz="quarter" idx="20" hasCustomPrompt="1"/>
          </p:nvPr>
        </p:nvSpPr>
        <p:spPr>
          <a:xfrm>
            <a:off x="483427" y="13627705"/>
            <a:ext cx="100504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1587163" y="5574635"/>
            <a:ext cx="2072004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2" name="Text Placeholder 5"/>
          <p:cNvSpPr>
            <a:spLocks noGrp="1"/>
          </p:cNvSpPr>
          <p:nvPr>
            <p:ph type="body" sz="quarter" idx="22" hasCustomPrompt="1"/>
          </p:nvPr>
        </p:nvSpPr>
        <p:spPr>
          <a:xfrm>
            <a:off x="11587164" y="4719215"/>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1587164" y="21266886"/>
            <a:ext cx="20720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4" name="Text Placeholder 5"/>
          <p:cNvSpPr>
            <a:spLocks noGrp="1"/>
          </p:cNvSpPr>
          <p:nvPr>
            <p:ph type="body" sz="quarter" idx="24" hasCustomPrompt="1"/>
          </p:nvPr>
        </p:nvSpPr>
        <p:spPr>
          <a:xfrm>
            <a:off x="11587162" y="20445094"/>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33355721" y="4719215"/>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33355721" y="5582573"/>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7" name="Text Placeholder 5"/>
          <p:cNvSpPr>
            <a:spLocks noGrp="1"/>
          </p:cNvSpPr>
          <p:nvPr>
            <p:ph type="body" sz="quarter" idx="27" hasCustomPrompt="1"/>
          </p:nvPr>
        </p:nvSpPr>
        <p:spPr>
          <a:xfrm>
            <a:off x="33355721" y="13643086"/>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33355721" y="14381750"/>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9" name="Text Placeholder 5"/>
          <p:cNvSpPr>
            <a:spLocks noGrp="1"/>
          </p:cNvSpPr>
          <p:nvPr>
            <p:ph type="body" sz="quarter" idx="29" hasCustomPrompt="1"/>
          </p:nvPr>
        </p:nvSpPr>
        <p:spPr>
          <a:xfrm>
            <a:off x="33355721" y="25040224"/>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33355721" y="2580712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31" name="Text Placeholder 76">
            <a:extLst>
              <a:ext uri="{FF2B5EF4-FFF2-40B4-BE49-F238E27FC236}">
                <a16:creationId xmlns:a16="http://schemas.microsoft.com/office/drawing/2014/main" id="{B6DE2136-7A06-9640-AC63-608DDA9A8053}"/>
              </a:ext>
            </a:extLst>
          </p:cNvPr>
          <p:cNvSpPr>
            <a:spLocks noGrp="1"/>
          </p:cNvSpPr>
          <p:nvPr>
            <p:ph type="body" sz="quarter" idx="150" hasCustomPrompt="1"/>
          </p:nvPr>
        </p:nvSpPr>
        <p:spPr>
          <a:xfrm>
            <a:off x="10972800" y="2998183"/>
            <a:ext cx="21945602"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2" name="Text Placeholder 76">
            <a:extLst>
              <a:ext uri="{FF2B5EF4-FFF2-40B4-BE49-F238E27FC236}">
                <a16:creationId xmlns:a16="http://schemas.microsoft.com/office/drawing/2014/main" id="{A84C77E4-7E5C-1143-834F-F3FC329197F1}"/>
              </a:ext>
            </a:extLst>
          </p:cNvPr>
          <p:cNvSpPr>
            <a:spLocks noGrp="1"/>
          </p:cNvSpPr>
          <p:nvPr>
            <p:ph type="body" sz="quarter" idx="151" hasCustomPrompt="1"/>
          </p:nvPr>
        </p:nvSpPr>
        <p:spPr>
          <a:xfrm>
            <a:off x="10972799" y="1864506"/>
            <a:ext cx="21907501"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3" name="Text Placeholder 76">
            <a:extLst>
              <a:ext uri="{FF2B5EF4-FFF2-40B4-BE49-F238E27FC236}">
                <a16:creationId xmlns:a16="http://schemas.microsoft.com/office/drawing/2014/main" id="{2FB55FAA-40D2-C542-AD36-F712E24983F2}"/>
              </a:ext>
            </a:extLst>
          </p:cNvPr>
          <p:cNvSpPr>
            <a:spLocks noGrp="1"/>
          </p:cNvSpPr>
          <p:nvPr>
            <p:ph type="body" sz="quarter" idx="153" hasCustomPrompt="1"/>
          </p:nvPr>
        </p:nvSpPr>
        <p:spPr>
          <a:xfrm>
            <a:off x="10972799" y="389601"/>
            <a:ext cx="21907501"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93176-03E2-B770-3714-233392757420}"/>
              </a:ext>
            </a:extLst>
          </p:cNvPr>
          <p:cNvSpPr>
            <a:spLocks noGrp="1"/>
          </p:cNvSpPr>
          <p:nvPr>
            <p:ph type="ctrTitle"/>
          </p:nvPr>
        </p:nvSpPr>
        <p:spPr>
          <a:xfrm>
            <a:off x="5486400" y="5387342"/>
            <a:ext cx="32918400" cy="11460480"/>
          </a:xfrm>
        </p:spPr>
        <p:txBody>
          <a:bodyPr anchor="b"/>
          <a:lstStyle>
            <a:lvl1pPr algn="ctr">
              <a:defRPr sz="21600"/>
            </a:lvl1pPr>
          </a:lstStyle>
          <a:p>
            <a:r>
              <a:rPr lang="en-US"/>
              <a:t>Click to edit Master title style</a:t>
            </a:r>
            <a:endParaRPr lang="en-GB"/>
          </a:p>
        </p:txBody>
      </p:sp>
      <p:sp>
        <p:nvSpPr>
          <p:cNvPr id="3" name="Subtitle 2">
            <a:extLst>
              <a:ext uri="{FF2B5EF4-FFF2-40B4-BE49-F238E27FC236}">
                <a16:creationId xmlns:a16="http://schemas.microsoft.com/office/drawing/2014/main" id="{07C878D1-316B-6688-5E07-D5735EA7ED52}"/>
              </a:ext>
            </a:extLst>
          </p:cNvPr>
          <p:cNvSpPr>
            <a:spLocks noGrp="1"/>
          </p:cNvSpPr>
          <p:nvPr>
            <p:ph type="subTitle" idx="1"/>
          </p:nvPr>
        </p:nvSpPr>
        <p:spPr>
          <a:xfrm>
            <a:off x="5486400" y="17289782"/>
            <a:ext cx="32918400" cy="7947658"/>
          </a:xfrm>
        </p:spPr>
        <p:txBody>
          <a:bodyPr/>
          <a:lstStyle>
            <a:lvl1pPr marL="0" indent="0" algn="ctr">
              <a:buNone/>
              <a:defRPr sz="8640"/>
            </a:lvl1pPr>
            <a:lvl2pPr marL="1645920" indent="0" algn="ctr">
              <a:buNone/>
              <a:defRPr sz="7200"/>
            </a:lvl2pPr>
            <a:lvl3pPr marL="3291840" indent="0" algn="ctr">
              <a:buNone/>
              <a:defRPr sz="6480"/>
            </a:lvl3pPr>
            <a:lvl4pPr marL="4937760" indent="0" algn="ctr">
              <a:buNone/>
              <a:defRPr sz="5760"/>
            </a:lvl4pPr>
            <a:lvl5pPr marL="6583680" indent="0" algn="ctr">
              <a:buNone/>
              <a:defRPr sz="5760"/>
            </a:lvl5pPr>
            <a:lvl6pPr marL="8229600" indent="0" algn="ctr">
              <a:buNone/>
              <a:defRPr sz="5760"/>
            </a:lvl6pPr>
            <a:lvl7pPr marL="9875520" indent="0" algn="ctr">
              <a:buNone/>
              <a:defRPr sz="5760"/>
            </a:lvl7pPr>
            <a:lvl8pPr marL="11521440" indent="0" algn="ctr">
              <a:buNone/>
              <a:defRPr sz="5760"/>
            </a:lvl8pPr>
            <a:lvl9pPr marL="13167360" indent="0" algn="ctr">
              <a:buNone/>
              <a:defRPr sz="576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CB02C6-1A77-771A-95CA-7B8ABC0A5272}"/>
              </a:ext>
            </a:extLst>
          </p:cNvPr>
          <p:cNvSpPr>
            <a:spLocks noGrp="1"/>
          </p:cNvSpPr>
          <p:nvPr>
            <p:ph type="dt" sz="half" idx="10"/>
          </p:nvPr>
        </p:nvSpPr>
        <p:spPr/>
        <p:txBody>
          <a:bodyPr/>
          <a:lstStyle/>
          <a:p>
            <a:fld id="{5ADA74B3-1746-4D15-AA37-F1CD22847FB4}" type="datetimeFigureOut">
              <a:rPr lang="en-GB" smtClean="0"/>
              <a:t>04/07/2026</a:t>
            </a:fld>
            <a:endParaRPr lang="en-GB"/>
          </a:p>
        </p:txBody>
      </p:sp>
      <p:sp>
        <p:nvSpPr>
          <p:cNvPr id="5" name="Footer Placeholder 4">
            <a:extLst>
              <a:ext uri="{FF2B5EF4-FFF2-40B4-BE49-F238E27FC236}">
                <a16:creationId xmlns:a16="http://schemas.microsoft.com/office/drawing/2014/main" id="{6D6888C6-FE3D-EFF1-BBDE-ED89B3DB5F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FA662F-0C23-189D-321F-918BC5740E17}"/>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33499865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B1C3A-5CF1-7C5C-6418-04F8BC81E4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0CB9F7-6A09-98DB-1FFF-61F112635F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C3EE80-A25B-09E7-AA7D-5D0FFCC5DCB0}"/>
              </a:ext>
            </a:extLst>
          </p:cNvPr>
          <p:cNvSpPr>
            <a:spLocks noGrp="1"/>
          </p:cNvSpPr>
          <p:nvPr>
            <p:ph type="dt" sz="half" idx="10"/>
          </p:nvPr>
        </p:nvSpPr>
        <p:spPr/>
        <p:txBody>
          <a:bodyPr/>
          <a:lstStyle/>
          <a:p>
            <a:fld id="{5ADA74B3-1746-4D15-AA37-F1CD22847FB4}" type="datetimeFigureOut">
              <a:rPr lang="en-GB" smtClean="0"/>
              <a:t>04/07/2026</a:t>
            </a:fld>
            <a:endParaRPr lang="en-GB"/>
          </a:p>
        </p:txBody>
      </p:sp>
      <p:sp>
        <p:nvSpPr>
          <p:cNvPr id="5" name="Footer Placeholder 4">
            <a:extLst>
              <a:ext uri="{FF2B5EF4-FFF2-40B4-BE49-F238E27FC236}">
                <a16:creationId xmlns:a16="http://schemas.microsoft.com/office/drawing/2014/main" id="{2316516F-EEAD-C9BF-B5CC-84DAFC47E2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894DE8-B77A-DD3E-EAF2-2DEF7F65FC3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565984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C2CAA-FB91-55AE-10FE-BC2548BB3CA5}"/>
              </a:ext>
            </a:extLst>
          </p:cNvPr>
          <p:cNvSpPr>
            <a:spLocks noGrp="1"/>
          </p:cNvSpPr>
          <p:nvPr>
            <p:ph type="title"/>
          </p:nvPr>
        </p:nvSpPr>
        <p:spPr>
          <a:xfrm>
            <a:off x="2994660" y="8206745"/>
            <a:ext cx="37856160" cy="13693138"/>
          </a:xfrm>
        </p:spPr>
        <p:txBody>
          <a:bodyPr anchor="b"/>
          <a:lstStyle>
            <a:lvl1pPr>
              <a:defRPr sz="216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5A2647-0CC9-CF18-B507-4D199349D3EF}"/>
              </a:ext>
            </a:extLst>
          </p:cNvPr>
          <p:cNvSpPr>
            <a:spLocks noGrp="1"/>
          </p:cNvSpPr>
          <p:nvPr>
            <p:ph type="body" idx="1"/>
          </p:nvPr>
        </p:nvSpPr>
        <p:spPr>
          <a:xfrm>
            <a:off x="2994660" y="22029425"/>
            <a:ext cx="37856160" cy="7200898"/>
          </a:xfrm>
        </p:spPr>
        <p:txBody>
          <a:bodyPr/>
          <a:lstStyle>
            <a:lvl1pPr marL="0" indent="0">
              <a:buNone/>
              <a:defRPr sz="8640">
                <a:solidFill>
                  <a:schemeClr val="tx1">
                    <a:tint val="82000"/>
                  </a:schemeClr>
                </a:solidFill>
              </a:defRPr>
            </a:lvl1pPr>
            <a:lvl2pPr marL="1645920" indent="0">
              <a:buNone/>
              <a:defRPr sz="7200">
                <a:solidFill>
                  <a:schemeClr val="tx1">
                    <a:tint val="82000"/>
                  </a:schemeClr>
                </a:solidFill>
              </a:defRPr>
            </a:lvl2pPr>
            <a:lvl3pPr marL="3291840" indent="0">
              <a:buNone/>
              <a:defRPr sz="6480">
                <a:solidFill>
                  <a:schemeClr val="tx1">
                    <a:tint val="82000"/>
                  </a:schemeClr>
                </a:solidFill>
              </a:defRPr>
            </a:lvl3pPr>
            <a:lvl4pPr marL="4937760" indent="0">
              <a:buNone/>
              <a:defRPr sz="5760">
                <a:solidFill>
                  <a:schemeClr val="tx1">
                    <a:tint val="82000"/>
                  </a:schemeClr>
                </a:solidFill>
              </a:defRPr>
            </a:lvl4pPr>
            <a:lvl5pPr marL="6583680" indent="0">
              <a:buNone/>
              <a:defRPr sz="5760">
                <a:solidFill>
                  <a:schemeClr val="tx1">
                    <a:tint val="82000"/>
                  </a:schemeClr>
                </a:solidFill>
              </a:defRPr>
            </a:lvl5pPr>
            <a:lvl6pPr marL="8229600" indent="0">
              <a:buNone/>
              <a:defRPr sz="5760">
                <a:solidFill>
                  <a:schemeClr val="tx1">
                    <a:tint val="82000"/>
                  </a:schemeClr>
                </a:solidFill>
              </a:defRPr>
            </a:lvl6pPr>
            <a:lvl7pPr marL="9875520" indent="0">
              <a:buNone/>
              <a:defRPr sz="5760">
                <a:solidFill>
                  <a:schemeClr val="tx1">
                    <a:tint val="82000"/>
                  </a:schemeClr>
                </a:solidFill>
              </a:defRPr>
            </a:lvl7pPr>
            <a:lvl8pPr marL="11521440" indent="0">
              <a:buNone/>
              <a:defRPr sz="5760">
                <a:solidFill>
                  <a:schemeClr val="tx1">
                    <a:tint val="82000"/>
                  </a:schemeClr>
                </a:solidFill>
              </a:defRPr>
            </a:lvl8pPr>
            <a:lvl9pPr marL="13167360" indent="0">
              <a:buNone/>
              <a:defRPr sz="576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4A97194-B66E-6432-BF96-1A40CA257662}"/>
              </a:ext>
            </a:extLst>
          </p:cNvPr>
          <p:cNvSpPr>
            <a:spLocks noGrp="1"/>
          </p:cNvSpPr>
          <p:nvPr>
            <p:ph type="dt" sz="half" idx="10"/>
          </p:nvPr>
        </p:nvSpPr>
        <p:spPr/>
        <p:txBody>
          <a:bodyPr/>
          <a:lstStyle/>
          <a:p>
            <a:fld id="{5ADA74B3-1746-4D15-AA37-F1CD22847FB4}" type="datetimeFigureOut">
              <a:rPr lang="en-GB" smtClean="0"/>
              <a:t>04/07/2026</a:t>
            </a:fld>
            <a:endParaRPr lang="en-GB"/>
          </a:p>
        </p:txBody>
      </p:sp>
      <p:sp>
        <p:nvSpPr>
          <p:cNvPr id="5" name="Footer Placeholder 4">
            <a:extLst>
              <a:ext uri="{FF2B5EF4-FFF2-40B4-BE49-F238E27FC236}">
                <a16:creationId xmlns:a16="http://schemas.microsoft.com/office/drawing/2014/main" id="{67262601-56D8-C081-ACA5-0D42E2C83A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E79A68-1226-14BE-BE72-CF898B8EE16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6439009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9BCEF-F038-C657-E6C7-7A6B72B055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182B09-A033-F141-8DEE-65641256B126}"/>
              </a:ext>
            </a:extLst>
          </p:cNvPr>
          <p:cNvSpPr>
            <a:spLocks noGrp="1"/>
          </p:cNvSpPr>
          <p:nvPr>
            <p:ph sz="half" idx="1"/>
          </p:nvPr>
        </p:nvSpPr>
        <p:spPr>
          <a:xfrm>
            <a:off x="30175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5C1850A-05E2-92E2-F539-CB4496F69A2E}"/>
              </a:ext>
            </a:extLst>
          </p:cNvPr>
          <p:cNvSpPr>
            <a:spLocks noGrp="1"/>
          </p:cNvSpPr>
          <p:nvPr>
            <p:ph sz="half" idx="2"/>
          </p:nvPr>
        </p:nvSpPr>
        <p:spPr>
          <a:xfrm>
            <a:off x="222199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358F21D-1232-6F69-5BED-B19EDADBA877}"/>
              </a:ext>
            </a:extLst>
          </p:cNvPr>
          <p:cNvSpPr>
            <a:spLocks noGrp="1"/>
          </p:cNvSpPr>
          <p:nvPr>
            <p:ph type="dt" sz="half" idx="10"/>
          </p:nvPr>
        </p:nvSpPr>
        <p:spPr/>
        <p:txBody>
          <a:bodyPr/>
          <a:lstStyle/>
          <a:p>
            <a:fld id="{5ADA74B3-1746-4D15-AA37-F1CD22847FB4}" type="datetimeFigureOut">
              <a:rPr lang="en-GB" smtClean="0"/>
              <a:t>04/07/2026</a:t>
            </a:fld>
            <a:endParaRPr lang="en-GB"/>
          </a:p>
        </p:txBody>
      </p:sp>
      <p:sp>
        <p:nvSpPr>
          <p:cNvPr id="6" name="Footer Placeholder 5">
            <a:extLst>
              <a:ext uri="{FF2B5EF4-FFF2-40B4-BE49-F238E27FC236}">
                <a16:creationId xmlns:a16="http://schemas.microsoft.com/office/drawing/2014/main" id="{C6FB2998-9356-E760-DC39-ECC725AECB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06A341-887C-3339-574D-37BD2226211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649668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95425-2A8C-66C3-52EF-5277F76B5D17}"/>
              </a:ext>
            </a:extLst>
          </p:cNvPr>
          <p:cNvSpPr>
            <a:spLocks noGrp="1"/>
          </p:cNvSpPr>
          <p:nvPr>
            <p:ph type="title"/>
          </p:nvPr>
        </p:nvSpPr>
        <p:spPr>
          <a:xfrm>
            <a:off x="3023237" y="1752603"/>
            <a:ext cx="37856160" cy="636270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F6477F-476D-EB9B-5108-7B9A35CBD2CD}"/>
              </a:ext>
            </a:extLst>
          </p:cNvPr>
          <p:cNvSpPr>
            <a:spLocks noGrp="1"/>
          </p:cNvSpPr>
          <p:nvPr>
            <p:ph type="body" idx="1"/>
          </p:nvPr>
        </p:nvSpPr>
        <p:spPr>
          <a:xfrm>
            <a:off x="3023239" y="8069582"/>
            <a:ext cx="18568033"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4" name="Content Placeholder 3">
            <a:extLst>
              <a:ext uri="{FF2B5EF4-FFF2-40B4-BE49-F238E27FC236}">
                <a16:creationId xmlns:a16="http://schemas.microsoft.com/office/drawing/2014/main" id="{FA8CA822-4144-DE16-0457-E11E839EE5F8}"/>
              </a:ext>
            </a:extLst>
          </p:cNvPr>
          <p:cNvSpPr>
            <a:spLocks noGrp="1"/>
          </p:cNvSpPr>
          <p:nvPr>
            <p:ph sz="half" idx="2"/>
          </p:nvPr>
        </p:nvSpPr>
        <p:spPr>
          <a:xfrm>
            <a:off x="3023239" y="12024360"/>
            <a:ext cx="18568033"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04BA648-176E-30E3-54D2-CA9FB461A299}"/>
              </a:ext>
            </a:extLst>
          </p:cNvPr>
          <p:cNvSpPr>
            <a:spLocks noGrp="1"/>
          </p:cNvSpPr>
          <p:nvPr>
            <p:ph type="body" sz="quarter" idx="3"/>
          </p:nvPr>
        </p:nvSpPr>
        <p:spPr>
          <a:xfrm>
            <a:off x="22219920" y="8069582"/>
            <a:ext cx="18659477"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6" name="Content Placeholder 5">
            <a:extLst>
              <a:ext uri="{FF2B5EF4-FFF2-40B4-BE49-F238E27FC236}">
                <a16:creationId xmlns:a16="http://schemas.microsoft.com/office/drawing/2014/main" id="{467961D2-4707-B2F3-105C-01B337B8EC7A}"/>
              </a:ext>
            </a:extLst>
          </p:cNvPr>
          <p:cNvSpPr>
            <a:spLocks noGrp="1"/>
          </p:cNvSpPr>
          <p:nvPr>
            <p:ph sz="quarter" idx="4"/>
          </p:nvPr>
        </p:nvSpPr>
        <p:spPr>
          <a:xfrm>
            <a:off x="22219920" y="12024360"/>
            <a:ext cx="18659477"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77D33A-6D84-397A-BFDE-D8E85D3EF0AF}"/>
              </a:ext>
            </a:extLst>
          </p:cNvPr>
          <p:cNvSpPr>
            <a:spLocks noGrp="1"/>
          </p:cNvSpPr>
          <p:nvPr>
            <p:ph type="dt" sz="half" idx="10"/>
          </p:nvPr>
        </p:nvSpPr>
        <p:spPr/>
        <p:txBody>
          <a:bodyPr/>
          <a:lstStyle/>
          <a:p>
            <a:fld id="{5ADA74B3-1746-4D15-AA37-F1CD22847FB4}" type="datetimeFigureOut">
              <a:rPr lang="en-GB" smtClean="0"/>
              <a:t>04/07/2026</a:t>
            </a:fld>
            <a:endParaRPr lang="en-GB"/>
          </a:p>
        </p:txBody>
      </p:sp>
      <p:sp>
        <p:nvSpPr>
          <p:cNvPr id="8" name="Footer Placeholder 7">
            <a:extLst>
              <a:ext uri="{FF2B5EF4-FFF2-40B4-BE49-F238E27FC236}">
                <a16:creationId xmlns:a16="http://schemas.microsoft.com/office/drawing/2014/main" id="{F8375136-8DA0-4064-A785-687D5FCF1CE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FE8FF35-661F-5295-2260-CDDA5E0BCE60}"/>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93690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EE66E-5C02-F841-795B-3FF9ED93CF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D6781C-E8E5-EF75-40F1-5AB15CCD6D85}"/>
              </a:ext>
            </a:extLst>
          </p:cNvPr>
          <p:cNvSpPr>
            <a:spLocks noGrp="1"/>
          </p:cNvSpPr>
          <p:nvPr>
            <p:ph type="dt" sz="half" idx="10"/>
          </p:nvPr>
        </p:nvSpPr>
        <p:spPr/>
        <p:txBody>
          <a:bodyPr/>
          <a:lstStyle/>
          <a:p>
            <a:fld id="{5ADA74B3-1746-4D15-AA37-F1CD22847FB4}" type="datetimeFigureOut">
              <a:rPr lang="en-GB" smtClean="0"/>
              <a:t>04/07/2026</a:t>
            </a:fld>
            <a:endParaRPr lang="en-GB"/>
          </a:p>
        </p:txBody>
      </p:sp>
      <p:sp>
        <p:nvSpPr>
          <p:cNvPr id="4" name="Footer Placeholder 3">
            <a:extLst>
              <a:ext uri="{FF2B5EF4-FFF2-40B4-BE49-F238E27FC236}">
                <a16:creationId xmlns:a16="http://schemas.microsoft.com/office/drawing/2014/main" id="{BB113CB6-1FD7-0B8D-A543-3CC5423C3B6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FAB3725-0F12-EE67-23BA-313B943714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775191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E87812-E8C5-95FF-4660-4D2BC2ECAA7C}"/>
              </a:ext>
            </a:extLst>
          </p:cNvPr>
          <p:cNvSpPr>
            <a:spLocks noGrp="1"/>
          </p:cNvSpPr>
          <p:nvPr>
            <p:ph type="dt" sz="half" idx="10"/>
          </p:nvPr>
        </p:nvSpPr>
        <p:spPr/>
        <p:txBody>
          <a:bodyPr/>
          <a:lstStyle/>
          <a:p>
            <a:fld id="{5ADA74B3-1746-4D15-AA37-F1CD22847FB4}" type="datetimeFigureOut">
              <a:rPr lang="en-GB" smtClean="0"/>
              <a:t>04/07/2026</a:t>
            </a:fld>
            <a:endParaRPr lang="en-GB"/>
          </a:p>
        </p:txBody>
      </p:sp>
      <p:sp>
        <p:nvSpPr>
          <p:cNvPr id="3" name="Footer Placeholder 2">
            <a:extLst>
              <a:ext uri="{FF2B5EF4-FFF2-40B4-BE49-F238E27FC236}">
                <a16:creationId xmlns:a16="http://schemas.microsoft.com/office/drawing/2014/main" id="{09173A97-DA90-CF72-C577-BA42A05714C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39A484F-3AE4-C8D5-D9A3-D90486C31B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4162614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3612C-60D5-19F3-7408-2798691E28AB}"/>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02C906-D89E-F527-3C5F-7B8834E11F77}"/>
              </a:ext>
            </a:extLst>
          </p:cNvPr>
          <p:cNvSpPr>
            <a:spLocks noGrp="1"/>
          </p:cNvSpPr>
          <p:nvPr>
            <p:ph idx="1"/>
          </p:nvPr>
        </p:nvSpPr>
        <p:spPr>
          <a:xfrm>
            <a:off x="18659477" y="4739642"/>
            <a:ext cx="22219920" cy="23393400"/>
          </a:xfrm>
        </p:spPr>
        <p:txBody>
          <a:bodyPr/>
          <a:lstStyle>
            <a:lvl1pPr>
              <a:defRPr sz="11520"/>
            </a:lvl1pPr>
            <a:lvl2pPr>
              <a:defRPr sz="10080"/>
            </a:lvl2pPr>
            <a:lvl3pPr>
              <a:defRPr sz="8640"/>
            </a:lvl3pPr>
            <a:lvl4pPr>
              <a:defRPr sz="7200"/>
            </a:lvl4pPr>
            <a:lvl5pPr>
              <a:defRPr sz="7200"/>
            </a:lvl5pPr>
            <a:lvl6pPr>
              <a:defRPr sz="7200"/>
            </a:lvl6pPr>
            <a:lvl7pPr>
              <a:defRPr sz="7200"/>
            </a:lvl7pPr>
            <a:lvl8pPr>
              <a:defRPr sz="7200"/>
            </a:lvl8pPr>
            <a:lvl9pPr>
              <a:defRPr sz="7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C09FD0C-ED62-C80E-9ABE-650E13DA03FD}"/>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337373E1-EAA4-A597-DA8E-DAED36876134}"/>
              </a:ext>
            </a:extLst>
          </p:cNvPr>
          <p:cNvSpPr>
            <a:spLocks noGrp="1"/>
          </p:cNvSpPr>
          <p:nvPr>
            <p:ph type="dt" sz="half" idx="10"/>
          </p:nvPr>
        </p:nvSpPr>
        <p:spPr/>
        <p:txBody>
          <a:bodyPr/>
          <a:lstStyle/>
          <a:p>
            <a:fld id="{5ADA74B3-1746-4D15-AA37-F1CD22847FB4}" type="datetimeFigureOut">
              <a:rPr lang="en-GB" smtClean="0"/>
              <a:t>04/07/2026</a:t>
            </a:fld>
            <a:endParaRPr lang="en-GB"/>
          </a:p>
        </p:txBody>
      </p:sp>
      <p:sp>
        <p:nvSpPr>
          <p:cNvPr id="6" name="Footer Placeholder 5">
            <a:extLst>
              <a:ext uri="{FF2B5EF4-FFF2-40B4-BE49-F238E27FC236}">
                <a16:creationId xmlns:a16="http://schemas.microsoft.com/office/drawing/2014/main" id="{F7BC9D18-75DA-194E-93A6-35923DC5A3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85301E-B312-DA39-5B55-0BFA7D164A2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460869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F0412-3DE3-7901-1E38-0481C59EE729}"/>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AB531B-FEA7-E7ED-7764-7319FADEA936}"/>
              </a:ext>
            </a:extLst>
          </p:cNvPr>
          <p:cNvSpPr>
            <a:spLocks noGrp="1"/>
          </p:cNvSpPr>
          <p:nvPr>
            <p:ph type="pic" idx="1"/>
          </p:nvPr>
        </p:nvSpPr>
        <p:spPr>
          <a:xfrm>
            <a:off x="18659477" y="4739642"/>
            <a:ext cx="22219920" cy="23393400"/>
          </a:xfrm>
        </p:spPr>
        <p:txBody>
          <a:bodyPr/>
          <a:lstStyle>
            <a:lvl1pPr marL="0" indent="0">
              <a:buNone/>
              <a:defRPr sz="11520"/>
            </a:lvl1pPr>
            <a:lvl2pPr marL="1645920" indent="0">
              <a:buNone/>
              <a:defRPr sz="10080"/>
            </a:lvl2pPr>
            <a:lvl3pPr marL="3291840" indent="0">
              <a:buNone/>
              <a:defRPr sz="8640"/>
            </a:lvl3pPr>
            <a:lvl4pPr marL="4937760" indent="0">
              <a:buNone/>
              <a:defRPr sz="7200"/>
            </a:lvl4pPr>
            <a:lvl5pPr marL="6583680" indent="0">
              <a:buNone/>
              <a:defRPr sz="7200"/>
            </a:lvl5pPr>
            <a:lvl6pPr marL="8229600" indent="0">
              <a:buNone/>
              <a:defRPr sz="7200"/>
            </a:lvl6pPr>
            <a:lvl7pPr marL="9875520" indent="0">
              <a:buNone/>
              <a:defRPr sz="7200"/>
            </a:lvl7pPr>
            <a:lvl8pPr marL="11521440" indent="0">
              <a:buNone/>
              <a:defRPr sz="7200"/>
            </a:lvl8pPr>
            <a:lvl9pPr marL="13167360" indent="0">
              <a:buNone/>
              <a:defRPr sz="7200"/>
            </a:lvl9pPr>
          </a:lstStyle>
          <a:p>
            <a:endParaRPr lang="en-GB"/>
          </a:p>
        </p:txBody>
      </p:sp>
      <p:sp>
        <p:nvSpPr>
          <p:cNvPr id="4" name="Text Placeholder 3">
            <a:extLst>
              <a:ext uri="{FF2B5EF4-FFF2-40B4-BE49-F238E27FC236}">
                <a16:creationId xmlns:a16="http://schemas.microsoft.com/office/drawing/2014/main" id="{A6F8B57E-20A6-524A-901F-BE42AB3EAE0F}"/>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DF7704EB-C231-5372-F00B-09EBB0C19498}"/>
              </a:ext>
            </a:extLst>
          </p:cNvPr>
          <p:cNvSpPr>
            <a:spLocks noGrp="1"/>
          </p:cNvSpPr>
          <p:nvPr>
            <p:ph type="dt" sz="half" idx="10"/>
          </p:nvPr>
        </p:nvSpPr>
        <p:spPr/>
        <p:txBody>
          <a:bodyPr/>
          <a:lstStyle/>
          <a:p>
            <a:fld id="{5ADA74B3-1746-4D15-AA37-F1CD22847FB4}" type="datetimeFigureOut">
              <a:rPr lang="en-GB" smtClean="0"/>
              <a:t>04/07/2026</a:t>
            </a:fld>
            <a:endParaRPr lang="en-GB"/>
          </a:p>
        </p:txBody>
      </p:sp>
      <p:sp>
        <p:nvSpPr>
          <p:cNvPr id="6" name="Footer Placeholder 5">
            <a:extLst>
              <a:ext uri="{FF2B5EF4-FFF2-40B4-BE49-F238E27FC236}">
                <a16:creationId xmlns:a16="http://schemas.microsoft.com/office/drawing/2014/main" id="{4BF9A247-8A48-D54B-4D7C-C214A71534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3C71D2-0938-C0FA-8C07-A9C219E121A2}"/>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8959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81C34-DA69-485B-05D9-D6F9F58FC9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E5A304-E315-FACA-1597-41BB3820A2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95C6D3-C10D-918F-EE45-2668595E9CEF}"/>
              </a:ext>
            </a:extLst>
          </p:cNvPr>
          <p:cNvSpPr>
            <a:spLocks noGrp="1"/>
          </p:cNvSpPr>
          <p:nvPr>
            <p:ph type="dt" sz="half" idx="10"/>
          </p:nvPr>
        </p:nvSpPr>
        <p:spPr/>
        <p:txBody>
          <a:bodyPr/>
          <a:lstStyle/>
          <a:p>
            <a:fld id="{5ADA74B3-1746-4D15-AA37-F1CD22847FB4}" type="datetimeFigureOut">
              <a:rPr lang="en-GB" smtClean="0"/>
              <a:t>04/07/2026</a:t>
            </a:fld>
            <a:endParaRPr lang="en-GB"/>
          </a:p>
        </p:txBody>
      </p:sp>
      <p:sp>
        <p:nvSpPr>
          <p:cNvPr id="5" name="Footer Placeholder 4">
            <a:extLst>
              <a:ext uri="{FF2B5EF4-FFF2-40B4-BE49-F238E27FC236}">
                <a16:creationId xmlns:a16="http://schemas.microsoft.com/office/drawing/2014/main" id="{06C0B5B4-2328-332A-89DA-6EABB791FF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E285B4-177F-C1B4-BDEF-C5F2AB85918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0157999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7336F5-96F0-C4CA-6F53-A18916FA6D40}"/>
              </a:ext>
            </a:extLst>
          </p:cNvPr>
          <p:cNvSpPr>
            <a:spLocks noGrp="1"/>
          </p:cNvSpPr>
          <p:nvPr>
            <p:ph type="title" orient="vert"/>
          </p:nvPr>
        </p:nvSpPr>
        <p:spPr>
          <a:xfrm>
            <a:off x="31409640" y="1752600"/>
            <a:ext cx="9464040" cy="27896822"/>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2F9E27-2A0A-87DA-4FBD-05C642DE97A0}"/>
              </a:ext>
            </a:extLst>
          </p:cNvPr>
          <p:cNvSpPr>
            <a:spLocks noGrp="1"/>
          </p:cNvSpPr>
          <p:nvPr>
            <p:ph type="body" orient="vert" idx="1"/>
          </p:nvPr>
        </p:nvSpPr>
        <p:spPr>
          <a:xfrm>
            <a:off x="3017520" y="1752600"/>
            <a:ext cx="27843480" cy="2789682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F66D68-6435-7749-8DFC-5C88D29BD4D6}"/>
              </a:ext>
            </a:extLst>
          </p:cNvPr>
          <p:cNvSpPr>
            <a:spLocks noGrp="1"/>
          </p:cNvSpPr>
          <p:nvPr>
            <p:ph type="dt" sz="half" idx="10"/>
          </p:nvPr>
        </p:nvSpPr>
        <p:spPr/>
        <p:txBody>
          <a:bodyPr/>
          <a:lstStyle/>
          <a:p>
            <a:fld id="{5ADA74B3-1746-4D15-AA37-F1CD22847FB4}" type="datetimeFigureOut">
              <a:rPr lang="en-GB" smtClean="0"/>
              <a:t>04/07/2026</a:t>
            </a:fld>
            <a:endParaRPr lang="en-GB"/>
          </a:p>
        </p:txBody>
      </p:sp>
      <p:sp>
        <p:nvSpPr>
          <p:cNvPr id="5" name="Footer Placeholder 4">
            <a:extLst>
              <a:ext uri="{FF2B5EF4-FFF2-40B4-BE49-F238E27FC236}">
                <a16:creationId xmlns:a16="http://schemas.microsoft.com/office/drawing/2014/main" id="{9692D8DA-ACFD-AFB2-658A-580912FE10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DC18FF-1D5C-1FC0-7AD4-17B725143271}"/>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384431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2.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6" name="Group 5">
            <a:extLst>
              <a:ext uri="{FF2B5EF4-FFF2-40B4-BE49-F238E27FC236}">
                <a16:creationId xmlns:a16="http://schemas.microsoft.com/office/drawing/2014/main" id="{D94EDD1F-4B42-4F45-B0C1-C160AF13FA7C}"/>
              </a:ext>
            </a:extLst>
          </p:cNvPr>
          <p:cNvGrpSpPr/>
          <p:nvPr userDrawn="1"/>
        </p:nvGrpSpPr>
        <p:grpSpPr>
          <a:xfrm>
            <a:off x="-43304" y="11286"/>
            <a:ext cx="43905392" cy="4120075"/>
            <a:chOff x="-43304" y="11286"/>
            <a:chExt cx="43905392" cy="4120075"/>
          </a:xfrm>
        </p:grpSpPr>
        <p:sp>
          <p:nvSpPr>
            <p:cNvPr id="5" name="Rectangle 4">
              <a:extLst>
                <a:ext uri="{FF2B5EF4-FFF2-40B4-BE49-F238E27FC236}">
                  <a16:creationId xmlns:a16="http://schemas.microsoft.com/office/drawing/2014/main" id="{97302FB6-4FEE-7344-8AB3-832C3327102F}"/>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5" name="Group 64"/>
            <p:cNvGrpSpPr/>
            <p:nvPr userDrawn="1"/>
          </p:nvGrpSpPr>
          <p:grpSpPr>
            <a:xfrm>
              <a:off x="-43304" y="11286"/>
              <a:ext cx="43905392" cy="4036528"/>
              <a:chOff x="-14192" y="1382"/>
              <a:chExt cx="27451941" cy="4572641"/>
            </a:xfrm>
          </p:grpSpPr>
          <p:sp>
            <p:nvSpPr>
              <p:cNvPr id="71" name="Rectangle 16"/>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2"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3" name="Rectangle 15"/>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graphicFrame>
        <p:nvGraphicFramePr>
          <p:cNvPr id="74" name="Table 73">
            <a:extLst>
              <a:ext uri="{FF2B5EF4-FFF2-40B4-BE49-F238E27FC236}">
                <a16:creationId xmlns:a16="http://schemas.microsoft.com/office/drawing/2014/main" id="{5F218D9D-7B98-FE45-89BA-6D5959DC2A34}"/>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73A943FF-505A-4C07-86EE-86D3E7A89CCA}"/>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21" name="Group 20">
            <a:extLst>
              <a:ext uri="{FF2B5EF4-FFF2-40B4-BE49-F238E27FC236}">
                <a16:creationId xmlns:a16="http://schemas.microsoft.com/office/drawing/2014/main" id="{57415EED-75C2-AE43-A5EF-4E2ABB3FB76B}"/>
              </a:ext>
            </a:extLst>
          </p:cNvPr>
          <p:cNvGrpSpPr/>
          <p:nvPr userDrawn="1"/>
        </p:nvGrpSpPr>
        <p:grpSpPr>
          <a:xfrm>
            <a:off x="-43304" y="11286"/>
            <a:ext cx="43905392" cy="4120075"/>
            <a:chOff x="-43304" y="11286"/>
            <a:chExt cx="43905392" cy="4120075"/>
          </a:xfrm>
        </p:grpSpPr>
        <p:sp>
          <p:nvSpPr>
            <p:cNvPr id="22" name="Rectangle 21">
              <a:extLst>
                <a:ext uri="{FF2B5EF4-FFF2-40B4-BE49-F238E27FC236}">
                  <a16:creationId xmlns:a16="http://schemas.microsoft.com/office/drawing/2014/main" id="{406D62EB-FE0C-0140-83E4-ED5A9E10203A}"/>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8F4220B3-A831-9C4F-9226-C23361689523}"/>
                </a:ext>
              </a:extLst>
            </p:cNvPr>
            <p:cNvGrpSpPr/>
            <p:nvPr userDrawn="1"/>
          </p:nvGrpSpPr>
          <p:grpSpPr>
            <a:xfrm>
              <a:off x="-43304" y="11286"/>
              <a:ext cx="43905392" cy="4036528"/>
              <a:chOff x="-14192" y="1382"/>
              <a:chExt cx="27451941" cy="4572641"/>
            </a:xfrm>
          </p:grpSpPr>
          <p:sp>
            <p:nvSpPr>
              <p:cNvPr id="24" name="Rectangle 16">
                <a:extLst>
                  <a:ext uri="{FF2B5EF4-FFF2-40B4-BE49-F238E27FC236}">
                    <a16:creationId xmlns:a16="http://schemas.microsoft.com/office/drawing/2014/main" id="{4376B7FE-11A5-384D-A302-91A839CAE7D7}"/>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16">
                <a:extLst>
                  <a:ext uri="{FF2B5EF4-FFF2-40B4-BE49-F238E27FC236}">
                    <a16:creationId xmlns:a16="http://schemas.microsoft.com/office/drawing/2014/main" id="{730BC0D8-BF0E-1E48-A5BA-DBE5EFF446CB}"/>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15">
                <a:extLst>
                  <a:ext uri="{FF2B5EF4-FFF2-40B4-BE49-F238E27FC236}">
                    <a16:creationId xmlns:a16="http://schemas.microsoft.com/office/drawing/2014/main" id="{7CF719AE-E434-D547-8086-492C8B3F521B}"/>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extLst>
      <p:ext uri="{BB962C8B-B14F-4D97-AF65-F5344CB8AC3E}">
        <p14:creationId xmlns:p14="http://schemas.microsoft.com/office/powerpoint/2010/main" val="910171083"/>
      </p:ext>
    </p:extLst>
  </p:cSld>
  <p:clrMap bg1="lt1" tx1="dk1" bg2="lt2" tx2="dk2" accent1="accent1" accent2="accent2" accent3="accent3" accent4="accent4" accent5="accent5" accent6="accent6" hlink="hlink" folHlink="folHlink"/>
  <p:sldLayoutIdLst>
    <p:sldLayoutId id="2147483660"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p:cNvCxnSpPr/>
          <p:nvPr/>
        </p:nvCxnSpPr>
        <p:spPr>
          <a:xfrm flipV="1">
            <a:off x="-13946601" y="11526118"/>
            <a:ext cx="13577436" cy="81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41" name="Rounded Rectangle 40"/>
          <p:cNvSpPr/>
          <p:nvPr userDrawn="1"/>
        </p:nvSpPr>
        <p:spPr>
          <a:xfrm>
            <a:off x="29342871" y="4770782"/>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15117125" y="4749583"/>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ounded Rectangle 42"/>
          <p:cNvSpPr/>
          <p:nvPr userDrawn="1"/>
        </p:nvSpPr>
        <p:spPr>
          <a:xfrm>
            <a:off x="891379" y="4791981"/>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6"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7"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3"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8" name="Table 77">
            <a:extLst>
              <a:ext uri="{FF2B5EF4-FFF2-40B4-BE49-F238E27FC236}">
                <a16:creationId xmlns:a16="http://schemas.microsoft.com/office/drawing/2014/main" id="{5373C3A2-708A-CA45-9DA9-BCEAB1E0E126}"/>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A4D0F77F-6F82-47F2-B14E-3B9B3E495843}"/>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4" name="Group 23">
            <a:extLst>
              <a:ext uri="{FF2B5EF4-FFF2-40B4-BE49-F238E27FC236}">
                <a16:creationId xmlns:a16="http://schemas.microsoft.com/office/drawing/2014/main" id="{B1E7C499-DC71-C947-A6B6-EB19BA774C6A}"/>
              </a:ext>
            </a:extLst>
          </p:cNvPr>
          <p:cNvGrpSpPr/>
          <p:nvPr userDrawn="1"/>
        </p:nvGrpSpPr>
        <p:grpSpPr>
          <a:xfrm>
            <a:off x="-43304" y="11286"/>
            <a:ext cx="43905392" cy="4120075"/>
            <a:chOff x="-43304" y="11286"/>
            <a:chExt cx="43905392" cy="4120075"/>
          </a:xfrm>
        </p:grpSpPr>
        <p:sp>
          <p:nvSpPr>
            <p:cNvPr id="25" name="Rectangle 24">
              <a:extLst>
                <a:ext uri="{FF2B5EF4-FFF2-40B4-BE49-F238E27FC236}">
                  <a16:creationId xmlns:a16="http://schemas.microsoft.com/office/drawing/2014/main" id="{6943A4C9-462C-4248-AA91-7B6B4581B716}"/>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765D9DA6-06BB-E34C-908B-960C1E52E1C3}"/>
                </a:ext>
              </a:extLst>
            </p:cNvPr>
            <p:cNvGrpSpPr/>
            <p:nvPr userDrawn="1"/>
          </p:nvGrpSpPr>
          <p:grpSpPr>
            <a:xfrm>
              <a:off x="-43304" y="11286"/>
              <a:ext cx="43905392" cy="4036528"/>
              <a:chOff x="-14192" y="1382"/>
              <a:chExt cx="27451941" cy="4572641"/>
            </a:xfrm>
          </p:grpSpPr>
          <p:sp>
            <p:nvSpPr>
              <p:cNvPr id="27" name="Rectangle 16">
                <a:extLst>
                  <a:ext uri="{FF2B5EF4-FFF2-40B4-BE49-F238E27FC236}">
                    <a16:creationId xmlns:a16="http://schemas.microsoft.com/office/drawing/2014/main" id="{EC8A9FF7-CCDD-0F43-A972-ADC3A60A8878}"/>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6">
                <a:extLst>
                  <a:ext uri="{FF2B5EF4-FFF2-40B4-BE49-F238E27FC236}">
                    <a16:creationId xmlns:a16="http://schemas.microsoft.com/office/drawing/2014/main" id="{2B58685C-5C24-BB42-BBEC-9D0F1A445A14}"/>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Rectangle 15">
                <a:extLst>
                  <a:ext uri="{FF2B5EF4-FFF2-40B4-BE49-F238E27FC236}">
                    <a16:creationId xmlns:a16="http://schemas.microsoft.com/office/drawing/2014/main" id="{DDBC536C-5EEE-AF48-B458-69E40A47597E}"/>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904"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7" name="Rounded Rectangle 36"/>
          <p:cNvSpPr/>
          <p:nvPr userDrawn="1"/>
        </p:nvSpPr>
        <p:spPr>
          <a:xfrm>
            <a:off x="483426"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ounded Rectangle 37"/>
          <p:cNvSpPr/>
          <p:nvPr userDrawn="1"/>
        </p:nvSpPr>
        <p:spPr>
          <a:xfrm>
            <a:off x="33320262"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ounded Rectangle 38"/>
          <p:cNvSpPr/>
          <p:nvPr userDrawn="1"/>
        </p:nvSpPr>
        <p:spPr>
          <a:xfrm>
            <a:off x="11442847" y="4691266"/>
            <a:ext cx="20978625" cy="26518273"/>
          </a:xfrm>
          <a:prstGeom prst="roundRect">
            <a:avLst>
              <a:gd name="adj" fmla="val 95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0"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1"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8"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9" name="Table 78">
            <a:extLst>
              <a:ext uri="{FF2B5EF4-FFF2-40B4-BE49-F238E27FC236}">
                <a16:creationId xmlns:a16="http://schemas.microsoft.com/office/drawing/2014/main" id="{95944D7C-C179-0F4A-B420-E9093CD11D4C}"/>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6" name="Table 15">
            <a:extLst>
              <a:ext uri="{FF2B5EF4-FFF2-40B4-BE49-F238E27FC236}">
                <a16:creationId xmlns:a16="http://schemas.microsoft.com/office/drawing/2014/main" id="{38AC10A7-F1A6-46DA-969C-3A6C399D99F4}"/>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3" name="Group 22">
            <a:extLst>
              <a:ext uri="{FF2B5EF4-FFF2-40B4-BE49-F238E27FC236}">
                <a16:creationId xmlns:a16="http://schemas.microsoft.com/office/drawing/2014/main" id="{88AEE462-59D9-BC48-B1CD-C78EEF40212C}"/>
              </a:ext>
            </a:extLst>
          </p:cNvPr>
          <p:cNvGrpSpPr/>
          <p:nvPr userDrawn="1"/>
        </p:nvGrpSpPr>
        <p:grpSpPr>
          <a:xfrm>
            <a:off x="-43304" y="11286"/>
            <a:ext cx="43905392" cy="4120075"/>
            <a:chOff x="-43304" y="11286"/>
            <a:chExt cx="43905392" cy="4120075"/>
          </a:xfrm>
        </p:grpSpPr>
        <p:sp>
          <p:nvSpPr>
            <p:cNvPr id="24" name="Rectangle 23">
              <a:extLst>
                <a:ext uri="{FF2B5EF4-FFF2-40B4-BE49-F238E27FC236}">
                  <a16:creationId xmlns:a16="http://schemas.microsoft.com/office/drawing/2014/main" id="{31DAC20A-9B7F-7A4C-88ED-929E01D223C9}"/>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B8F40EC8-624E-234C-A5E5-CC7794589EA0}"/>
                </a:ext>
              </a:extLst>
            </p:cNvPr>
            <p:cNvGrpSpPr/>
            <p:nvPr userDrawn="1"/>
          </p:nvGrpSpPr>
          <p:grpSpPr>
            <a:xfrm>
              <a:off x="-43304" y="11286"/>
              <a:ext cx="43905392" cy="4036528"/>
              <a:chOff x="-14192" y="1382"/>
              <a:chExt cx="27451941" cy="4572641"/>
            </a:xfrm>
          </p:grpSpPr>
          <p:sp>
            <p:nvSpPr>
              <p:cNvPr id="26" name="Rectangle 16">
                <a:extLst>
                  <a:ext uri="{FF2B5EF4-FFF2-40B4-BE49-F238E27FC236}">
                    <a16:creationId xmlns:a16="http://schemas.microsoft.com/office/drawing/2014/main" id="{B0D06FD9-1BB8-8649-9A78-C78934370C9B}"/>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16">
                <a:extLst>
                  <a:ext uri="{FF2B5EF4-FFF2-40B4-BE49-F238E27FC236}">
                    <a16:creationId xmlns:a16="http://schemas.microsoft.com/office/drawing/2014/main" id="{2F081DFA-F21A-9E41-911A-1B69711D97EE}"/>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5">
                <a:extLst>
                  <a:ext uri="{FF2B5EF4-FFF2-40B4-BE49-F238E27FC236}">
                    <a16:creationId xmlns:a16="http://schemas.microsoft.com/office/drawing/2014/main" id="{5425DB9E-358C-EE4C-8D75-8947C8800C66}"/>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4"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368" userDrawn="1">
          <p15:clr>
            <a:srgbClr val="F26B43"/>
          </p15:clr>
        </p15:guide>
        <p15:guide id="2" pos="6912" userDrawn="1">
          <p15:clr>
            <a:srgbClr val="F26B43"/>
          </p15:clr>
        </p15:guide>
        <p15:guide id="3" pos="20712"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FAF590-F5FF-C7A7-7909-3EEC087C6F8C}"/>
              </a:ext>
            </a:extLst>
          </p:cNvPr>
          <p:cNvSpPr>
            <a:spLocks noGrp="1"/>
          </p:cNvSpPr>
          <p:nvPr>
            <p:ph type="title"/>
          </p:nvPr>
        </p:nvSpPr>
        <p:spPr>
          <a:xfrm>
            <a:off x="3017520" y="1752603"/>
            <a:ext cx="37856160" cy="636270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E217F5-BFA2-41B6-C399-1E81F3DB48DA}"/>
              </a:ext>
            </a:extLst>
          </p:cNvPr>
          <p:cNvSpPr>
            <a:spLocks noGrp="1"/>
          </p:cNvSpPr>
          <p:nvPr>
            <p:ph type="body" idx="1"/>
          </p:nvPr>
        </p:nvSpPr>
        <p:spPr>
          <a:xfrm>
            <a:off x="3017520" y="8763000"/>
            <a:ext cx="37856160" cy="208864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445688-6363-1D65-99E6-13B4F70DA4AD}"/>
              </a:ext>
            </a:extLst>
          </p:cNvPr>
          <p:cNvSpPr>
            <a:spLocks noGrp="1"/>
          </p:cNvSpPr>
          <p:nvPr>
            <p:ph type="dt" sz="half" idx="2"/>
          </p:nvPr>
        </p:nvSpPr>
        <p:spPr>
          <a:xfrm>
            <a:off x="3017520" y="30510482"/>
            <a:ext cx="9875520" cy="1752600"/>
          </a:xfrm>
          <a:prstGeom prst="rect">
            <a:avLst/>
          </a:prstGeom>
        </p:spPr>
        <p:txBody>
          <a:bodyPr vert="horz" lIns="91440" tIns="45720" rIns="91440" bIns="45720" rtlCol="0" anchor="ctr"/>
          <a:lstStyle>
            <a:lvl1pPr algn="l">
              <a:defRPr sz="4320">
                <a:solidFill>
                  <a:schemeClr val="tx1">
                    <a:tint val="82000"/>
                  </a:schemeClr>
                </a:solidFill>
              </a:defRPr>
            </a:lvl1pPr>
          </a:lstStyle>
          <a:p>
            <a:fld id="{5ADA74B3-1746-4D15-AA37-F1CD22847FB4}" type="datetimeFigureOut">
              <a:rPr lang="en-GB" smtClean="0"/>
              <a:t>04/07/2026</a:t>
            </a:fld>
            <a:endParaRPr lang="en-GB"/>
          </a:p>
        </p:txBody>
      </p:sp>
      <p:sp>
        <p:nvSpPr>
          <p:cNvPr id="5" name="Footer Placeholder 4">
            <a:extLst>
              <a:ext uri="{FF2B5EF4-FFF2-40B4-BE49-F238E27FC236}">
                <a16:creationId xmlns:a16="http://schemas.microsoft.com/office/drawing/2014/main" id="{8481EA19-086A-0B28-73D8-E827376058A7}"/>
              </a:ext>
            </a:extLst>
          </p:cNvPr>
          <p:cNvSpPr>
            <a:spLocks noGrp="1"/>
          </p:cNvSpPr>
          <p:nvPr>
            <p:ph type="ftr" sz="quarter" idx="3"/>
          </p:nvPr>
        </p:nvSpPr>
        <p:spPr>
          <a:xfrm>
            <a:off x="14538960" y="30510482"/>
            <a:ext cx="14813280" cy="1752600"/>
          </a:xfrm>
          <a:prstGeom prst="rect">
            <a:avLst/>
          </a:prstGeom>
        </p:spPr>
        <p:txBody>
          <a:bodyPr vert="horz" lIns="91440" tIns="45720" rIns="91440" bIns="45720" rtlCol="0" anchor="ctr"/>
          <a:lstStyle>
            <a:lvl1pPr algn="ctr">
              <a:defRPr sz="432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9E1366B-5DB0-8F1F-900F-943D990E29CA}"/>
              </a:ext>
            </a:extLst>
          </p:cNvPr>
          <p:cNvSpPr>
            <a:spLocks noGrp="1"/>
          </p:cNvSpPr>
          <p:nvPr>
            <p:ph type="sldNum" sz="quarter" idx="4"/>
          </p:nvPr>
        </p:nvSpPr>
        <p:spPr>
          <a:xfrm>
            <a:off x="30998160" y="30510482"/>
            <a:ext cx="9875520" cy="1752600"/>
          </a:xfrm>
          <a:prstGeom prst="rect">
            <a:avLst/>
          </a:prstGeom>
        </p:spPr>
        <p:txBody>
          <a:bodyPr vert="horz" lIns="91440" tIns="45720" rIns="91440" bIns="45720" rtlCol="0" anchor="ctr"/>
          <a:lstStyle>
            <a:lvl1pPr algn="r">
              <a:defRPr sz="4320">
                <a:solidFill>
                  <a:schemeClr val="tx1">
                    <a:tint val="82000"/>
                  </a:schemeClr>
                </a:solidFill>
              </a:defRPr>
            </a:lvl1pPr>
          </a:lstStyle>
          <a:p>
            <a:fld id="{D2A36292-54F4-420C-A2F8-22794BCFB13D}" type="slidenum">
              <a:rPr lang="en-GB" smtClean="0"/>
              <a:t>‹#›</a:t>
            </a:fld>
            <a:endParaRPr lang="en-GB"/>
          </a:p>
        </p:txBody>
      </p:sp>
    </p:spTree>
    <p:extLst>
      <p:ext uri="{BB962C8B-B14F-4D97-AF65-F5344CB8AC3E}">
        <p14:creationId xmlns:p14="http://schemas.microsoft.com/office/powerpoint/2010/main" val="281867903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3291840" rtl="0" eaLnBrk="1" latinLnBrk="0" hangingPunct="1">
        <a:lnSpc>
          <a:spcPct val="90000"/>
        </a:lnSpc>
        <a:spcBef>
          <a:spcPct val="0"/>
        </a:spcBef>
        <a:buNone/>
        <a:defRPr sz="15840" kern="1200">
          <a:solidFill>
            <a:schemeClr val="tx1"/>
          </a:solidFill>
          <a:latin typeface="+mj-lt"/>
          <a:ea typeface="+mj-ea"/>
          <a:cs typeface="+mj-cs"/>
        </a:defRPr>
      </a:lvl1pPr>
    </p:titleStyle>
    <p:bodyStyle>
      <a:lvl1pPr marL="822960" indent="-822960" algn="l" defTabSz="3291840" rtl="0" eaLnBrk="1" latinLnBrk="0" hangingPunct="1">
        <a:lnSpc>
          <a:spcPct val="90000"/>
        </a:lnSpc>
        <a:spcBef>
          <a:spcPts val="3600"/>
        </a:spcBef>
        <a:buFont typeface="Arial" panose="020B0604020202020204" pitchFamily="34" charset="0"/>
        <a:buChar char="•"/>
        <a:defRPr sz="10080" kern="1200">
          <a:solidFill>
            <a:schemeClr val="tx1"/>
          </a:solidFill>
          <a:latin typeface="+mn-lt"/>
          <a:ea typeface="+mn-ea"/>
          <a:cs typeface="+mn-cs"/>
        </a:defRPr>
      </a:lvl1pPr>
      <a:lvl2pPr marL="2468880" indent="-822960" algn="l" defTabSz="3291840" rtl="0" eaLnBrk="1" latinLnBrk="0" hangingPunct="1">
        <a:lnSpc>
          <a:spcPct val="90000"/>
        </a:lnSpc>
        <a:spcBef>
          <a:spcPts val="1800"/>
        </a:spcBef>
        <a:buFont typeface="Arial" panose="020B0604020202020204" pitchFamily="34" charset="0"/>
        <a:buChar char="•"/>
        <a:defRPr sz="8640" kern="1200">
          <a:solidFill>
            <a:schemeClr val="tx1"/>
          </a:solidFill>
          <a:latin typeface="+mn-lt"/>
          <a:ea typeface="+mn-ea"/>
          <a:cs typeface="+mn-cs"/>
        </a:defRPr>
      </a:lvl2pPr>
      <a:lvl3pPr marL="4114800" indent="-822960" algn="l" defTabSz="3291840" rtl="0" eaLnBrk="1" latinLnBrk="0" hangingPunct="1">
        <a:lnSpc>
          <a:spcPct val="90000"/>
        </a:lnSpc>
        <a:spcBef>
          <a:spcPts val="1800"/>
        </a:spcBef>
        <a:buFont typeface="Arial" panose="020B0604020202020204" pitchFamily="34" charset="0"/>
        <a:buChar char="•"/>
        <a:defRPr sz="7200" kern="1200">
          <a:solidFill>
            <a:schemeClr val="tx1"/>
          </a:solidFill>
          <a:latin typeface="+mn-lt"/>
          <a:ea typeface="+mn-ea"/>
          <a:cs typeface="+mn-cs"/>
        </a:defRPr>
      </a:lvl3pPr>
      <a:lvl4pPr marL="57607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4pPr>
      <a:lvl5pPr marL="740664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5pPr>
      <a:lvl6pPr marL="905256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6pPr>
      <a:lvl7pPr marL="1069848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7pPr>
      <a:lvl8pPr marL="1234440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8pPr>
      <a:lvl9pPr marL="139903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9pPr>
    </p:bodyStyle>
    <p:otherStyle>
      <a:defPPr>
        <a:defRPr lang="en-US"/>
      </a:defPPr>
      <a:lvl1pPr marL="0" algn="l" defTabSz="3291840" rtl="0" eaLnBrk="1" latinLnBrk="0" hangingPunct="1">
        <a:defRPr sz="6480" kern="1200">
          <a:solidFill>
            <a:schemeClr val="tx1"/>
          </a:solidFill>
          <a:latin typeface="+mn-lt"/>
          <a:ea typeface="+mn-ea"/>
          <a:cs typeface="+mn-cs"/>
        </a:defRPr>
      </a:lvl1pPr>
      <a:lvl2pPr marL="1645920" algn="l" defTabSz="3291840" rtl="0" eaLnBrk="1" latinLnBrk="0" hangingPunct="1">
        <a:defRPr sz="6480" kern="1200">
          <a:solidFill>
            <a:schemeClr val="tx1"/>
          </a:solidFill>
          <a:latin typeface="+mn-lt"/>
          <a:ea typeface="+mn-ea"/>
          <a:cs typeface="+mn-cs"/>
        </a:defRPr>
      </a:lvl2pPr>
      <a:lvl3pPr marL="3291840" algn="l" defTabSz="3291840" rtl="0" eaLnBrk="1" latinLnBrk="0" hangingPunct="1">
        <a:defRPr sz="6480" kern="1200">
          <a:solidFill>
            <a:schemeClr val="tx1"/>
          </a:solidFill>
          <a:latin typeface="+mn-lt"/>
          <a:ea typeface="+mn-ea"/>
          <a:cs typeface="+mn-cs"/>
        </a:defRPr>
      </a:lvl3pPr>
      <a:lvl4pPr marL="4937760" algn="l" defTabSz="3291840" rtl="0" eaLnBrk="1" latinLnBrk="0" hangingPunct="1">
        <a:defRPr sz="6480" kern="1200">
          <a:solidFill>
            <a:schemeClr val="tx1"/>
          </a:solidFill>
          <a:latin typeface="+mn-lt"/>
          <a:ea typeface="+mn-ea"/>
          <a:cs typeface="+mn-cs"/>
        </a:defRPr>
      </a:lvl4pPr>
      <a:lvl5pPr marL="6583680" algn="l" defTabSz="3291840" rtl="0" eaLnBrk="1" latinLnBrk="0" hangingPunct="1">
        <a:defRPr sz="6480" kern="1200">
          <a:solidFill>
            <a:schemeClr val="tx1"/>
          </a:solidFill>
          <a:latin typeface="+mn-lt"/>
          <a:ea typeface="+mn-ea"/>
          <a:cs typeface="+mn-cs"/>
        </a:defRPr>
      </a:lvl5pPr>
      <a:lvl6pPr marL="8229600" algn="l" defTabSz="3291840" rtl="0" eaLnBrk="1" latinLnBrk="0" hangingPunct="1">
        <a:defRPr sz="6480" kern="1200">
          <a:solidFill>
            <a:schemeClr val="tx1"/>
          </a:solidFill>
          <a:latin typeface="+mn-lt"/>
          <a:ea typeface="+mn-ea"/>
          <a:cs typeface="+mn-cs"/>
        </a:defRPr>
      </a:lvl6pPr>
      <a:lvl7pPr marL="9875520" algn="l" defTabSz="3291840" rtl="0" eaLnBrk="1" latinLnBrk="0" hangingPunct="1">
        <a:defRPr sz="6480" kern="1200">
          <a:solidFill>
            <a:schemeClr val="tx1"/>
          </a:solidFill>
          <a:latin typeface="+mn-lt"/>
          <a:ea typeface="+mn-ea"/>
          <a:cs typeface="+mn-cs"/>
        </a:defRPr>
      </a:lvl7pPr>
      <a:lvl8pPr marL="11521440" algn="l" defTabSz="3291840" rtl="0" eaLnBrk="1" latinLnBrk="0" hangingPunct="1">
        <a:defRPr sz="6480" kern="1200">
          <a:solidFill>
            <a:schemeClr val="tx1"/>
          </a:solidFill>
          <a:latin typeface="+mn-lt"/>
          <a:ea typeface="+mn-ea"/>
          <a:cs typeface="+mn-cs"/>
        </a:defRPr>
      </a:lvl8pPr>
      <a:lvl9pPr marL="13167360" algn="l" defTabSz="3291840" rtl="0" eaLnBrk="1" latinLnBrk="0" hangingPunct="1">
        <a:defRPr sz="64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1.xml"/></Relationships>
</file>

<file path=ppt/slides/_rels/slide2.xml.rels><?xml version="1.0" encoding="UTF-8" standalone="yes"?>
<Relationships xmlns="http://schemas.openxmlformats.org/package/2006/relationships"><Relationship Id="rId8" Type="http://schemas.openxmlformats.org/officeDocument/2006/relationships/hyperlink" Target="https://www.boltpharmacy.co.uk/guide/whats-the-best-personalized-nutrition-plan-for-improving-metabolic-health" TargetMode="External"/><Relationship Id="rId13" Type="http://schemas.openxmlformats.org/officeDocument/2006/relationships/hyperlink" Target="https://doi.org/10.3390/medicina59030561" TargetMode="External"/><Relationship Id="rId18" Type="http://schemas.openxmlformats.org/officeDocument/2006/relationships/hyperlink" Target="https://www.statista.com/statistics/420379/metabolic-conditions-by-gender-and-age-in-the-united-kingdom/?srsltid=AfmBOooxBhTZ-HfE88OWY4frfsW0X2gpcHtoDi8y9ohRzPSiAtFyl5xC" TargetMode="External"/><Relationship Id="rId3" Type="http://schemas.openxmlformats.org/officeDocument/2006/relationships/image" Target="../media/image10.png"/><Relationship Id="rId7" Type="http://schemas.openxmlformats.org/officeDocument/2006/relationships/hyperlink" Target="https://doi.org/10.1002/fsn3.71006" TargetMode="External"/><Relationship Id="rId12" Type="http://schemas.openxmlformats.org/officeDocument/2006/relationships/hyperlink" Target="https://doi.org/10.1186/s12902-022-01212-2" TargetMode="External"/><Relationship Id="rId17" Type="http://schemas.openxmlformats.org/officeDocument/2006/relationships/hyperlink" Target="https://digital.nhs.uk/data-and-information/publications/statistical/health-survey-for-england/2024/adults-overweight-and-obesity" TargetMode="External"/><Relationship Id="rId2" Type="http://schemas.openxmlformats.org/officeDocument/2006/relationships/notesSlide" Target="../notesSlides/notesSlide1.xml"/><Relationship Id="rId16" Type="http://schemas.openxmlformats.org/officeDocument/2006/relationships/hyperlink" Target="https://www.nhs.uk/live-well/eat-well/how-to-eat-a-balanced-diet/eating-a-balanced-diet/" TargetMode="External"/><Relationship Id="rId20" Type="http://schemas.openxmlformats.org/officeDocument/2006/relationships/hyperlink" Target="https://uk.finance.yahoo.com/news/global-metabolic-syndrome-market-report-131800929.html" TargetMode="External"/><Relationship Id="rId1" Type="http://schemas.openxmlformats.org/officeDocument/2006/relationships/slideLayout" Target="../slideLayouts/slideLayout2.xml"/><Relationship Id="rId6" Type="http://schemas.openxmlformats.org/officeDocument/2006/relationships/hyperlink" Target="https://doi.org/10.1002/fsn3.71387" TargetMode="External"/><Relationship Id="rId11" Type="http://schemas.openxmlformats.org/officeDocument/2006/relationships/hyperlink" Target="https://www.gov.uk/government/statistics/cardiovascular-disease-and-diabetes-profiles-march-2024-update/cardiovascular-disease-and-diabetes-profiles-statistical-commentary" TargetMode="External"/><Relationship Id="rId5" Type="http://schemas.openxmlformats.org/officeDocument/2006/relationships/image" Target="../media/image12.png"/><Relationship Id="rId15" Type="http://schemas.openxmlformats.org/officeDocument/2006/relationships/hyperlink" Target="https://doi.org/10.1186/s40246-023-00561-w" TargetMode="External"/><Relationship Id="rId10" Type="http://schemas.openxmlformats.org/officeDocument/2006/relationships/hyperlink" Target="https://doi.org/10.7759/cureus.67428" TargetMode="External"/><Relationship Id="rId19" Type="http://schemas.openxmlformats.org/officeDocument/2006/relationships/hyperlink" Target="https://www.bbc.com/news/articles/cgle2xkg3wpo" TargetMode="External"/><Relationship Id="rId4" Type="http://schemas.openxmlformats.org/officeDocument/2006/relationships/image" Target="../media/image11.png"/><Relationship Id="rId9" Type="http://schemas.openxmlformats.org/officeDocument/2006/relationships/hyperlink" Target="https://wecovr.com/guides/uk-metabolic-syndrome-1-in-3-at-risk/" TargetMode="External"/><Relationship Id="rId14" Type="http://schemas.openxmlformats.org/officeDocument/2006/relationships/hyperlink" Target="https://www.heartuk.org.uk/genetic-conditions/metabolic-syndrom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8FC115E9-2559-9124-E2DA-727C7D7E63C8}"/>
              </a:ext>
            </a:extLst>
          </p:cNvPr>
          <p:cNvSpPr>
            <a:spLocks noGrp="1"/>
          </p:cNvSpPr>
          <p:nvPr>
            <p:ph type="subTitle" idx="4294967295"/>
          </p:nvPr>
        </p:nvSpPr>
        <p:spPr>
          <a:xfrm>
            <a:off x="0" y="24496713"/>
            <a:ext cx="40397113" cy="5292725"/>
          </a:xfrm>
        </p:spPr>
        <p:txBody>
          <a:bodyPr>
            <a:normAutofit/>
          </a:bodyPr>
          <a:lstStyle/>
          <a:p>
            <a:pPr marL="571500" indent="-571500" algn="l">
              <a:buFont typeface="Wingdings" panose="05000000000000000000" pitchFamily="2" charset="2"/>
              <a:buChar char="ü"/>
            </a:pPr>
            <a:r>
              <a:rPr lang="en-GB" sz="4400" b="1" dirty="0">
                <a:latin typeface="Arial" panose="020B0604020202020204" pitchFamily="34" charset="0"/>
                <a:cs typeface="Arial" panose="020B0604020202020204" pitchFamily="34" charset="0"/>
              </a:rPr>
              <a:t>Acknowledgement of the use of AI tools</a:t>
            </a:r>
          </a:p>
          <a:p>
            <a:pPr marL="571500" indent="-571500" algn="l">
              <a:buFont typeface="Wingdings" panose="05000000000000000000" pitchFamily="2" charset="2"/>
              <a:buChar char="ü"/>
            </a:pPr>
            <a:r>
              <a:rPr lang="en-GB" sz="4400" dirty="0">
                <a:latin typeface="Arial" panose="020B0604020202020204" pitchFamily="34" charset="0"/>
                <a:cs typeface="Arial" panose="020B0604020202020204" pitchFamily="34"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a:p>
            <a:pPr algn="l"/>
            <a:endParaRPr lang="en-GB" sz="4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DB5D689-0DBF-6610-F166-1771F1505D35}"/>
              </a:ext>
            </a:extLst>
          </p:cNvPr>
          <p:cNvSpPr txBox="1"/>
          <p:nvPr/>
        </p:nvSpPr>
        <p:spPr>
          <a:xfrm>
            <a:off x="7860632" y="6593305"/>
            <a:ext cx="29036209" cy="17446186"/>
          </a:xfrm>
          <a:prstGeom prst="rect">
            <a:avLst/>
          </a:prstGeom>
          <a:noFill/>
        </p:spPr>
        <p:txBody>
          <a:bodyPr wrap="square" rtlCol="0">
            <a:spAutoFit/>
          </a:bodyPr>
          <a:lstStyle/>
          <a:p>
            <a:pPr algn="ctr"/>
            <a:r>
              <a:rPr lang="en-GB" sz="8800" b="1" dirty="0">
                <a:latin typeface="Arial" panose="020B0604020202020204" pitchFamily="34" charset="0"/>
                <a:ea typeface="Arial" panose="020B0604020202020204" pitchFamily="34" charset="0"/>
              </a:rPr>
              <a:t>LCHS7008</a:t>
            </a:r>
            <a:endParaRPr lang="en-GB" sz="8800" b="1" i="0" u="none" strike="noStrike" dirty="0">
              <a:effectLst/>
              <a:latin typeface="Arial" panose="020B0604020202020204" pitchFamily="34" charset="0"/>
              <a:cs typeface="Arial" panose="020B0604020202020204" pitchFamily="34" charset="0"/>
            </a:endParaRPr>
          </a:p>
          <a:p>
            <a:pPr algn="ctr">
              <a:lnSpc>
                <a:spcPct val="150000"/>
              </a:lnSpc>
            </a:pPr>
            <a:r>
              <a:rPr lang="en-GB" sz="8800" b="1" dirty="0">
                <a:latin typeface="Arial" panose="020B0604020202020204" pitchFamily="34" charset="0"/>
                <a:ea typeface="Arial" panose="020B0604020202020204" pitchFamily="34" charset="0"/>
              </a:rPr>
              <a:t>PROGRAMME: MSC PUBLIC HEALTH AND SOCIAL CARE IN PRACTICE</a:t>
            </a:r>
            <a:endParaRPr lang="en-GB" sz="7200" dirty="0">
              <a:latin typeface="Arial" panose="020B0604020202020204" pitchFamily="34" charset="0"/>
              <a:ea typeface="Arial" panose="020B0604020202020204" pitchFamily="34" charset="0"/>
            </a:endParaRPr>
          </a:p>
          <a:p>
            <a:pPr algn="ctr">
              <a:lnSpc>
                <a:spcPct val="150000"/>
              </a:lnSpc>
            </a:pPr>
            <a:r>
              <a:rPr lang="en-GB" sz="8800" b="1" dirty="0">
                <a:latin typeface="Arial" panose="020B0604020202020204" pitchFamily="34" charset="0"/>
                <a:ea typeface="Arial" panose="020B0604020202020204" pitchFamily="34" charset="0"/>
              </a:rPr>
              <a:t>MODULE: PRACTICE-BASED RESEARCH</a:t>
            </a:r>
          </a:p>
          <a:p>
            <a:pPr algn="ctr">
              <a:lnSpc>
                <a:spcPct val="150000"/>
              </a:lnSpc>
            </a:pPr>
            <a:r>
              <a:rPr lang="en-GB" sz="8800" b="1" dirty="0">
                <a:latin typeface="Arial" panose="020B0604020202020204" pitchFamily="34" charset="0"/>
                <a:ea typeface="Arial" panose="020B0604020202020204" pitchFamily="34" charset="0"/>
              </a:rPr>
              <a:t>ASSIGNMENT TITLE: COMPONENT 1 POSTER PRESENTATION</a:t>
            </a:r>
          </a:p>
          <a:p>
            <a:pPr algn="ctr">
              <a:lnSpc>
                <a:spcPct val="150000"/>
              </a:lnSpc>
            </a:pPr>
            <a:r>
              <a:rPr lang="en-US" sz="8800" b="1" dirty="0">
                <a:solidFill>
                  <a:srgbClr val="000000"/>
                </a:solidFill>
                <a:latin typeface="Arial Bold"/>
                <a:ea typeface="Arial Bold"/>
                <a:cs typeface="Arial Bold"/>
                <a:sym typeface="Arial Bold"/>
              </a:rPr>
              <a:t>LECTURER: </a:t>
            </a:r>
            <a:r>
              <a:rPr lang="en-GB" sz="8800" b="1" dirty="0">
                <a:solidFill>
                  <a:srgbClr val="000000"/>
                </a:solidFill>
                <a:latin typeface="Arial Bold"/>
                <a:ea typeface="Arial Bold"/>
                <a:cs typeface="Arial Bold"/>
                <a:sym typeface="Arial Bold"/>
              </a:rPr>
              <a:t>OLUWADAMILOLA TAYO</a:t>
            </a:r>
          </a:p>
          <a:p>
            <a:pPr algn="ctr">
              <a:lnSpc>
                <a:spcPct val="150000"/>
              </a:lnSpc>
            </a:pPr>
            <a:r>
              <a:rPr lang="en-GB" sz="8800" b="1" dirty="0">
                <a:solidFill>
                  <a:srgbClr val="000000"/>
                </a:solidFill>
                <a:latin typeface="Arial Bold"/>
                <a:ea typeface="Arial Bold"/>
                <a:cs typeface="Arial Bold"/>
                <a:sym typeface="Arial Bold"/>
              </a:rPr>
              <a:t>STUDENT NAME : MITESH POKAL</a:t>
            </a:r>
          </a:p>
          <a:p>
            <a:pPr algn="ctr">
              <a:lnSpc>
                <a:spcPct val="150000"/>
              </a:lnSpc>
            </a:pPr>
            <a:r>
              <a:rPr lang="en-GB" sz="8800" b="1" dirty="0">
                <a:solidFill>
                  <a:srgbClr val="000000"/>
                </a:solidFill>
                <a:latin typeface="Arial Bold"/>
                <a:ea typeface="Arial Bold"/>
                <a:cs typeface="Arial Bold"/>
                <a:sym typeface="Arial Bold"/>
              </a:rPr>
              <a:t>STUDENT ID : 2528089</a:t>
            </a:r>
            <a:endParaRPr lang="en-US" sz="8800" b="1" dirty="0">
              <a:solidFill>
                <a:srgbClr val="000000"/>
              </a:solidFill>
              <a:latin typeface="Arial Bold"/>
              <a:ea typeface="Arial Bold"/>
              <a:cs typeface="Arial Bold"/>
              <a:sym typeface="Arial Bold"/>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03697" y="442278"/>
            <a:ext cx="15706028" cy="62824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6EDE4D7-E5DB-5854-2C54-58DE17CBAE7C}"/>
              </a:ext>
            </a:extLst>
          </p:cNvPr>
          <p:cNvSpPr>
            <a:spLocks noGrp="1"/>
          </p:cNvSpPr>
          <p:nvPr>
            <p:ph type="body" sz="quarter" idx="10"/>
          </p:nvPr>
        </p:nvSpPr>
        <p:spPr>
          <a:xfrm>
            <a:off x="654568" y="5535865"/>
            <a:ext cx="9786490" cy="4906129"/>
          </a:xfrm>
        </p:spPr>
        <p:txBody>
          <a:bodyPr/>
          <a:lstStyle/>
          <a:p>
            <a:pPr marL="342900" indent="-342900" algn="just" rtl="0" fontAlgn="base">
              <a:lnSpc>
                <a:spcPct val="150000"/>
              </a:lnSpc>
              <a:spcBef>
                <a:spcPts val="0"/>
              </a:spcBef>
              <a:spcAft>
                <a:spcPts val="0"/>
              </a:spcAft>
              <a:buFont typeface="Arial" panose="020B0604020202020204" pitchFamily="34" charset="0"/>
              <a:buChar char="•"/>
            </a:pPr>
            <a:r>
              <a:rPr lang="en-GB" sz="2800" b="0" i="0" u="none" strike="noStrike" dirty="0">
                <a:solidFill>
                  <a:srgbClr val="000000"/>
                </a:solidFill>
                <a:effectLst/>
                <a:latin typeface="Arial" panose="020B0604020202020204" pitchFamily="34" charset="0"/>
                <a:cs typeface="Arial" panose="020B0604020202020204" pitchFamily="34" charset="0"/>
              </a:rPr>
              <a:t>Metabolic Syndrome is defined as a dangerous cluster of risk factors that comprises central obesity, insulin resistance, high triglycerides and hypertension (</a:t>
            </a:r>
            <a:r>
              <a:rPr lang="en-GB" sz="2800" b="0" i="0" u="none" strike="noStrike" dirty="0" err="1">
                <a:solidFill>
                  <a:srgbClr val="000000"/>
                </a:solidFill>
                <a:effectLst/>
                <a:latin typeface="Arial" panose="020B0604020202020204" pitchFamily="34" charset="0"/>
                <a:cs typeface="Arial" panose="020B0604020202020204" pitchFamily="34" charset="0"/>
              </a:rPr>
              <a:t>Dhondge</a:t>
            </a:r>
            <a:r>
              <a:rPr lang="en-GB" sz="2800" b="0" i="0" u="none" strike="noStrike" dirty="0">
                <a:solidFill>
                  <a:srgbClr val="000000"/>
                </a:solidFill>
                <a:effectLst/>
                <a:latin typeface="Arial" panose="020B0604020202020204" pitchFamily="34" charset="0"/>
                <a:cs typeface="Arial" panose="020B0604020202020204" pitchFamily="34" charset="0"/>
              </a:rPr>
              <a:t> et al. 2024). </a:t>
            </a:r>
          </a:p>
          <a:p>
            <a:pPr marL="342900" indent="-342900" algn="just" rtl="0" fontAlgn="base">
              <a:lnSpc>
                <a:spcPct val="150000"/>
              </a:lnSpc>
              <a:spcBef>
                <a:spcPts val="0"/>
              </a:spcBef>
              <a:spcAft>
                <a:spcPts val="0"/>
              </a:spcAft>
              <a:buFont typeface="Arial" panose="020B0604020202020204" pitchFamily="34" charset="0"/>
              <a:buChar char="•"/>
            </a:pPr>
            <a:r>
              <a:rPr lang="en-GB" sz="2800" b="0" i="0" u="none" strike="noStrike" dirty="0">
                <a:solidFill>
                  <a:srgbClr val="000000"/>
                </a:solidFill>
                <a:effectLst/>
                <a:latin typeface="Arial" panose="020B0604020202020204" pitchFamily="34" charset="0"/>
                <a:cs typeface="Arial" panose="020B0604020202020204" pitchFamily="34" charset="0"/>
              </a:rPr>
              <a:t>It has been recognised that personalised nutrition uses an individual’s unique biology in terms of treating metabolic syndrome (Arshad et al., 2026).</a:t>
            </a:r>
          </a:p>
        </p:txBody>
      </p:sp>
      <p:sp>
        <p:nvSpPr>
          <p:cNvPr id="3" name="Text Placeholder 2">
            <a:extLst>
              <a:ext uri="{FF2B5EF4-FFF2-40B4-BE49-F238E27FC236}">
                <a16:creationId xmlns:a16="http://schemas.microsoft.com/office/drawing/2014/main" id="{C8B703ED-7BE7-AD1D-5C76-349AC66245A2}"/>
              </a:ext>
            </a:extLst>
          </p:cNvPr>
          <p:cNvSpPr>
            <a:spLocks noGrp="1"/>
          </p:cNvSpPr>
          <p:nvPr>
            <p:ph type="body" sz="quarter" idx="11"/>
          </p:nvPr>
        </p:nvSpPr>
        <p:spPr>
          <a:xfrm>
            <a:off x="593546" y="4767637"/>
            <a:ext cx="10048875" cy="800211"/>
          </a:xfrm>
        </p:spPr>
        <p:txBody>
          <a:bodyPr/>
          <a:lstStyle/>
          <a:p>
            <a:r>
              <a:rPr lang="en-GB" sz="4000" dirty="0">
                <a:latin typeface="Arial" panose="020B0604020202020204" pitchFamily="34" charset="0"/>
                <a:cs typeface="Arial" panose="020B0604020202020204" pitchFamily="34" charset="0"/>
              </a:rPr>
              <a:t>Introduction </a:t>
            </a:r>
          </a:p>
        </p:txBody>
      </p:sp>
      <p:sp>
        <p:nvSpPr>
          <p:cNvPr id="4" name="Text Placeholder 3">
            <a:extLst>
              <a:ext uri="{FF2B5EF4-FFF2-40B4-BE49-F238E27FC236}">
                <a16:creationId xmlns:a16="http://schemas.microsoft.com/office/drawing/2014/main" id="{445A24BA-23D0-389B-9C96-39883BA95D24}"/>
              </a:ext>
            </a:extLst>
          </p:cNvPr>
          <p:cNvSpPr>
            <a:spLocks noGrp="1"/>
          </p:cNvSpPr>
          <p:nvPr>
            <p:ph type="body" sz="quarter" idx="20"/>
          </p:nvPr>
        </p:nvSpPr>
        <p:spPr>
          <a:xfrm>
            <a:off x="372659" y="10540056"/>
            <a:ext cx="10038660" cy="800211"/>
          </a:xfrm>
        </p:spPr>
        <p:txBody>
          <a:bodyPr/>
          <a:lstStyle/>
          <a:p>
            <a:r>
              <a:rPr lang="en-GB" sz="4000" dirty="0">
                <a:solidFill>
                  <a:prstClr val="black"/>
                </a:solidFill>
                <a:latin typeface="Arial" panose="020B0604020202020204" pitchFamily="34" charset="0"/>
                <a:cs typeface="Arial" panose="020B0604020202020204" pitchFamily="34" charset="0"/>
              </a:rPr>
              <a:t>Background</a:t>
            </a:r>
            <a:endParaRPr lang="en-GB" sz="4000" dirty="0">
              <a:latin typeface="Arial" panose="020B0604020202020204" pitchFamily="34" charset="0"/>
              <a:cs typeface="Arial" panose="020B0604020202020204" pitchFamily="34" charset="0"/>
            </a:endParaRPr>
          </a:p>
        </p:txBody>
      </p:sp>
      <p:sp>
        <p:nvSpPr>
          <p:cNvPr id="5" name="Text Placeholder 4">
            <a:extLst>
              <a:ext uri="{FF2B5EF4-FFF2-40B4-BE49-F238E27FC236}">
                <a16:creationId xmlns:a16="http://schemas.microsoft.com/office/drawing/2014/main" id="{925EA422-02CF-EC85-AE1E-9F501EE4E390}"/>
              </a:ext>
            </a:extLst>
          </p:cNvPr>
          <p:cNvSpPr>
            <a:spLocks noGrp="1"/>
          </p:cNvSpPr>
          <p:nvPr>
            <p:ph type="body" sz="quarter" idx="21"/>
          </p:nvPr>
        </p:nvSpPr>
        <p:spPr>
          <a:xfrm>
            <a:off x="11240467" y="5468352"/>
            <a:ext cx="10048874" cy="4992306"/>
          </a:xfrm>
        </p:spPr>
        <p:txBody>
          <a:bodyPr/>
          <a:lstStyle/>
          <a:p>
            <a:pPr marL="388620" lvl="1" indent="-194310" algn="just">
              <a:lnSpc>
                <a:spcPct val="150000"/>
              </a:lnSpc>
              <a:buFont typeface="Arial"/>
              <a:buChar char="•"/>
            </a:pPr>
            <a:r>
              <a:rPr lang="en-GB" sz="2800" b="0" i="0" u="none" strike="noStrike" dirty="0">
                <a:solidFill>
                  <a:srgbClr val="000000"/>
                </a:solidFill>
                <a:effectLst/>
                <a:latin typeface="Arial" panose="020B0604020202020204" pitchFamily="34" charset="0"/>
                <a:cs typeface="Arial" panose="020B0604020202020204" pitchFamily="34" charset="0"/>
              </a:rPr>
              <a:t>It has been recognised that about 34.8% of UK adults now meet the criteria for Metabolic Syndrome (Clarke, 2025).</a:t>
            </a:r>
          </a:p>
          <a:p>
            <a:pPr marL="388620" lvl="1" indent="-194310" algn="just">
              <a:lnSpc>
                <a:spcPct val="150000"/>
              </a:lnSpc>
              <a:buFont typeface="Arial"/>
              <a:buChar char="•"/>
            </a:pPr>
            <a:r>
              <a:rPr lang="en-GB" sz="2800" b="0" i="0" u="none" strike="noStrike" dirty="0">
                <a:solidFill>
                  <a:srgbClr val="000000"/>
                </a:solidFill>
                <a:effectLst/>
                <a:latin typeface="Arial" panose="020B0604020202020204" pitchFamily="34" charset="0"/>
                <a:cs typeface="Arial" panose="020B0604020202020204" pitchFamily="34" charset="0"/>
              </a:rPr>
              <a:t>About 14% of the UK population belonging to the age group between 35 and 44 years are diagnosed with metabolic syndrome, whereas 71% of the population belonging to the age group 65 and above are self-reported (Stewart, 2026).</a:t>
            </a:r>
          </a:p>
        </p:txBody>
      </p:sp>
      <p:sp>
        <p:nvSpPr>
          <p:cNvPr id="6" name="Text Placeholder 5">
            <a:extLst>
              <a:ext uri="{FF2B5EF4-FFF2-40B4-BE49-F238E27FC236}">
                <a16:creationId xmlns:a16="http://schemas.microsoft.com/office/drawing/2014/main" id="{17D374F2-DF33-39C4-AE9E-EC19FF534CA6}"/>
              </a:ext>
            </a:extLst>
          </p:cNvPr>
          <p:cNvSpPr>
            <a:spLocks noGrp="1"/>
          </p:cNvSpPr>
          <p:nvPr>
            <p:ph type="body" sz="quarter" idx="22"/>
          </p:nvPr>
        </p:nvSpPr>
        <p:spPr>
          <a:xfrm>
            <a:off x="11428411" y="4674099"/>
            <a:ext cx="10048875" cy="861766"/>
          </a:xfrm>
        </p:spPr>
        <p:txBody>
          <a:bodyPr/>
          <a:lstStyle/>
          <a:p>
            <a:pPr lvl="0"/>
            <a:r>
              <a:rPr lang="en-GB" sz="4400" dirty="0">
                <a:solidFill>
                  <a:prstClr val="black"/>
                </a:solidFill>
                <a:latin typeface="Arial" panose="020B0604020202020204" pitchFamily="34" charset="0"/>
                <a:cs typeface="Arial" panose="020B0604020202020204" pitchFamily="34" charset="0"/>
              </a:rPr>
              <a:t>Literature Review</a:t>
            </a:r>
            <a:endParaRPr lang="en-GB" sz="4400" b="0" dirty="0">
              <a:solidFill>
                <a:prstClr val="black"/>
              </a:solidFill>
              <a:latin typeface="Arial" panose="020B0604020202020204" pitchFamily="34" charset="0"/>
              <a:cs typeface="Arial" panose="020B0604020202020204" pitchFamily="34" charset="0"/>
            </a:endParaRPr>
          </a:p>
        </p:txBody>
      </p:sp>
      <p:sp>
        <p:nvSpPr>
          <p:cNvPr id="8" name="Text Placeholder 7">
            <a:extLst>
              <a:ext uri="{FF2B5EF4-FFF2-40B4-BE49-F238E27FC236}">
                <a16:creationId xmlns:a16="http://schemas.microsoft.com/office/drawing/2014/main" id="{F39F00D5-5C38-D6F2-6606-6A41E051B19F}"/>
              </a:ext>
            </a:extLst>
          </p:cNvPr>
          <p:cNvSpPr>
            <a:spLocks noGrp="1"/>
          </p:cNvSpPr>
          <p:nvPr>
            <p:ph type="body" sz="quarter" idx="24"/>
          </p:nvPr>
        </p:nvSpPr>
        <p:spPr>
          <a:xfrm>
            <a:off x="11509040" y="20922609"/>
            <a:ext cx="9819092" cy="9799791"/>
          </a:xfrm>
        </p:spPr>
        <p:txBody>
          <a:bodyPr/>
          <a:lstStyle/>
          <a:p>
            <a:pPr marL="285750" indent="-285750" algn="just" rtl="0" fontAlgn="base">
              <a:lnSpc>
                <a:spcPct val="150000"/>
              </a:lnSpc>
              <a:spcBef>
                <a:spcPts val="0"/>
              </a:spcBef>
              <a:spcAft>
                <a:spcPts val="0"/>
              </a:spcAft>
              <a:buFont typeface="Arial" panose="020B0604020202020204" pitchFamily="34" charset="0"/>
              <a:buChar char="•"/>
            </a:pPr>
            <a:r>
              <a:rPr lang="en-GB" sz="2800" b="0" i="0" u="none" strike="noStrike" dirty="0">
                <a:solidFill>
                  <a:srgbClr val="000000"/>
                </a:solidFill>
                <a:effectLst/>
                <a:latin typeface="Arial" panose="020B0604020202020204" pitchFamily="34" charset="0"/>
                <a:cs typeface="Arial" panose="020B0604020202020204" pitchFamily="34" charset="0"/>
              </a:rPr>
              <a:t>Metabolic syndrome is considered a public health concern within the UK among adults and older adults (Gov UK, 2026).</a:t>
            </a:r>
          </a:p>
          <a:p>
            <a:pPr marL="285750" indent="-285750" algn="just" rtl="0" fontAlgn="base">
              <a:lnSpc>
                <a:spcPct val="150000"/>
              </a:lnSpc>
              <a:spcBef>
                <a:spcPts val="0"/>
              </a:spcBef>
              <a:spcAft>
                <a:spcPts val="0"/>
              </a:spcAft>
              <a:buFont typeface="Arial" panose="020B0604020202020204" pitchFamily="34" charset="0"/>
              <a:buChar char="•"/>
            </a:pPr>
            <a:r>
              <a:rPr lang="en-GB" sz="2800" b="0" i="0" u="none" strike="noStrike" dirty="0">
                <a:solidFill>
                  <a:srgbClr val="000000"/>
                </a:solidFill>
                <a:effectLst/>
                <a:latin typeface="Arial" panose="020B0604020202020204" pitchFamily="34" charset="0"/>
                <a:cs typeface="Arial" panose="020B0604020202020204" pitchFamily="34" charset="0"/>
              </a:rPr>
              <a:t>The increase in cases of metabolic syndrome indicates that the dietary guidelines fail to reach long-term efficacy because of exceptionally low patient adherence (Yahoo, 2023).</a:t>
            </a:r>
          </a:p>
          <a:p>
            <a:pPr marL="285750" indent="-285750" algn="just" rtl="0" fontAlgn="base">
              <a:lnSpc>
                <a:spcPct val="150000"/>
              </a:lnSpc>
              <a:spcBef>
                <a:spcPts val="0"/>
              </a:spcBef>
              <a:spcAft>
                <a:spcPts val="0"/>
              </a:spcAft>
              <a:buFont typeface="Arial" panose="020B0604020202020204" pitchFamily="34" charset="0"/>
              <a:buChar char="•"/>
            </a:pPr>
            <a:r>
              <a:rPr lang="en-GB" sz="2800" b="0" i="0" u="none" strike="noStrike" dirty="0">
                <a:solidFill>
                  <a:srgbClr val="000000"/>
                </a:solidFill>
                <a:effectLst/>
                <a:latin typeface="Arial" panose="020B0604020202020204" pitchFamily="34" charset="0"/>
                <a:cs typeface="Arial" panose="020B0604020202020204" pitchFamily="34" charset="0"/>
              </a:rPr>
              <a:t>Clinical implementation within the UK healthcare system for metabolic syndrome remains heavily fragmented due to a lack of funding, staff shortages, infrastructure and innovation (</a:t>
            </a:r>
            <a:r>
              <a:rPr lang="en-GB" sz="2800" b="0" i="0" u="none" strike="noStrike" dirty="0" err="1">
                <a:solidFill>
                  <a:srgbClr val="000000"/>
                </a:solidFill>
                <a:effectLst/>
                <a:latin typeface="Arial" panose="020B0604020202020204" pitchFamily="34" charset="0"/>
                <a:cs typeface="Arial" panose="020B0604020202020204" pitchFamily="34" charset="0"/>
              </a:rPr>
              <a:t>Triggle</a:t>
            </a:r>
            <a:r>
              <a:rPr lang="en-GB" sz="2800" b="0" i="0" u="none" strike="noStrike" dirty="0">
                <a:solidFill>
                  <a:srgbClr val="000000"/>
                </a:solidFill>
                <a:effectLst/>
                <a:latin typeface="Arial" panose="020B0604020202020204" pitchFamily="34" charset="0"/>
                <a:cs typeface="Arial" panose="020B0604020202020204" pitchFamily="34" charset="0"/>
              </a:rPr>
              <a:t>, 2026).</a:t>
            </a:r>
          </a:p>
          <a:p>
            <a:pPr marL="285750" indent="-285750" algn="just" rtl="0" fontAlgn="base">
              <a:lnSpc>
                <a:spcPct val="150000"/>
              </a:lnSpc>
              <a:spcBef>
                <a:spcPts val="0"/>
              </a:spcBef>
              <a:spcAft>
                <a:spcPts val="0"/>
              </a:spcAft>
              <a:buFont typeface="Arial" panose="020B0604020202020204" pitchFamily="34" charset="0"/>
              <a:buChar char="•"/>
            </a:pPr>
            <a:r>
              <a:rPr lang="en-GB" sz="2800" b="0" i="0" u="none" strike="noStrike" dirty="0">
                <a:solidFill>
                  <a:srgbClr val="000000"/>
                </a:solidFill>
                <a:effectLst/>
                <a:latin typeface="Arial" panose="020B0604020202020204" pitchFamily="34" charset="0"/>
                <a:cs typeface="Arial" panose="020B0604020202020204" pitchFamily="34" charset="0"/>
              </a:rPr>
              <a:t>This systematic review will shed light by systematically synthesising the existing trial data to clarify the clinical efficacy of personalised nutrition for UK adult and older adult patients with metabolic syndrome.</a:t>
            </a:r>
          </a:p>
        </p:txBody>
      </p:sp>
      <p:sp>
        <p:nvSpPr>
          <p:cNvPr id="9" name="Text Placeholder 8">
            <a:extLst>
              <a:ext uri="{FF2B5EF4-FFF2-40B4-BE49-F238E27FC236}">
                <a16:creationId xmlns:a16="http://schemas.microsoft.com/office/drawing/2014/main" id="{527F632F-F998-135E-0524-86D375FC5D18}"/>
              </a:ext>
            </a:extLst>
          </p:cNvPr>
          <p:cNvSpPr>
            <a:spLocks noGrp="1"/>
          </p:cNvSpPr>
          <p:nvPr>
            <p:ph type="body" sz="quarter" idx="25"/>
          </p:nvPr>
        </p:nvSpPr>
        <p:spPr>
          <a:xfrm>
            <a:off x="22661646" y="16851104"/>
            <a:ext cx="10047018" cy="738656"/>
          </a:xfrm>
        </p:spPr>
        <p:txBody>
          <a:bodyPr/>
          <a:lstStyle/>
          <a:p>
            <a:r>
              <a:rPr lang="en-GB" sz="3600" dirty="0">
                <a:latin typeface="Arial" panose="020B0604020202020204" pitchFamily="34" charset="0"/>
                <a:cs typeface="Arial" panose="020B0604020202020204" pitchFamily="34" charset="0"/>
              </a:rPr>
              <a:t>Research Question and Aim</a:t>
            </a:r>
          </a:p>
        </p:txBody>
      </p:sp>
      <p:sp>
        <p:nvSpPr>
          <p:cNvPr id="10" name="Text Placeholder 9">
            <a:extLst>
              <a:ext uri="{FF2B5EF4-FFF2-40B4-BE49-F238E27FC236}">
                <a16:creationId xmlns:a16="http://schemas.microsoft.com/office/drawing/2014/main" id="{5BB92EB9-4C7E-3A15-04B6-67A9C82BD3DD}"/>
              </a:ext>
            </a:extLst>
          </p:cNvPr>
          <p:cNvSpPr>
            <a:spLocks noGrp="1"/>
          </p:cNvSpPr>
          <p:nvPr>
            <p:ph type="body" sz="quarter" idx="26"/>
          </p:nvPr>
        </p:nvSpPr>
        <p:spPr>
          <a:xfrm>
            <a:off x="22853089" y="17457564"/>
            <a:ext cx="9557758" cy="13127867"/>
          </a:xfrm>
        </p:spPr>
        <p:txBody>
          <a:bodyPr/>
          <a:lstStyle/>
          <a:p>
            <a:pPr marL="571500" indent="-571500" algn="just">
              <a:lnSpc>
                <a:spcPct val="150000"/>
              </a:lnSpc>
              <a:buFont typeface="Wingdings" panose="05000000000000000000" pitchFamily="2" charset="2"/>
              <a:buChar char="q"/>
            </a:pPr>
            <a:r>
              <a:rPr lang="en-GB" sz="2800" b="1" u="sng" dirty="0">
                <a:latin typeface="Arial" panose="020B0604020202020204" pitchFamily="34" charset="0"/>
                <a:cs typeface="Arial" panose="020B0604020202020204" pitchFamily="34" charset="0"/>
              </a:rPr>
              <a:t>Aim</a:t>
            </a:r>
            <a:r>
              <a:rPr lang="en-GB" sz="2800" b="1" i="1" dirty="0">
                <a:latin typeface="Arial" panose="020B0604020202020204" pitchFamily="34" charset="0"/>
                <a:cs typeface="Arial" panose="020B0604020202020204" pitchFamily="34" charset="0"/>
              </a:rPr>
              <a:t> </a:t>
            </a:r>
            <a:endParaRPr lang="en-GB" sz="2800" dirty="0">
              <a:latin typeface="Arial" panose="020B0604020202020204" pitchFamily="34" charset="0"/>
              <a:cs typeface="Arial" panose="020B0604020202020204" pitchFamily="34" charset="0"/>
            </a:endParaRPr>
          </a:p>
          <a:p>
            <a:pPr algn="just" rtl="0">
              <a:lnSpc>
                <a:spcPct val="150000"/>
              </a:lnSpc>
              <a:spcBef>
                <a:spcPts val="0"/>
              </a:spcBef>
              <a:spcAft>
                <a:spcPts val="0"/>
              </a:spcAft>
            </a:pPr>
            <a:r>
              <a:rPr lang="en-US" sz="2800" b="0" i="0" u="none" strike="noStrike" dirty="0">
                <a:solidFill>
                  <a:srgbClr val="222222"/>
                </a:solidFill>
                <a:effectLst/>
                <a:latin typeface="Arial" panose="020B0604020202020204" pitchFamily="34" charset="0"/>
                <a:cs typeface="Arial" panose="020B0604020202020204" pitchFamily="34" charset="0"/>
              </a:rPr>
              <a:t>This research aims to systematically review evidence on the effectiveness </a:t>
            </a:r>
            <a:r>
              <a:rPr lang="en-GB" sz="2800" b="0" i="0" u="none" strike="noStrike" noProof="0" dirty="0">
                <a:solidFill>
                  <a:srgbClr val="222222"/>
                </a:solidFill>
                <a:effectLst/>
                <a:latin typeface="Arial" panose="020B0604020202020204" pitchFamily="34" charset="0"/>
                <a:cs typeface="Arial" panose="020B0604020202020204" pitchFamily="34" charset="0"/>
              </a:rPr>
              <a:t>of personalised </a:t>
            </a:r>
            <a:r>
              <a:rPr lang="en-US" sz="2800" b="0" i="0" u="none" strike="noStrike" dirty="0">
                <a:solidFill>
                  <a:srgbClr val="222222"/>
                </a:solidFill>
                <a:effectLst/>
                <a:latin typeface="Arial" panose="020B0604020202020204" pitchFamily="34" charset="0"/>
                <a:cs typeface="Arial" panose="020B0604020202020204" pitchFamily="34" charset="0"/>
              </a:rPr>
              <a:t>nutrition in managing metabolic </a:t>
            </a:r>
            <a:r>
              <a:rPr lang="en-GB" sz="2800" b="0" i="0" u="none" strike="noStrike" dirty="0">
                <a:solidFill>
                  <a:srgbClr val="222222"/>
                </a:solidFill>
                <a:effectLst/>
                <a:latin typeface="Arial" panose="020B0604020202020204" pitchFamily="34" charset="0"/>
                <a:cs typeface="Arial" panose="020B0604020202020204" pitchFamily="34" charset="0"/>
              </a:rPr>
              <a:t>syndrome</a:t>
            </a:r>
            <a:r>
              <a:rPr lang="en-US" sz="2800" b="0" i="0" u="none" strike="noStrike" dirty="0">
                <a:solidFill>
                  <a:srgbClr val="222222"/>
                </a:solidFill>
                <a:effectLst/>
                <a:latin typeface="Arial" panose="020B0604020202020204" pitchFamily="34" charset="0"/>
                <a:cs typeface="Arial" panose="020B0604020202020204" pitchFamily="34" charset="0"/>
              </a:rPr>
              <a:t> among UK adult and older patients.</a:t>
            </a:r>
          </a:p>
          <a:p>
            <a:pPr marL="571500" indent="-571500" algn="just">
              <a:lnSpc>
                <a:spcPct val="150000"/>
              </a:lnSpc>
              <a:buFont typeface="Wingdings" panose="05000000000000000000" pitchFamily="2" charset="2"/>
              <a:buChar char="q"/>
            </a:pPr>
            <a:r>
              <a:rPr lang="en-GB" sz="2800" b="1" i="1" u="sng" dirty="0">
                <a:latin typeface="Arial" panose="020B0604020202020204" pitchFamily="34" charset="0"/>
                <a:cs typeface="Arial" panose="020B0604020202020204" pitchFamily="34" charset="0"/>
              </a:rPr>
              <a:t>Objectives </a:t>
            </a:r>
            <a:endParaRPr lang="en-GB" sz="2800" u="sng" dirty="0">
              <a:latin typeface="Arial" panose="020B0604020202020204" pitchFamily="34" charset="0"/>
              <a:cs typeface="Arial" panose="020B0604020202020204" pitchFamily="34" charset="0"/>
            </a:endParaRPr>
          </a:p>
          <a:p>
            <a:pPr marL="457200" marR="0" lvl="0" indent="-457200" algn="just" rtl="0">
              <a:lnSpc>
                <a:spcPct val="150000"/>
              </a:lnSpc>
              <a:spcBef>
                <a:spcPts val="2000"/>
              </a:spcBef>
              <a:spcAft>
                <a:spcPts val="0"/>
              </a:spcAft>
              <a:buClr>
                <a:schemeClr val="dk1"/>
              </a:buClr>
              <a:buSzPts val="2000"/>
              <a:buFont typeface="Arial" panose="020B0604020202020204" pitchFamily="34" charset="0"/>
              <a:buChar char="•"/>
            </a:pPr>
            <a:r>
              <a:rPr lang="en-GB" sz="2800" b="0" i="0" u="none" strike="noStrike" cap="none" dirty="0">
                <a:solidFill>
                  <a:schemeClr val="dk1"/>
                </a:solidFill>
                <a:latin typeface="Arial"/>
                <a:ea typeface="Arial"/>
                <a:cs typeface="Arial"/>
                <a:sym typeface="Arial"/>
              </a:rPr>
              <a:t>To evaluate the impact of personalised nutrition interventions on metabolic syndrome markers such as blood pressure, glucose, and lipid levels in UK adult and older patients</a:t>
            </a:r>
          </a:p>
          <a:p>
            <a:pPr marL="457200" marR="0" lvl="0" indent="-457200" algn="just" rtl="0">
              <a:lnSpc>
                <a:spcPct val="150000"/>
              </a:lnSpc>
              <a:spcBef>
                <a:spcPts val="2000"/>
              </a:spcBef>
              <a:spcAft>
                <a:spcPts val="0"/>
              </a:spcAft>
              <a:buClr>
                <a:schemeClr val="dk1"/>
              </a:buClr>
              <a:buSzPts val="2000"/>
              <a:buFont typeface="Arial" panose="020B0604020202020204" pitchFamily="34" charset="0"/>
              <a:buChar char="•"/>
            </a:pPr>
            <a:r>
              <a:rPr lang="en-GB" sz="2800" b="0" i="0" u="none" strike="noStrike" cap="none" dirty="0">
                <a:solidFill>
                  <a:schemeClr val="dk1"/>
                </a:solidFill>
                <a:latin typeface="Arial"/>
                <a:ea typeface="Arial"/>
                <a:cs typeface="Arial"/>
                <a:sym typeface="Arial"/>
              </a:rPr>
              <a:t>To compare the effectiveness of personalised nutrition approaches with standard dietary interventions in managing metabolic syndrome</a:t>
            </a:r>
          </a:p>
          <a:p>
            <a:pPr marL="457200" marR="0" lvl="0" indent="-457200" algn="just" rtl="0">
              <a:lnSpc>
                <a:spcPct val="150000"/>
              </a:lnSpc>
              <a:spcBef>
                <a:spcPts val="2000"/>
              </a:spcBef>
              <a:spcAft>
                <a:spcPts val="0"/>
              </a:spcAft>
              <a:buClr>
                <a:schemeClr val="dk1"/>
              </a:buClr>
              <a:buSzPts val="2000"/>
              <a:buFont typeface="Arial" panose="020B0604020202020204" pitchFamily="34" charset="0"/>
              <a:buChar char="•"/>
            </a:pPr>
            <a:r>
              <a:rPr lang="en-GB" sz="2800" b="0" i="0" u="none" strike="noStrike" cap="none" dirty="0">
                <a:solidFill>
                  <a:schemeClr val="dk1"/>
                </a:solidFill>
                <a:latin typeface="Arial"/>
                <a:ea typeface="Arial"/>
                <a:cs typeface="Arial"/>
                <a:sym typeface="Arial"/>
              </a:rPr>
              <a:t>To examine whether personalised nutrition improves patient adherence and engagement compared to conventional dietary advice</a:t>
            </a:r>
          </a:p>
          <a:p>
            <a:pPr marL="457200" marR="0" lvl="0" indent="-457200" algn="just" rtl="0">
              <a:lnSpc>
                <a:spcPct val="150000"/>
              </a:lnSpc>
              <a:spcBef>
                <a:spcPts val="2000"/>
              </a:spcBef>
              <a:spcAft>
                <a:spcPts val="0"/>
              </a:spcAft>
              <a:buClr>
                <a:schemeClr val="dk1"/>
              </a:buClr>
              <a:buSzPts val="2000"/>
              <a:buFont typeface="Arial" panose="020B0604020202020204" pitchFamily="34" charset="0"/>
              <a:buChar char="•"/>
            </a:pPr>
            <a:r>
              <a:rPr lang="en-GB" sz="2800" b="0" i="0" u="none" strike="noStrike" cap="none" dirty="0">
                <a:solidFill>
                  <a:schemeClr val="dk1"/>
                </a:solidFill>
                <a:latin typeface="Arial"/>
                <a:ea typeface="Arial"/>
                <a:cs typeface="Arial"/>
                <a:sym typeface="Arial"/>
              </a:rPr>
              <a:t>To identify the long‑term sustainability and practicality of personalised nutrition strategies in UK healthcare settings</a:t>
            </a:r>
          </a:p>
        </p:txBody>
      </p:sp>
      <p:sp>
        <p:nvSpPr>
          <p:cNvPr id="11" name="Text Placeholder 10">
            <a:extLst>
              <a:ext uri="{FF2B5EF4-FFF2-40B4-BE49-F238E27FC236}">
                <a16:creationId xmlns:a16="http://schemas.microsoft.com/office/drawing/2014/main" id="{E623E73B-A818-ECAD-449D-B4BA29C89431}"/>
              </a:ext>
            </a:extLst>
          </p:cNvPr>
          <p:cNvSpPr>
            <a:spLocks noGrp="1"/>
          </p:cNvSpPr>
          <p:nvPr>
            <p:ph type="body" sz="quarter" idx="27"/>
          </p:nvPr>
        </p:nvSpPr>
        <p:spPr>
          <a:xfrm>
            <a:off x="33250636" y="4711819"/>
            <a:ext cx="10047018" cy="861766"/>
          </a:xfrm>
        </p:spPr>
        <p:txBody>
          <a:bodyPr/>
          <a:lstStyle/>
          <a:p>
            <a:r>
              <a:rPr lang="en-GB" sz="4400" dirty="0">
                <a:latin typeface="Arial" panose="020B0604020202020204" pitchFamily="34" charset="0"/>
                <a:cs typeface="Arial" panose="020B0604020202020204" pitchFamily="34" charset="0"/>
              </a:rPr>
              <a:t>Research Impact</a:t>
            </a:r>
          </a:p>
        </p:txBody>
      </p:sp>
      <p:sp>
        <p:nvSpPr>
          <p:cNvPr id="12" name="Text Placeholder 11">
            <a:extLst>
              <a:ext uri="{FF2B5EF4-FFF2-40B4-BE49-F238E27FC236}">
                <a16:creationId xmlns:a16="http://schemas.microsoft.com/office/drawing/2014/main" id="{0FD3AFCE-81A9-6CA3-7186-12D9C355F948}"/>
              </a:ext>
            </a:extLst>
          </p:cNvPr>
          <p:cNvSpPr>
            <a:spLocks noGrp="1"/>
          </p:cNvSpPr>
          <p:nvPr>
            <p:ph type="body" sz="quarter" idx="28"/>
          </p:nvPr>
        </p:nvSpPr>
        <p:spPr>
          <a:xfrm>
            <a:off x="33541334" y="5535865"/>
            <a:ext cx="9720136" cy="7491452"/>
          </a:xfrm>
        </p:spPr>
        <p:txBody>
          <a:bodyPr/>
          <a:lstStyle/>
          <a:p>
            <a:pPr marL="342900" indent="-342900" algn="just" rtl="0" fontAlgn="base">
              <a:lnSpc>
                <a:spcPct val="150000"/>
              </a:lnSpc>
              <a:spcBef>
                <a:spcPts val="0"/>
              </a:spcBef>
              <a:spcAft>
                <a:spcPts val="0"/>
              </a:spcAft>
              <a:buFont typeface="Arial" panose="020B0604020202020204" pitchFamily="34" charset="0"/>
              <a:buChar char="•"/>
            </a:pPr>
            <a:r>
              <a:rPr lang="en-GB" sz="2800" b="0" i="0" u="none" strike="noStrike" dirty="0">
                <a:solidFill>
                  <a:srgbClr val="000000"/>
                </a:solidFill>
                <a:effectLst/>
                <a:latin typeface="Arial" panose="020B0604020202020204" pitchFamily="34" charset="0"/>
                <a:cs typeface="Arial" panose="020B0604020202020204" pitchFamily="34" charset="0"/>
              </a:rPr>
              <a:t>This research on “Personalised Nutrition in Metabolic Syndrome Treatment” will influence the UK NHS by identifying areas of improvement in the healthcare system. </a:t>
            </a:r>
          </a:p>
          <a:p>
            <a:pPr marL="342900" indent="-342900" algn="just" rtl="0" fontAlgn="base">
              <a:lnSpc>
                <a:spcPct val="150000"/>
              </a:lnSpc>
              <a:spcBef>
                <a:spcPts val="0"/>
              </a:spcBef>
              <a:spcAft>
                <a:spcPts val="0"/>
              </a:spcAft>
              <a:buFont typeface="Arial" panose="020B0604020202020204" pitchFamily="34" charset="0"/>
              <a:buChar char="•"/>
            </a:pPr>
            <a:r>
              <a:rPr lang="en-GB" sz="2800" b="0" i="0" u="none" strike="noStrike" dirty="0">
                <a:solidFill>
                  <a:srgbClr val="000000"/>
                </a:solidFill>
                <a:effectLst/>
                <a:latin typeface="Arial" panose="020B0604020202020204" pitchFamily="34" charset="0"/>
                <a:cs typeface="Arial" panose="020B0604020202020204" pitchFamily="34" charset="0"/>
              </a:rPr>
              <a:t>The UK NHS bodies can focus on differentiating the personalised nutrition Metabolic Syndrome Treatment for the adult and older adult age group, absorbing the insights from this research.</a:t>
            </a:r>
          </a:p>
          <a:p>
            <a:pPr marL="342900" indent="-342900" algn="just" rtl="0" fontAlgn="base">
              <a:lnSpc>
                <a:spcPct val="150000"/>
              </a:lnSpc>
              <a:spcBef>
                <a:spcPts val="0"/>
              </a:spcBef>
              <a:spcAft>
                <a:spcPts val="0"/>
              </a:spcAft>
              <a:buFont typeface="Arial" panose="020B0604020202020204" pitchFamily="34" charset="0"/>
              <a:buChar char="•"/>
            </a:pPr>
            <a:r>
              <a:rPr lang="en-GB" sz="2800" b="0" i="0" u="none" strike="noStrike" dirty="0">
                <a:solidFill>
                  <a:srgbClr val="000000"/>
                </a:solidFill>
                <a:effectLst/>
                <a:latin typeface="Arial" panose="020B0604020202020204" pitchFamily="34" charset="0"/>
                <a:cs typeface="Arial" panose="020B0604020202020204" pitchFamily="34" charset="0"/>
              </a:rPr>
              <a:t>This research can impact the academic segment by providing a database for future research on Metabolic Syndrome Treatment.</a:t>
            </a:r>
          </a:p>
        </p:txBody>
      </p:sp>
      <p:sp>
        <p:nvSpPr>
          <p:cNvPr id="15" name="Text Placeholder 14">
            <a:extLst>
              <a:ext uri="{FF2B5EF4-FFF2-40B4-BE49-F238E27FC236}">
                <a16:creationId xmlns:a16="http://schemas.microsoft.com/office/drawing/2014/main" id="{A70C907E-7905-7BDC-E66E-90047768310D}"/>
              </a:ext>
            </a:extLst>
          </p:cNvPr>
          <p:cNvSpPr>
            <a:spLocks noGrp="1"/>
          </p:cNvSpPr>
          <p:nvPr>
            <p:ph type="body" sz="quarter" idx="96"/>
          </p:nvPr>
        </p:nvSpPr>
        <p:spPr>
          <a:xfrm>
            <a:off x="629730" y="11340267"/>
            <a:ext cx="9819092" cy="4992306"/>
          </a:xfrm>
        </p:spPr>
        <p:txBody>
          <a:bodyPr/>
          <a:lstStyle/>
          <a:p>
            <a:pPr marL="571500" lvl="0" indent="-571500" algn="just">
              <a:lnSpc>
                <a:spcPct val="150000"/>
              </a:lnSpc>
              <a:buFont typeface="Wingdings" panose="05000000000000000000" pitchFamily="2" charset="2"/>
              <a:buChar char="Ø"/>
            </a:pPr>
            <a:r>
              <a:rPr lang="en-US" sz="2800" dirty="0">
                <a:latin typeface="Arial" panose="020B0604020202020204" pitchFamily="34" charset="0"/>
                <a:cs typeface="Arial" panose="020B0604020202020204" pitchFamily="34" charset="0"/>
              </a:rPr>
              <a:t>Metabolic syndrome is considered to be a group of conditions that happen together and include risks such as heart disease, stroke, and type 2 diabetes (Hayden, 2023).</a:t>
            </a:r>
          </a:p>
          <a:p>
            <a:pPr marL="571500" lvl="0" indent="-571500" algn="just">
              <a:lnSpc>
                <a:spcPct val="150000"/>
              </a:lnSpc>
              <a:buFont typeface="Wingdings" panose="05000000000000000000" pitchFamily="2" charset="2"/>
              <a:buChar char="Ø"/>
            </a:pPr>
            <a:r>
              <a:rPr lang="en-US" sz="2800" dirty="0" err="1">
                <a:latin typeface="Arial" panose="020B0604020202020204" pitchFamily="34" charset="0"/>
                <a:cs typeface="Arial" panose="020B0604020202020204" pitchFamily="34" charset="0"/>
              </a:rPr>
              <a:t>Personalised</a:t>
            </a:r>
            <a:r>
              <a:rPr lang="en-US" sz="2800" dirty="0">
                <a:latin typeface="Arial" panose="020B0604020202020204" pitchFamily="34" charset="0"/>
                <a:cs typeface="Arial" panose="020B0604020202020204" pitchFamily="34" charset="0"/>
              </a:rPr>
              <a:t> nutrition manages blood sugar, lowers heart disease risk and aids weight loss much better than general diet rules (Arshad et al., 2025).</a:t>
            </a:r>
          </a:p>
        </p:txBody>
      </p:sp>
      <p:sp>
        <p:nvSpPr>
          <p:cNvPr id="18" name="Text Placeholder 17">
            <a:extLst>
              <a:ext uri="{FF2B5EF4-FFF2-40B4-BE49-F238E27FC236}">
                <a16:creationId xmlns:a16="http://schemas.microsoft.com/office/drawing/2014/main" id="{9D21321E-1878-CD40-4AA6-3764E797EE11}"/>
              </a:ext>
            </a:extLst>
          </p:cNvPr>
          <p:cNvSpPr>
            <a:spLocks noGrp="1"/>
          </p:cNvSpPr>
          <p:nvPr>
            <p:ph type="body" sz="quarter" idx="153"/>
          </p:nvPr>
        </p:nvSpPr>
        <p:spPr>
          <a:xfrm>
            <a:off x="755108" y="278077"/>
            <a:ext cx="42643086" cy="3557512"/>
          </a:xfrm>
        </p:spPr>
        <p:txBody>
          <a:bodyPr/>
          <a:lstStyle/>
          <a:p>
            <a:pPr algn="ctr">
              <a:lnSpc>
                <a:spcPct val="150000"/>
              </a:lnSpc>
            </a:pPr>
            <a:r>
              <a:rPr lang="en-GB" sz="8000" b="1" u="sng" noProof="0" dirty="0">
                <a:latin typeface="Arial" panose="020B0604020202020204" pitchFamily="34" charset="0"/>
                <a:ea typeface="Montserrat Bold"/>
                <a:cs typeface="Arial" panose="020B0604020202020204" pitchFamily="34" charset="0"/>
                <a:sym typeface="Montserrat Bold"/>
              </a:rPr>
              <a:t>Systematic Review Of Personalised Nutrition In Metabolic Syndrome Treatment For 30–65-Year-Olds and Older Adults: A Case Study of UK Metabolic Syndrome Patients</a:t>
            </a:r>
          </a:p>
        </p:txBody>
      </p:sp>
      <p:sp>
        <p:nvSpPr>
          <p:cNvPr id="19" name="TextBox 18">
            <a:extLst>
              <a:ext uri="{FF2B5EF4-FFF2-40B4-BE49-F238E27FC236}">
                <a16:creationId xmlns:a16="http://schemas.microsoft.com/office/drawing/2014/main" id="{5875ED09-4E4A-9E07-67CF-B667B77E48B3}"/>
              </a:ext>
            </a:extLst>
          </p:cNvPr>
          <p:cNvSpPr txBox="1"/>
          <p:nvPr/>
        </p:nvSpPr>
        <p:spPr>
          <a:xfrm>
            <a:off x="34209318" y="7315200"/>
            <a:ext cx="184731" cy="1415772"/>
          </a:xfrm>
          <a:prstGeom prst="rect">
            <a:avLst/>
          </a:prstGeom>
          <a:noFill/>
        </p:spPr>
        <p:txBody>
          <a:bodyPr wrap="none" rtlCol="0">
            <a:spAutoFit/>
          </a:bodyPr>
          <a:lstStyle/>
          <a:p>
            <a:endParaRPr lang="en-GB" dirty="0"/>
          </a:p>
        </p:txBody>
      </p:sp>
      <p:sp>
        <p:nvSpPr>
          <p:cNvPr id="21" name="Text Placeholder 7">
            <a:extLst>
              <a:ext uri="{FF2B5EF4-FFF2-40B4-BE49-F238E27FC236}">
                <a16:creationId xmlns:a16="http://schemas.microsoft.com/office/drawing/2014/main" id="{F39F00D5-5C38-D6F2-6606-6A41E051B19F}"/>
              </a:ext>
            </a:extLst>
          </p:cNvPr>
          <p:cNvSpPr>
            <a:spLocks noGrp="1"/>
          </p:cNvSpPr>
          <p:nvPr>
            <p:ph type="body" sz="quarter" idx="24"/>
          </p:nvPr>
        </p:nvSpPr>
        <p:spPr>
          <a:xfrm>
            <a:off x="654568" y="26377728"/>
            <a:ext cx="9720135" cy="4715322"/>
          </a:xfrm>
        </p:spPr>
        <p:txBody>
          <a:bodyPr/>
          <a:lstStyle/>
          <a:p>
            <a:pPr marL="388620" lvl="1" indent="-194310" algn="just">
              <a:lnSpc>
                <a:spcPct val="150000"/>
              </a:lnSpc>
              <a:buFont typeface="Arial"/>
              <a:buChar char="•"/>
            </a:pPr>
            <a:r>
              <a:rPr lang="en-GB" sz="2800" dirty="0">
                <a:solidFill>
                  <a:srgbClr val="000000"/>
                </a:solidFill>
                <a:latin typeface="Arial"/>
                <a:ea typeface="Arial"/>
                <a:cs typeface="Arial"/>
                <a:sym typeface="Arial"/>
              </a:rPr>
              <a:t>It has been recognised that about 1 in 4 individuals in the UK are having Metabolic syndrome (Heart UK, 2026). </a:t>
            </a:r>
          </a:p>
          <a:p>
            <a:pPr marL="388620" lvl="1" indent="-194310" algn="just">
              <a:lnSpc>
                <a:spcPct val="150000"/>
              </a:lnSpc>
              <a:buFont typeface="Arial"/>
              <a:buChar char="•"/>
            </a:pPr>
            <a:r>
              <a:rPr lang="en-GB" sz="2800" dirty="0">
                <a:solidFill>
                  <a:srgbClr val="000000"/>
                </a:solidFill>
                <a:latin typeface="Arial"/>
                <a:ea typeface="Arial"/>
                <a:cs typeface="Arial"/>
                <a:sym typeface="Arial"/>
              </a:rPr>
              <a:t>The UK’s healthcare system has introduced personalised plans in terms of improving outcomes such as blood glucose control, lipid profiles and weight management more effectively than standard guidelines (</a:t>
            </a:r>
            <a:r>
              <a:rPr lang="en-GB" sz="2800" dirty="0" err="1">
                <a:solidFill>
                  <a:srgbClr val="000000"/>
                </a:solidFill>
                <a:latin typeface="Arial"/>
                <a:ea typeface="Arial"/>
                <a:cs typeface="Arial"/>
                <a:sym typeface="Arial"/>
              </a:rPr>
              <a:t>Boltpharmacy</a:t>
            </a:r>
            <a:r>
              <a:rPr lang="en-GB" sz="2800" dirty="0">
                <a:solidFill>
                  <a:srgbClr val="000000"/>
                </a:solidFill>
                <a:latin typeface="Arial"/>
                <a:ea typeface="Arial"/>
                <a:cs typeface="Arial"/>
                <a:sym typeface="Arial"/>
              </a:rPr>
              <a:t>, 2026).</a:t>
            </a:r>
          </a:p>
        </p:txBody>
      </p:sp>
      <p:sp>
        <p:nvSpPr>
          <p:cNvPr id="30" name="Google Shape;149;p4">
            <a:extLst>
              <a:ext uri="{FF2B5EF4-FFF2-40B4-BE49-F238E27FC236}">
                <a16:creationId xmlns:a16="http://schemas.microsoft.com/office/drawing/2014/main" id="{9C3C3E15-DAE6-4369-A4AD-C8C5957F5D87}"/>
              </a:ext>
            </a:extLst>
          </p:cNvPr>
          <p:cNvSpPr txBox="1"/>
          <p:nvPr/>
        </p:nvSpPr>
        <p:spPr>
          <a:xfrm>
            <a:off x="15097070" y="20076223"/>
            <a:ext cx="5453312" cy="846386"/>
          </a:xfrm>
          <a:prstGeom prst="rect">
            <a:avLst/>
          </a:prstGeom>
          <a:noFill/>
          <a:ln>
            <a:noFill/>
          </a:ln>
        </p:spPr>
        <p:txBody>
          <a:bodyPr spcFirstLastPara="1" wrap="square" lIns="0" tIns="0" rIns="0" bIns="0" anchor="t" anchorCtr="0">
            <a:spAutoFit/>
          </a:bodyPr>
          <a:lstStyle/>
          <a:p>
            <a:pPr marL="0" marR="0" lvl="0" indent="0" algn="l" rtl="0">
              <a:lnSpc>
                <a:spcPct val="125008"/>
              </a:lnSpc>
              <a:spcBef>
                <a:spcPts val="0"/>
              </a:spcBef>
              <a:spcAft>
                <a:spcPts val="0"/>
              </a:spcAft>
              <a:buClr>
                <a:srgbClr val="000000"/>
              </a:buClr>
              <a:buSzPts val="2999"/>
              <a:buFont typeface="Arial"/>
              <a:buNone/>
            </a:pPr>
            <a:r>
              <a:rPr lang="en-US" sz="4400" b="1" i="0" u="sng" strike="noStrike" cap="none" dirty="0">
                <a:latin typeface="Arial" panose="020B0604020202020204" pitchFamily="34" charset="0"/>
                <a:ea typeface="Times"/>
                <a:cs typeface="Arial" panose="020B0604020202020204" pitchFamily="34" charset="0"/>
                <a:sym typeface="Times"/>
              </a:rPr>
              <a:t>Rationale </a:t>
            </a:r>
            <a:endParaRPr lang="en-US" sz="2400" b="1" i="0" u="sng" strike="noStrike" cap="none" dirty="0">
              <a:latin typeface="Arial" panose="020B0604020202020204" pitchFamily="34" charset="0"/>
              <a:ea typeface="Arial"/>
              <a:cs typeface="Arial" panose="020B0604020202020204" pitchFamily="34" charset="0"/>
              <a:sym typeface="Arial"/>
            </a:endParaRPr>
          </a:p>
        </p:txBody>
      </p:sp>
      <p:sp>
        <p:nvSpPr>
          <p:cNvPr id="31" name="TextBox 30">
            <a:extLst>
              <a:ext uri="{FF2B5EF4-FFF2-40B4-BE49-F238E27FC236}">
                <a16:creationId xmlns:a16="http://schemas.microsoft.com/office/drawing/2014/main" id="{1A7AB0EA-6949-4B94-821F-21493FA3D09F}"/>
              </a:ext>
            </a:extLst>
          </p:cNvPr>
          <p:cNvSpPr txBox="1"/>
          <p:nvPr/>
        </p:nvSpPr>
        <p:spPr>
          <a:xfrm>
            <a:off x="22667135" y="4711819"/>
            <a:ext cx="9557758" cy="4146969"/>
          </a:xfrm>
          <a:prstGeom prst="rect">
            <a:avLst/>
          </a:prstGeom>
          <a:noFill/>
        </p:spPr>
        <p:txBody>
          <a:bodyPr wrap="square" rtlCol="0">
            <a:spAutoFit/>
          </a:bodyPr>
          <a:lstStyle/>
          <a:p>
            <a:pPr lvl="0" algn="ctr">
              <a:lnSpc>
                <a:spcPct val="150000"/>
              </a:lnSpc>
            </a:pPr>
            <a:r>
              <a:rPr lang="en-GB" sz="2800" b="1" i="1" u="sng" dirty="0">
                <a:latin typeface="Arial" panose="020B0604020202020204" pitchFamily="34" charset="0"/>
                <a:cs typeface="Arial" panose="020B0604020202020204" pitchFamily="34" charset="0"/>
              </a:rPr>
              <a:t>Question </a:t>
            </a:r>
          </a:p>
          <a:p>
            <a:pPr marL="342900" marR="0" lvl="0" indent="-342900" algn="just" rtl="0">
              <a:lnSpc>
                <a:spcPct val="150000"/>
              </a:lnSpc>
              <a:spcBef>
                <a:spcPts val="2000"/>
              </a:spcBef>
              <a:spcAft>
                <a:spcPts val="0"/>
              </a:spcAft>
              <a:buClr>
                <a:schemeClr val="dk1"/>
              </a:buClr>
              <a:buSzPts val="2000"/>
              <a:buFont typeface="Arial"/>
              <a:buChar char="●"/>
            </a:pPr>
            <a:r>
              <a:rPr lang="en-GB" sz="2800" b="0" i="0" u="none" strike="noStrike" cap="none" dirty="0">
                <a:solidFill>
                  <a:schemeClr val="dk1"/>
                </a:solidFill>
                <a:latin typeface="Arial"/>
                <a:ea typeface="Arial"/>
                <a:cs typeface="Arial"/>
                <a:sym typeface="Arial"/>
              </a:rPr>
              <a:t>What is the effectiveness of personalised nutrition interventions, compared to standard dietary approaches, in improving metabolic syndrome outcomes among UK adult and older patients, as identified through a systematic review of existing clinical studies?</a:t>
            </a:r>
          </a:p>
        </p:txBody>
      </p:sp>
      <p:sp>
        <p:nvSpPr>
          <p:cNvPr id="36" name="Text Placeholder 3">
            <a:extLst>
              <a:ext uri="{FF2B5EF4-FFF2-40B4-BE49-F238E27FC236}">
                <a16:creationId xmlns:a16="http://schemas.microsoft.com/office/drawing/2014/main" id="{FD40F4E9-D5DD-4D90-A206-3B1152F12C90}"/>
              </a:ext>
            </a:extLst>
          </p:cNvPr>
          <p:cNvSpPr txBox="1">
            <a:spLocks/>
          </p:cNvSpPr>
          <p:nvPr/>
        </p:nvSpPr>
        <p:spPr>
          <a:xfrm>
            <a:off x="598653" y="25734374"/>
            <a:ext cx="10038660" cy="800211"/>
          </a:xfrm>
          <a:prstGeom prst="rect">
            <a:avLst/>
          </a:prstGeom>
          <a:noFill/>
        </p:spPr>
        <p:txBody>
          <a:bodyPr wrap="square" lIns="91436" tIns="91436" rIns="91436" bIns="91436" anchor="t" anchorCtr="0">
            <a:spAutoFit/>
          </a:bodyPr>
          <a:lstStyle>
            <a:lvl1pPr marL="0" indent="0" algn="ctr" defTabSz="4388900" rtl="0" eaLnBrk="1" latinLnBrk="0" hangingPunct="1">
              <a:spcBef>
                <a:spcPct val="20000"/>
              </a:spcBef>
              <a:buFont typeface="Arial" pitchFamily="34" charset="0"/>
              <a:buNone/>
              <a:defRPr sz="3700" b="1" u="sng" kern="1200" baseline="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a:lstStyle>
          <a:p>
            <a:r>
              <a:rPr lang="en-GB" sz="4000" dirty="0">
                <a:solidFill>
                  <a:prstClr val="black"/>
                </a:solidFill>
                <a:latin typeface="Arial" panose="020B0604020202020204" pitchFamily="34" charset="0"/>
                <a:cs typeface="Arial" panose="020B0604020202020204" pitchFamily="34" charset="0"/>
              </a:rPr>
              <a:t>Prevalence </a:t>
            </a:r>
          </a:p>
        </p:txBody>
      </p:sp>
      <p:pic>
        <p:nvPicPr>
          <p:cNvPr id="26" name="Picture 2">
            <a:extLst>
              <a:ext uri="{FF2B5EF4-FFF2-40B4-BE49-F238E27FC236}">
                <a16:creationId xmlns:a16="http://schemas.microsoft.com/office/drawing/2014/main" id="{88C64DBF-A785-41F6-9F64-3C51FA23A15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5108" y="16302832"/>
            <a:ext cx="9519056" cy="8220066"/>
          </a:xfrm>
          <a:prstGeom prst="rect">
            <a:avLst/>
          </a:prstGeom>
          <a:noFill/>
          <a:ln w="38100">
            <a:solidFill>
              <a:schemeClr val="tx1"/>
            </a:solidFill>
          </a:ln>
          <a:extLst>
            <a:ext uri="{909E8E84-426E-40DD-AFC4-6F175D3DCCD1}">
              <a14:hiddenFill xmlns:a14="http://schemas.microsoft.com/office/drawing/2010/main">
                <a:solidFill>
                  <a:srgbClr val="FFFFFF"/>
                </a:solidFill>
              </a14:hiddenFill>
            </a:ext>
          </a:extLst>
        </p:spPr>
      </p:pic>
      <p:sp>
        <p:nvSpPr>
          <p:cNvPr id="27" name="TextBox 26">
            <a:extLst>
              <a:ext uri="{FF2B5EF4-FFF2-40B4-BE49-F238E27FC236}">
                <a16:creationId xmlns:a16="http://schemas.microsoft.com/office/drawing/2014/main" id="{49F0B158-9230-4DDE-8200-3A16AD388AD0}"/>
              </a:ext>
            </a:extLst>
          </p:cNvPr>
          <p:cNvSpPr txBox="1"/>
          <p:nvPr/>
        </p:nvSpPr>
        <p:spPr>
          <a:xfrm>
            <a:off x="858455" y="24517340"/>
            <a:ext cx="9519056" cy="1305165"/>
          </a:xfrm>
          <a:prstGeom prst="rect">
            <a:avLst/>
          </a:prstGeom>
          <a:noFill/>
        </p:spPr>
        <p:txBody>
          <a:bodyPr wrap="square">
            <a:spAutoFit/>
          </a:bodyPr>
          <a:lstStyle/>
          <a:p>
            <a:pPr algn="ctr" rtl="0">
              <a:lnSpc>
                <a:spcPct val="150000"/>
              </a:lnSpc>
              <a:spcBef>
                <a:spcPts val="1000"/>
              </a:spcBef>
              <a:spcAft>
                <a:spcPts val="0"/>
              </a:spcAft>
            </a:pPr>
            <a:r>
              <a:rPr lang="en-US" sz="2800" b="1" i="0" u="none" strike="noStrike" dirty="0">
                <a:solidFill>
                  <a:srgbClr val="000000"/>
                </a:solidFill>
                <a:effectLst/>
                <a:latin typeface="Arial" panose="020B0604020202020204" pitchFamily="34" charset="0"/>
                <a:cs typeface="Arial" panose="020B0604020202020204" pitchFamily="34" charset="0"/>
              </a:rPr>
              <a:t>Figure 1: Prevalence of metabolic conditions in the UK </a:t>
            </a:r>
            <a:endParaRPr lang="en-US" sz="2800" b="0" dirty="0">
              <a:effectLst/>
              <a:latin typeface="Arial" panose="020B0604020202020204" pitchFamily="34" charset="0"/>
              <a:cs typeface="Arial" panose="020B0604020202020204" pitchFamily="34" charset="0"/>
            </a:endParaRPr>
          </a:p>
          <a:p>
            <a:pPr algn="ctr" rtl="0">
              <a:lnSpc>
                <a:spcPct val="150000"/>
              </a:lnSpc>
              <a:spcBef>
                <a:spcPts val="0"/>
              </a:spcBef>
              <a:spcAft>
                <a:spcPts val="0"/>
              </a:spcAft>
            </a:pPr>
            <a:r>
              <a:rPr lang="en-US" sz="2800" b="0" i="0" u="none" strike="noStrike" dirty="0">
                <a:solidFill>
                  <a:srgbClr val="000000"/>
                </a:solidFill>
                <a:effectLst/>
                <a:latin typeface="Arial" panose="020B0604020202020204" pitchFamily="34" charset="0"/>
                <a:cs typeface="Arial" panose="020B0604020202020204" pitchFamily="34" charset="0"/>
              </a:rPr>
              <a:t>(Source: Stewart, 2026)</a:t>
            </a:r>
            <a:endParaRPr lang="en-US" sz="2800" b="0" dirty="0">
              <a:effectLst/>
              <a:latin typeface="Arial" panose="020B0604020202020204" pitchFamily="34" charset="0"/>
              <a:cs typeface="Arial" panose="020B0604020202020204" pitchFamily="34" charset="0"/>
            </a:endParaRPr>
          </a:p>
        </p:txBody>
      </p:sp>
      <p:pic>
        <p:nvPicPr>
          <p:cNvPr id="16" name="Picture 15">
            <a:extLst>
              <a:ext uri="{FF2B5EF4-FFF2-40B4-BE49-F238E27FC236}">
                <a16:creationId xmlns:a16="http://schemas.microsoft.com/office/drawing/2014/main" id="{CD7713D4-6A44-4392-9C8C-142389D72064}"/>
              </a:ext>
            </a:extLst>
          </p:cNvPr>
          <p:cNvPicPr>
            <a:picLocks noChangeAspect="1"/>
          </p:cNvPicPr>
          <p:nvPr/>
        </p:nvPicPr>
        <p:blipFill>
          <a:blip r:embed="rId4"/>
          <a:stretch>
            <a:fillRect/>
          </a:stretch>
        </p:blipFill>
        <p:spPr>
          <a:xfrm>
            <a:off x="11671798" y="10648912"/>
            <a:ext cx="9557758" cy="7093458"/>
          </a:xfrm>
          <a:prstGeom prst="rect">
            <a:avLst/>
          </a:prstGeom>
        </p:spPr>
      </p:pic>
      <p:sp>
        <p:nvSpPr>
          <p:cNvPr id="29" name="TextBox 28">
            <a:extLst>
              <a:ext uri="{FF2B5EF4-FFF2-40B4-BE49-F238E27FC236}">
                <a16:creationId xmlns:a16="http://schemas.microsoft.com/office/drawing/2014/main" id="{429D49AD-1FE2-4315-B2B2-8DCBEEB26914}"/>
              </a:ext>
            </a:extLst>
          </p:cNvPr>
          <p:cNvSpPr txBox="1"/>
          <p:nvPr/>
        </p:nvSpPr>
        <p:spPr>
          <a:xfrm>
            <a:off x="11401537" y="17860322"/>
            <a:ext cx="9726734" cy="1951496"/>
          </a:xfrm>
          <a:prstGeom prst="rect">
            <a:avLst/>
          </a:prstGeom>
          <a:noFill/>
        </p:spPr>
        <p:txBody>
          <a:bodyPr wrap="square">
            <a:spAutoFit/>
          </a:bodyPr>
          <a:lstStyle/>
          <a:p>
            <a:pPr algn="ctr" rtl="0">
              <a:lnSpc>
                <a:spcPct val="150000"/>
              </a:lnSpc>
              <a:spcBef>
                <a:spcPts val="1000"/>
              </a:spcBef>
              <a:spcAft>
                <a:spcPts val="0"/>
              </a:spcAft>
            </a:pPr>
            <a:r>
              <a:rPr lang="en-US" sz="2800" b="1" i="0" u="none" strike="noStrike" dirty="0">
                <a:solidFill>
                  <a:srgbClr val="000000"/>
                </a:solidFill>
                <a:effectLst/>
                <a:latin typeface="Arial" panose="020B0604020202020204" pitchFamily="34" charset="0"/>
                <a:cs typeface="Arial" panose="020B0604020202020204" pitchFamily="34" charset="0"/>
              </a:rPr>
              <a:t>Figure 2: Increasing cardio-metabolic risk among the UK population </a:t>
            </a:r>
            <a:endParaRPr lang="en-US" sz="2800" b="0" dirty="0">
              <a:effectLst/>
              <a:latin typeface="Arial" panose="020B0604020202020204" pitchFamily="34" charset="0"/>
              <a:cs typeface="Arial" panose="020B0604020202020204" pitchFamily="34" charset="0"/>
            </a:endParaRPr>
          </a:p>
          <a:p>
            <a:pPr algn="ctr" rtl="0">
              <a:lnSpc>
                <a:spcPct val="150000"/>
              </a:lnSpc>
              <a:spcBef>
                <a:spcPts val="0"/>
              </a:spcBef>
              <a:spcAft>
                <a:spcPts val="0"/>
              </a:spcAft>
            </a:pPr>
            <a:r>
              <a:rPr lang="en-US" sz="2800" b="0" i="0" u="none" strike="noStrike" dirty="0">
                <a:solidFill>
                  <a:srgbClr val="000000"/>
                </a:solidFill>
                <a:effectLst/>
                <a:latin typeface="Arial" panose="020B0604020202020204" pitchFamily="34" charset="0"/>
                <a:cs typeface="Arial" panose="020B0604020202020204" pitchFamily="34" charset="0"/>
              </a:rPr>
              <a:t>(Source: NHS, 2026)</a:t>
            </a:r>
            <a:endParaRPr lang="en-US" sz="2800" b="0" dirty="0">
              <a:effectLst/>
              <a:latin typeface="Arial" panose="020B0604020202020204" pitchFamily="34" charset="0"/>
              <a:cs typeface="Arial" panose="020B0604020202020204" pitchFamily="34" charset="0"/>
            </a:endParaRPr>
          </a:p>
        </p:txBody>
      </p:sp>
      <p:pic>
        <p:nvPicPr>
          <p:cNvPr id="17" name="Picture 16">
            <a:extLst>
              <a:ext uri="{FF2B5EF4-FFF2-40B4-BE49-F238E27FC236}">
                <a16:creationId xmlns:a16="http://schemas.microsoft.com/office/drawing/2014/main" id="{E4A99334-CE52-4F94-B0CD-0F1D1FDD2C92}"/>
              </a:ext>
            </a:extLst>
          </p:cNvPr>
          <p:cNvPicPr>
            <a:picLocks noChangeAspect="1"/>
          </p:cNvPicPr>
          <p:nvPr/>
        </p:nvPicPr>
        <p:blipFill>
          <a:blip r:embed="rId5"/>
          <a:stretch>
            <a:fillRect/>
          </a:stretch>
        </p:blipFill>
        <p:spPr>
          <a:xfrm>
            <a:off x="22545997" y="9042945"/>
            <a:ext cx="9793799" cy="6302312"/>
          </a:xfrm>
          <a:prstGeom prst="rect">
            <a:avLst/>
          </a:prstGeom>
          <a:ln w="28575">
            <a:solidFill>
              <a:schemeClr val="tx1"/>
            </a:solidFill>
          </a:ln>
        </p:spPr>
      </p:pic>
      <p:sp>
        <p:nvSpPr>
          <p:cNvPr id="34" name="TextBox 33">
            <a:extLst>
              <a:ext uri="{FF2B5EF4-FFF2-40B4-BE49-F238E27FC236}">
                <a16:creationId xmlns:a16="http://schemas.microsoft.com/office/drawing/2014/main" id="{24800EE1-1D42-432B-B612-2AA944C06290}"/>
              </a:ext>
            </a:extLst>
          </p:cNvPr>
          <p:cNvSpPr txBox="1"/>
          <p:nvPr/>
        </p:nvSpPr>
        <p:spPr>
          <a:xfrm>
            <a:off x="22452532" y="15445598"/>
            <a:ext cx="9770809" cy="1305165"/>
          </a:xfrm>
          <a:prstGeom prst="rect">
            <a:avLst/>
          </a:prstGeom>
          <a:noFill/>
        </p:spPr>
        <p:txBody>
          <a:bodyPr wrap="square">
            <a:spAutoFit/>
          </a:bodyPr>
          <a:lstStyle/>
          <a:p>
            <a:pPr algn="ctr" rtl="0">
              <a:lnSpc>
                <a:spcPct val="150000"/>
              </a:lnSpc>
              <a:spcBef>
                <a:spcPts val="1000"/>
              </a:spcBef>
              <a:spcAft>
                <a:spcPts val="0"/>
              </a:spcAft>
            </a:pPr>
            <a:r>
              <a:rPr lang="en-US" sz="2800" b="1" i="0" u="none" strike="noStrike" dirty="0">
                <a:solidFill>
                  <a:srgbClr val="000000"/>
                </a:solidFill>
                <a:effectLst/>
                <a:latin typeface="Arial" panose="020B0604020202020204" pitchFamily="34" charset="0"/>
                <a:cs typeface="Arial" panose="020B0604020202020204" pitchFamily="34" charset="0"/>
              </a:rPr>
              <a:t>Figure 3: Rising cases of diabetes in the UK </a:t>
            </a:r>
            <a:endParaRPr lang="en-US" sz="2800" b="0" dirty="0">
              <a:effectLst/>
              <a:latin typeface="Arial" panose="020B0604020202020204" pitchFamily="34" charset="0"/>
              <a:cs typeface="Arial" panose="020B0604020202020204" pitchFamily="34" charset="0"/>
            </a:endParaRPr>
          </a:p>
          <a:p>
            <a:pPr algn="ctr" rtl="0">
              <a:lnSpc>
                <a:spcPct val="150000"/>
              </a:lnSpc>
              <a:spcBef>
                <a:spcPts val="0"/>
              </a:spcBef>
              <a:spcAft>
                <a:spcPts val="0"/>
              </a:spcAft>
            </a:pPr>
            <a:r>
              <a:rPr lang="en-US" sz="2800" b="0" i="0" u="none" strike="noStrike" dirty="0">
                <a:solidFill>
                  <a:srgbClr val="000000"/>
                </a:solidFill>
                <a:effectLst/>
                <a:latin typeface="Arial" panose="020B0604020202020204" pitchFamily="34" charset="0"/>
                <a:cs typeface="Arial" panose="020B0604020202020204" pitchFamily="34" charset="0"/>
              </a:rPr>
              <a:t>(Source: Gov UK, 2026)</a:t>
            </a:r>
            <a:endParaRPr lang="en-US" sz="2800" b="0" dirty="0">
              <a:effectLst/>
              <a:latin typeface="Arial" panose="020B0604020202020204" pitchFamily="34" charset="0"/>
              <a:cs typeface="Arial" panose="020B0604020202020204" pitchFamily="34" charset="0"/>
            </a:endParaRPr>
          </a:p>
        </p:txBody>
      </p:sp>
      <p:sp>
        <p:nvSpPr>
          <p:cNvPr id="25" name="TextBox 24">
            <a:extLst>
              <a:ext uri="{FF2B5EF4-FFF2-40B4-BE49-F238E27FC236}">
                <a16:creationId xmlns:a16="http://schemas.microsoft.com/office/drawing/2014/main" id="{AA9397C7-33AF-4730-9792-F799ECA4A239}"/>
              </a:ext>
            </a:extLst>
          </p:cNvPr>
          <p:cNvSpPr txBox="1"/>
          <p:nvPr/>
        </p:nvSpPr>
        <p:spPr>
          <a:xfrm>
            <a:off x="33446317" y="13041304"/>
            <a:ext cx="9763282" cy="17820263"/>
          </a:xfrm>
          <a:prstGeom prst="rect">
            <a:avLst/>
          </a:prstGeom>
          <a:noFill/>
        </p:spPr>
        <p:txBody>
          <a:bodyPr wrap="square" rtlCol="0">
            <a:spAutoFit/>
          </a:bodyPr>
          <a:lstStyle/>
          <a:p>
            <a:pPr algn="ctr"/>
            <a:r>
              <a:rPr lang="en-US" sz="2800" b="1" u="sng" dirty="0">
                <a:latin typeface="Arial" panose="020B0604020202020204" pitchFamily="34" charset="0"/>
                <a:cs typeface="Arial" panose="020B0604020202020204" pitchFamily="34" charset="0"/>
              </a:rPr>
              <a:t>References</a:t>
            </a:r>
          </a:p>
          <a:p>
            <a:pPr marL="285750" indent="-285750" algn="just">
              <a:buFont typeface="Arial" panose="020B0604020202020204" pitchFamily="34" charset="0"/>
              <a:buChar char="•"/>
            </a:pPr>
            <a:r>
              <a:rPr lang="en-GB" sz="2000" dirty="0">
                <a:latin typeface="Arial" panose="020B0604020202020204" pitchFamily="34" charset="0"/>
                <a:cs typeface="Arial" panose="020B0604020202020204" pitchFamily="34" charset="0"/>
              </a:rPr>
              <a:t>Arshad, M.T., Ali, M.K.M., </a:t>
            </a:r>
            <a:r>
              <a:rPr lang="en-GB" sz="2000" dirty="0" err="1">
                <a:latin typeface="Arial" panose="020B0604020202020204" pitchFamily="34" charset="0"/>
                <a:cs typeface="Arial" panose="020B0604020202020204" pitchFamily="34" charset="0"/>
              </a:rPr>
              <a:t>Awlqadr</a:t>
            </a:r>
            <a:r>
              <a:rPr lang="en-GB" sz="2000" dirty="0">
                <a:latin typeface="Arial" panose="020B0604020202020204" pitchFamily="34" charset="0"/>
                <a:cs typeface="Arial" panose="020B0604020202020204" pitchFamily="34" charset="0"/>
              </a:rPr>
              <a:t>, F.H., Maqsood, S., Ikram, A., Hossain, M.S., Abdullahi, M.A. and Rashed, M.M., (2026). ‘Mitigation of Metabolic Diseases Through Personalized Nutrition: A Critical In‐Depth Review’. </a:t>
            </a:r>
            <a:r>
              <a:rPr lang="en-GB" sz="2000" i="1" dirty="0">
                <a:latin typeface="Arial" panose="020B0604020202020204" pitchFamily="34" charset="0"/>
                <a:cs typeface="Arial" panose="020B0604020202020204" pitchFamily="34" charset="0"/>
              </a:rPr>
              <a:t>Food Science &amp; Nutrition</a:t>
            </a:r>
            <a:r>
              <a:rPr lang="en-GB" sz="2000" dirty="0">
                <a:latin typeface="Arial" panose="020B0604020202020204" pitchFamily="34" charset="0"/>
                <a:cs typeface="Arial" panose="020B0604020202020204" pitchFamily="34" charset="0"/>
              </a:rPr>
              <a:t>, </a:t>
            </a:r>
            <a:r>
              <a:rPr lang="en-GB" sz="2000" i="1" dirty="0">
                <a:latin typeface="Arial" panose="020B0604020202020204" pitchFamily="34" charset="0"/>
                <a:cs typeface="Arial" panose="020B0604020202020204" pitchFamily="34" charset="0"/>
              </a:rPr>
              <a:t>14</a:t>
            </a:r>
            <a:r>
              <a:rPr lang="en-GB" sz="2000" dirty="0">
                <a:latin typeface="Arial" panose="020B0604020202020204" pitchFamily="34" charset="0"/>
                <a:cs typeface="Arial" panose="020B0604020202020204" pitchFamily="34" charset="0"/>
              </a:rPr>
              <a:t>(1), p.e71387.</a:t>
            </a:r>
            <a:r>
              <a:rPr lang="en-GB" sz="2000" dirty="0">
                <a:latin typeface="Arial" panose="020B0604020202020204" pitchFamily="34" charset="0"/>
                <a:cs typeface="Arial" panose="020B0604020202020204" pitchFamily="34" charset="0"/>
                <a:hlinkClick r:id="rId6"/>
              </a:rPr>
              <a:t> </a:t>
            </a:r>
            <a:r>
              <a:rPr lang="en-GB" sz="2000" u="sng" dirty="0">
                <a:latin typeface="Arial" panose="020B0604020202020204" pitchFamily="34" charset="0"/>
                <a:cs typeface="Arial" panose="020B0604020202020204" pitchFamily="34" charset="0"/>
                <a:hlinkClick r:id="rId6"/>
              </a:rPr>
              <a:t>https://doi.org/10.1002/fsn3.71387</a:t>
            </a:r>
            <a:endParaRPr lang="en-GB" sz="20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2000" dirty="0">
                <a:latin typeface="Arial" panose="020B0604020202020204" pitchFamily="34" charset="0"/>
                <a:cs typeface="Arial" panose="020B0604020202020204" pitchFamily="34" charset="0"/>
              </a:rPr>
              <a:t>Arshad, M.T., Ali, M.K.M., Maqsood, S., Ikram, A., Ahmed, F., </a:t>
            </a:r>
            <a:r>
              <a:rPr lang="en-GB" sz="2000" dirty="0" err="1">
                <a:latin typeface="Arial" panose="020B0604020202020204" pitchFamily="34" charset="0"/>
                <a:cs typeface="Arial" panose="020B0604020202020204" pitchFamily="34" charset="0"/>
              </a:rPr>
              <a:t>Aljameel</a:t>
            </a:r>
            <a:r>
              <a:rPr lang="en-GB" sz="2000" dirty="0">
                <a:latin typeface="Arial" panose="020B0604020202020204" pitchFamily="34" charset="0"/>
                <a:cs typeface="Arial" panose="020B0604020202020204" pitchFamily="34" charset="0"/>
              </a:rPr>
              <a:t>, A.I., AL‐</a:t>
            </a:r>
            <a:r>
              <a:rPr lang="en-GB" sz="2000" dirty="0" err="1">
                <a:latin typeface="Arial" panose="020B0604020202020204" pitchFamily="34" charset="0"/>
                <a:cs typeface="Arial" panose="020B0604020202020204" pitchFamily="34" charset="0"/>
              </a:rPr>
              <a:t>Farga</a:t>
            </a:r>
            <a:r>
              <a:rPr lang="en-GB" sz="2000" dirty="0">
                <a:latin typeface="Arial" panose="020B0604020202020204" pitchFamily="34" charset="0"/>
                <a:cs typeface="Arial" panose="020B0604020202020204" pitchFamily="34" charset="0"/>
              </a:rPr>
              <a:t>, A. and Hossain, M.S., (2025). ‘Personalized nutrition in the era of digital health: A new frontier for managing diabetes and obesity’. </a:t>
            </a:r>
            <a:r>
              <a:rPr lang="en-GB" sz="2000" i="1" dirty="0">
                <a:latin typeface="Arial" panose="020B0604020202020204" pitchFamily="34" charset="0"/>
                <a:cs typeface="Arial" panose="020B0604020202020204" pitchFamily="34" charset="0"/>
              </a:rPr>
              <a:t>Food Science &amp; Nutrition</a:t>
            </a:r>
            <a:r>
              <a:rPr lang="en-GB" sz="2000" dirty="0">
                <a:latin typeface="Arial" panose="020B0604020202020204" pitchFamily="34" charset="0"/>
                <a:cs typeface="Arial" panose="020B0604020202020204" pitchFamily="34" charset="0"/>
              </a:rPr>
              <a:t>, </a:t>
            </a:r>
            <a:r>
              <a:rPr lang="en-GB" sz="2000" i="1" dirty="0">
                <a:latin typeface="Arial" panose="020B0604020202020204" pitchFamily="34" charset="0"/>
                <a:cs typeface="Arial" panose="020B0604020202020204" pitchFamily="34" charset="0"/>
              </a:rPr>
              <a:t>13</a:t>
            </a:r>
            <a:r>
              <a:rPr lang="en-GB" sz="2000" dirty="0">
                <a:latin typeface="Arial" panose="020B0604020202020204" pitchFamily="34" charset="0"/>
                <a:cs typeface="Arial" panose="020B0604020202020204" pitchFamily="34" charset="0"/>
              </a:rPr>
              <a:t>(10), p.e71006.</a:t>
            </a:r>
            <a:r>
              <a:rPr lang="en-GB" sz="2000" dirty="0">
                <a:latin typeface="Arial" panose="020B0604020202020204" pitchFamily="34" charset="0"/>
                <a:cs typeface="Arial" panose="020B0604020202020204" pitchFamily="34" charset="0"/>
                <a:hlinkClick r:id="rId7"/>
              </a:rPr>
              <a:t> </a:t>
            </a:r>
            <a:r>
              <a:rPr lang="en-GB" sz="2000" u="sng" dirty="0">
                <a:latin typeface="Arial" panose="020B0604020202020204" pitchFamily="34" charset="0"/>
                <a:cs typeface="Arial" panose="020B0604020202020204" pitchFamily="34" charset="0"/>
                <a:hlinkClick r:id="rId7"/>
              </a:rPr>
              <a:t>https://doi.org/10.1002/fsn3.71006</a:t>
            </a:r>
            <a:endParaRPr lang="en-GB" sz="20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2000" dirty="0" err="1">
                <a:latin typeface="Arial" panose="020B0604020202020204" pitchFamily="34" charset="0"/>
                <a:cs typeface="Arial" panose="020B0604020202020204" pitchFamily="34" charset="0"/>
              </a:rPr>
              <a:t>Boltpharmacy</a:t>
            </a:r>
            <a:r>
              <a:rPr lang="en-GB" sz="2000" dirty="0">
                <a:latin typeface="Arial" panose="020B0604020202020204" pitchFamily="34" charset="0"/>
                <a:cs typeface="Arial" panose="020B0604020202020204" pitchFamily="34" charset="0"/>
              </a:rPr>
              <a:t>, (2026). ‘</a:t>
            </a:r>
            <a:r>
              <a:rPr lang="en-GB" sz="2000" i="1" dirty="0">
                <a:latin typeface="Arial" panose="020B0604020202020204" pitchFamily="34" charset="0"/>
                <a:cs typeface="Arial" panose="020B0604020202020204" pitchFamily="34" charset="0"/>
              </a:rPr>
              <a:t>Best Personalised Nutrition Plan for Improving Metabolic Health’. </a:t>
            </a:r>
            <a:r>
              <a:rPr lang="en-GB" sz="2000" dirty="0">
                <a:latin typeface="Arial" panose="020B0604020202020204" pitchFamily="34" charset="0"/>
                <a:cs typeface="Arial" panose="020B0604020202020204" pitchFamily="34" charset="0"/>
              </a:rPr>
              <a:t>Available at:</a:t>
            </a:r>
            <a:r>
              <a:rPr lang="en-GB" sz="2000" dirty="0">
                <a:latin typeface="Arial" panose="020B0604020202020204" pitchFamily="34" charset="0"/>
                <a:cs typeface="Arial" panose="020B0604020202020204" pitchFamily="34" charset="0"/>
                <a:hlinkClick r:id="rId8"/>
              </a:rPr>
              <a:t> </a:t>
            </a:r>
            <a:r>
              <a:rPr lang="en-GB" sz="2000" u="sng" dirty="0">
                <a:latin typeface="Arial" panose="020B0604020202020204" pitchFamily="34" charset="0"/>
                <a:cs typeface="Arial" panose="020B0604020202020204" pitchFamily="34" charset="0"/>
                <a:hlinkClick r:id="rId8"/>
              </a:rPr>
              <a:t>https://www.boltpharmacy.co.uk/guide/whats-the-best-personalized-nutrition-plan-for-improving-metabolic-health</a:t>
            </a:r>
            <a:r>
              <a:rPr lang="en-GB" sz="2000" u="sng"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(Accessed: 24 June 2026)</a:t>
            </a:r>
          </a:p>
          <a:p>
            <a:pPr marL="285750" indent="-285750" algn="just">
              <a:buFont typeface="Arial" panose="020B0604020202020204" pitchFamily="34" charset="0"/>
              <a:buChar char="•"/>
            </a:pPr>
            <a:r>
              <a:rPr lang="en-GB" sz="2000" dirty="0">
                <a:latin typeface="Arial" panose="020B0604020202020204" pitchFamily="34" charset="0"/>
                <a:cs typeface="Arial" panose="020B0604020202020204" pitchFamily="34" charset="0"/>
              </a:rPr>
              <a:t>Clarke, B., (2025). ‘</a:t>
            </a:r>
            <a:r>
              <a:rPr lang="en-GB" sz="2000" i="1" dirty="0">
                <a:latin typeface="Arial" panose="020B0604020202020204" pitchFamily="34" charset="0"/>
                <a:cs typeface="Arial" panose="020B0604020202020204" pitchFamily="34" charset="0"/>
              </a:rPr>
              <a:t>UK Metabolic Syndrome 1 in 3 At Risk’. </a:t>
            </a:r>
            <a:r>
              <a:rPr lang="en-GB" sz="2000" dirty="0">
                <a:latin typeface="Arial" panose="020B0604020202020204" pitchFamily="34" charset="0"/>
                <a:cs typeface="Arial" panose="020B0604020202020204" pitchFamily="34" charset="0"/>
              </a:rPr>
              <a:t>Available at:</a:t>
            </a:r>
            <a:r>
              <a:rPr lang="en-GB" sz="2000" dirty="0">
                <a:latin typeface="Arial" panose="020B0604020202020204" pitchFamily="34" charset="0"/>
                <a:cs typeface="Arial" panose="020B0604020202020204" pitchFamily="34" charset="0"/>
                <a:hlinkClick r:id="rId9"/>
              </a:rPr>
              <a:t> https://wecovr.com/guides/uk-metabolic-syndrome-1-in-3-at-risk/</a:t>
            </a:r>
            <a:r>
              <a:rPr lang="en-GB" sz="2000" dirty="0">
                <a:latin typeface="Arial" panose="020B0604020202020204" pitchFamily="34" charset="0"/>
                <a:cs typeface="Arial" panose="020B0604020202020204" pitchFamily="34" charset="0"/>
              </a:rPr>
              <a:t> (Accessed: 24 June 2026)</a:t>
            </a:r>
          </a:p>
          <a:p>
            <a:pPr marL="285750" indent="-285750" algn="just">
              <a:buFont typeface="Arial" panose="020B0604020202020204" pitchFamily="34" charset="0"/>
              <a:buChar char="•"/>
            </a:pPr>
            <a:r>
              <a:rPr lang="en-GB" sz="2000" dirty="0" err="1">
                <a:latin typeface="Arial" panose="020B0604020202020204" pitchFamily="34" charset="0"/>
                <a:cs typeface="Arial" panose="020B0604020202020204" pitchFamily="34" charset="0"/>
              </a:rPr>
              <a:t>Dhondge</a:t>
            </a:r>
            <a:r>
              <a:rPr lang="en-GB" sz="2000" dirty="0">
                <a:latin typeface="Arial" panose="020B0604020202020204" pitchFamily="34" charset="0"/>
                <a:cs typeface="Arial" panose="020B0604020202020204" pitchFamily="34" charset="0"/>
              </a:rPr>
              <a:t>, R.H., Agrawal, S., Patil, R., Kadu, A. and Kothari, M., (2024). ‘A comprehensive review of metabolic syndrome and its role in cardiovascular disease and type 2 diabetes mellitus: Mechanisms, risk factors, and management’. </a:t>
            </a:r>
            <a:r>
              <a:rPr lang="en-GB" sz="2000" i="1" dirty="0" err="1">
                <a:latin typeface="Arial" panose="020B0604020202020204" pitchFamily="34" charset="0"/>
                <a:cs typeface="Arial" panose="020B0604020202020204" pitchFamily="34" charset="0"/>
              </a:rPr>
              <a:t>Cureus</a:t>
            </a:r>
            <a:r>
              <a:rPr lang="en-GB" sz="2000" dirty="0">
                <a:latin typeface="Arial" panose="020B0604020202020204" pitchFamily="34" charset="0"/>
                <a:cs typeface="Arial" panose="020B0604020202020204" pitchFamily="34" charset="0"/>
              </a:rPr>
              <a:t>, </a:t>
            </a:r>
            <a:r>
              <a:rPr lang="en-GB" sz="2000" i="1" dirty="0">
                <a:latin typeface="Arial" panose="020B0604020202020204" pitchFamily="34" charset="0"/>
                <a:cs typeface="Arial" panose="020B0604020202020204" pitchFamily="34" charset="0"/>
              </a:rPr>
              <a:t>16</a:t>
            </a:r>
            <a:r>
              <a:rPr lang="en-GB" sz="2000" dirty="0">
                <a:latin typeface="Arial" panose="020B0604020202020204" pitchFamily="34" charset="0"/>
                <a:cs typeface="Arial" panose="020B0604020202020204" pitchFamily="34" charset="0"/>
              </a:rPr>
              <a:t>(8).</a:t>
            </a:r>
            <a:r>
              <a:rPr lang="en-GB" sz="2000" dirty="0">
                <a:latin typeface="Arial" panose="020B0604020202020204" pitchFamily="34" charset="0"/>
                <a:cs typeface="Arial" panose="020B0604020202020204" pitchFamily="34" charset="0"/>
                <a:hlinkClick r:id="rId10"/>
              </a:rPr>
              <a:t> </a:t>
            </a:r>
            <a:r>
              <a:rPr lang="en-GB" sz="2000" u="sng" dirty="0">
                <a:latin typeface="Arial" panose="020B0604020202020204" pitchFamily="34" charset="0"/>
                <a:cs typeface="Arial" panose="020B0604020202020204" pitchFamily="34" charset="0"/>
                <a:hlinkClick r:id="rId10"/>
              </a:rPr>
              <a:t>https://doi.org/10.7759/cureus.67428</a:t>
            </a:r>
            <a:endParaRPr lang="en-GB" sz="20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2000" dirty="0">
                <a:latin typeface="Arial" panose="020B0604020202020204" pitchFamily="34" charset="0"/>
                <a:cs typeface="Arial" panose="020B0604020202020204" pitchFamily="34" charset="0"/>
              </a:rPr>
              <a:t>Gov UK, (2026). ‘</a:t>
            </a:r>
            <a:r>
              <a:rPr lang="en-GB" sz="2000" i="1" dirty="0">
                <a:latin typeface="Arial" panose="020B0604020202020204" pitchFamily="34" charset="0"/>
                <a:cs typeface="Arial" panose="020B0604020202020204" pitchFamily="34" charset="0"/>
              </a:rPr>
              <a:t>Cardiovascular disease and diabetes profiles: statistical commentary’. </a:t>
            </a:r>
            <a:r>
              <a:rPr lang="en-GB" sz="2000" dirty="0">
                <a:latin typeface="Arial" panose="020B0604020202020204" pitchFamily="34" charset="0"/>
                <a:cs typeface="Arial" panose="020B0604020202020204" pitchFamily="34" charset="0"/>
              </a:rPr>
              <a:t>Available at: </a:t>
            </a:r>
            <a:r>
              <a:rPr lang="en-GB" sz="2000" u="sng" dirty="0">
                <a:latin typeface="Arial" panose="020B0604020202020204" pitchFamily="34" charset="0"/>
                <a:cs typeface="Arial" panose="020B0604020202020204" pitchFamily="34" charset="0"/>
                <a:hlinkClick r:id="rId11"/>
              </a:rPr>
              <a:t>https://www.gov.uk/government/statistics/cardiovascular-disease-and-diabetes-profiles-march-2024-update/cardiovascular-disease-and-diabetes-profiles-statistical-commentary</a:t>
            </a:r>
            <a:r>
              <a:rPr lang="en-GB" sz="2000" dirty="0">
                <a:latin typeface="Arial" panose="020B0604020202020204" pitchFamily="34" charset="0"/>
                <a:cs typeface="Arial" panose="020B0604020202020204" pitchFamily="34" charset="0"/>
              </a:rPr>
              <a:t> (Accessed: 24 June 2026)</a:t>
            </a:r>
          </a:p>
          <a:p>
            <a:pPr marL="285750" indent="-285750" algn="just">
              <a:buFont typeface="Arial" panose="020B0604020202020204" pitchFamily="34" charset="0"/>
              <a:buChar char="•"/>
            </a:pPr>
            <a:r>
              <a:rPr lang="en-GB" sz="2000" dirty="0">
                <a:latin typeface="Arial" panose="020B0604020202020204" pitchFamily="34" charset="0"/>
                <a:cs typeface="Arial" panose="020B0604020202020204" pitchFamily="34" charset="0"/>
              </a:rPr>
              <a:t>Goyal Mehra, C., Raymond, A.M. and Prabhu, R., (2022). ‘A personalized multi-interventional approach focusing on customized nutrition, progressive fitness, and lifestyle modification resulted in the reduction of HbA1c, fasting blood sugar and weight in type 2 diabetes: a retrospective study’. </a:t>
            </a:r>
            <a:r>
              <a:rPr lang="en-GB" sz="2000" i="1" dirty="0">
                <a:latin typeface="Arial" panose="020B0604020202020204" pitchFamily="34" charset="0"/>
                <a:cs typeface="Arial" panose="020B0604020202020204" pitchFamily="34" charset="0"/>
              </a:rPr>
              <a:t>BMC Endocrine Disorders</a:t>
            </a:r>
            <a:r>
              <a:rPr lang="en-GB" sz="2000" dirty="0">
                <a:latin typeface="Arial" panose="020B0604020202020204" pitchFamily="34" charset="0"/>
                <a:cs typeface="Arial" panose="020B0604020202020204" pitchFamily="34" charset="0"/>
              </a:rPr>
              <a:t>, </a:t>
            </a:r>
            <a:r>
              <a:rPr lang="en-GB" sz="2000" i="1" dirty="0">
                <a:latin typeface="Arial" panose="020B0604020202020204" pitchFamily="34" charset="0"/>
                <a:cs typeface="Arial" panose="020B0604020202020204" pitchFamily="34" charset="0"/>
              </a:rPr>
              <a:t>22</a:t>
            </a:r>
            <a:r>
              <a:rPr lang="en-GB" sz="2000" dirty="0">
                <a:latin typeface="Arial" panose="020B0604020202020204" pitchFamily="34" charset="0"/>
                <a:cs typeface="Arial" panose="020B0604020202020204" pitchFamily="34" charset="0"/>
              </a:rPr>
              <a:t>(1), p.290.</a:t>
            </a:r>
            <a:r>
              <a:rPr lang="en-GB" sz="2000" dirty="0">
                <a:latin typeface="Arial" panose="020B0604020202020204" pitchFamily="34" charset="0"/>
                <a:cs typeface="Arial" panose="020B0604020202020204" pitchFamily="34" charset="0"/>
                <a:hlinkClick r:id="rId12"/>
              </a:rPr>
              <a:t> </a:t>
            </a:r>
            <a:r>
              <a:rPr lang="en-GB" sz="2000" u="sng" dirty="0">
                <a:latin typeface="Arial" panose="020B0604020202020204" pitchFamily="34" charset="0"/>
                <a:cs typeface="Arial" panose="020B0604020202020204" pitchFamily="34" charset="0"/>
                <a:hlinkClick r:id="rId12"/>
              </a:rPr>
              <a:t>https://doi.org/10.1186/s12902-022-01212-2</a:t>
            </a:r>
            <a:endParaRPr lang="en-GB" sz="20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2000" dirty="0">
                <a:latin typeface="Arial" panose="020B0604020202020204" pitchFamily="34" charset="0"/>
                <a:cs typeface="Arial" panose="020B0604020202020204" pitchFamily="34" charset="0"/>
              </a:rPr>
              <a:t>Hayden, M.R., (2023). ‘Overview and new insights into the metabolic syndrome: risk factors and emerging variables in the development of type 2 diabetes and cerebrocardiovascular disease’. </a:t>
            </a:r>
            <a:r>
              <a:rPr lang="en-GB" sz="2000" i="1" dirty="0" err="1">
                <a:latin typeface="Arial" panose="020B0604020202020204" pitchFamily="34" charset="0"/>
                <a:cs typeface="Arial" panose="020B0604020202020204" pitchFamily="34" charset="0"/>
              </a:rPr>
              <a:t>Medicina</a:t>
            </a:r>
            <a:r>
              <a:rPr lang="en-GB" sz="2000" dirty="0">
                <a:latin typeface="Arial" panose="020B0604020202020204" pitchFamily="34" charset="0"/>
                <a:cs typeface="Arial" panose="020B0604020202020204" pitchFamily="34" charset="0"/>
              </a:rPr>
              <a:t>, </a:t>
            </a:r>
            <a:r>
              <a:rPr lang="en-GB" sz="2000" i="1" dirty="0">
                <a:latin typeface="Arial" panose="020B0604020202020204" pitchFamily="34" charset="0"/>
                <a:cs typeface="Arial" panose="020B0604020202020204" pitchFamily="34" charset="0"/>
              </a:rPr>
              <a:t>59</a:t>
            </a:r>
            <a:r>
              <a:rPr lang="en-GB" sz="2000" dirty="0">
                <a:latin typeface="Arial" panose="020B0604020202020204" pitchFamily="34" charset="0"/>
                <a:cs typeface="Arial" panose="020B0604020202020204" pitchFamily="34" charset="0"/>
              </a:rPr>
              <a:t>(3), p.561.</a:t>
            </a:r>
            <a:r>
              <a:rPr lang="en-GB" sz="2000" dirty="0">
                <a:latin typeface="Arial" panose="020B0604020202020204" pitchFamily="34" charset="0"/>
                <a:cs typeface="Arial" panose="020B0604020202020204" pitchFamily="34" charset="0"/>
                <a:hlinkClick r:id="rId13"/>
              </a:rPr>
              <a:t> </a:t>
            </a:r>
            <a:r>
              <a:rPr lang="en-GB" sz="2000" u="sng" dirty="0">
                <a:latin typeface="Arial" panose="020B0604020202020204" pitchFamily="34" charset="0"/>
                <a:cs typeface="Arial" panose="020B0604020202020204" pitchFamily="34" charset="0"/>
                <a:hlinkClick r:id="rId13"/>
              </a:rPr>
              <a:t>https://doi.org/10.3390/medicina59030561</a:t>
            </a:r>
            <a:endParaRPr lang="en-GB" sz="20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2000" dirty="0">
                <a:latin typeface="Arial" panose="020B0604020202020204" pitchFamily="34" charset="0"/>
                <a:cs typeface="Arial" panose="020B0604020202020204" pitchFamily="34" charset="0"/>
              </a:rPr>
              <a:t>Heart UK, (2026). ‘</a:t>
            </a:r>
            <a:r>
              <a:rPr lang="en-GB" sz="2000" i="1" dirty="0">
                <a:latin typeface="Arial" panose="020B0604020202020204" pitchFamily="34" charset="0"/>
                <a:cs typeface="Arial" panose="020B0604020202020204" pitchFamily="34" charset="0"/>
              </a:rPr>
              <a:t>Metabolic syndrome’</a:t>
            </a:r>
            <a:r>
              <a:rPr lang="en-GB" sz="2000" dirty="0">
                <a:latin typeface="Arial" panose="020B0604020202020204" pitchFamily="34" charset="0"/>
                <a:cs typeface="Arial" panose="020B0604020202020204" pitchFamily="34" charset="0"/>
              </a:rPr>
              <a:t>. Available at:</a:t>
            </a:r>
            <a:r>
              <a:rPr lang="en-GB" sz="2000" dirty="0">
                <a:latin typeface="Arial" panose="020B0604020202020204" pitchFamily="34" charset="0"/>
                <a:cs typeface="Arial" panose="020B0604020202020204" pitchFamily="34" charset="0"/>
                <a:hlinkClick r:id="rId14"/>
              </a:rPr>
              <a:t> </a:t>
            </a:r>
            <a:r>
              <a:rPr lang="en-GB" sz="2000" u="sng" dirty="0">
                <a:latin typeface="Arial" panose="020B0604020202020204" pitchFamily="34" charset="0"/>
                <a:cs typeface="Arial" panose="020B0604020202020204" pitchFamily="34" charset="0"/>
                <a:hlinkClick r:id="rId14"/>
              </a:rPr>
              <a:t>https://www.heartuk.org.uk/genetic-conditions/metabolic-syndrome</a:t>
            </a:r>
            <a:r>
              <a:rPr lang="en-GB" sz="2000" u="sng"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(Accessed: 24 June 2026)</a:t>
            </a:r>
          </a:p>
          <a:p>
            <a:pPr marL="285750" indent="-285750" algn="just">
              <a:buFont typeface="Arial" panose="020B0604020202020204" pitchFamily="34" charset="0"/>
              <a:buChar char="•"/>
            </a:pPr>
            <a:r>
              <a:rPr lang="en-GB" sz="2000" dirty="0" err="1">
                <a:latin typeface="Arial" panose="020B0604020202020204" pitchFamily="34" charset="0"/>
                <a:cs typeface="Arial" panose="020B0604020202020204" pitchFamily="34" charset="0"/>
              </a:rPr>
              <a:t>Lagoumintzis</a:t>
            </a:r>
            <a:r>
              <a:rPr lang="en-GB" sz="2000" dirty="0">
                <a:latin typeface="Arial" panose="020B0604020202020204" pitchFamily="34" charset="0"/>
                <a:cs typeface="Arial" panose="020B0604020202020204" pitchFamily="34" charset="0"/>
              </a:rPr>
              <a:t>, G. and </a:t>
            </a:r>
            <a:r>
              <a:rPr lang="en-GB" sz="2000" dirty="0" err="1">
                <a:latin typeface="Arial" panose="020B0604020202020204" pitchFamily="34" charset="0"/>
                <a:cs typeface="Arial" panose="020B0604020202020204" pitchFamily="34" charset="0"/>
              </a:rPr>
              <a:t>Patrinos</a:t>
            </a:r>
            <a:r>
              <a:rPr lang="en-GB" sz="2000" dirty="0">
                <a:latin typeface="Arial" panose="020B0604020202020204" pitchFamily="34" charset="0"/>
                <a:cs typeface="Arial" panose="020B0604020202020204" pitchFamily="34" charset="0"/>
              </a:rPr>
              <a:t>, G.P., (2023). ‘Triangulating nutrigenomics, metabolomics and </a:t>
            </a:r>
            <a:r>
              <a:rPr lang="en-GB" sz="2000" dirty="0" err="1">
                <a:latin typeface="Arial" panose="020B0604020202020204" pitchFamily="34" charset="0"/>
                <a:cs typeface="Arial" panose="020B0604020202020204" pitchFamily="34" charset="0"/>
              </a:rPr>
              <a:t>microbiomics</a:t>
            </a:r>
            <a:r>
              <a:rPr lang="en-GB" sz="2000" dirty="0">
                <a:latin typeface="Arial" panose="020B0604020202020204" pitchFamily="34" charset="0"/>
                <a:cs typeface="Arial" panose="020B0604020202020204" pitchFamily="34" charset="0"/>
              </a:rPr>
              <a:t> toward personalized nutrition and healthy living’. </a:t>
            </a:r>
            <a:r>
              <a:rPr lang="en-GB" sz="2000" i="1" dirty="0">
                <a:latin typeface="Arial" panose="020B0604020202020204" pitchFamily="34" charset="0"/>
                <a:cs typeface="Arial" panose="020B0604020202020204" pitchFamily="34" charset="0"/>
              </a:rPr>
              <a:t>Human genomics</a:t>
            </a:r>
            <a:r>
              <a:rPr lang="en-GB" sz="2000" dirty="0">
                <a:latin typeface="Arial" panose="020B0604020202020204" pitchFamily="34" charset="0"/>
                <a:cs typeface="Arial" panose="020B0604020202020204" pitchFamily="34" charset="0"/>
              </a:rPr>
              <a:t>, </a:t>
            </a:r>
            <a:r>
              <a:rPr lang="en-GB" sz="2000" i="1" dirty="0">
                <a:latin typeface="Arial" panose="020B0604020202020204" pitchFamily="34" charset="0"/>
                <a:cs typeface="Arial" panose="020B0604020202020204" pitchFamily="34" charset="0"/>
              </a:rPr>
              <a:t>17</a:t>
            </a:r>
            <a:r>
              <a:rPr lang="en-GB" sz="2000" dirty="0">
                <a:latin typeface="Arial" panose="020B0604020202020204" pitchFamily="34" charset="0"/>
                <a:cs typeface="Arial" panose="020B0604020202020204" pitchFamily="34" charset="0"/>
              </a:rPr>
              <a:t>(1), p.109.</a:t>
            </a:r>
            <a:r>
              <a:rPr lang="en-GB" sz="2000" dirty="0">
                <a:latin typeface="Arial" panose="020B0604020202020204" pitchFamily="34" charset="0"/>
                <a:cs typeface="Arial" panose="020B0604020202020204" pitchFamily="34" charset="0"/>
                <a:hlinkClick r:id="rId15"/>
              </a:rPr>
              <a:t> </a:t>
            </a:r>
            <a:r>
              <a:rPr lang="en-GB" sz="2000" u="sng" dirty="0">
                <a:latin typeface="Arial" panose="020B0604020202020204" pitchFamily="34" charset="0"/>
                <a:cs typeface="Arial" panose="020B0604020202020204" pitchFamily="34" charset="0"/>
                <a:hlinkClick r:id="rId15"/>
              </a:rPr>
              <a:t>https://doi.org/10.1186/s40246-023-00561-w</a:t>
            </a:r>
            <a:endParaRPr lang="en-GB" sz="20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2000" dirty="0">
                <a:latin typeface="Arial" panose="020B0604020202020204" pitchFamily="34" charset="0"/>
                <a:cs typeface="Arial" panose="020B0604020202020204" pitchFamily="34" charset="0"/>
              </a:rPr>
              <a:t>NHS, (2026). ‘</a:t>
            </a:r>
            <a:r>
              <a:rPr lang="en-GB" sz="2000" i="1" dirty="0">
                <a:latin typeface="Arial" panose="020B0604020202020204" pitchFamily="34" charset="0"/>
                <a:cs typeface="Arial" panose="020B0604020202020204" pitchFamily="34" charset="0"/>
              </a:rPr>
              <a:t>Eating a balanced diet’. </a:t>
            </a:r>
            <a:r>
              <a:rPr lang="en-GB" sz="2000" dirty="0">
                <a:latin typeface="Arial" panose="020B0604020202020204" pitchFamily="34" charset="0"/>
                <a:cs typeface="Arial" panose="020B0604020202020204" pitchFamily="34" charset="0"/>
              </a:rPr>
              <a:t>Available at:</a:t>
            </a:r>
            <a:r>
              <a:rPr lang="en-GB" sz="2000" dirty="0">
                <a:latin typeface="Arial" panose="020B0604020202020204" pitchFamily="34" charset="0"/>
                <a:cs typeface="Arial" panose="020B0604020202020204" pitchFamily="34" charset="0"/>
                <a:hlinkClick r:id="rId16"/>
              </a:rPr>
              <a:t> </a:t>
            </a:r>
            <a:r>
              <a:rPr lang="en-GB" sz="2000" u="sng" dirty="0">
                <a:latin typeface="Arial" panose="020B0604020202020204" pitchFamily="34" charset="0"/>
                <a:cs typeface="Arial" panose="020B0604020202020204" pitchFamily="34" charset="0"/>
                <a:hlinkClick r:id="rId16"/>
              </a:rPr>
              <a:t>https://www.nhs.uk/live-well/eat-well/how-to-eat-a-balanced-diet/eating-a-balanced-diet/</a:t>
            </a:r>
            <a:r>
              <a:rPr lang="en-GB" sz="2000" u="sng"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(Accessed: 24 June 2026)</a:t>
            </a:r>
          </a:p>
          <a:p>
            <a:pPr marL="285750" indent="-285750" algn="just">
              <a:buFont typeface="Arial" panose="020B0604020202020204" pitchFamily="34" charset="0"/>
              <a:buChar char="•"/>
            </a:pPr>
            <a:r>
              <a:rPr lang="en-GB" sz="2000" dirty="0">
                <a:latin typeface="Arial" panose="020B0604020202020204" pitchFamily="34" charset="0"/>
                <a:cs typeface="Arial" panose="020B0604020202020204" pitchFamily="34" charset="0"/>
              </a:rPr>
              <a:t>NHS, (2026). ‘</a:t>
            </a:r>
            <a:r>
              <a:rPr lang="en-GB" sz="2000" i="1" dirty="0">
                <a:latin typeface="Arial" panose="020B0604020202020204" pitchFamily="34" charset="0"/>
                <a:cs typeface="Arial" panose="020B0604020202020204" pitchFamily="34" charset="0"/>
              </a:rPr>
              <a:t>Health Survey for England, 2024’. </a:t>
            </a:r>
            <a:r>
              <a:rPr lang="en-GB" sz="2000" dirty="0">
                <a:latin typeface="Arial" panose="020B0604020202020204" pitchFamily="34" charset="0"/>
                <a:cs typeface="Arial" panose="020B0604020202020204" pitchFamily="34" charset="0"/>
              </a:rPr>
              <a:t>Available at:</a:t>
            </a:r>
            <a:r>
              <a:rPr lang="en-GB" sz="2000" dirty="0">
                <a:latin typeface="Arial" panose="020B0604020202020204" pitchFamily="34" charset="0"/>
                <a:cs typeface="Arial" panose="020B0604020202020204" pitchFamily="34" charset="0"/>
                <a:hlinkClick r:id="rId17"/>
              </a:rPr>
              <a:t> </a:t>
            </a:r>
            <a:r>
              <a:rPr lang="en-GB" sz="2000" u="sng" dirty="0">
                <a:latin typeface="Arial" panose="020B0604020202020204" pitchFamily="34" charset="0"/>
                <a:cs typeface="Arial" panose="020B0604020202020204" pitchFamily="34" charset="0"/>
                <a:hlinkClick r:id="rId17"/>
              </a:rPr>
              <a:t>https://digital.nhs.uk/data-and-information/publications/statistical/health-survey-for-england/2024/adults-overweight-and-obesity</a:t>
            </a:r>
            <a:r>
              <a:rPr lang="en-GB" sz="2000" u="sng"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(Accessed: 24 June 2026)</a:t>
            </a:r>
          </a:p>
          <a:p>
            <a:pPr marL="285750" indent="-285750" algn="just">
              <a:buFont typeface="Arial" panose="020B0604020202020204" pitchFamily="34" charset="0"/>
              <a:buChar char="•"/>
            </a:pPr>
            <a:r>
              <a:rPr lang="en-GB" sz="2000" dirty="0">
                <a:latin typeface="Arial" panose="020B0604020202020204" pitchFamily="34" charset="0"/>
                <a:cs typeface="Arial" panose="020B0604020202020204" pitchFamily="34" charset="0"/>
              </a:rPr>
              <a:t>Stewart, C., (2026). ‘</a:t>
            </a:r>
            <a:r>
              <a:rPr lang="en-GB" sz="2000" i="1" dirty="0">
                <a:latin typeface="Arial" panose="020B0604020202020204" pitchFamily="34" charset="0"/>
                <a:cs typeface="Arial" panose="020B0604020202020204" pitchFamily="34" charset="0"/>
              </a:rPr>
              <a:t>Proportion of adult population diagnosed with a metabolic condition* in the United Kingdom in 2018, by age’. </a:t>
            </a:r>
            <a:r>
              <a:rPr lang="en-GB" sz="2000" dirty="0">
                <a:latin typeface="Arial" panose="020B0604020202020204" pitchFamily="34" charset="0"/>
                <a:cs typeface="Arial" panose="020B0604020202020204" pitchFamily="34" charset="0"/>
              </a:rPr>
              <a:t>Available at:</a:t>
            </a:r>
            <a:r>
              <a:rPr lang="en-GB" sz="2000" dirty="0">
                <a:latin typeface="Arial" panose="020B0604020202020204" pitchFamily="34" charset="0"/>
                <a:cs typeface="Arial" panose="020B0604020202020204" pitchFamily="34" charset="0"/>
                <a:hlinkClick r:id="rId18"/>
              </a:rPr>
              <a:t> </a:t>
            </a:r>
            <a:r>
              <a:rPr lang="en-GB" sz="2000" u="sng" dirty="0">
                <a:latin typeface="Arial" panose="020B0604020202020204" pitchFamily="34" charset="0"/>
                <a:cs typeface="Arial" panose="020B0604020202020204" pitchFamily="34" charset="0"/>
                <a:hlinkClick r:id="rId18"/>
              </a:rPr>
              <a:t>https://www.statista.com/statistics/420379/metabolic-conditions-by-gender-and-age-in-the-united-kingdom/?srsltid=AfmBOooxBhTZ-HfE88OWY4frfsW0X2gpcHtoDi8y9ohRzPSiAtFyl5xC</a:t>
            </a:r>
            <a:r>
              <a:rPr lang="en-GB" sz="2000" u="sng"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(Accessed: 24 June 2026)</a:t>
            </a:r>
          </a:p>
          <a:p>
            <a:pPr marL="285750" indent="-285750" algn="just">
              <a:buFont typeface="Arial" panose="020B0604020202020204" pitchFamily="34" charset="0"/>
              <a:buChar char="•"/>
            </a:pPr>
            <a:r>
              <a:rPr lang="en-GB" sz="2000" dirty="0" err="1">
                <a:latin typeface="Arial" panose="020B0604020202020204" pitchFamily="34" charset="0"/>
                <a:cs typeface="Arial" panose="020B0604020202020204" pitchFamily="34" charset="0"/>
              </a:rPr>
              <a:t>Triggle</a:t>
            </a:r>
            <a:r>
              <a:rPr lang="en-GB" sz="2000" dirty="0">
                <a:latin typeface="Arial" panose="020B0604020202020204" pitchFamily="34" charset="0"/>
                <a:cs typeface="Arial" panose="020B0604020202020204" pitchFamily="34" charset="0"/>
              </a:rPr>
              <a:t>, N., (2026). ‘</a:t>
            </a:r>
            <a:r>
              <a:rPr lang="en-GB" sz="2000" i="1" dirty="0">
                <a:latin typeface="Arial" panose="020B0604020202020204" pitchFamily="34" charset="0"/>
                <a:cs typeface="Arial" panose="020B0604020202020204" pitchFamily="34" charset="0"/>
              </a:rPr>
              <a:t>NHS plans 'unthinkable' cuts to balance books’. </a:t>
            </a:r>
            <a:r>
              <a:rPr lang="en-GB" sz="2000" dirty="0">
                <a:latin typeface="Arial" panose="020B0604020202020204" pitchFamily="34" charset="0"/>
                <a:cs typeface="Arial" panose="020B0604020202020204" pitchFamily="34" charset="0"/>
              </a:rPr>
              <a:t>Available at:</a:t>
            </a:r>
            <a:r>
              <a:rPr lang="en-GB" sz="2000" dirty="0">
                <a:latin typeface="Arial" panose="020B0604020202020204" pitchFamily="34" charset="0"/>
                <a:cs typeface="Arial" panose="020B0604020202020204" pitchFamily="34" charset="0"/>
                <a:hlinkClick r:id="rId19"/>
              </a:rPr>
              <a:t> </a:t>
            </a:r>
            <a:r>
              <a:rPr lang="en-GB" sz="2000" u="sng" dirty="0">
                <a:latin typeface="Arial" panose="020B0604020202020204" pitchFamily="34" charset="0"/>
                <a:cs typeface="Arial" panose="020B0604020202020204" pitchFamily="34" charset="0"/>
                <a:hlinkClick r:id="rId19"/>
              </a:rPr>
              <a:t>https://www.bbc.com/news/articles/cgle2xkg3wpo</a:t>
            </a:r>
            <a:r>
              <a:rPr lang="en-GB" sz="2000" u="sng"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(Accessed: 24 June 2026)</a:t>
            </a:r>
          </a:p>
          <a:p>
            <a:pPr marL="285750" indent="-285750" algn="just">
              <a:buFont typeface="Arial" panose="020B0604020202020204" pitchFamily="34" charset="0"/>
              <a:buChar char="•"/>
            </a:pPr>
            <a:r>
              <a:rPr lang="en-GB" sz="2000" dirty="0">
                <a:latin typeface="Arial" panose="020B0604020202020204" pitchFamily="34" charset="0"/>
                <a:cs typeface="Arial" panose="020B0604020202020204" pitchFamily="34" charset="0"/>
              </a:rPr>
              <a:t>Yahoo, (2023). ‘</a:t>
            </a:r>
            <a:r>
              <a:rPr lang="en-GB" sz="2000" i="1" dirty="0">
                <a:latin typeface="Arial" panose="020B0604020202020204" pitchFamily="34" charset="0"/>
                <a:cs typeface="Arial" panose="020B0604020202020204" pitchFamily="34" charset="0"/>
              </a:rPr>
              <a:t>Global Metabolic Syndrome Market Report 2023: A $28.9 Billion Market by 2028 - Analysis By Indication, Molecule Type, &amp; Route of Administration’. </a:t>
            </a:r>
            <a:r>
              <a:rPr lang="en-GB" sz="2000" dirty="0">
                <a:latin typeface="Arial" panose="020B0604020202020204" pitchFamily="34" charset="0"/>
                <a:cs typeface="Arial" panose="020B0604020202020204" pitchFamily="34" charset="0"/>
              </a:rPr>
              <a:t>Available at: </a:t>
            </a:r>
            <a:r>
              <a:rPr lang="en-GB" sz="2000" u="sng" dirty="0">
                <a:latin typeface="Arial" panose="020B0604020202020204" pitchFamily="34" charset="0"/>
                <a:cs typeface="Arial" panose="020B0604020202020204" pitchFamily="34" charset="0"/>
                <a:hlinkClick r:id="rId20"/>
              </a:rPr>
              <a:t>https://uk.finance.yahoo.com/news/global-metabolic-syndrome-market-report-131800929.html</a:t>
            </a:r>
            <a:r>
              <a:rPr lang="en-GB" sz="2000" dirty="0">
                <a:latin typeface="Arial" panose="020B0604020202020204" pitchFamily="34" charset="0"/>
                <a:cs typeface="Arial" panose="020B0604020202020204" pitchFamily="34" charset="0"/>
              </a:rPr>
              <a:t> (Accessed: 24 June 2026)</a:t>
            </a:r>
          </a:p>
        </p:txBody>
      </p:sp>
    </p:spTree>
    <p:extLst>
      <p:ext uri="{BB962C8B-B14F-4D97-AF65-F5344CB8AC3E}">
        <p14:creationId xmlns:p14="http://schemas.microsoft.com/office/powerpoint/2010/main" val="531086080"/>
      </p:ext>
    </p:extLst>
  </p:cSld>
  <p:clrMapOvr>
    <a:masterClrMapping/>
  </p:clrMapOvr>
</p:sld>
</file>

<file path=ppt/theme/theme1.xml><?xml version="1.0" encoding="utf-8"?>
<a:theme xmlns:a="http://schemas.openxmlformats.org/drawingml/2006/main" name="36x48-Template-V2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ithout Quick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3 Column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rifold - Wide Cen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36x48-Template-V2b</Template>
  <TotalTime>3042</TotalTime>
  <Words>1981</Words>
  <Application>Microsoft Office PowerPoint</Application>
  <PresentationFormat>Custom</PresentationFormat>
  <Paragraphs>72</Paragraphs>
  <Slides>2</Slides>
  <Notes>1</Notes>
  <HiddenSlides>0</HiddenSlides>
  <MMClips>0</MMClips>
  <ScaleCrop>false</ScaleCrop>
  <HeadingPairs>
    <vt:vector size="6" baseType="variant">
      <vt:variant>
        <vt:lpstr>Fonts Used</vt:lpstr>
      </vt:variant>
      <vt:variant>
        <vt:i4>9</vt:i4>
      </vt:variant>
      <vt:variant>
        <vt:lpstr>Theme</vt:lpstr>
      </vt:variant>
      <vt:variant>
        <vt:i4>5</vt:i4>
      </vt:variant>
      <vt:variant>
        <vt:lpstr>Slide Titles</vt:lpstr>
      </vt:variant>
      <vt:variant>
        <vt:i4>2</vt:i4>
      </vt:variant>
    </vt:vector>
  </HeadingPairs>
  <TitlesOfParts>
    <vt:vector size="16" baseType="lpstr">
      <vt:lpstr>Aptos</vt:lpstr>
      <vt:lpstr>Aptos Display</vt:lpstr>
      <vt:lpstr>Arial</vt:lpstr>
      <vt:lpstr>Arial Black</vt:lpstr>
      <vt:lpstr>Arial Bold</vt:lpstr>
      <vt:lpstr>Calibri</vt:lpstr>
      <vt:lpstr>Times New Roman</vt:lpstr>
      <vt:lpstr>Trebuchet MS</vt:lpstr>
      <vt:lpstr>Wingdings</vt:lpstr>
      <vt:lpstr>36x48-Template-V2b</vt:lpstr>
      <vt:lpstr>Without Quick Guides</vt:lpstr>
      <vt:lpstr>Classic 3 Columns</vt:lpstr>
      <vt:lpstr>Trifold - Wide Center</vt: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Pratham Vaghela</cp:lastModifiedBy>
  <cp:revision>2</cp:revision>
  <cp:lastPrinted>2015-06-29T17:31:11Z</cp:lastPrinted>
  <dcterms:created xsi:type="dcterms:W3CDTF">2012-02-03T19:11:35Z</dcterms:created>
  <dcterms:modified xsi:type="dcterms:W3CDTF">2026-07-04T16:23:03Z</dcterms:modified>
</cp:coreProperties>
</file>