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0239" autoAdjust="0"/>
  </p:normalViewPr>
  <p:slideViewPr>
    <p:cSldViewPr snapToGrid="0">
      <p:cViewPr varScale="1">
        <p:scale>
          <a:sx n="38" d="100"/>
          <a:sy n="38" d="100"/>
        </p:scale>
        <p:origin x="1740"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94DDC4-1594-4832-B886-C136556AF4A7}" type="datetimeFigureOut">
              <a:rPr lang="en-GB" smtClean="0"/>
              <a:t>02/05/2024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0CE9E4-BFCC-46D0-B368-899C53698AAA}" type="slidenum">
              <a:rPr lang="en-GB" smtClean="0"/>
              <a:t>‹#›</a:t>
            </a:fld>
            <a:endParaRPr lang="en-GB"/>
          </a:p>
        </p:txBody>
      </p:sp>
    </p:spTree>
    <p:extLst>
      <p:ext uri="{BB962C8B-B14F-4D97-AF65-F5344CB8AC3E}">
        <p14:creationId xmlns:p14="http://schemas.microsoft.com/office/powerpoint/2010/main" val="1997687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0CE9E4-BFCC-46D0-B368-899C53698AAA}" type="slidenum">
              <a:rPr lang="en-GB" smtClean="0"/>
              <a:t>1</a:t>
            </a:fld>
            <a:endParaRPr lang="en-GB"/>
          </a:p>
        </p:txBody>
      </p:sp>
    </p:spTree>
    <p:extLst>
      <p:ext uri="{BB962C8B-B14F-4D97-AF65-F5344CB8AC3E}">
        <p14:creationId xmlns:p14="http://schemas.microsoft.com/office/powerpoint/2010/main" val="3566733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Arial" panose="020B0604020202020204" pitchFamily="34" charset="0"/>
              </a:rPr>
              <a:t>Questex is included in the MICE industry and is focused on bringing up innovation in the hospitality industry. The innovation for the industry is providing the customers with a Virtual Reality experience which will contribute to gaining real-world experience of different tourism destinations. It will help in increasing customer engagement and influence them to make the best decisions for purchasing the appropriate service and choosing the best destination by comparing the places. </a:t>
            </a:r>
          </a:p>
        </p:txBody>
      </p:sp>
      <p:sp>
        <p:nvSpPr>
          <p:cNvPr id="4" name="Slide Number Placeholder 3"/>
          <p:cNvSpPr>
            <a:spLocks noGrp="1"/>
          </p:cNvSpPr>
          <p:nvPr>
            <p:ph type="sldNum" sz="quarter" idx="5"/>
          </p:nvPr>
        </p:nvSpPr>
        <p:spPr/>
        <p:txBody>
          <a:bodyPr/>
          <a:lstStyle/>
          <a:p>
            <a:fld id="{B30CE9E4-BFCC-46D0-B368-899C53698AAA}" type="slidenum">
              <a:rPr lang="en-GB" smtClean="0"/>
              <a:t>2</a:t>
            </a:fld>
            <a:endParaRPr lang="en-GB"/>
          </a:p>
        </p:txBody>
      </p:sp>
    </p:spTree>
    <p:extLst>
      <p:ext uri="{BB962C8B-B14F-4D97-AF65-F5344CB8AC3E}">
        <p14:creationId xmlns:p14="http://schemas.microsoft.com/office/powerpoint/2010/main" val="3781685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0CE9E4-BFCC-46D0-B368-899C53698AAA}" type="slidenum">
              <a:rPr lang="en-GB" smtClean="0"/>
              <a:t>3</a:t>
            </a:fld>
            <a:endParaRPr lang="en-GB"/>
          </a:p>
        </p:txBody>
      </p:sp>
    </p:spTree>
    <p:extLst>
      <p:ext uri="{BB962C8B-B14F-4D97-AF65-F5344CB8AC3E}">
        <p14:creationId xmlns:p14="http://schemas.microsoft.com/office/powerpoint/2010/main" val="4215315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B30CE9E4-BFCC-46D0-B368-899C53698AAA}" type="slidenum">
              <a:rPr lang="en-GB" smtClean="0"/>
              <a:t>4</a:t>
            </a:fld>
            <a:endParaRPr lang="en-GB"/>
          </a:p>
        </p:txBody>
      </p:sp>
    </p:spTree>
    <p:extLst>
      <p:ext uri="{BB962C8B-B14F-4D97-AF65-F5344CB8AC3E}">
        <p14:creationId xmlns:p14="http://schemas.microsoft.com/office/powerpoint/2010/main" val="2072518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0CE9E4-BFCC-46D0-B368-899C53698AAA}" type="slidenum">
              <a:rPr lang="en-GB" smtClean="0"/>
              <a:t>5</a:t>
            </a:fld>
            <a:endParaRPr lang="en-GB"/>
          </a:p>
        </p:txBody>
      </p:sp>
    </p:spTree>
    <p:extLst>
      <p:ext uri="{BB962C8B-B14F-4D97-AF65-F5344CB8AC3E}">
        <p14:creationId xmlns:p14="http://schemas.microsoft.com/office/powerpoint/2010/main" val="2122628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30CE9E4-BFCC-46D0-B368-899C53698AAA}" type="slidenum">
              <a:rPr lang="en-GB" smtClean="0"/>
              <a:t>6</a:t>
            </a:fld>
            <a:endParaRPr lang="en-GB"/>
          </a:p>
        </p:txBody>
      </p:sp>
    </p:spTree>
    <p:extLst>
      <p:ext uri="{BB962C8B-B14F-4D97-AF65-F5344CB8AC3E}">
        <p14:creationId xmlns:p14="http://schemas.microsoft.com/office/powerpoint/2010/main" val="798133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6F96FC4-D7B8-4A3F-8713-845A56625C71}" type="datetimeFigureOut">
              <a:rPr lang="en-GB" smtClean="0"/>
              <a:t>02/05/2024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1445499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F96FC4-D7B8-4A3F-8713-845A56625C71}" type="datetimeFigureOut">
              <a:rPr lang="en-GB" smtClean="0"/>
              <a:t>02/05/2024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3131662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F96FC4-D7B8-4A3F-8713-845A56625C71}" type="datetimeFigureOut">
              <a:rPr lang="en-GB" smtClean="0"/>
              <a:t>02/05/2024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4274528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F96FC4-D7B8-4A3F-8713-845A56625C71}" type="datetimeFigureOut">
              <a:rPr lang="en-GB" smtClean="0"/>
              <a:t>02/05/2024</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973388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F96FC4-D7B8-4A3F-8713-845A56625C71}" type="datetimeFigureOut">
              <a:rPr lang="en-GB" smtClean="0"/>
              <a:t>02/05/2024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180451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F96FC4-D7B8-4A3F-8713-845A56625C71}" type="datetimeFigureOut">
              <a:rPr lang="en-GB" smtClean="0"/>
              <a:t>02/05/2024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4087577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F96FC4-D7B8-4A3F-8713-845A56625C71}" type="datetimeFigureOut">
              <a:rPr lang="en-GB" smtClean="0"/>
              <a:t>02/05/2024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3300509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F96FC4-D7B8-4A3F-8713-845A56625C71}" type="datetimeFigureOut">
              <a:rPr lang="en-GB" smtClean="0"/>
              <a:t>02/05/2024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243612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F96FC4-D7B8-4A3F-8713-845A56625C71}" type="datetimeFigureOut">
              <a:rPr lang="en-GB" smtClean="0"/>
              <a:t>02/05/2024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1949734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F96FC4-D7B8-4A3F-8713-845A56625C71}" type="datetimeFigureOut">
              <a:rPr lang="en-GB" smtClean="0"/>
              <a:t>02/05/2024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4000757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F96FC4-D7B8-4A3F-8713-845A56625C71}" type="datetimeFigureOut">
              <a:rPr lang="en-GB" smtClean="0"/>
              <a:t>02/05/2024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E6A020D-7EF6-4A6D-A510-6FB18CEA98F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32309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6F96FC4-D7B8-4A3F-8713-845A56625C71}" type="datetimeFigureOut">
              <a:rPr lang="en-GB" smtClean="0"/>
              <a:t>02/05/2024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12906139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6F96FC4-D7B8-4A3F-8713-845A56625C71}" type="datetimeFigureOut">
              <a:rPr lang="en-GB" smtClean="0"/>
              <a:t>02/05/2024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E6A020D-7EF6-4A6D-A510-6FB18CEA98F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396760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6F96FC4-D7B8-4A3F-8713-845A56625C71}" type="datetimeFigureOut">
              <a:rPr lang="en-GB" smtClean="0"/>
              <a:t>02/05/2024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4183066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F96FC4-D7B8-4A3F-8713-845A56625C71}" type="datetimeFigureOut">
              <a:rPr lang="en-GB" smtClean="0"/>
              <a:t>02/05/2024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30104623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F96FC4-D7B8-4A3F-8713-845A56625C71}" type="datetimeFigureOut">
              <a:rPr lang="en-GB" smtClean="0"/>
              <a:t>02/05/2024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E6A020D-7EF6-4A6D-A510-6FB18CEA98F2}" type="slidenum">
              <a:rPr lang="en-GB" smtClean="0"/>
              <a:t>‹#›</a:t>
            </a:fld>
            <a:endParaRPr lang="en-GB"/>
          </a:p>
        </p:txBody>
      </p:sp>
    </p:spTree>
    <p:extLst>
      <p:ext uri="{BB962C8B-B14F-4D97-AF65-F5344CB8AC3E}">
        <p14:creationId xmlns:p14="http://schemas.microsoft.com/office/powerpoint/2010/main" val="640635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6F96FC4-D7B8-4A3F-8713-845A56625C71}" type="datetimeFigureOut">
              <a:rPr lang="en-GB" smtClean="0"/>
              <a:t>02/05/2024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E6A020D-7EF6-4A6D-A510-6FB18CEA98F2}" type="slidenum">
              <a:rPr lang="en-GB" smtClean="0"/>
              <a:t>‹#›</a:t>
            </a:fld>
            <a:endParaRPr lang="en-GB"/>
          </a:p>
        </p:txBody>
      </p:sp>
    </p:spTree>
    <p:extLst>
      <p:ext uri="{BB962C8B-B14F-4D97-AF65-F5344CB8AC3E}">
        <p14:creationId xmlns:p14="http://schemas.microsoft.com/office/powerpoint/2010/main" val="215144900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D647C-DD06-AB6B-E0CB-BF8764F0E1E0}"/>
              </a:ext>
            </a:extLst>
          </p:cNvPr>
          <p:cNvSpPr>
            <a:spLocks noGrp="1"/>
          </p:cNvSpPr>
          <p:nvPr>
            <p:ph type="ctrTitle"/>
          </p:nvPr>
        </p:nvSpPr>
        <p:spPr>
          <a:xfrm>
            <a:off x="993014" y="397934"/>
            <a:ext cx="10579331" cy="2262781"/>
          </a:xfrm>
        </p:spPr>
        <p:txBody>
          <a:bodyPr>
            <a:normAutofit/>
          </a:bodyPr>
          <a:lstStyle/>
          <a:p>
            <a:pPr algn="ctr"/>
            <a:r>
              <a:rPr lang="en-GB" sz="3600" dirty="0"/>
              <a:t>BMIH6007</a:t>
            </a:r>
            <a:br>
              <a:rPr lang="en-GB" sz="3600" dirty="0"/>
            </a:br>
            <a:r>
              <a:rPr lang="en-GB" sz="3600" dirty="0"/>
              <a:t>International Meetings Management For The Hotel Industry</a:t>
            </a:r>
          </a:p>
        </p:txBody>
      </p:sp>
      <p:sp>
        <p:nvSpPr>
          <p:cNvPr id="3" name="Subtitle 2">
            <a:extLst>
              <a:ext uri="{FF2B5EF4-FFF2-40B4-BE49-F238E27FC236}">
                <a16:creationId xmlns:a16="http://schemas.microsoft.com/office/drawing/2014/main" id="{B618B0E5-489B-41DC-5E1B-DE0A9C0812A8}"/>
              </a:ext>
            </a:extLst>
          </p:cNvPr>
          <p:cNvSpPr>
            <a:spLocks noGrp="1"/>
          </p:cNvSpPr>
          <p:nvPr>
            <p:ph type="subTitle" idx="1"/>
          </p:nvPr>
        </p:nvSpPr>
        <p:spPr>
          <a:xfrm>
            <a:off x="2267480" y="3038763"/>
            <a:ext cx="8915399" cy="1600969"/>
          </a:xfrm>
        </p:spPr>
        <p:txBody>
          <a:bodyPr>
            <a:normAutofit fontScale="92500" lnSpcReduction="10000"/>
          </a:bodyPr>
          <a:lstStyle/>
          <a:p>
            <a:pPr algn="ctr"/>
            <a:r>
              <a:rPr lang="en-GB" sz="3200" dirty="0"/>
              <a:t>Syeda </a:t>
            </a:r>
            <a:r>
              <a:rPr lang="en-GB" sz="3200" dirty="0" err="1"/>
              <a:t>Shajna</a:t>
            </a:r>
            <a:r>
              <a:rPr lang="en-GB" sz="3200" dirty="0"/>
              <a:t> Begum</a:t>
            </a:r>
          </a:p>
          <a:p>
            <a:pPr algn="ctr"/>
            <a:r>
              <a:rPr lang="en-GB" sz="3200" dirty="0"/>
              <a:t>2128506</a:t>
            </a:r>
          </a:p>
          <a:p>
            <a:pPr algn="ctr"/>
            <a:r>
              <a:rPr lang="en-GB" sz="3200" dirty="0"/>
              <a:t>Jemma Smith</a:t>
            </a:r>
          </a:p>
          <a:p>
            <a:endParaRPr lang="en-GB" sz="3200" dirty="0"/>
          </a:p>
        </p:txBody>
      </p:sp>
    </p:spTree>
    <p:extLst>
      <p:ext uri="{BB962C8B-B14F-4D97-AF65-F5344CB8AC3E}">
        <p14:creationId xmlns:p14="http://schemas.microsoft.com/office/powerpoint/2010/main" val="3259090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59B81-DDB8-8F07-06A2-27D185263740}"/>
              </a:ext>
            </a:extLst>
          </p:cNvPr>
          <p:cNvSpPr>
            <a:spLocks noGrp="1"/>
          </p:cNvSpPr>
          <p:nvPr>
            <p:ph type="title"/>
          </p:nvPr>
        </p:nvSpPr>
        <p:spPr/>
        <p:txBody>
          <a:bodyPr/>
          <a:lstStyle/>
          <a:p>
            <a:pPr algn="ctr"/>
            <a:r>
              <a:rPr lang="en-GB" dirty="0"/>
              <a:t>Introduction </a:t>
            </a:r>
          </a:p>
        </p:txBody>
      </p:sp>
      <p:sp>
        <p:nvSpPr>
          <p:cNvPr id="3" name="Content Placeholder 2">
            <a:extLst>
              <a:ext uri="{FF2B5EF4-FFF2-40B4-BE49-F238E27FC236}">
                <a16:creationId xmlns:a16="http://schemas.microsoft.com/office/drawing/2014/main" id="{8A7E95D4-66C8-2D40-EB15-B5BB9C79C0A8}"/>
              </a:ext>
            </a:extLst>
          </p:cNvPr>
          <p:cNvSpPr>
            <a:spLocks noGrp="1"/>
          </p:cNvSpPr>
          <p:nvPr>
            <p:ph idx="1"/>
          </p:nvPr>
        </p:nvSpPr>
        <p:spPr>
          <a:xfrm>
            <a:off x="5303519" y="2350681"/>
            <a:ext cx="6550430" cy="3777622"/>
          </a:xfrm>
        </p:spPr>
        <p:txBody>
          <a:bodyPr/>
          <a:lstStyle/>
          <a:p>
            <a:pPr algn="just">
              <a:buFont typeface="Wingdings" panose="05000000000000000000" pitchFamily="2" charset="2"/>
              <a:buChar char="v"/>
            </a:pPr>
            <a:r>
              <a:rPr lang="en-GB" dirty="0"/>
              <a:t>The purpose of the presentation is to achieve great knowledge of the technology and innovation of Questex. </a:t>
            </a:r>
          </a:p>
          <a:p>
            <a:pPr algn="just">
              <a:buFont typeface="Wingdings" panose="05000000000000000000" pitchFamily="2" charset="2"/>
              <a:buChar char="v"/>
            </a:pPr>
            <a:r>
              <a:rPr lang="en-GB" dirty="0"/>
              <a:t> The meeting will be illustrated briefly and will include market, operational and financial factors of the event. </a:t>
            </a:r>
          </a:p>
          <a:p>
            <a:pPr algn="just">
              <a:buFont typeface="Wingdings" panose="05000000000000000000" pitchFamily="2" charset="2"/>
              <a:buChar char="v"/>
            </a:pPr>
            <a:r>
              <a:rPr lang="en-GB" dirty="0"/>
              <a:t>TechSpark will be the name for the meeting. </a:t>
            </a:r>
          </a:p>
          <a:p>
            <a:pPr algn="just">
              <a:buFont typeface="Wingdings" panose="05000000000000000000" pitchFamily="2" charset="2"/>
              <a:buChar char="v"/>
            </a:pPr>
            <a:endParaRPr lang="en-GB" dirty="0"/>
          </a:p>
        </p:txBody>
      </p:sp>
      <p:pic>
        <p:nvPicPr>
          <p:cNvPr id="4" name="Picture 3">
            <a:extLst>
              <a:ext uri="{FF2B5EF4-FFF2-40B4-BE49-F238E27FC236}">
                <a16:creationId xmlns:a16="http://schemas.microsoft.com/office/drawing/2014/main" id="{02BB586D-CDBF-CBAB-BD31-69D18956749B}"/>
              </a:ext>
            </a:extLst>
          </p:cNvPr>
          <p:cNvPicPr>
            <a:picLocks noChangeAspect="1"/>
          </p:cNvPicPr>
          <p:nvPr/>
        </p:nvPicPr>
        <p:blipFill>
          <a:blip r:embed="rId3"/>
          <a:stretch>
            <a:fillRect/>
          </a:stretch>
        </p:blipFill>
        <p:spPr>
          <a:xfrm>
            <a:off x="769887" y="2350681"/>
            <a:ext cx="4201123" cy="2699303"/>
          </a:xfrm>
          <a:prstGeom prst="rect">
            <a:avLst/>
          </a:prstGeom>
        </p:spPr>
      </p:pic>
    </p:spTree>
    <p:extLst>
      <p:ext uri="{BB962C8B-B14F-4D97-AF65-F5344CB8AC3E}">
        <p14:creationId xmlns:p14="http://schemas.microsoft.com/office/powerpoint/2010/main" val="2685749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F2F2C-7E45-F42C-F852-7F38F4BA1C36}"/>
              </a:ext>
            </a:extLst>
          </p:cNvPr>
          <p:cNvSpPr>
            <a:spLocks noGrp="1"/>
          </p:cNvSpPr>
          <p:nvPr>
            <p:ph type="title"/>
          </p:nvPr>
        </p:nvSpPr>
        <p:spPr/>
        <p:txBody>
          <a:bodyPr/>
          <a:lstStyle/>
          <a:p>
            <a:pPr algn="ctr"/>
            <a:r>
              <a:rPr lang="en-GB" dirty="0"/>
              <a:t>Market factors </a:t>
            </a:r>
          </a:p>
        </p:txBody>
      </p:sp>
      <p:sp>
        <p:nvSpPr>
          <p:cNvPr id="3" name="Content Placeholder 2">
            <a:extLst>
              <a:ext uri="{FF2B5EF4-FFF2-40B4-BE49-F238E27FC236}">
                <a16:creationId xmlns:a16="http://schemas.microsoft.com/office/drawing/2014/main" id="{D96632DD-AF24-22EE-AAC9-6162ADE628B0}"/>
              </a:ext>
            </a:extLst>
          </p:cNvPr>
          <p:cNvSpPr>
            <a:spLocks noGrp="1"/>
          </p:cNvSpPr>
          <p:nvPr>
            <p:ph idx="1"/>
          </p:nvPr>
        </p:nvSpPr>
        <p:spPr>
          <a:xfrm>
            <a:off x="7990263" y="2966988"/>
            <a:ext cx="3979862" cy="3266902"/>
          </a:xfrm>
        </p:spPr>
        <p:txBody>
          <a:bodyPr/>
          <a:lstStyle/>
          <a:p>
            <a:r>
              <a:rPr lang="en-GB" dirty="0"/>
              <a:t>Industry professionals</a:t>
            </a:r>
          </a:p>
          <a:p>
            <a:r>
              <a:rPr lang="en-GB" dirty="0"/>
              <a:t>Hospitality professionals</a:t>
            </a:r>
          </a:p>
          <a:p>
            <a:r>
              <a:rPr lang="en-GB" dirty="0"/>
              <a:t>Technological professionals</a:t>
            </a:r>
          </a:p>
          <a:p>
            <a:endParaRPr lang="en-GB" dirty="0"/>
          </a:p>
        </p:txBody>
      </p:sp>
      <p:pic>
        <p:nvPicPr>
          <p:cNvPr id="5" name="Picture 4">
            <a:extLst>
              <a:ext uri="{FF2B5EF4-FFF2-40B4-BE49-F238E27FC236}">
                <a16:creationId xmlns:a16="http://schemas.microsoft.com/office/drawing/2014/main" id="{2187A112-433D-9CB9-A828-A3B68DDF8A45}"/>
              </a:ext>
            </a:extLst>
          </p:cNvPr>
          <p:cNvPicPr>
            <a:picLocks noChangeAspect="1"/>
          </p:cNvPicPr>
          <p:nvPr/>
        </p:nvPicPr>
        <p:blipFill>
          <a:blip r:embed="rId3"/>
          <a:stretch>
            <a:fillRect/>
          </a:stretch>
        </p:blipFill>
        <p:spPr>
          <a:xfrm>
            <a:off x="1518290" y="2021616"/>
            <a:ext cx="5032140" cy="3358716"/>
          </a:xfrm>
          <a:prstGeom prst="rect">
            <a:avLst/>
          </a:prstGeom>
        </p:spPr>
      </p:pic>
    </p:spTree>
    <p:extLst>
      <p:ext uri="{BB962C8B-B14F-4D97-AF65-F5344CB8AC3E}">
        <p14:creationId xmlns:p14="http://schemas.microsoft.com/office/powerpoint/2010/main" val="4036126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B5BE8-B1E4-6BB6-C39F-A4E499F059C4}"/>
              </a:ext>
            </a:extLst>
          </p:cNvPr>
          <p:cNvSpPr>
            <a:spLocks noGrp="1"/>
          </p:cNvSpPr>
          <p:nvPr>
            <p:ph type="title"/>
          </p:nvPr>
        </p:nvSpPr>
        <p:spPr/>
        <p:txBody>
          <a:bodyPr/>
          <a:lstStyle/>
          <a:p>
            <a:pPr algn="ctr"/>
            <a:r>
              <a:rPr lang="en-GB" dirty="0"/>
              <a:t>Market factors (Continued)</a:t>
            </a:r>
          </a:p>
        </p:txBody>
      </p:sp>
      <p:sp>
        <p:nvSpPr>
          <p:cNvPr id="3" name="Content Placeholder 2">
            <a:extLst>
              <a:ext uri="{FF2B5EF4-FFF2-40B4-BE49-F238E27FC236}">
                <a16:creationId xmlns:a16="http://schemas.microsoft.com/office/drawing/2014/main" id="{4EB33206-144A-2FC4-E4A4-91C014D2D6E2}"/>
              </a:ext>
            </a:extLst>
          </p:cNvPr>
          <p:cNvSpPr>
            <a:spLocks noGrp="1"/>
          </p:cNvSpPr>
          <p:nvPr>
            <p:ph idx="1"/>
          </p:nvPr>
        </p:nvSpPr>
        <p:spPr>
          <a:xfrm>
            <a:off x="6622475" y="3169921"/>
            <a:ext cx="5174674" cy="3566160"/>
          </a:xfrm>
        </p:spPr>
        <p:txBody>
          <a:bodyPr/>
          <a:lstStyle/>
          <a:p>
            <a:pPr>
              <a:buFont typeface="Wingdings" panose="05000000000000000000" pitchFamily="2" charset="2"/>
              <a:buChar char="v"/>
            </a:pPr>
            <a:r>
              <a:rPr lang="en-GB" dirty="0"/>
              <a:t>High demand for TechSpark. </a:t>
            </a:r>
          </a:p>
          <a:p>
            <a:pPr>
              <a:buFont typeface="Wingdings" panose="05000000000000000000" pitchFamily="2" charset="2"/>
              <a:buChar char="v"/>
            </a:pPr>
            <a:r>
              <a:rPr lang="en-GB" dirty="0"/>
              <a:t>Average competition. </a:t>
            </a:r>
          </a:p>
          <a:p>
            <a:pPr>
              <a:buFont typeface="Wingdings" panose="05000000000000000000" pitchFamily="2" charset="2"/>
              <a:buChar char="v"/>
            </a:pPr>
            <a:endParaRPr lang="en-GB" dirty="0"/>
          </a:p>
        </p:txBody>
      </p:sp>
      <p:pic>
        <p:nvPicPr>
          <p:cNvPr id="5" name="Picture 4">
            <a:extLst>
              <a:ext uri="{FF2B5EF4-FFF2-40B4-BE49-F238E27FC236}">
                <a16:creationId xmlns:a16="http://schemas.microsoft.com/office/drawing/2014/main" id="{7FF5819F-A041-9911-3763-9D44AA09A1C5}"/>
              </a:ext>
            </a:extLst>
          </p:cNvPr>
          <p:cNvPicPr>
            <a:picLocks noChangeAspect="1"/>
          </p:cNvPicPr>
          <p:nvPr/>
        </p:nvPicPr>
        <p:blipFill>
          <a:blip r:embed="rId3"/>
          <a:stretch>
            <a:fillRect/>
          </a:stretch>
        </p:blipFill>
        <p:spPr>
          <a:xfrm>
            <a:off x="1060997" y="2398742"/>
            <a:ext cx="5381625" cy="3257550"/>
          </a:xfrm>
          <a:prstGeom prst="rect">
            <a:avLst/>
          </a:prstGeom>
        </p:spPr>
      </p:pic>
    </p:spTree>
    <p:extLst>
      <p:ext uri="{BB962C8B-B14F-4D97-AF65-F5344CB8AC3E}">
        <p14:creationId xmlns:p14="http://schemas.microsoft.com/office/powerpoint/2010/main" val="3917310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10497-91AF-3340-3787-79D17C7AAAC2}"/>
              </a:ext>
            </a:extLst>
          </p:cNvPr>
          <p:cNvSpPr>
            <a:spLocks noGrp="1"/>
          </p:cNvSpPr>
          <p:nvPr>
            <p:ph type="title"/>
          </p:nvPr>
        </p:nvSpPr>
        <p:spPr/>
        <p:txBody>
          <a:bodyPr/>
          <a:lstStyle/>
          <a:p>
            <a:pPr algn="ctr"/>
            <a:r>
              <a:rPr lang="en-GB" dirty="0"/>
              <a:t>Operational factors</a:t>
            </a:r>
          </a:p>
        </p:txBody>
      </p:sp>
      <p:sp>
        <p:nvSpPr>
          <p:cNvPr id="3" name="Content Placeholder 2">
            <a:extLst>
              <a:ext uri="{FF2B5EF4-FFF2-40B4-BE49-F238E27FC236}">
                <a16:creationId xmlns:a16="http://schemas.microsoft.com/office/drawing/2014/main" id="{A21C4BD6-C91F-5994-5894-59E9D44D1D59}"/>
              </a:ext>
            </a:extLst>
          </p:cNvPr>
          <p:cNvSpPr>
            <a:spLocks noGrp="1"/>
          </p:cNvSpPr>
          <p:nvPr>
            <p:ph idx="1"/>
          </p:nvPr>
        </p:nvSpPr>
        <p:spPr/>
        <p:txBody>
          <a:bodyPr/>
          <a:lstStyle/>
          <a:p>
            <a:pPr>
              <a:buFont typeface="Wingdings" panose="05000000000000000000" pitchFamily="2" charset="2"/>
              <a:buChar char="v"/>
            </a:pPr>
            <a:r>
              <a:rPr lang="en-GB" dirty="0"/>
              <a:t> The venue for the meeting will be Manchester Central Convention Centre.</a:t>
            </a:r>
          </a:p>
          <a:p>
            <a:pPr>
              <a:buFont typeface="Wingdings" panose="05000000000000000000" pitchFamily="2" charset="2"/>
              <a:buChar char="v"/>
            </a:pPr>
            <a:r>
              <a:rPr lang="en-GB" dirty="0"/>
              <a:t>Date – 01 July, 2024.</a:t>
            </a:r>
          </a:p>
        </p:txBody>
      </p:sp>
      <p:pic>
        <p:nvPicPr>
          <p:cNvPr id="6" name="Picture 5">
            <a:extLst>
              <a:ext uri="{FF2B5EF4-FFF2-40B4-BE49-F238E27FC236}">
                <a16:creationId xmlns:a16="http://schemas.microsoft.com/office/drawing/2014/main" id="{B6CDE31D-400A-F628-2338-6FE974638EC3}"/>
              </a:ext>
            </a:extLst>
          </p:cNvPr>
          <p:cNvPicPr>
            <a:picLocks noChangeAspect="1"/>
          </p:cNvPicPr>
          <p:nvPr/>
        </p:nvPicPr>
        <p:blipFill>
          <a:blip r:embed="rId3"/>
          <a:stretch>
            <a:fillRect/>
          </a:stretch>
        </p:blipFill>
        <p:spPr>
          <a:xfrm>
            <a:off x="1630180" y="3262090"/>
            <a:ext cx="4506610" cy="2998944"/>
          </a:xfrm>
          <a:prstGeom prst="rect">
            <a:avLst/>
          </a:prstGeom>
        </p:spPr>
      </p:pic>
      <p:pic>
        <p:nvPicPr>
          <p:cNvPr id="7" name="Picture 6">
            <a:extLst>
              <a:ext uri="{FF2B5EF4-FFF2-40B4-BE49-F238E27FC236}">
                <a16:creationId xmlns:a16="http://schemas.microsoft.com/office/drawing/2014/main" id="{632DC7D8-63B3-077B-A81C-C4849B314F5E}"/>
              </a:ext>
            </a:extLst>
          </p:cNvPr>
          <p:cNvPicPr>
            <a:picLocks noChangeAspect="1"/>
          </p:cNvPicPr>
          <p:nvPr/>
        </p:nvPicPr>
        <p:blipFill>
          <a:blip r:embed="rId4"/>
          <a:stretch>
            <a:fillRect/>
          </a:stretch>
        </p:blipFill>
        <p:spPr>
          <a:xfrm>
            <a:off x="6436995" y="3262089"/>
            <a:ext cx="4465820" cy="2998945"/>
          </a:xfrm>
          <a:prstGeom prst="rect">
            <a:avLst/>
          </a:prstGeom>
        </p:spPr>
      </p:pic>
    </p:spTree>
    <p:extLst>
      <p:ext uri="{BB962C8B-B14F-4D97-AF65-F5344CB8AC3E}">
        <p14:creationId xmlns:p14="http://schemas.microsoft.com/office/powerpoint/2010/main" val="1112273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4C78B-12B2-DA9A-56EC-E47E652E4D64}"/>
              </a:ext>
            </a:extLst>
          </p:cNvPr>
          <p:cNvSpPr>
            <a:spLocks noGrp="1"/>
          </p:cNvSpPr>
          <p:nvPr>
            <p:ph type="title"/>
          </p:nvPr>
        </p:nvSpPr>
        <p:spPr/>
        <p:txBody>
          <a:bodyPr/>
          <a:lstStyle/>
          <a:p>
            <a:pPr algn="ctr"/>
            <a:r>
              <a:rPr lang="en-GB" dirty="0"/>
              <a:t>Operational factors (Continued) </a:t>
            </a:r>
          </a:p>
        </p:txBody>
      </p:sp>
      <p:sp>
        <p:nvSpPr>
          <p:cNvPr id="4" name="Content Placeholder 3">
            <a:extLst>
              <a:ext uri="{FF2B5EF4-FFF2-40B4-BE49-F238E27FC236}">
                <a16:creationId xmlns:a16="http://schemas.microsoft.com/office/drawing/2014/main" id="{E5D9F228-0A5C-F19A-EC0B-F4D3C05A4863}"/>
              </a:ext>
            </a:extLst>
          </p:cNvPr>
          <p:cNvSpPr>
            <a:spLocks noGrp="1"/>
          </p:cNvSpPr>
          <p:nvPr>
            <p:ph sz="half" idx="1"/>
          </p:nvPr>
        </p:nvSpPr>
        <p:spPr>
          <a:xfrm>
            <a:off x="6749731" y="2286000"/>
            <a:ext cx="4754880" cy="4572000"/>
          </a:xfrm>
        </p:spPr>
        <p:txBody>
          <a:bodyPr>
            <a:normAutofit/>
          </a:bodyPr>
          <a:lstStyle/>
          <a:p>
            <a:pPr marL="0" indent="0">
              <a:buNone/>
            </a:pPr>
            <a:r>
              <a:rPr lang="en-GB" b="1" dirty="0"/>
              <a:t>Skills needed by the event staff are – </a:t>
            </a:r>
          </a:p>
          <a:p>
            <a:r>
              <a:rPr lang="en-GB" dirty="0"/>
              <a:t>Organising skills</a:t>
            </a:r>
          </a:p>
          <a:p>
            <a:r>
              <a:rPr lang="en-GB" dirty="0"/>
              <a:t>Advanced technological skills</a:t>
            </a:r>
          </a:p>
          <a:p>
            <a:r>
              <a:rPr lang="en-GB" dirty="0"/>
              <a:t>Managing skills</a:t>
            </a:r>
          </a:p>
          <a:p>
            <a:r>
              <a:rPr lang="en-GB" dirty="0"/>
              <a:t>Time management</a:t>
            </a:r>
          </a:p>
          <a:p>
            <a:r>
              <a:rPr lang="en-GB" dirty="0"/>
              <a:t>Attention to detail</a:t>
            </a:r>
          </a:p>
          <a:p>
            <a:r>
              <a:rPr lang="en-GB" dirty="0"/>
              <a:t>Communication skills</a:t>
            </a:r>
          </a:p>
          <a:p>
            <a:r>
              <a:rPr lang="en-GB" dirty="0"/>
              <a:t>Creativity</a:t>
            </a:r>
          </a:p>
          <a:p>
            <a:r>
              <a:rPr lang="en-GB" dirty="0"/>
              <a:t>Leadership</a:t>
            </a:r>
          </a:p>
        </p:txBody>
      </p:sp>
      <p:sp>
        <p:nvSpPr>
          <p:cNvPr id="5" name="Content Placeholder 4">
            <a:extLst>
              <a:ext uri="{FF2B5EF4-FFF2-40B4-BE49-F238E27FC236}">
                <a16:creationId xmlns:a16="http://schemas.microsoft.com/office/drawing/2014/main" id="{012AAFF1-03C8-23F9-8B18-1C3F38EC89D5}"/>
              </a:ext>
            </a:extLst>
          </p:cNvPr>
          <p:cNvSpPr>
            <a:spLocks noGrp="1"/>
          </p:cNvSpPr>
          <p:nvPr>
            <p:ph sz="half" idx="2"/>
          </p:nvPr>
        </p:nvSpPr>
        <p:spPr>
          <a:xfrm>
            <a:off x="1961378" y="2286000"/>
            <a:ext cx="4754880" cy="4572000"/>
          </a:xfrm>
        </p:spPr>
        <p:txBody>
          <a:bodyPr>
            <a:normAutofit/>
          </a:bodyPr>
          <a:lstStyle/>
          <a:p>
            <a:pPr marL="0" indent="0">
              <a:buNone/>
            </a:pPr>
            <a:r>
              <a:rPr lang="en-GB" b="1" dirty="0"/>
              <a:t>Resources needed for the event are –</a:t>
            </a:r>
          </a:p>
          <a:p>
            <a:pPr>
              <a:buFont typeface="Wingdings" panose="05000000000000000000" pitchFamily="2" charset="2"/>
              <a:buChar char="v"/>
            </a:pPr>
            <a:r>
              <a:rPr lang="en-GB" dirty="0"/>
              <a:t>Catering</a:t>
            </a:r>
          </a:p>
          <a:p>
            <a:pPr>
              <a:buFont typeface="Wingdings" panose="05000000000000000000" pitchFamily="2" charset="2"/>
              <a:buChar char="v"/>
            </a:pPr>
            <a:r>
              <a:rPr lang="en-GB" dirty="0"/>
              <a:t>Lighting</a:t>
            </a:r>
          </a:p>
          <a:p>
            <a:pPr>
              <a:buFont typeface="Wingdings" panose="05000000000000000000" pitchFamily="2" charset="2"/>
              <a:buChar char="v"/>
            </a:pPr>
            <a:r>
              <a:rPr lang="en-GB" dirty="0"/>
              <a:t>Parking</a:t>
            </a:r>
          </a:p>
          <a:p>
            <a:pPr>
              <a:buFont typeface="Wingdings" panose="05000000000000000000" pitchFamily="2" charset="2"/>
              <a:buChar char="v"/>
            </a:pPr>
            <a:r>
              <a:rPr lang="en-GB" dirty="0"/>
              <a:t>Seating</a:t>
            </a:r>
          </a:p>
          <a:p>
            <a:endParaRPr lang="en-GB" dirty="0"/>
          </a:p>
        </p:txBody>
      </p:sp>
    </p:spTree>
    <p:extLst>
      <p:ext uri="{BB962C8B-B14F-4D97-AF65-F5344CB8AC3E}">
        <p14:creationId xmlns:p14="http://schemas.microsoft.com/office/powerpoint/2010/main" val="55698260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437</TotalTime>
  <Words>227</Words>
  <Application>Microsoft Office PowerPoint</Application>
  <PresentationFormat>Widescreen</PresentationFormat>
  <Paragraphs>40</Paragraphs>
  <Slides>6</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Century Gothic</vt:lpstr>
      <vt:lpstr>Times New Roman</vt:lpstr>
      <vt:lpstr>Wingdings</vt:lpstr>
      <vt:lpstr>Wingdings 3</vt:lpstr>
      <vt:lpstr>Wisp</vt:lpstr>
      <vt:lpstr>BMIH6007 International Meetings Management For The Hotel Industry</vt:lpstr>
      <vt:lpstr>Introduction </vt:lpstr>
      <vt:lpstr>Market factors </vt:lpstr>
      <vt:lpstr>Market factors (Continued)</vt:lpstr>
      <vt:lpstr>Operational factors</vt:lpstr>
      <vt:lpstr>Operational factors (Continued)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Syeda Samia Begum</cp:lastModifiedBy>
  <cp:revision>21</cp:revision>
  <dcterms:created xsi:type="dcterms:W3CDTF">2024-04-29T07:27:59Z</dcterms:created>
  <dcterms:modified xsi:type="dcterms:W3CDTF">2024-05-02T11:35:56Z</dcterms:modified>
</cp:coreProperties>
</file>