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14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image" Target="../media/image8.jpg"/><Relationship Id="rId4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image" Target="../media/image8.jpg"/><Relationship Id="rId4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540BE1-2EB5-4B12-8374-7A56C3BDBE71}" type="doc">
      <dgm:prSet loTypeId="urn:microsoft.com/office/officeart/2005/8/layout/hList7" loCatId="process" qsTypeId="urn:microsoft.com/office/officeart/2005/8/quickstyle/simple1" qsCatId="simple" csTypeId="urn:microsoft.com/office/officeart/2005/8/colors/accent1_2" csCatId="accent1" phldr="1"/>
      <dgm:spPr/>
    </dgm:pt>
    <dgm:pt modelId="{1DEB27FD-B571-430B-B01B-5F748FB3CC94}">
      <dgm:prSet phldrT="[Text]"/>
      <dgm:spPr/>
      <dgm:t>
        <a:bodyPr/>
        <a:lstStyle/>
        <a:p>
          <a:r>
            <a:rPr lang="en-GB" dirty="0" smtClean="0"/>
            <a:t>Social Entrepreneur</a:t>
          </a:r>
          <a:endParaRPr lang="en-GB" dirty="0"/>
        </a:p>
      </dgm:t>
    </dgm:pt>
    <dgm:pt modelId="{3321AC8F-9E5D-40E8-BD6F-E87A3895E0E5}" type="parTrans" cxnId="{2DABEF7A-39D7-4F23-B6E6-E5C4A326572C}">
      <dgm:prSet/>
      <dgm:spPr/>
      <dgm:t>
        <a:bodyPr/>
        <a:lstStyle/>
        <a:p>
          <a:endParaRPr lang="en-GB"/>
        </a:p>
      </dgm:t>
    </dgm:pt>
    <dgm:pt modelId="{34F653E2-EB19-4E9B-80A6-9A50FFAED257}" type="sibTrans" cxnId="{2DABEF7A-39D7-4F23-B6E6-E5C4A326572C}">
      <dgm:prSet/>
      <dgm:spPr/>
      <dgm:t>
        <a:bodyPr/>
        <a:lstStyle/>
        <a:p>
          <a:endParaRPr lang="en-GB"/>
        </a:p>
      </dgm:t>
    </dgm:pt>
    <dgm:pt modelId="{458C2FBE-6C19-4008-9EEE-27CD9FA5549B}">
      <dgm:prSet phldrT="[Text]"/>
      <dgm:spPr/>
      <dgm:t>
        <a:bodyPr/>
        <a:lstStyle/>
        <a:p>
          <a:r>
            <a:rPr lang="en-GB" dirty="0" err="1" smtClean="0"/>
            <a:t>Ecopreneur</a:t>
          </a:r>
          <a:endParaRPr lang="en-GB" dirty="0"/>
        </a:p>
      </dgm:t>
    </dgm:pt>
    <dgm:pt modelId="{030B289B-6045-43AB-9D69-4456A04B3AE5}" type="sibTrans" cxnId="{8A638A89-ED40-4B84-B24E-518EA15240EE}">
      <dgm:prSet/>
      <dgm:spPr/>
      <dgm:t>
        <a:bodyPr/>
        <a:lstStyle/>
        <a:p>
          <a:endParaRPr lang="en-GB"/>
        </a:p>
      </dgm:t>
    </dgm:pt>
    <dgm:pt modelId="{EBA971F6-DC31-4CCE-9C3E-BC80C8CC4759}" type="parTrans" cxnId="{8A638A89-ED40-4B84-B24E-518EA15240EE}">
      <dgm:prSet/>
      <dgm:spPr/>
      <dgm:t>
        <a:bodyPr/>
        <a:lstStyle/>
        <a:p>
          <a:endParaRPr lang="en-GB"/>
        </a:p>
      </dgm:t>
    </dgm:pt>
    <dgm:pt modelId="{B3A5DB50-04F6-46ED-90ED-C609682A7574}">
      <dgm:prSet phldrT="[Text]"/>
      <dgm:spPr/>
      <dgm:t>
        <a:bodyPr/>
        <a:lstStyle/>
        <a:p>
          <a:r>
            <a:rPr lang="en-GB" dirty="0" smtClean="0"/>
            <a:t>Entrepreneur</a:t>
          </a:r>
          <a:endParaRPr lang="en-GB" dirty="0"/>
        </a:p>
      </dgm:t>
    </dgm:pt>
    <dgm:pt modelId="{138A14F3-AA70-4CC4-AA70-4BAF321C580F}" type="sibTrans" cxnId="{7AD7AD6C-25EA-4F3F-A4B4-9CBC0D86CFA1}">
      <dgm:prSet/>
      <dgm:spPr/>
      <dgm:t>
        <a:bodyPr/>
        <a:lstStyle/>
        <a:p>
          <a:endParaRPr lang="en-GB"/>
        </a:p>
      </dgm:t>
    </dgm:pt>
    <dgm:pt modelId="{B7F894B2-DBEF-42DE-9CC0-629C8D73572F}" type="parTrans" cxnId="{7AD7AD6C-25EA-4F3F-A4B4-9CBC0D86CFA1}">
      <dgm:prSet/>
      <dgm:spPr/>
      <dgm:t>
        <a:bodyPr/>
        <a:lstStyle/>
        <a:p>
          <a:endParaRPr lang="en-GB"/>
        </a:p>
      </dgm:t>
    </dgm:pt>
    <dgm:pt modelId="{8BD4527C-CB99-49DA-A5B4-82E48D863BC7}">
      <dgm:prSet phldrT="[Text]"/>
      <dgm:spPr/>
      <dgm:t>
        <a:bodyPr/>
        <a:lstStyle/>
        <a:p>
          <a:r>
            <a:rPr lang="en-GB" dirty="0" err="1" smtClean="0"/>
            <a:t>Intrapreneur</a:t>
          </a:r>
          <a:endParaRPr lang="en-GB" dirty="0"/>
        </a:p>
      </dgm:t>
    </dgm:pt>
    <dgm:pt modelId="{8BB4FF21-869C-4B8E-AE84-99588E01C3B6}" type="sibTrans" cxnId="{22BB0408-AFD1-44C9-8A86-D74C46B2BF41}">
      <dgm:prSet/>
      <dgm:spPr/>
      <dgm:t>
        <a:bodyPr/>
        <a:lstStyle/>
        <a:p>
          <a:endParaRPr lang="en-GB"/>
        </a:p>
      </dgm:t>
    </dgm:pt>
    <dgm:pt modelId="{B311D2AC-137B-4F63-A8C0-967C6DB13301}" type="parTrans" cxnId="{22BB0408-AFD1-44C9-8A86-D74C46B2BF41}">
      <dgm:prSet/>
      <dgm:spPr/>
      <dgm:t>
        <a:bodyPr/>
        <a:lstStyle/>
        <a:p>
          <a:endParaRPr lang="en-GB"/>
        </a:p>
      </dgm:t>
    </dgm:pt>
    <dgm:pt modelId="{8CA55216-82EB-4332-AAA6-476E867ECB29}" type="pres">
      <dgm:prSet presAssocID="{11540BE1-2EB5-4B12-8374-7A56C3BDBE71}" presName="Name0" presStyleCnt="0">
        <dgm:presLayoutVars>
          <dgm:dir/>
          <dgm:resizeHandles val="exact"/>
        </dgm:presLayoutVars>
      </dgm:prSet>
      <dgm:spPr/>
    </dgm:pt>
    <dgm:pt modelId="{88839C14-2A89-4DB1-A6D8-F4F561E0382A}" type="pres">
      <dgm:prSet presAssocID="{11540BE1-2EB5-4B12-8374-7A56C3BDBE71}" presName="fgShape" presStyleLbl="fgShp" presStyleIdx="0" presStyleCnt="1"/>
      <dgm:spPr/>
    </dgm:pt>
    <dgm:pt modelId="{ECC19619-89F2-43CA-9CF2-3F0C769D0CA6}" type="pres">
      <dgm:prSet presAssocID="{11540BE1-2EB5-4B12-8374-7A56C3BDBE71}" presName="linComp" presStyleCnt="0"/>
      <dgm:spPr/>
    </dgm:pt>
    <dgm:pt modelId="{D5AE04A4-BD0E-4D93-81C7-151688273CCC}" type="pres">
      <dgm:prSet presAssocID="{1DEB27FD-B571-430B-B01B-5F748FB3CC94}" presName="compNode" presStyleCnt="0"/>
      <dgm:spPr/>
    </dgm:pt>
    <dgm:pt modelId="{AD2171C6-7F51-4872-8B77-6238F96442EE}" type="pres">
      <dgm:prSet presAssocID="{1DEB27FD-B571-430B-B01B-5F748FB3CC94}" presName="bkgdShape" presStyleLbl="node1" presStyleIdx="0" presStyleCnt="4"/>
      <dgm:spPr/>
      <dgm:t>
        <a:bodyPr/>
        <a:lstStyle/>
        <a:p>
          <a:endParaRPr lang="en-GB"/>
        </a:p>
      </dgm:t>
    </dgm:pt>
    <dgm:pt modelId="{389822FE-3F73-4F9F-9933-D3EDBFC1D480}" type="pres">
      <dgm:prSet presAssocID="{1DEB27FD-B571-430B-B01B-5F748FB3CC94}" presName="nodeTx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0189088-92BD-4562-AE3A-667F71A66130}" type="pres">
      <dgm:prSet presAssocID="{1DEB27FD-B571-430B-B01B-5F748FB3CC94}" presName="invisiNode" presStyleLbl="node1" presStyleIdx="0" presStyleCnt="4"/>
      <dgm:spPr/>
    </dgm:pt>
    <dgm:pt modelId="{EF5ADED1-BCDB-4CA7-A9F8-CCA91D0EE539}" type="pres">
      <dgm:prSet presAssocID="{1DEB27FD-B571-430B-B01B-5F748FB3CC94}" presName="imagNode" presStyleLbl="fgImgPlace1" presStyleIdx="0" presStyleCnt="4" custScaleX="111514" custScaleY="113589" custLinFactNeighborX="-905" custLinFactNeighborY="-90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AAA04573-1FE6-40B6-8705-710421D21A41}" type="pres">
      <dgm:prSet presAssocID="{34F653E2-EB19-4E9B-80A6-9A50FFAED257}" presName="sibTrans" presStyleLbl="sibTrans2D1" presStyleIdx="0" presStyleCnt="0"/>
      <dgm:spPr/>
      <dgm:t>
        <a:bodyPr/>
        <a:lstStyle/>
        <a:p>
          <a:endParaRPr lang="en-GB"/>
        </a:p>
      </dgm:t>
    </dgm:pt>
    <dgm:pt modelId="{ACEB6B4F-BC0F-4ABC-82E1-CF1BF8AB0E5E}" type="pres">
      <dgm:prSet presAssocID="{458C2FBE-6C19-4008-9EEE-27CD9FA5549B}" presName="compNode" presStyleCnt="0"/>
      <dgm:spPr/>
    </dgm:pt>
    <dgm:pt modelId="{C60EC8E3-BFF3-4A8C-A3A6-6CC4E22C70DB}" type="pres">
      <dgm:prSet presAssocID="{458C2FBE-6C19-4008-9EEE-27CD9FA5549B}" presName="bkgdShape" presStyleLbl="node1" presStyleIdx="1" presStyleCnt="4"/>
      <dgm:spPr/>
      <dgm:t>
        <a:bodyPr/>
        <a:lstStyle/>
        <a:p>
          <a:endParaRPr lang="en-GB"/>
        </a:p>
      </dgm:t>
    </dgm:pt>
    <dgm:pt modelId="{586F7DEE-EBB5-445F-85D3-FF4B3BBF288E}" type="pres">
      <dgm:prSet presAssocID="{458C2FBE-6C19-4008-9EEE-27CD9FA5549B}" presName="nodeTx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32C8A0E-FE64-4255-981A-B5E2663DD9E1}" type="pres">
      <dgm:prSet presAssocID="{458C2FBE-6C19-4008-9EEE-27CD9FA5549B}" presName="invisiNode" presStyleLbl="node1" presStyleIdx="1" presStyleCnt="4"/>
      <dgm:spPr/>
    </dgm:pt>
    <dgm:pt modelId="{770B8D88-CC27-4E85-9B29-7A03D5615AA6}" type="pres">
      <dgm:prSet presAssocID="{458C2FBE-6C19-4008-9EEE-27CD9FA5549B}" presName="imagNode" presStyleLbl="fgImgPlace1" presStyleIdx="1" presStyleCnt="4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  <dgm:pt modelId="{6D086FA5-0E38-4958-9509-1C2CAA65FD01}" type="pres">
      <dgm:prSet presAssocID="{030B289B-6045-43AB-9D69-4456A04B3AE5}" presName="sibTrans" presStyleLbl="sibTrans2D1" presStyleIdx="0" presStyleCnt="0"/>
      <dgm:spPr/>
      <dgm:t>
        <a:bodyPr/>
        <a:lstStyle/>
        <a:p>
          <a:endParaRPr lang="en-GB"/>
        </a:p>
      </dgm:t>
    </dgm:pt>
    <dgm:pt modelId="{ABDAB5D5-9C52-4D3C-AAE6-1DCFB9F8C64C}" type="pres">
      <dgm:prSet presAssocID="{B3A5DB50-04F6-46ED-90ED-C609682A7574}" presName="compNode" presStyleCnt="0"/>
      <dgm:spPr/>
    </dgm:pt>
    <dgm:pt modelId="{50FC745F-C36E-4A5A-B09C-2AB58950002C}" type="pres">
      <dgm:prSet presAssocID="{B3A5DB50-04F6-46ED-90ED-C609682A7574}" presName="bkgdShape" presStyleLbl="node1" presStyleIdx="2" presStyleCnt="4"/>
      <dgm:spPr/>
      <dgm:t>
        <a:bodyPr/>
        <a:lstStyle/>
        <a:p>
          <a:endParaRPr lang="en-GB"/>
        </a:p>
      </dgm:t>
    </dgm:pt>
    <dgm:pt modelId="{10E01DFC-BB3D-48B8-B1E4-8C2B2274A9BC}" type="pres">
      <dgm:prSet presAssocID="{B3A5DB50-04F6-46ED-90ED-C609682A7574}" presName="nodeTx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549CBE8-AAC6-4A4D-B644-C92736909A71}" type="pres">
      <dgm:prSet presAssocID="{B3A5DB50-04F6-46ED-90ED-C609682A7574}" presName="invisiNode" presStyleLbl="node1" presStyleIdx="2" presStyleCnt="4"/>
      <dgm:spPr/>
    </dgm:pt>
    <dgm:pt modelId="{913FFEBB-F4FB-450B-B0DA-B5BE5BB7A9E7}" type="pres">
      <dgm:prSet presAssocID="{B3A5DB50-04F6-46ED-90ED-C609682A7574}" presName="imagNode" presStyleLbl="fgImgPlac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6000" r="-46000"/>
          </a:stretch>
        </a:blipFill>
      </dgm:spPr>
    </dgm:pt>
    <dgm:pt modelId="{36A72407-6EAA-4C2B-BFC4-D5885A5486ED}" type="pres">
      <dgm:prSet presAssocID="{138A14F3-AA70-4CC4-AA70-4BAF321C580F}" presName="sibTrans" presStyleLbl="sibTrans2D1" presStyleIdx="0" presStyleCnt="0"/>
      <dgm:spPr/>
      <dgm:t>
        <a:bodyPr/>
        <a:lstStyle/>
        <a:p>
          <a:endParaRPr lang="en-GB"/>
        </a:p>
      </dgm:t>
    </dgm:pt>
    <dgm:pt modelId="{07473AA7-25D7-4E92-B0F2-5BC2E39B2D2A}" type="pres">
      <dgm:prSet presAssocID="{8BD4527C-CB99-49DA-A5B4-82E48D863BC7}" presName="compNode" presStyleCnt="0"/>
      <dgm:spPr/>
    </dgm:pt>
    <dgm:pt modelId="{3AD598FA-F271-4387-804D-1DD8E06F341B}" type="pres">
      <dgm:prSet presAssocID="{8BD4527C-CB99-49DA-A5B4-82E48D863BC7}" presName="bkgdShape" presStyleLbl="node1" presStyleIdx="3" presStyleCnt="4"/>
      <dgm:spPr/>
      <dgm:t>
        <a:bodyPr/>
        <a:lstStyle/>
        <a:p>
          <a:endParaRPr lang="en-GB"/>
        </a:p>
      </dgm:t>
    </dgm:pt>
    <dgm:pt modelId="{6C54EB09-E569-40C1-90B6-F6F62D64EB5D}" type="pres">
      <dgm:prSet presAssocID="{8BD4527C-CB99-49DA-A5B4-82E48D863BC7}" presName="nodeTx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F7ADFD9-4FEE-4B06-8EC6-5359B0F89274}" type="pres">
      <dgm:prSet presAssocID="{8BD4527C-CB99-49DA-A5B4-82E48D863BC7}" presName="invisiNode" presStyleLbl="node1" presStyleIdx="3" presStyleCnt="4"/>
      <dgm:spPr/>
    </dgm:pt>
    <dgm:pt modelId="{82243556-E8EF-4342-92FF-CC3CA55574BC}" type="pres">
      <dgm:prSet presAssocID="{8BD4527C-CB99-49DA-A5B4-82E48D863BC7}" presName="imagNode" presStyleLbl="fgImgPlace1" presStyleIdx="3" presStyleCnt="4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</dgm:spPr>
    </dgm:pt>
  </dgm:ptLst>
  <dgm:cxnLst>
    <dgm:cxn modelId="{2DABEF7A-39D7-4F23-B6E6-E5C4A326572C}" srcId="{11540BE1-2EB5-4B12-8374-7A56C3BDBE71}" destId="{1DEB27FD-B571-430B-B01B-5F748FB3CC94}" srcOrd="0" destOrd="0" parTransId="{3321AC8F-9E5D-40E8-BD6F-E87A3895E0E5}" sibTransId="{34F653E2-EB19-4E9B-80A6-9A50FFAED257}"/>
    <dgm:cxn modelId="{F62B1523-5DA8-4A0A-B3B4-47BB8E23FAD2}" type="presOf" srcId="{8BD4527C-CB99-49DA-A5B4-82E48D863BC7}" destId="{6C54EB09-E569-40C1-90B6-F6F62D64EB5D}" srcOrd="1" destOrd="0" presId="urn:microsoft.com/office/officeart/2005/8/layout/hList7"/>
    <dgm:cxn modelId="{7AD7AD6C-25EA-4F3F-A4B4-9CBC0D86CFA1}" srcId="{11540BE1-2EB5-4B12-8374-7A56C3BDBE71}" destId="{B3A5DB50-04F6-46ED-90ED-C609682A7574}" srcOrd="2" destOrd="0" parTransId="{B7F894B2-DBEF-42DE-9CC0-629C8D73572F}" sibTransId="{138A14F3-AA70-4CC4-AA70-4BAF321C580F}"/>
    <dgm:cxn modelId="{878ABAC7-9100-4467-A29F-E24BB7B0EB26}" type="presOf" srcId="{458C2FBE-6C19-4008-9EEE-27CD9FA5549B}" destId="{C60EC8E3-BFF3-4A8C-A3A6-6CC4E22C70DB}" srcOrd="0" destOrd="0" presId="urn:microsoft.com/office/officeart/2005/8/layout/hList7"/>
    <dgm:cxn modelId="{8A638A89-ED40-4B84-B24E-518EA15240EE}" srcId="{11540BE1-2EB5-4B12-8374-7A56C3BDBE71}" destId="{458C2FBE-6C19-4008-9EEE-27CD9FA5549B}" srcOrd="1" destOrd="0" parTransId="{EBA971F6-DC31-4CCE-9C3E-BC80C8CC4759}" sibTransId="{030B289B-6045-43AB-9D69-4456A04B3AE5}"/>
    <dgm:cxn modelId="{7F9A8AAF-6798-463C-8542-2B34D1046071}" type="presOf" srcId="{030B289B-6045-43AB-9D69-4456A04B3AE5}" destId="{6D086FA5-0E38-4958-9509-1C2CAA65FD01}" srcOrd="0" destOrd="0" presId="urn:microsoft.com/office/officeart/2005/8/layout/hList7"/>
    <dgm:cxn modelId="{A979ECA6-714E-4658-AB3F-55402F4039B0}" type="presOf" srcId="{1DEB27FD-B571-430B-B01B-5F748FB3CC94}" destId="{389822FE-3F73-4F9F-9933-D3EDBFC1D480}" srcOrd="1" destOrd="0" presId="urn:microsoft.com/office/officeart/2005/8/layout/hList7"/>
    <dgm:cxn modelId="{9F71EF4B-5434-4B83-942A-D0B5E48CE69D}" type="presOf" srcId="{34F653E2-EB19-4E9B-80A6-9A50FFAED257}" destId="{AAA04573-1FE6-40B6-8705-710421D21A41}" srcOrd="0" destOrd="0" presId="urn:microsoft.com/office/officeart/2005/8/layout/hList7"/>
    <dgm:cxn modelId="{EC2A198F-2A3E-4A58-A7B0-D02EA4399902}" type="presOf" srcId="{B3A5DB50-04F6-46ED-90ED-C609682A7574}" destId="{10E01DFC-BB3D-48B8-B1E4-8C2B2274A9BC}" srcOrd="1" destOrd="0" presId="urn:microsoft.com/office/officeart/2005/8/layout/hList7"/>
    <dgm:cxn modelId="{22BB0408-AFD1-44C9-8A86-D74C46B2BF41}" srcId="{11540BE1-2EB5-4B12-8374-7A56C3BDBE71}" destId="{8BD4527C-CB99-49DA-A5B4-82E48D863BC7}" srcOrd="3" destOrd="0" parTransId="{B311D2AC-137B-4F63-A8C0-967C6DB13301}" sibTransId="{8BB4FF21-869C-4B8E-AE84-99588E01C3B6}"/>
    <dgm:cxn modelId="{D07FC49A-B92A-4421-86DA-14B142890DF8}" type="presOf" srcId="{11540BE1-2EB5-4B12-8374-7A56C3BDBE71}" destId="{8CA55216-82EB-4332-AAA6-476E867ECB29}" srcOrd="0" destOrd="0" presId="urn:microsoft.com/office/officeart/2005/8/layout/hList7"/>
    <dgm:cxn modelId="{4EF7A88D-509B-4DA1-9A31-5FEDCD3B011B}" type="presOf" srcId="{B3A5DB50-04F6-46ED-90ED-C609682A7574}" destId="{50FC745F-C36E-4A5A-B09C-2AB58950002C}" srcOrd="0" destOrd="0" presId="urn:microsoft.com/office/officeart/2005/8/layout/hList7"/>
    <dgm:cxn modelId="{AAAE583A-28E6-4AA0-8BA2-BED818580125}" type="presOf" srcId="{1DEB27FD-B571-430B-B01B-5F748FB3CC94}" destId="{AD2171C6-7F51-4872-8B77-6238F96442EE}" srcOrd="0" destOrd="0" presId="urn:microsoft.com/office/officeart/2005/8/layout/hList7"/>
    <dgm:cxn modelId="{8606D24D-FFEB-41D2-988D-E05909287B96}" type="presOf" srcId="{138A14F3-AA70-4CC4-AA70-4BAF321C580F}" destId="{36A72407-6EAA-4C2B-BFC4-D5885A5486ED}" srcOrd="0" destOrd="0" presId="urn:microsoft.com/office/officeart/2005/8/layout/hList7"/>
    <dgm:cxn modelId="{47B86F04-1DD7-4998-B015-764BB6A9DE1A}" type="presOf" srcId="{458C2FBE-6C19-4008-9EEE-27CD9FA5549B}" destId="{586F7DEE-EBB5-445F-85D3-FF4B3BBF288E}" srcOrd="1" destOrd="0" presId="urn:microsoft.com/office/officeart/2005/8/layout/hList7"/>
    <dgm:cxn modelId="{DF56EAEF-32CC-4B9F-9FF6-855A4E04CAFB}" type="presOf" srcId="{8BD4527C-CB99-49DA-A5B4-82E48D863BC7}" destId="{3AD598FA-F271-4387-804D-1DD8E06F341B}" srcOrd="0" destOrd="0" presId="urn:microsoft.com/office/officeart/2005/8/layout/hList7"/>
    <dgm:cxn modelId="{C6F0485E-10CA-4CAC-8D37-2596DE415ECE}" type="presParOf" srcId="{8CA55216-82EB-4332-AAA6-476E867ECB29}" destId="{88839C14-2A89-4DB1-A6D8-F4F561E0382A}" srcOrd="0" destOrd="0" presId="urn:microsoft.com/office/officeart/2005/8/layout/hList7"/>
    <dgm:cxn modelId="{C94ADFFE-E5B7-4FE4-8B50-0D07BF736259}" type="presParOf" srcId="{8CA55216-82EB-4332-AAA6-476E867ECB29}" destId="{ECC19619-89F2-43CA-9CF2-3F0C769D0CA6}" srcOrd="1" destOrd="0" presId="urn:microsoft.com/office/officeart/2005/8/layout/hList7"/>
    <dgm:cxn modelId="{2FB1749C-86C5-493A-B582-B8491B4BD396}" type="presParOf" srcId="{ECC19619-89F2-43CA-9CF2-3F0C769D0CA6}" destId="{D5AE04A4-BD0E-4D93-81C7-151688273CCC}" srcOrd="0" destOrd="0" presId="urn:microsoft.com/office/officeart/2005/8/layout/hList7"/>
    <dgm:cxn modelId="{E56600B5-3F26-4144-89D1-9EC28134E62B}" type="presParOf" srcId="{D5AE04A4-BD0E-4D93-81C7-151688273CCC}" destId="{AD2171C6-7F51-4872-8B77-6238F96442EE}" srcOrd="0" destOrd="0" presId="urn:microsoft.com/office/officeart/2005/8/layout/hList7"/>
    <dgm:cxn modelId="{679F264C-D5A1-4D3C-85E0-ED81DC2F8213}" type="presParOf" srcId="{D5AE04A4-BD0E-4D93-81C7-151688273CCC}" destId="{389822FE-3F73-4F9F-9933-D3EDBFC1D480}" srcOrd="1" destOrd="0" presId="urn:microsoft.com/office/officeart/2005/8/layout/hList7"/>
    <dgm:cxn modelId="{515694D4-99C2-42E1-8D3B-A623512CF785}" type="presParOf" srcId="{D5AE04A4-BD0E-4D93-81C7-151688273CCC}" destId="{20189088-92BD-4562-AE3A-667F71A66130}" srcOrd="2" destOrd="0" presId="urn:microsoft.com/office/officeart/2005/8/layout/hList7"/>
    <dgm:cxn modelId="{6953A66B-F1F6-47C6-88A8-13F6929DAA8F}" type="presParOf" srcId="{D5AE04A4-BD0E-4D93-81C7-151688273CCC}" destId="{EF5ADED1-BCDB-4CA7-A9F8-CCA91D0EE539}" srcOrd="3" destOrd="0" presId="urn:microsoft.com/office/officeart/2005/8/layout/hList7"/>
    <dgm:cxn modelId="{05BA2594-32C1-4DE5-A63E-6F00F065479E}" type="presParOf" srcId="{ECC19619-89F2-43CA-9CF2-3F0C769D0CA6}" destId="{AAA04573-1FE6-40B6-8705-710421D21A41}" srcOrd="1" destOrd="0" presId="urn:microsoft.com/office/officeart/2005/8/layout/hList7"/>
    <dgm:cxn modelId="{28DE8051-6BAB-4F1B-80CC-8C413D2121CC}" type="presParOf" srcId="{ECC19619-89F2-43CA-9CF2-3F0C769D0CA6}" destId="{ACEB6B4F-BC0F-4ABC-82E1-CF1BF8AB0E5E}" srcOrd="2" destOrd="0" presId="urn:microsoft.com/office/officeart/2005/8/layout/hList7"/>
    <dgm:cxn modelId="{2292E2E3-84C3-45FC-B15E-48E703E37373}" type="presParOf" srcId="{ACEB6B4F-BC0F-4ABC-82E1-CF1BF8AB0E5E}" destId="{C60EC8E3-BFF3-4A8C-A3A6-6CC4E22C70DB}" srcOrd="0" destOrd="0" presId="urn:microsoft.com/office/officeart/2005/8/layout/hList7"/>
    <dgm:cxn modelId="{AD44C0B7-CB31-4F42-BF2C-198AED8CFD99}" type="presParOf" srcId="{ACEB6B4F-BC0F-4ABC-82E1-CF1BF8AB0E5E}" destId="{586F7DEE-EBB5-445F-85D3-FF4B3BBF288E}" srcOrd="1" destOrd="0" presId="urn:microsoft.com/office/officeart/2005/8/layout/hList7"/>
    <dgm:cxn modelId="{9D06AAA0-5F17-4D79-AAA8-3AC76F21A3A5}" type="presParOf" srcId="{ACEB6B4F-BC0F-4ABC-82E1-CF1BF8AB0E5E}" destId="{E32C8A0E-FE64-4255-981A-B5E2663DD9E1}" srcOrd="2" destOrd="0" presId="urn:microsoft.com/office/officeart/2005/8/layout/hList7"/>
    <dgm:cxn modelId="{0B0C636E-D1F1-4C51-AC37-D3DACE0CA7BB}" type="presParOf" srcId="{ACEB6B4F-BC0F-4ABC-82E1-CF1BF8AB0E5E}" destId="{770B8D88-CC27-4E85-9B29-7A03D5615AA6}" srcOrd="3" destOrd="0" presId="urn:microsoft.com/office/officeart/2005/8/layout/hList7"/>
    <dgm:cxn modelId="{80E6BF36-54DC-408F-A9AC-38AD8B666FA2}" type="presParOf" srcId="{ECC19619-89F2-43CA-9CF2-3F0C769D0CA6}" destId="{6D086FA5-0E38-4958-9509-1C2CAA65FD01}" srcOrd="3" destOrd="0" presId="urn:microsoft.com/office/officeart/2005/8/layout/hList7"/>
    <dgm:cxn modelId="{6B8CF00B-DAB1-4E41-AA3E-D20A0D48AB8C}" type="presParOf" srcId="{ECC19619-89F2-43CA-9CF2-3F0C769D0CA6}" destId="{ABDAB5D5-9C52-4D3C-AAE6-1DCFB9F8C64C}" srcOrd="4" destOrd="0" presId="urn:microsoft.com/office/officeart/2005/8/layout/hList7"/>
    <dgm:cxn modelId="{F755090B-9ABE-422F-A07F-2283D96CA804}" type="presParOf" srcId="{ABDAB5D5-9C52-4D3C-AAE6-1DCFB9F8C64C}" destId="{50FC745F-C36E-4A5A-B09C-2AB58950002C}" srcOrd="0" destOrd="0" presId="urn:microsoft.com/office/officeart/2005/8/layout/hList7"/>
    <dgm:cxn modelId="{64C7AEED-A750-464C-B2F4-D029DCC39B20}" type="presParOf" srcId="{ABDAB5D5-9C52-4D3C-AAE6-1DCFB9F8C64C}" destId="{10E01DFC-BB3D-48B8-B1E4-8C2B2274A9BC}" srcOrd="1" destOrd="0" presId="urn:microsoft.com/office/officeart/2005/8/layout/hList7"/>
    <dgm:cxn modelId="{7AFEF42E-2D16-4AE8-89DE-479D46B4847D}" type="presParOf" srcId="{ABDAB5D5-9C52-4D3C-AAE6-1DCFB9F8C64C}" destId="{2549CBE8-AAC6-4A4D-B644-C92736909A71}" srcOrd="2" destOrd="0" presId="urn:microsoft.com/office/officeart/2005/8/layout/hList7"/>
    <dgm:cxn modelId="{5867DE0E-E7B0-4AF4-AA3E-7402345E94EF}" type="presParOf" srcId="{ABDAB5D5-9C52-4D3C-AAE6-1DCFB9F8C64C}" destId="{913FFEBB-F4FB-450B-B0DA-B5BE5BB7A9E7}" srcOrd="3" destOrd="0" presId="urn:microsoft.com/office/officeart/2005/8/layout/hList7"/>
    <dgm:cxn modelId="{4E019D78-C860-466D-B182-77A75E260CF6}" type="presParOf" srcId="{ECC19619-89F2-43CA-9CF2-3F0C769D0CA6}" destId="{36A72407-6EAA-4C2B-BFC4-D5885A5486ED}" srcOrd="5" destOrd="0" presId="urn:microsoft.com/office/officeart/2005/8/layout/hList7"/>
    <dgm:cxn modelId="{7BCD6704-CE88-4CAD-BCF3-D71E01B56649}" type="presParOf" srcId="{ECC19619-89F2-43CA-9CF2-3F0C769D0CA6}" destId="{07473AA7-25D7-4E92-B0F2-5BC2E39B2D2A}" srcOrd="6" destOrd="0" presId="urn:microsoft.com/office/officeart/2005/8/layout/hList7"/>
    <dgm:cxn modelId="{62DB33DF-D292-486F-8E6B-F280791B6BB3}" type="presParOf" srcId="{07473AA7-25D7-4E92-B0F2-5BC2E39B2D2A}" destId="{3AD598FA-F271-4387-804D-1DD8E06F341B}" srcOrd="0" destOrd="0" presId="urn:microsoft.com/office/officeart/2005/8/layout/hList7"/>
    <dgm:cxn modelId="{CBF1431D-9602-4901-987B-70C4E5942299}" type="presParOf" srcId="{07473AA7-25D7-4E92-B0F2-5BC2E39B2D2A}" destId="{6C54EB09-E569-40C1-90B6-F6F62D64EB5D}" srcOrd="1" destOrd="0" presId="urn:microsoft.com/office/officeart/2005/8/layout/hList7"/>
    <dgm:cxn modelId="{C9002864-ACEB-40D7-84B2-CC98FE31F93E}" type="presParOf" srcId="{07473AA7-25D7-4E92-B0F2-5BC2E39B2D2A}" destId="{5F7ADFD9-4FEE-4B06-8EC6-5359B0F89274}" srcOrd="2" destOrd="0" presId="urn:microsoft.com/office/officeart/2005/8/layout/hList7"/>
    <dgm:cxn modelId="{EC3872FE-3F4F-4CB5-BF60-EB9BEA3C3C68}" type="presParOf" srcId="{07473AA7-25D7-4E92-B0F2-5BC2E39B2D2A}" destId="{82243556-E8EF-4342-92FF-CC3CA55574BC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2171C6-7F51-4872-8B77-6238F96442EE}">
      <dsp:nvSpPr>
        <dsp:cNvPr id="0" name=""/>
        <dsp:cNvSpPr/>
      </dsp:nvSpPr>
      <dsp:spPr>
        <a:xfrm>
          <a:off x="2680" y="0"/>
          <a:ext cx="2809279" cy="64497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 dirty="0" smtClean="0"/>
            <a:t>Social Entrepreneur</a:t>
          </a:r>
          <a:endParaRPr lang="en-GB" sz="3300" kern="1200" dirty="0"/>
        </a:p>
      </dsp:txBody>
      <dsp:txXfrm>
        <a:off x="2680" y="2579914"/>
        <a:ext cx="2809279" cy="2579914"/>
      </dsp:txXfrm>
    </dsp:sp>
    <dsp:sp modelId="{EF5ADED1-BCDB-4CA7-A9F8-CCA91D0EE539}">
      <dsp:nvSpPr>
        <dsp:cNvPr id="0" name=""/>
        <dsp:cNvSpPr/>
      </dsp:nvSpPr>
      <dsp:spPr>
        <a:xfrm>
          <a:off x="190345" y="221618"/>
          <a:ext cx="2395073" cy="2439640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0EC8E3-BFF3-4A8C-A3A6-6CC4E22C70DB}">
      <dsp:nvSpPr>
        <dsp:cNvPr id="0" name=""/>
        <dsp:cNvSpPr/>
      </dsp:nvSpPr>
      <dsp:spPr>
        <a:xfrm>
          <a:off x="2896237" y="0"/>
          <a:ext cx="2809279" cy="64497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 dirty="0" err="1" smtClean="0"/>
            <a:t>Ecopreneur</a:t>
          </a:r>
          <a:endParaRPr lang="en-GB" sz="3300" kern="1200" dirty="0"/>
        </a:p>
      </dsp:txBody>
      <dsp:txXfrm>
        <a:off x="2896237" y="2579914"/>
        <a:ext cx="2809279" cy="2579914"/>
      </dsp:txXfrm>
    </dsp:sp>
    <dsp:sp modelId="{770B8D88-CC27-4E85-9B29-7A03D5615AA6}">
      <dsp:nvSpPr>
        <dsp:cNvPr id="0" name=""/>
        <dsp:cNvSpPr/>
      </dsp:nvSpPr>
      <dsp:spPr>
        <a:xfrm>
          <a:off x="3226988" y="386987"/>
          <a:ext cx="2147778" cy="2147778"/>
        </a:xfrm>
        <a:prstGeom prst="ellipse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FC745F-C36E-4A5A-B09C-2AB58950002C}">
      <dsp:nvSpPr>
        <dsp:cNvPr id="0" name=""/>
        <dsp:cNvSpPr/>
      </dsp:nvSpPr>
      <dsp:spPr>
        <a:xfrm>
          <a:off x="5789795" y="0"/>
          <a:ext cx="2809279" cy="64497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 dirty="0" smtClean="0"/>
            <a:t>Entrepreneur</a:t>
          </a:r>
          <a:endParaRPr lang="en-GB" sz="3300" kern="1200" dirty="0"/>
        </a:p>
      </dsp:txBody>
      <dsp:txXfrm>
        <a:off x="5789795" y="2579914"/>
        <a:ext cx="2809279" cy="2579914"/>
      </dsp:txXfrm>
    </dsp:sp>
    <dsp:sp modelId="{913FFEBB-F4FB-450B-B0DA-B5BE5BB7A9E7}">
      <dsp:nvSpPr>
        <dsp:cNvPr id="0" name=""/>
        <dsp:cNvSpPr/>
      </dsp:nvSpPr>
      <dsp:spPr>
        <a:xfrm>
          <a:off x="6120546" y="386987"/>
          <a:ext cx="2147778" cy="2147778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6000" r="-46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D598FA-F271-4387-804D-1DD8E06F341B}">
      <dsp:nvSpPr>
        <dsp:cNvPr id="0" name=""/>
        <dsp:cNvSpPr/>
      </dsp:nvSpPr>
      <dsp:spPr>
        <a:xfrm>
          <a:off x="8683353" y="0"/>
          <a:ext cx="2809279" cy="644978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 dirty="0" err="1" smtClean="0"/>
            <a:t>Intrapreneur</a:t>
          </a:r>
          <a:endParaRPr lang="en-GB" sz="3300" kern="1200" dirty="0"/>
        </a:p>
      </dsp:txBody>
      <dsp:txXfrm>
        <a:off x="8683353" y="2579914"/>
        <a:ext cx="2809279" cy="2579914"/>
      </dsp:txXfrm>
    </dsp:sp>
    <dsp:sp modelId="{82243556-E8EF-4342-92FF-CC3CA55574BC}">
      <dsp:nvSpPr>
        <dsp:cNvPr id="0" name=""/>
        <dsp:cNvSpPr/>
      </dsp:nvSpPr>
      <dsp:spPr>
        <a:xfrm>
          <a:off x="9014103" y="386987"/>
          <a:ext cx="2147778" cy="2147778"/>
        </a:xfrm>
        <a:prstGeom prst="ellipse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7000" r="-17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839C14-2A89-4DB1-A6D8-F4F561E0382A}">
      <dsp:nvSpPr>
        <dsp:cNvPr id="0" name=""/>
        <dsp:cNvSpPr/>
      </dsp:nvSpPr>
      <dsp:spPr>
        <a:xfrm>
          <a:off x="459812" y="5159828"/>
          <a:ext cx="10575687" cy="967467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04934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939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947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613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550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9809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67457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36183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1199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443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1FBEED-4E93-4B3C-8C0F-B777885BFCF3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142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FBEED-4E93-4B3C-8C0F-B777885BFCF3}" type="datetimeFigureOut">
              <a:rPr lang="en-GB" smtClean="0"/>
              <a:t>20/01/2020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702305-BF41-4AF8-A4C8-A6AD66680F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8267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p5hxHPlTq8" TargetMode="External"/><Relationship Id="rId2" Type="http://schemas.openxmlformats.org/officeDocument/2006/relationships/hyperlink" Target="https://www.youtube.com/watch?v=piX1gKDf4F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QXPXRMNHZ8Y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700" y="965200"/>
            <a:ext cx="6217499" cy="48006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992199" y="965200"/>
            <a:ext cx="472990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3600" dirty="0" smtClean="0"/>
          </a:p>
          <a:p>
            <a:pPr algn="ctr"/>
            <a:endParaRPr lang="en-GB" sz="3600" dirty="0"/>
          </a:p>
          <a:p>
            <a:pPr algn="ctr"/>
            <a:endParaRPr lang="en-GB" sz="3600" dirty="0" smtClean="0"/>
          </a:p>
          <a:p>
            <a:pPr algn="ctr"/>
            <a:r>
              <a:rPr lang="en-GB" sz="3600" dirty="0" smtClean="0"/>
              <a:t>WELCOME TO ENTERPRISE AND ENTREPRENEURSHIP</a:t>
            </a:r>
          </a:p>
          <a:p>
            <a:pPr algn="ctr"/>
            <a:r>
              <a:rPr lang="en-GB" sz="3600" dirty="0" smtClean="0"/>
              <a:t>BMSP5006</a:t>
            </a:r>
          </a:p>
          <a:p>
            <a:pPr algn="ctr"/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67915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27100" y="4266978"/>
            <a:ext cx="10515600" cy="132283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7630" t="17037" r="42148" b="47778"/>
          <a:stretch/>
        </p:blipFill>
        <p:spPr>
          <a:xfrm>
            <a:off x="455997" y="3111500"/>
            <a:ext cx="5756923" cy="3226594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60400" y="520700"/>
            <a:ext cx="541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Pre-lecture Video</a:t>
            </a:r>
            <a:endParaRPr lang="en-GB" sz="3600" dirty="0"/>
          </a:p>
        </p:txBody>
      </p:sp>
      <p:sp>
        <p:nvSpPr>
          <p:cNvPr id="8" name="TextBox 7"/>
          <p:cNvSpPr txBox="1"/>
          <p:nvPr/>
        </p:nvSpPr>
        <p:spPr>
          <a:xfrm>
            <a:off x="6438900" y="660400"/>
            <a:ext cx="543560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Following the video, give consideration to the following questions?</a:t>
            </a:r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What is the product they are offering?</a:t>
            </a:r>
          </a:p>
          <a:p>
            <a:endParaRPr lang="en-GB" sz="2800" dirty="0"/>
          </a:p>
          <a:p>
            <a:r>
              <a:rPr lang="en-GB" sz="2800" dirty="0"/>
              <a:t>Who is it aimed at/who is the target market?</a:t>
            </a:r>
          </a:p>
          <a:p>
            <a:endParaRPr lang="en-GB" sz="2800" dirty="0"/>
          </a:p>
          <a:p>
            <a:r>
              <a:rPr lang="en-GB" sz="2800" dirty="0"/>
              <a:t>Are there any pitfalls of the product as you see it?</a:t>
            </a:r>
          </a:p>
        </p:txBody>
      </p:sp>
    </p:spTree>
    <p:extLst>
      <p:ext uri="{BB962C8B-B14F-4D97-AF65-F5344CB8AC3E}">
        <p14:creationId xmlns:p14="http://schemas.microsoft.com/office/powerpoint/2010/main" val="14129856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Enterprise and Entrepreneurship?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2300" y="2438400"/>
            <a:ext cx="11081971" cy="2133600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www.youtube.com/watch?v=piX1gKDf4Fo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>
                <a:hlinkClick r:id="rId3"/>
              </a:rPr>
              <a:t>https://www.youtube.com/watch?v=qp5hxHPlTq8</a:t>
            </a:r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www.youtube.com/watch?v=QXPXRMNHZ8Y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64917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74" y="53440"/>
            <a:ext cx="5280026" cy="653468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070600" y="166073"/>
            <a:ext cx="55626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The word enterprise has a very broad meaning, although when specifically applied to Business it means ‘ Small Business’ </a:t>
            </a:r>
          </a:p>
          <a:p>
            <a:pPr algn="ctr"/>
            <a:endParaRPr lang="en-GB" sz="2800" dirty="0" smtClean="0"/>
          </a:p>
          <a:p>
            <a:pPr algn="ctr"/>
            <a:endParaRPr lang="en-GB" sz="2800" dirty="0"/>
          </a:p>
          <a:p>
            <a:pPr algn="ctr"/>
            <a:r>
              <a:rPr lang="en-GB" sz="2800" dirty="0" smtClean="0"/>
              <a:t>An Entrepreneur is the person involved in the setting up, creation or running of an Enterprise.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Bridge &amp; O’Neil (2018)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14443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744" y="150464"/>
            <a:ext cx="10754755" cy="6186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8308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7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774" y="2286000"/>
            <a:ext cx="3806825" cy="403383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85774" y="787400"/>
            <a:ext cx="42495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solidFill>
                  <a:schemeClr val="bg1"/>
                </a:solidFill>
              </a:rPr>
              <a:t>Joseph Schumpeter</a:t>
            </a:r>
          </a:p>
          <a:p>
            <a:endParaRPr lang="en-GB" sz="400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3800" y="1651000"/>
            <a:ext cx="67945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Schumpeter was a key theorist in Entrepreneurship in the early 20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</a:t>
            </a:r>
            <a:r>
              <a:rPr lang="en-GB" sz="2400" dirty="0" err="1" smtClean="0"/>
              <a:t>Centuary</a:t>
            </a:r>
            <a:r>
              <a:rPr lang="en-GB" sz="2400" dirty="0" smtClean="0"/>
              <a:t>.</a:t>
            </a:r>
          </a:p>
          <a:p>
            <a:endParaRPr lang="en-GB" sz="2400" dirty="0"/>
          </a:p>
          <a:p>
            <a:r>
              <a:rPr lang="en-GB" sz="2400" dirty="0" smtClean="0"/>
              <a:t>He believed that the Entrepreneur was the mechanism of economic change.  That an Entrepreneur went beyond the role of a Manager,  it involved innovation and creativity.</a:t>
            </a:r>
          </a:p>
          <a:p>
            <a:endParaRPr lang="en-GB" sz="2400" dirty="0"/>
          </a:p>
          <a:p>
            <a:r>
              <a:rPr lang="en-GB" sz="2400" dirty="0" smtClean="0"/>
              <a:t>Although the Entrepreneur was the vehicle for economic change, they didn’t require wealth to enact it.  Although in many cases Entrepreneurs were very wealthy this was more circumstance than a requirement.</a:t>
            </a:r>
          </a:p>
        </p:txBody>
      </p:sp>
    </p:spTree>
    <p:extLst>
      <p:ext uri="{BB962C8B-B14F-4D97-AF65-F5344CB8AC3E}">
        <p14:creationId xmlns:p14="http://schemas.microsoft.com/office/powerpoint/2010/main" val="17997002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7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693229" cy="1325563"/>
          </a:xfrm>
        </p:spPr>
        <p:txBody>
          <a:bodyPr/>
          <a:lstStyle/>
          <a:p>
            <a:r>
              <a:rPr lang="en-GB" b="1" dirty="0" smtClean="0">
                <a:solidFill>
                  <a:schemeClr val="bg1"/>
                </a:solidFill>
              </a:rPr>
              <a:t>Peter Drucker</a:t>
            </a: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158" y="1690688"/>
            <a:ext cx="4109357" cy="4345868"/>
          </a:xfrm>
        </p:spPr>
      </p:pic>
      <p:sp>
        <p:nvSpPr>
          <p:cNvPr id="5" name="TextBox 4"/>
          <p:cNvSpPr txBox="1"/>
          <p:nvPr/>
        </p:nvSpPr>
        <p:spPr>
          <a:xfrm>
            <a:off x="5731329" y="636814"/>
            <a:ext cx="5927271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  <a:p>
            <a:r>
              <a:rPr lang="en-GB" sz="2300" dirty="0" smtClean="0"/>
              <a:t>Entrepreneurship is linked to Innovation.</a:t>
            </a:r>
          </a:p>
          <a:p>
            <a:endParaRPr lang="en-GB" sz="2300" dirty="0"/>
          </a:p>
          <a:p>
            <a:r>
              <a:rPr lang="en-GB" sz="2300" dirty="0" smtClean="0"/>
              <a:t>The Entrepreneur has the role of innovation and to successfully manage innovation.</a:t>
            </a:r>
          </a:p>
          <a:p>
            <a:endParaRPr lang="en-GB" sz="2300" dirty="0"/>
          </a:p>
          <a:p>
            <a:r>
              <a:rPr lang="en-GB" sz="2300" dirty="0" smtClean="0"/>
              <a:t>Entrepreneurial organisations are opportunity-focused, they must still handle the day to day aspects of running a Business but will give priority to innovation and new opportunities.</a:t>
            </a:r>
          </a:p>
          <a:p>
            <a:endParaRPr lang="en-GB" sz="2300" dirty="0"/>
          </a:p>
          <a:p>
            <a:r>
              <a:rPr lang="en-GB" sz="2300" dirty="0" smtClean="0"/>
              <a:t>Drucker discussed that Entrepreneurial activity was </a:t>
            </a:r>
            <a:r>
              <a:rPr lang="en-GB" sz="2300" dirty="0" err="1" smtClean="0"/>
              <a:t>infact</a:t>
            </a:r>
            <a:r>
              <a:rPr lang="en-GB" sz="2300" dirty="0" smtClean="0"/>
              <a:t> the action and behaviour of an individual that could be applied in many situations.  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14721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hueOff val="0"/>
            <a:satOff val="0"/>
            <a:lumOff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83064285"/>
              </p:ext>
            </p:extLst>
          </p:nvPr>
        </p:nvGraphicFramePr>
        <p:xfrm>
          <a:off x="391886" y="228600"/>
          <a:ext cx="11495313" cy="64497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1485900" y="5649686"/>
            <a:ext cx="89970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CONTEMPORARY ENTREPRENEURSHIP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2643709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7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this is this relevant to you……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Organisations such as Carmarthenshire County Council are looking to build stronger Entrepreneurial activity in the county</a:t>
            </a:r>
          </a:p>
          <a:p>
            <a:r>
              <a:rPr lang="en-GB" dirty="0" smtClean="0"/>
              <a:t>It is essential if you want to start and sustain your own business</a:t>
            </a:r>
          </a:p>
          <a:p>
            <a:r>
              <a:rPr lang="en-GB" dirty="0" smtClean="0"/>
              <a:t>Most employers look for entrepreneurial skills in their potential employees</a:t>
            </a:r>
          </a:p>
          <a:p>
            <a:r>
              <a:rPr lang="en-GB" dirty="0" smtClean="0"/>
              <a:t>Entrepreneurship is a proved employability skill – Therefore increased chances of finding suitable employment following your degree program</a:t>
            </a:r>
          </a:p>
        </p:txBody>
      </p:sp>
    </p:spTree>
    <p:extLst>
      <p:ext uri="{BB962C8B-B14F-4D97-AF65-F5344CB8AC3E}">
        <p14:creationId xmlns:p14="http://schemas.microsoft.com/office/powerpoint/2010/main" val="11669090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7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36914"/>
            <a:ext cx="10515600" cy="50781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In groups of 3-4 please take a scenario card. 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Looking at the picture, identify the issue/issues and consider the ways Business or a Business could solve that problem or issue.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Decide upon the nature of the issue and whom it impacts upon.  Create a small Business idea to combat that problem.  Highlight the positive impact of the Business and also the foreseen barriers to its success.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As a class we shall discuss each scenario and the potential solution.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5229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>
                <a:lumMod val="7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69572"/>
            <a:ext cx="10515600" cy="53884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Dragon Den</a:t>
            </a:r>
          </a:p>
          <a:p>
            <a:pPr marL="0" indent="0">
              <a:buNone/>
            </a:pPr>
            <a:r>
              <a:rPr lang="en-GB" dirty="0" smtClean="0"/>
              <a:t>In groups of 3 or 4, create a Business Idea and build a pitch to pitch to our dragons.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 smtClean="0"/>
              <a:t>Consider:</a:t>
            </a:r>
          </a:p>
          <a:p>
            <a:pPr marL="0" indent="0">
              <a:buNone/>
            </a:pPr>
            <a:r>
              <a:rPr lang="en-GB" sz="2400" dirty="0" smtClean="0"/>
              <a:t>What your product/service is?</a:t>
            </a:r>
          </a:p>
          <a:p>
            <a:pPr marL="0" indent="0">
              <a:buNone/>
            </a:pPr>
            <a:r>
              <a:rPr lang="en-GB" sz="2400" dirty="0" smtClean="0"/>
              <a:t>How much money is needed?  What stake are you offering?</a:t>
            </a:r>
          </a:p>
          <a:p>
            <a:pPr marL="0" indent="0">
              <a:buNone/>
            </a:pPr>
            <a:r>
              <a:rPr lang="en-GB" sz="2400" dirty="0" smtClean="0"/>
              <a:t>What is your unique selling point?</a:t>
            </a:r>
          </a:p>
          <a:p>
            <a:pPr marL="0" indent="0">
              <a:buNone/>
            </a:pPr>
            <a:r>
              <a:rPr lang="en-GB" sz="2400" dirty="0" smtClean="0"/>
              <a:t>How will you market your idea?</a:t>
            </a:r>
          </a:p>
          <a:p>
            <a:pPr marL="0" indent="0">
              <a:buNone/>
            </a:pP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988656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469</TotalTime>
  <Words>475</Words>
  <Application>Microsoft Office PowerPoint</Application>
  <PresentationFormat>Widescreen</PresentationFormat>
  <Paragraphs>74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What is Enterprise and Entrepreneurship?</vt:lpstr>
      <vt:lpstr>PowerPoint Presentation</vt:lpstr>
      <vt:lpstr>PowerPoint Presentation</vt:lpstr>
      <vt:lpstr>PowerPoint Presentation</vt:lpstr>
      <vt:lpstr>Peter Drucker</vt:lpstr>
      <vt:lpstr>PowerPoint Presentation</vt:lpstr>
      <vt:lpstr>Why this is this relevant to you……</vt:lpstr>
      <vt:lpstr>Activity 1</vt:lpstr>
      <vt:lpstr>Activity 2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Jessica Shore</dc:creator>
  <cp:lastModifiedBy>Jessica Shore</cp:lastModifiedBy>
  <cp:revision>6</cp:revision>
  <dcterms:created xsi:type="dcterms:W3CDTF">2018-09-14T10:31:09Z</dcterms:created>
  <dcterms:modified xsi:type="dcterms:W3CDTF">2020-01-20T12:49:10Z</dcterms:modified>
</cp:coreProperties>
</file>