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57" r:id="rId2"/>
    <p:sldId id="438" r:id="rId3"/>
    <p:sldId id="439" r:id="rId4"/>
    <p:sldId id="464" r:id="rId5"/>
    <p:sldId id="440" r:id="rId6"/>
    <p:sldId id="441" r:id="rId7"/>
    <p:sldId id="443" r:id="rId8"/>
    <p:sldId id="460" r:id="rId9"/>
    <p:sldId id="444" r:id="rId10"/>
    <p:sldId id="445" r:id="rId11"/>
    <p:sldId id="446" r:id="rId12"/>
    <p:sldId id="447" r:id="rId13"/>
    <p:sldId id="448" r:id="rId14"/>
    <p:sldId id="462" r:id="rId15"/>
    <p:sldId id="463" r:id="rId16"/>
    <p:sldId id="449" r:id="rId17"/>
    <p:sldId id="461" r:id="rId18"/>
    <p:sldId id="450" r:id="rId19"/>
    <p:sldId id="451" r:id="rId20"/>
    <p:sldId id="452" r:id="rId21"/>
    <p:sldId id="453" r:id="rId22"/>
    <p:sldId id="454" r:id="rId23"/>
    <p:sldId id="455" r:id="rId24"/>
    <p:sldId id="456" r:id="rId25"/>
    <p:sldId id="457" r:id="rId26"/>
    <p:sldId id="458" r:id="rId27"/>
    <p:sldId id="459" r:id="rId2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805EB"/>
    <a:srgbClr val="CA26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39216" autoAdjust="0"/>
    <p:restoredTop sz="94718"/>
  </p:normalViewPr>
  <p:slideViewPr>
    <p:cSldViewPr>
      <p:cViewPr varScale="1">
        <p:scale>
          <a:sx n="90" d="100"/>
          <a:sy n="90" d="100"/>
        </p:scale>
        <p:origin x="102" y="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6023D9-978A-4902-9528-49E06F8A793A}" type="datetimeFigureOut">
              <a:rPr lang="en-GB" smtClean="0"/>
              <a:t>22/10/2018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B22-38D3-4054-9D91-D8418091063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37221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9BCFD0-1020-46C6-80D5-F9FBC7EFF1F4}" type="datetimeFigureOut">
              <a:rPr lang="en-GB" smtClean="0"/>
              <a:t>22/10/2018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B7B3AB0-B398-4ECB-9B3E-A158F590CFB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4910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1698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405644" y="5699796"/>
            <a:ext cx="1738356" cy="11574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5137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12196" y="5661249"/>
            <a:ext cx="1831803" cy="1185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21924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3" y="5661248"/>
            <a:ext cx="1834607" cy="1196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34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304" y="5661248"/>
            <a:ext cx="1835696" cy="1197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0974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024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401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9254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2899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040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7308945" y="5663080"/>
            <a:ext cx="1835055" cy="1194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828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82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40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22/10/2018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57200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o.org/docrep/W3241E/w3241e05.htm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regentsprep.org/REgents/math/ALGEBRA/AD1/qualquant.htm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9DEgIBoePD8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3200" b="1" dirty="0">
                <a:solidFill>
                  <a:schemeClr val="bg1"/>
                </a:solidFill>
              </a:rPr>
              <a:t>Lecture </a:t>
            </a:r>
            <a:r>
              <a:rPr lang="en-US" sz="3200" b="1" dirty="0" smtClean="0">
                <a:solidFill>
                  <a:schemeClr val="bg1"/>
                </a:solidFill>
              </a:rPr>
              <a:t>4</a:t>
            </a:r>
            <a:r>
              <a:rPr lang="en-US" sz="3200" b="1" dirty="0">
                <a:solidFill>
                  <a:schemeClr val="bg1"/>
                </a:solidFill>
              </a:rPr>
              <a:t/>
            </a:r>
            <a:br>
              <a:rPr lang="en-US" sz="3200" b="1" dirty="0">
                <a:solidFill>
                  <a:schemeClr val="bg1"/>
                </a:solidFill>
              </a:rPr>
            </a:br>
            <a:r>
              <a:rPr lang="en-US" sz="3200" b="1" dirty="0" smtClean="0">
                <a:solidFill>
                  <a:schemeClr val="bg1"/>
                </a:solidFill>
              </a:rPr>
              <a:t>Market Research</a:t>
            </a:r>
            <a:endParaRPr lang="en-US" sz="3200" dirty="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Chris Thomas</a:t>
            </a:r>
          </a:p>
        </p:txBody>
      </p:sp>
    </p:spTree>
    <p:extLst>
      <p:ext uri="{BB962C8B-B14F-4D97-AF65-F5344CB8AC3E}">
        <p14:creationId xmlns:p14="http://schemas.microsoft.com/office/powerpoint/2010/main" val="8189676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Assignment Groups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Who is not in a group or is looking for a group?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63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Each group needs to email me with their group members and a brief description of their business idea.</a:t>
            </a:r>
          </a:p>
          <a:p>
            <a:endParaRPr lang="en-US" dirty="0"/>
          </a:p>
          <a:p>
            <a:r>
              <a:rPr lang="en-US" dirty="0" smtClean="0"/>
              <a:t>Then you will be able to book a presentation slot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9361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Let’s revisit the assignment..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4562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do we need to do Market Research?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6414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to find out about the</a:t>
            </a:r>
            <a:r>
              <a:rPr lang="en-GB" dirty="0" smtClean="0"/>
              <a:t>:</a:t>
            </a:r>
          </a:p>
          <a:p>
            <a:pPr lvl="1"/>
            <a:r>
              <a:rPr lang="en-GB" dirty="0" smtClean="0"/>
              <a:t>Market/Industry</a:t>
            </a:r>
            <a:endParaRPr lang="en-GB" dirty="0" smtClean="0"/>
          </a:p>
          <a:p>
            <a:pPr lvl="1"/>
            <a:r>
              <a:rPr lang="en-GB" dirty="0" smtClean="0"/>
              <a:t>Customers</a:t>
            </a:r>
          </a:p>
          <a:p>
            <a:pPr lvl="1"/>
            <a:r>
              <a:rPr lang="en-GB" dirty="0" smtClean="0"/>
              <a:t>Competitors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3252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are we going to find out the answers?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 can we collect the data?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088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Advantages and disadvantages of different processes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5839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382000" cy="661176"/>
          </a:xfrm>
        </p:spPr>
        <p:txBody>
          <a:bodyPr>
            <a:normAutofit fontScale="90000"/>
          </a:bodyPr>
          <a:lstStyle/>
          <a:p>
            <a:pPr marL="1828800" indent="-1828800" fontAlgn="auto">
              <a:spcAft>
                <a:spcPts val="0"/>
              </a:spcAft>
              <a:defRPr/>
            </a:pPr>
            <a:r>
              <a:rPr lang="en-US" sz="3200" dirty="0" smtClean="0"/>
              <a:t>A Comparison of Primary and Secondary Data</a:t>
            </a:r>
            <a:endParaRPr lang="en-US" sz="3200" dirty="0"/>
          </a:p>
        </p:txBody>
      </p:sp>
      <p:graphicFrame>
        <p:nvGraphicFramePr>
          <p:cNvPr id="4" name="Group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556408"/>
              </p:ext>
            </p:extLst>
          </p:nvPr>
        </p:nvGraphicFramePr>
        <p:xfrm>
          <a:off x="381000" y="1143001"/>
          <a:ext cx="8223447" cy="4529265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741149"/>
                <a:gridCol w="2741149"/>
                <a:gridCol w="2741149"/>
              </a:tblGrid>
              <a:tr h="6769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kern="1200" cap="none" normalizeH="0" baseline="0" dirty="0" smtClean="0">
                          <a:ln>
                            <a:noFill/>
                          </a:ln>
                          <a:effectLst/>
                        </a:rPr>
                        <a:t>Primary Data</a:t>
                      </a:r>
                      <a:endParaRPr kumimoji="0" lang="ko-KR" altLang="en-US" sz="2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  <a:cs typeface="+mn-cs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kern="1200" cap="none" normalizeH="0" baseline="0" dirty="0" smtClean="0">
                          <a:ln>
                            <a:noFill/>
                          </a:ln>
                          <a:effectLst/>
                        </a:rPr>
                        <a:t>Secondary Data</a:t>
                      </a:r>
                      <a:endParaRPr kumimoji="0" lang="ko-KR" altLang="en-US" sz="2400" b="1" i="0" u="none" strike="noStrike" kern="1200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  <a:cs typeface="+mn-cs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110569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purpose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For the main problem </a:t>
                      </a:r>
                    </a:p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at hand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For other problems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84926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process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Very involved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Rapid and easy</a:t>
                      </a:r>
                      <a:endParaRPr kumimoji="0" lang="ko-KR" altLang="en-US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071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cost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High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Relatively low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0000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90717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b="1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Collection time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Long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0000" cap="flat" cmpd="sng" algn="ctr">
                      <a:noFill/>
                      <a:prstDash val="solid"/>
                    </a:lnR>
                    <a:lnT w="10000" cap="flat" cmpd="sng" algn="ctr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ko-KR" sz="24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Short</a:t>
                      </a:r>
                      <a:endParaRPr kumimoji="0" lang="ko-KR" altLang="en-US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굴림" pitchFamily="34" charset="-127"/>
                      </a:endParaRPr>
                    </a:p>
                  </a:txBody>
                  <a:tcPr anchor="ctr" horzOverflow="overflow">
                    <a:lnL w="10000" cap="flat" cmpd="sng" algn="ctr">
                      <a:noFill/>
                      <a:prstDash val="soli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0000" cap="flat" cmpd="sng" algn="ctr">
                      <a:noFill/>
                      <a:prstDash val="soli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20483" name="Slide Number Placeholder 4"/>
          <p:cNvSpPr>
            <a:spLocks noGrp="1"/>
          </p:cNvSpPr>
          <p:nvPr>
            <p:ph type="sldNum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>
                <a:cs typeface="Arial" charset="0"/>
              </a:rPr>
              <a:t>Chapter 4 - </a:t>
            </a:r>
            <a:fld id="{5DAE2CC0-F9F7-42A6-A418-320587527D42}" type="slidenum">
              <a:rPr lang="en-US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US">
              <a:cs typeface="Arial" charset="0"/>
            </a:endParaRPr>
          </a:p>
        </p:txBody>
      </p:sp>
      <p:sp>
        <p:nvSpPr>
          <p:cNvPr id="20484" name="Footer Placeholder 5"/>
          <p:cNvSpPr>
            <a:spLocks noGrp="1"/>
          </p:cNvSpPr>
          <p:nvPr>
            <p:ph type="ftr" sz="quarter" idx="10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en-US"/>
              <a:t>Copyright © 2012 Pearson Education, Inc.</a:t>
            </a:r>
          </a:p>
        </p:txBody>
      </p:sp>
    </p:spTree>
    <p:extLst>
      <p:ext uri="{BB962C8B-B14F-4D97-AF65-F5344CB8AC3E}">
        <p14:creationId xmlns:p14="http://schemas.microsoft.com/office/powerpoint/2010/main" val="1588807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Useful for:</a:t>
            </a:r>
          </a:p>
          <a:p>
            <a:endParaRPr lang="en-GB" dirty="0"/>
          </a:p>
          <a:p>
            <a:r>
              <a:rPr lang="en-GB" dirty="0" smtClean="0"/>
              <a:t>Customers: buying trends.</a:t>
            </a:r>
          </a:p>
          <a:p>
            <a:endParaRPr lang="en-GB" dirty="0" smtClean="0"/>
          </a:p>
          <a:p>
            <a:r>
              <a:rPr lang="en-GB" dirty="0" smtClean="0"/>
              <a:t>Competitors: what they are up to </a:t>
            </a:r>
          </a:p>
          <a:p>
            <a:endParaRPr lang="en-GB" dirty="0" smtClean="0"/>
          </a:p>
          <a:p>
            <a:r>
              <a:rPr lang="en-GB" dirty="0" smtClean="0"/>
              <a:t>Markets: Market reports, market size, growth potential etc. e.g. Marketline.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447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Understanding how potential customers view our product or service.</a:t>
            </a:r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30838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types of primary research are there?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023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Primary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Focus groups</a:t>
            </a:r>
          </a:p>
          <a:p>
            <a:endParaRPr lang="en-GB" dirty="0"/>
          </a:p>
          <a:p>
            <a:r>
              <a:rPr lang="en-GB" dirty="0"/>
              <a:t>Interviews</a:t>
            </a:r>
          </a:p>
          <a:p>
            <a:endParaRPr lang="en-GB" dirty="0"/>
          </a:p>
          <a:p>
            <a:r>
              <a:rPr lang="en-GB" dirty="0"/>
              <a:t>Questionnaires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Think of your resources: time, quality and money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91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Industry/Market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Why?</a:t>
            </a:r>
          </a:p>
          <a:p>
            <a:r>
              <a:rPr lang="en-GB" dirty="0" smtClean="0"/>
              <a:t>Why do this first?</a:t>
            </a:r>
          </a:p>
          <a:p>
            <a:r>
              <a:rPr lang="en-GB" dirty="0" smtClean="0"/>
              <a:t>How?</a:t>
            </a:r>
          </a:p>
          <a:p>
            <a:pPr lvl="1"/>
            <a:r>
              <a:rPr lang="en-GB" dirty="0" smtClean="0"/>
              <a:t>Trade/specialist magazines</a:t>
            </a:r>
          </a:p>
          <a:p>
            <a:pPr lvl="1"/>
            <a:r>
              <a:rPr lang="en-GB" dirty="0" smtClean="0"/>
              <a:t>News</a:t>
            </a:r>
          </a:p>
          <a:p>
            <a:pPr lvl="1"/>
            <a:r>
              <a:rPr lang="en-GB" dirty="0" smtClean="0"/>
              <a:t>Market reports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52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Competitor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Walk around High St</a:t>
            </a:r>
          </a:p>
          <a:p>
            <a:r>
              <a:rPr lang="en-GB" dirty="0" smtClean="0"/>
              <a:t>Visit premises</a:t>
            </a:r>
          </a:p>
          <a:p>
            <a:r>
              <a:rPr lang="en-GB" dirty="0" smtClean="0"/>
              <a:t>Look at websites</a:t>
            </a:r>
          </a:p>
          <a:p>
            <a:r>
              <a:rPr lang="en-GB" dirty="0" smtClean="0"/>
              <a:t>Ask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3059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Customer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b="1" dirty="0"/>
              <a:t>Identify potential customers</a:t>
            </a:r>
            <a:r>
              <a:rPr lang="en-GB" dirty="0"/>
              <a:t>. Talk to them and find out about their </a:t>
            </a:r>
            <a:r>
              <a:rPr lang="en-GB" dirty="0" smtClean="0"/>
              <a:t>needs. If </a:t>
            </a:r>
            <a:r>
              <a:rPr lang="en-GB" dirty="0"/>
              <a:t>you can, make a basic version of your product or service (a ‘prototype’). Work out the cheapest and quickest way of making something that lets you find out if you’re meeting a real customer need.</a:t>
            </a:r>
          </a:p>
          <a:p>
            <a:r>
              <a:rPr lang="en-GB" b="1" dirty="0"/>
              <a:t>Test it with them and get feedback</a:t>
            </a:r>
            <a:r>
              <a:rPr lang="en-GB" dirty="0"/>
              <a:t>. Find out what they’d be willing to pay for it. Try out different prices with different customers in a consistent, realistic way to see what people will really pay. Can you make enough money for a return on your investment?</a:t>
            </a:r>
          </a:p>
          <a:p>
            <a:r>
              <a:rPr lang="en-GB" dirty="0"/>
              <a:t>If there are other </a:t>
            </a:r>
            <a:r>
              <a:rPr lang="en-GB" b="1" dirty="0"/>
              <a:t>businesses competing </a:t>
            </a:r>
            <a:r>
              <a:rPr lang="en-GB" dirty="0"/>
              <a:t>for your market, think about what will make you different. Can you provide something better than what’s already available?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0871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Customer Research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things can you find out about your customers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251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you identify potential customers?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will buy our product or service?</a:t>
            </a:r>
          </a:p>
          <a:p>
            <a:r>
              <a:rPr lang="en-GB" dirty="0"/>
              <a:t>What makes our product different -  it’s unique selling point (</a:t>
            </a:r>
            <a:r>
              <a:rPr lang="en-GB" dirty="0" err="1"/>
              <a:t>u.s.p</a:t>
            </a:r>
            <a:r>
              <a:rPr lang="en-GB" dirty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7017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Identify potential customers  to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/>
            <a:endParaRPr lang="en-GB" dirty="0"/>
          </a:p>
          <a:p>
            <a:r>
              <a:rPr lang="en-GB" dirty="0" smtClean="0"/>
              <a:t>If you have an existing customer base ask them</a:t>
            </a:r>
          </a:p>
          <a:p>
            <a:r>
              <a:rPr lang="en-GB" dirty="0" smtClean="0"/>
              <a:t>If a new product focus on target markets</a:t>
            </a:r>
          </a:p>
          <a:p>
            <a:pPr lvl="1"/>
            <a:r>
              <a:rPr lang="en-GB" dirty="0" smtClean="0"/>
              <a:t>All consumers?</a:t>
            </a:r>
          </a:p>
          <a:p>
            <a:pPr lvl="1"/>
            <a:r>
              <a:rPr lang="en-GB" dirty="0" smtClean="0"/>
              <a:t>Age group?</a:t>
            </a:r>
          </a:p>
          <a:p>
            <a:pPr lvl="1"/>
            <a:r>
              <a:rPr lang="en-GB" dirty="0" smtClean="0"/>
              <a:t>Men? </a:t>
            </a:r>
          </a:p>
          <a:p>
            <a:pPr lvl="1"/>
            <a:r>
              <a:rPr lang="en-GB" dirty="0" smtClean="0"/>
              <a:t>Teenagers?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7046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Identify potential customers  to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Look at people who buy a similar product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Look at competitors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161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Now we have identified who we are going to research, what sort of questions are we going to ask?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Questionnaire design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851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We need to find out if people are interested in your product in the first place</a:t>
            </a:r>
          </a:p>
          <a:p>
            <a:pPr lvl="1"/>
            <a:r>
              <a:rPr lang="en-GB" dirty="0" smtClean="0"/>
              <a:t>If not, why not?</a:t>
            </a:r>
          </a:p>
          <a:p>
            <a:r>
              <a:rPr lang="en-GB" dirty="0" smtClean="0"/>
              <a:t>Do they have any concerns?</a:t>
            </a:r>
          </a:p>
          <a:p>
            <a:pPr lvl="1"/>
            <a:r>
              <a:rPr lang="en-GB" dirty="0" smtClean="0"/>
              <a:t>E.g. the quality of your product</a:t>
            </a:r>
          </a:p>
          <a:p>
            <a:r>
              <a:rPr lang="en-GB" dirty="0" smtClean="0"/>
              <a:t>What do they think about the competitors offers?</a:t>
            </a:r>
          </a:p>
          <a:p>
            <a:pPr lvl="1"/>
            <a:r>
              <a:rPr lang="en-GB" dirty="0" smtClean="0"/>
              <a:t>Are competitors fulfilling their need</a:t>
            </a:r>
          </a:p>
          <a:p>
            <a:pPr lvl="1"/>
            <a:r>
              <a:rPr lang="en-GB" dirty="0" smtClean="0"/>
              <a:t>What they think could be improved</a:t>
            </a:r>
          </a:p>
          <a:p>
            <a:r>
              <a:rPr lang="en-GB" dirty="0" smtClean="0"/>
              <a:t>What price are they willing to pay? 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296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Quantitative questions</a:t>
            </a:r>
          </a:p>
          <a:p>
            <a:endParaRPr lang="en-GB" dirty="0" smtClean="0"/>
          </a:p>
          <a:p>
            <a:r>
              <a:rPr lang="en-GB" dirty="0" smtClean="0"/>
              <a:t>Qualitative questions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6243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Question Design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Quantitative or qualitative</a:t>
            </a:r>
            <a:r>
              <a:rPr lang="en-GB" dirty="0">
                <a:hlinkClick r:id="rId2"/>
              </a:rPr>
              <a:t> </a:t>
            </a:r>
            <a:r>
              <a:rPr lang="en-GB" dirty="0" smtClean="0">
                <a:hlinkClick r:id="rId2"/>
              </a:rPr>
              <a:t>questions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6682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Wording of questions</a:t>
            </a:r>
          </a:p>
          <a:p>
            <a:r>
              <a:rPr lang="en-GB" dirty="0" smtClean="0"/>
              <a:t>Impartial non-loaded questions</a:t>
            </a:r>
          </a:p>
          <a:p>
            <a:r>
              <a:rPr lang="en-GB" dirty="0" smtClean="0"/>
              <a:t>Ask the relevant people</a:t>
            </a:r>
          </a:p>
          <a:p>
            <a:r>
              <a:rPr lang="en-GB" dirty="0" smtClean="0"/>
              <a:t>Ask enough people</a:t>
            </a:r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Collecting and assessing the data</a:t>
            </a:r>
          </a:p>
          <a:p>
            <a:r>
              <a:rPr lang="en-GB" dirty="0" smtClean="0"/>
              <a:t>Be impartial, realistic when interpreting the results.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8190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Market Research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https</a:t>
            </a:r>
            <a:r>
              <a:rPr lang="en-GB" dirty="0">
                <a:hlinkClick r:id="rId2"/>
              </a:rPr>
              <a:t>://</a:t>
            </a:r>
            <a:r>
              <a:rPr lang="en-GB" dirty="0" smtClean="0">
                <a:hlinkClick r:id="rId2"/>
              </a:rPr>
              <a:t>www.youtube.com/watch?v=9DEgIBoePD8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52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900" dirty="0" smtClean="0"/>
              <a:t>You have been tasked with finding out </a:t>
            </a:r>
            <a:r>
              <a:rPr lang="en-US" sz="2900" dirty="0" smtClean="0"/>
              <a:t>students view the new Cafeteria </a:t>
            </a:r>
          </a:p>
          <a:p>
            <a:r>
              <a:rPr lang="en-US" sz="2900" dirty="0" smtClean="0"/>
              <a:t>In a team/group design a questionnaire of no more than 10 questions to find out student </a:t>
            </a:r>
            <a:r>
              <a:rPr lang="en-US" sz="2900" dirty="0" err="1" smtClean="0"/>
              <a:t>opnions</a:t>
            </a:r>
            <a:endParaRPr lang="en-US" sz="2900" dirty="0" smtClean="0"/>
          </a:p>
          <a:p>
            <a:endParaRPr lang="en-US" sz="2900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156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13796</TotalTime>
  <Words>634</Words>
  <Application>Microsoft Office PowerPoint</Application>
  <PresentationFormat>On-screen Show (4:3)</PresentationFormat>
  <Paragraphs>125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굴림</vt:lpstr>
      <vt:lpstr>Arial</vt:lpstr>
      <vt:lpstr>Calibri</vt:lpstr>
      <vt:lpstr>Myriad Pro</vt:lpstr>
      <vt:lpstr>20140311PresentationUWTSDTemplate</vt:lpstr>
      <vt:lpstr>Lecture 4 Market Research</vt:lpstr>
      <vt:lpstr>Assignment Groups</vt:lpstr>
      <vt:lpstr>PowerPoint Presentation</vt:lpstr>
      <vt:lpstr>PowerPoint Presentation</vt:lpstr>
      <vt:lpstr>Why do we need to do Market Research?</vt:lpstr>
      <vt:lpstr>PowerPoint Presentation</vt:lpstr>
      <vt:lpstr>How are we going to find out the answers?</vt:lpstr>
      <vt:lpstr>Advantages and disadvantages of different processes</vt:lpstr>
      <vt:lpstr>A Comparison of Primary and Secondary Data</vt:lpstr>
      <vt:lpstr>Secondary research</vt:lpstr>
      <vt:lpstr>Primary Research</vt:lpstr>
      <vt:lpstr>Types of Primary Research</vt:lpstr>
      <vt:lpstr>Types of Primary Research</vt:lpstr>
      <vt:lpstr>Industry/Market Research</vt:lpstr>
      <vt:lpstr>Competitor Research</vt:lpstr>
      <vt:lpstr>Customer Research</vt:lpstr>
      <vt:lpstr>Customer Research </vt:lpstr>
      <vt:lpstr>How do you identify potential customers? </vt:lpstr>
      <vt:lpstr>Identify potential customers  to research</vt:lpstr>
      <vt:lpstr>Identify potential customers  to research</vt:lpstr>
      <vt:lpstr>PowerPoint Presentation</vt:lpstr>
      <vt:lpstr>Questions</vt:lpstr>
      <vt:lpstr>Question Design</vt:lpstr>
      <vt:lpstr>Question Design</vt:lpstr>
      <vt:lpstr>PowerPoint Presentation</vt:lpstr>
      <vt:lpstr>Market Research</vt:lpstr>
      <vt:lpstr>PowerPoint Presentation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Benyon, Caroline</dc:creator>
  <cp:lastModifiedBy>Christopher Thomas (Business)</cp:lastModifiedBy>
  <cp:revision>359</cp:revision>
  <cp:lastPrinted>2016-02-08T18:19:33Z</cp:lastPrinted>
  <dcterms:created xsi:type="dcterms:W3CDTF">2015-05-19T15:55:27Z</dcterms:created>
  <dcterms:modified xsi:type="dcterms:W3CDTF">2018-10-22T08:54:43Z</dcterms:modified>
</cp:coreProperties>
</file>