
<file path=[Content_Types].xml><?xml version="1.0" encoding="utf-8"?>
<Types xmlns="http://schemas.openxmlformats.org/package/2006/content-types">
  <Default Extension="9&amp;w=897" ContentType="image/pn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14"/>
  </p:notesMasterIdLst>
  <p:handoutMasterIdLst>
    <p:handoutMasterId r:id="rId15"/>
  </p:handoutMasterIdLst>
  <p:sldIdLst>
    <p:sldId id="410" r:id="rId5"/>
    <p:sldId id="383" r:id="rId6"/>
    <p:sldId id="391" r:id="rId7"/>
    <p:sldId id="397" r:id="rId8"/>
    <p:sldId id="408" r:id="rId9"/>
    <p:sldId id="411" r:id="rId10"/>
    <p:sldId id="407" r:id="rId11"/>
    <p:sldId id="405" r:id="rId12"/>
    <p:sldId id="40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A107856-5554-42FB-B03E-39F5DBC370B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6054" autoAdjust="0"/>
  </p:normalViewPr>
  <p:slideViewPr>
    <p:cSldViewPr snapToGrid="0">
      <p:cViewPr varScale="1">
        <p:scale>
          <a:sx n="53" d="100"/>
          <a:sy n="53" d="100"/>
        </p:scale>
        <p:origin x="1416" y="6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58" d="100"/>
          <a:sy n="58" d="100"/>
        </p:scale>
        <p:origin x="3240"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8F6756E-81DA-9FAC-70D8-556F658BDDA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EBEDD12-BCD5-485B-BCBC-34BB01D7923C}" type="datetimeFigureOut">
              <a:rPr lang="en-US" smtClean="0"/>
              <a:t>11/2/2024</a:t>
            </a:fld>
            <a:endParaRPr lang="en-US" dirty="0"/>
          </a:p>
        </p:txBody>
      </p:sp>
      <p:sp>
        <p:nvSpPr>
          <p:cNvPr id="6" name="Slide Number Placeholder 5">
            <a:extLst>
              <a:ext uri="{FF2B5EF4-FFF2-40B4-BE49-F238E27FC236}">
                <a16:creationId xmlns:a16="http://schemas.microsoft.com/office/drawing/2014/main" id="{A771D415-D05A-7067-CCD3-457153D96C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2C230DF-5933-439D-898F-38E9AC9BA688}" type="slidenum">
              <a:rPr lang="en-US" smtClean="0"/>
              <a:t>‹#›</a:t>
            </a:fld>
            <a:endParaRPr lang="en-US" dirty="0"/>
          </a:p>
        </p:txBody>
      </p:sp>
      <p:sp>
        <p:nvSpPr>
          <p:cNvPr id="7" name="Footer Placeholder 6">
            <a:extLst>
              <a:ext uri="{FF2B5EF4-FFF2-40B4-BE49-F238E27FC236}">
                <a16:creationId xmlns:a16="http://schemas.microsoft.com/office/drawing/2014/main" id="{B97095E3-54D2-CFD2-4F49-7536FC8641D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8" name="Header Placeholder 7">
            <a:extLst>
              <a:ext uri="{FF2B5EF4-FFF2-40B4-BE49-F238E27FC236}">
                <a16:creationId xmlns:a16="http://schemas.microsoft.com/office/drawing/2014/main" id="{521EE01A-C0B5-5ECF-96DD-768F86AA15C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11/2/2024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Alexandru-Lucian Calin, and today I’ll be presenting on how artificial intelligence, or AI, is transforming the hospitality and tourism industry.</a:t>
            </a:r>
          </a:p>
          <a:p>
            <a:endParaRPr lang="en-US" dirty="0"/>
          </a:p>
          <a:p>
            <a:r>
              <a:rPr lang="en-US" dirty="0"/>
              <a:t>Specifically, we’ll look at how AI improves guest experiences and operational efficiency in hotels, offering unique opportunities and some important challenges.</a:t>
            </a:r>
          </a:p>
        </p:txBody>
      </p:sp>
      <p:sp>
        <p:nvSpPr>
          <p:cNvPr id="4" name="Slide Number Placeholder 3"/>
          <p:cNvSpPr>
            <a:spLocks noGrp="1"/>
          </p:cNvSpPr>
          <p:nvPr>
            <p:ph type="sldNum" sz="quarter" idx="5"/>
          </p:nvPr>
        </p:nvSpPr>
        <p:spPr/>
        <p:txBody>
          <a:bodyPr/>
          <a:lstStyle/>
          <a:p>
            <a:fld id="{A89C7E07-3C67-C64C-8DA0-0404F6303970}" type="slidenum">
              <a:rPr lang="en-US" smtClean="0"/>
              <a:t>1</a:t>
            </a:fld>
            <a:endParaRPr lang="en-US" dirty="0"/>
          </a:p>
        </p:txBody>
      </p:sp>
    </p:spTree>
    <p:extLst>
      <p:ext uri="{BB962C8B-B14F-4D97-AF65-F5344CB8AC3E}">
        <p14:creationId xmlns:p14="http://schemas.microsoft.com/office/powerpoint/2010/main" val="1092453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Introduction to AI in Hospitality</a:t>
            </a:r>
            <a:endParaRPr lang="en-US" dirty="0"/>
          </a:p>
          <a:p>
            <a:endParaRPr lang="en-US" dirty="0"/>
          </a:p>
          <a:p>
            <a:r>
              <a:rPr lang="en-US" dirty="0"/>
              <a:t>Digital transformation is reshaping industries globally, and hospitality is no exception. According to Elphick (2024), AI has become a critical part of this transformation, enhancing service personalization and operational efficiency. </a:t>
            </a:r>
          </a:p>
          <a:p>
            <a:endParaRPr lang="en-US" dirty="0"/>
          </a:p>
          <a:p>
            <a:r>
              <a:rPr lang="en-US" dirty="0"/>
              <a:t>From virtual concierges to chatbots, AI provides a seamless experience for guests by offering 24/7 assistance, handling repetitive inquiries, and even making personalized recommendations. </a:t>
            </a:r>
          </a:p>
          <a:p>
            <a:endParaRPr lang="en-US" dirty="0"/>
          </a:p>
          <a:p>
            <a:r>
              <a:rPr lang="en-US" dirty="0"/>
              <a:t>The demand for AI in hospitality is increasing as travelers expect fast, digital, and personalized service options. Hotels are turning to AI to meet these expectations while also reducing operational costs.”</a:t>
            </a:r>
          </a:p>
        </p:txBody>
      </p:sp>
      <p:sp>
        <p:nvSpPr>
          <p:cNvPr id="4" name="Slide Number Placeholder 3"/>
          <p:cNvSpPr>
            <a:spLocks noGrp="1"/>
          </p:cNvSpPr>
          <p:nvPr>
            <p:ph type="sldNum" sz="quarter" idx="5"/>
          </p:nvPr>
        </p:nvSpPr>
        <p:spPr/>
        <p:txBody>
          <a:bodyPr/>
          <a:lstStyle/>
          <a:p>
            <a:fld id="{A89C7E07-3C67-C64C-8DA0-0404F6303970}" type="slidenum">
              <a:rPr lang="en-US" smtClean="0"/>
              <a:t>2</a:t>
            </a:fld>
            <a:endParaRPr lang="en-US" dirty="0"/>
          </a:p>
        </p:txBody>
      </p:sp>
    </p:spTree>
    <p:extLst>
      <p:ext uri="{BB962C8B-B14F-4D97-AF65-F5344CB8AC3E}">
        <p14:creationId xmlns:p14="http://schemas.microsoft.com/office/powerpoint/2010/main" val="3113416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Key Theories and Concepts on AI in Hospitality</a:t>
            </a:r>
          </a:p>
          <a:p>
            <a:endParaRPr lang="en-US" dirty="0"/>
          </a:p>
          <a:p>
            <a:r>
              <a:rPr lang="en-US" dirty="0"/>
              <a:t>As Chi and Hoang (2022) explain, AI technologies such as chatbots and robotic concierges allow hotels to handle customer interactions faster, more efficiently, and with greater personalization.</a:t>
            </a:r>
          </a:p>
          <a:p>
            <a:endParaRPr lang="en-US" dirty="0"/>
          </a:p>
          <a:p>
            <a:r>
              <a:rPr lang="en-US" dirty="0"/>
              <a:t>For instance, Hilton’s robot concierge, Connie, provides real-time information about the hotel and nearby attractions, learning and improving its responses over time.</a:t>
            </a:r>
          </a:p>
          <a:p>
            <a:endParaRPr lang="en-US" dirty="0"/>
          </a:p>
          <a:p>
            <a:r>
              <a:rPr lang="en-US" dirty="0"/>
              <a:t>Recent studies show that such AI applications enhance customer satisfaction, as they offer convenience and make guests feel ‘understood’ by tailoring experiences to their preferences.</a:t>
            </a:r>
          </a:p>
        </p:txBody>
      </p:sp>
      <p:sp>
        <p:nvSpPr>
          <p:cNvPr id="4" name="Slide Number Placeholder 3"/>
          <p:cNvSpPr>
            <a:spLocks noGrp="1"/>
          </p:cNvSpPr>
          <p:nvPr>
            <p:ph type="sldNum" sz="quarter" idx="5"/>
          </p:nvPr>
        </p:nvSpPr>
        <p:spPr/>
        <p:txBody>
          <a:bodyPr/>
          <a:lstStyle/>
          <a:p>
            <a:fld id="{A89C7E07-3C67-C64C-8DA0-0404F6303970}" type="slidenum">
              <a:rPr lang="en-US" smtClean="0"/>
              <a:t>3</a:t>
            </a:fld>
            <a:endParaRPr lang="en-US" dirty="0"/>
          </a:p>
        </p:txBody>
      </p:sp>
    </p:spTree>
    <p:extLst>
      <p:ext uri="{BB962C8B-B14F-4D97-AF65-F5344CB8AC3E}">
        <p14:creationId xmlns:p14="http://schemas.microsoft.com/office/powerpoint/2010/main" val="3908276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BC04D-2568-C19F-6211-ABA7996CBC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BD96A4-D432-FA69-5E46-4DF91D77CA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639921-CFBB-DE6F-31EB-81B758CA0268}"/>
              </a:ext>
            </a:extLst>
          </p:cNvPr>
          <p:cNvSpPr>
            <a:spLocks noGrp="1"/>
          </p:cNvSpPr>
          <p:nvPr>
            <p:ph type="body" idx="1"/>
          </p:nvPr>
        </p:nvSpPr>
        <p:spPr/>
        <p:txBody>
          <a:bodyPr/>
          <a:lstStyle/>
          <a:p>
            <a:r>
              <a:rPr lang="en-US" dirty="0"/>
              <a:t>Application of AI in Hospitality Sector - PESTEL Analysis</a:t>
            </a:r>
          </a:p>
          <a:p>
            <a:endParaRPr lang="en-US" dirty="0"/>
          </a:p>
          <a:p>
            <a:r>
              <a:rPr lang="en-US" dirty="0"/>
              <a:t>Let’s analyze AI’s impact on hospitality through a PESTEL framework. Politically, data privacy regulations like GDPR in Europe and the CCPA in California are critical, as AI relies heavily on customer data. </a:t>
            </a:r>
          </a:p>
          <a:p>
            <a:endParaRPr lang="en-US" dirty="0"/>
          </a:p>
          <a:p>
            <a:r>
              <a:rPr lang="en-US" dirty="0"/>
              <a:t>Economically, AI reduces operational costs by automating tasks, from check-ins to room service.</a:t>
            </a:r>
          </a:p>
          <a:p>
            <a:endParaRPr lang="en-US" dirty="0"/>
          </a:p>
          <a:p>
            <a:r>
              <a:rPr lang="en-US" dirty="0"/>
              <a:t>On the social front, AI responds to the growing expectation for personalized experiences, such as recommending local dining or activities based on guest profiles.</a:t>
            </a:r>
          </a:p>
          <a:p>
            <a:endParaRPr lang="en-US" dirty="0"/>
          </a:p>
          <a:p>
            <a:r>
              <a:rPr lang="en-US" dirty="0"/>
              <a:t>Technologically, advancements like machine learning and natural language processing are enabling more sophisticated, human-like interactions.</a:t>
            </a:r>
          </a:p>
          <a:p>
            <a:endParaRPr lang="en-US" dirty="0"/>
          </a:p>
          <a:p>
            <a:r>
              <a:rPr lang="en-US" dirty="0"/>
              <a:t>Environmentally, AI helps with energy efficiency by automating room settings based on occupancy. Finally, legally, compliance with data privacy laws is essential to protect guest information.</a:t>
            </a:r>
          </a:p>
        </p:txBody>
      </p:sp>
      <p:sp>
        <p:nvSpPr>
          <p:cNvPr id="4" name="Slide Number Placeholder 3">
            <a:extLst>
              <a:ext uri="{FF2B5EF4-FFF2-40B4-BE49-F238E27FC236}">
                <a16:creationId xmlns:a16="http://schemas.microsoft.com/office/drawing/2014/main" id="{4453E3F8-8185-F97B-2F08-1F44FCE2A5AB}"/>
              </a:ext>
            </a:extLst>
          </p:cNvPr>
          <p:cNvSpPr>
            <a:spLocks noGrp="1"/>
          </p:cNvSpPr>
          <p:nvPr>
            <p:ph type="sldNum" sz="quarter" idx="5"/>
          </p:nvPr>
        </p:nvSpPr>
        <p:spPr/>
        <p:txBody>
          <a:bodyPr/>
          <a:lstStyle/>
          <a:p>
            <a:fld id="{A89C7E07-3C67-C64C-8DA0-0404F6303970}" type="slidenum">
              <a:rPr lang="en-US" smtClean="0"/>
              <a:t>4</a:t>
            </a:fld>
            <a:endParaRPr lang="en-US" dirty="0"/>
          </a:p>
        </p:txBody>
      </p:sp>
    </p:spTree>
    <p:extLst>
      <p:ext uri="{BB962C8B-B14F-4D97-AF65-F5344CB8AC3E}">
        <p14:creationId xmlns:p14="http://schemas.microsoft.com/office/powerpoint/2010/main" val="3727777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Industry Responses and AI Applications</a:t>
            </a:r>
          </a:p>
          <a:p>
            <a:endParaRPr lang="en-US" dirty="0"/>
          </a:p>
          <a:p>
            <a:r>
              <a:rPr lang="en-US" dirty="0"/>
              <a:t>For instance, Hilton’s robot concierge, Connie, uses AI to provide real-time information about hotel services and local attractions, as described by Proven Robotics (2023).</a:t>
            </a:r>
          </a:p>
          <a:p>
            <a:endParaRPr lang="en-US" dirty="0"/>
          </a:p>
          <a:p>
            <a:r>
              <a:rPr lang="en-US" dirty="0"/>
              <a:t>Marriott uses chatbots to handle routine guest inquiries, streamlining the check-in process and providing customized recommendations.</a:t>
            </a:r>
          </a:p>
          <a:p>
            <a:endParaRPr lang="en-US" dirty="0"/>
          </a:p>
          <a:p>
            <a:r>
              <a:rPr lang="en-US" dirty="0"/>
              <a:t>These technologies are efficient and cost-effective, but they’re not without drawbacks. They’re costly to implement, particularly for smaller hotels, and some guests miss the personal touch of human interaction.</a:t>
            </a:r>
          </a:p>
          <a:p>
            <a:endParaRPr lang="en-US" dirty="0"/>
          </a:p>
          <a:p>
            <a:r>
              <a:rPr lang="en-US" dirty="0"/>
              <a:t>Additionally, these systems pose privacy risks, as they require handling vast amounts of guest data.</a:t>
            </a:r>
          </a:p>
        </p:txBody>
      </p:sp>
      <p:sp>
        <p:nvSpPr>
          <p:cNvPr id="4" name="Slide Number Placeholder 3"/>
          <p:cNvSpPr>
            <a:spLocks noGrp="1"/>
          </p:cNvSpPr>
          <p:nvPr>
            <p:ph type="sldNum" sz="quarter" idx="5"/>
          </p:nvPr>
        </p:nvSpPr>
        <p:spPr/>
        <p:txBody>
          <a:bodyPr/>
          <a:lstStyle/>
          <a:p>
            <a:fld id="{A89C7E07-3C67-C64C-8DA0-0404F6303970}" type="slidenum">
              <a:rPr lang="en-US" smtClean="0"/>
              <a:t>5</a:t>
            </a:fld>
            <a:endParaRPr lang="en-US" dirty="0"/>
          </a:p>
        </p:txBody>
      </p:sp>
    </p:spTree>
    <p:extLst>
      <p:ext uri="{BB962C8B-B14F-4D97-AF65-F5344CB8AC3E}">
        <p14:creationId xmlns:p14="http://schemas.microsoft.com/office/powerpoint/2010/main" val="2386183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FE5813-E374-2DCB-06BE-78C828CB7A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65C838-AAE5-B377-8554-3AAAC4B871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5FB94F-7861-C87E-8717-0E5317CDA488}"/>
              </a:ext>
            </a:extLst>
          </p:cNvPr>
          <p:cNvSpPr>
            <a:spLocks noGrp="1"/>
          </p:cNvSpPr>
          <p:nvPr>
            <p:ph type="body" idx="1"/>
          </p:nvPr>
        </p:nvSpPr>
        <p:spPr/>
        <p:txBody>
          <a:bodyPr/>
          <a:lstStyle/>
          <a:p>
            <a:r>
              <a:rPr lang="en-US" dirty="0"/>
              <a:t>Critical Reflection on AI Integration</a:t>
            </a:r>
          </a:p>
          <a:p>
            <a:endParaRPr lang="en-US" dirty="0"/>
          </a:p>
          <a:p>
            <a:r>
              <a:rPr lang="en-US" dirty="0"/>
              <a:t>AI offers notable benefits, such as cost savings, improved guest satisfaction, and efficient operations. However, it also presents challenges.</a:t>
            </a:r>
          </a:p>
          <a:p>
            <a:endParaRPr lang="en-US" dirty="0"/>
          </a:p>
          <a:p>
            <a:r>
              <a:rPr lang="en-US" dirty="0"/>
              <a:t>One key challenge is balancing the efficiency of AI with the human touch that guests often value. Over-reliance on AI may lead to a more depersonalized experience, especially for guests who prefer human interaction.</a:t>
            </a:r>
          </a:p>
          <a:p>
            <a:endParaRPr lang="en-US" dirty="0"/>
          </a:p>
          <a:p>
            <a:r>
              <a:rPr lang="en-US" dirty="0"/>
              <a:t>The high costs of implementing and maintaining AI technologies make it difficult for smaller hotels to adopt these solutions, creating a divide between large chains and independent properties.</a:t>
            </a:r>
          </a:p>
          <a:p>
            <a:endParaRPr lang="en-US" dirty="0"/>
          </a:p>
          <a:p>
            <a:r>
              <a:rPr lang="en-US" dirty="0"/>
              <a:t>Moreover, there are significant privacy concerns, as AI systems process personal guest data, raising questions about data security.</a:t>
            </a:r>
          </a:p>
        </p:txBody>
      </p:sp>
      <p:sp>
        <p:nvSpPr>
          <p:cNvPr id="4" name="Slide Number Placeholder 3">
            <a:extLst>
              <a:ext uri="{FF2B5EF4-FFF2-40B4-BE49-F238E27FC236}">
                <a16:creationId xmlns:a16="http://schemas.microsoft.com/office/drawing/2014/main" id="{5D800BF9-623E-65A6-D0B5-02BC91FBE0C2}"/>
              </a:ext>
            </a:extLst>
          </p:cNvPr>
          <p:cNvSpPr>
            <a:spLocks noGrp="1"/>
          </p:cNvSpPr>
          <p:nvPr>
            <p:ph type="sldNum" sz="quarter" idx="5"/>
          </p:nvPr>
        </p:nvSpPr>
        <p:spPr/>
        <p:txBody>
          <a:bodyPr/>
          <a:lstStyle/>
          <a:p>
            <a:fld id="{A89C7E07-3C67-C64C-8DA0-0404F6303970}" type="slidenum">
              <a:rPr lang="en-US" smtClean="0"/>
              <a:t>6</a:t>
            </a:fld>
            <a:endParaRPr lang="en-US" dirty="0"/>
          </a:p>
        </p:txBody>
      </p:sp>
    </p:spTree>
    <p:extLst>
      <p:ext uri="{BB962C8B-B14F-4D97-AF65-F5344CB8AC3E}">
        <p14:creationId xmlns:p14="http://schemas.microsoft.com/office/powerpoint/2010/main" val="2805832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Future Policy and Management Recommendations</a:t>
            </a:r>
          </a:p>
          <a:p>
            <a:endParaRPr lang="en-US" sz="1200" dirty="0"/>
          </a:p>
          <a:p>
            <a:r>
              <a:rPr lang="en-US" dirty="0"/>
              <a:t>Moving forward, hotels need clear policies for data security, adhering to GDPR and CCPA guidelines to protect guest privacy. </a:t>
            </a:r>
          </a:p>
          <a:p>
            <a:endParaRPr lang="en-US" dirty="0"/>
          </a:p>
          <a:p>
            <a:r>
              <a:rPr lang="en-US" dirty="0"/>
              <a:t>Developing AI ethics guidelines is also crucial. AI should be trained on diverse data to avoid biases, ensuring equitable service for all guests. </a:t>
            </a:r>
          </a:p>
          <a:p>
            <a:endParaRPr lang="en-US" dirty="0"/>
          </a:p>
          <a:p>
            <a:r>
              <a:rPr lang="en-US" dirty="0"/>
              <a:t>For effective implementation, hotels should consider gradual integration of AI technologies and invest in staff training, allowing employees to focus on unique, high-value interactions with guests.</a:t>
            </a:r>
          </a:p>
          <a:p>
            <a:endParaRPr lang="en-US" dirty="0"/>
          </a:p>
          <a:p>
            <a:r>
              <a:rPr lang="en-US" dirty="0"/>
              <a:t>Balancing AI efficiency with human engagement is essential for a positive guest experience.</a:t>
            </a:r>
          </a:p>
        </p:txBody>
      </p:sp>
      <p:sp>
        <p:nvSpPr>
          <p:cNvPr id="4" name="Slide Number Placeholder 3"/>
          <p:cNvSpPr>
            <a:spLocks noGrp="1"/>
          </p:cNvSpPr>
          <p:nvPr>
            <p:ph type="sldNum" sz="quarter" idx="5"/>
          </p:nvPr>
        </p:nvSpPr>
        <p:spPr/>
        <p:txBody>
          <a:bodyPr/>
          <a:lstStyle/>
          <a:p>
            <a:fld id="{A89C7E07-3C67-C64C-8DA0-0404F6303970}" type="slidenum">
              <a:rPr lang="en-US" smtClean="0"/>
              <a:t>7</a:t>
            </a:fld>
            <a:endParaRPr lang="en-US" dirty="0"/>
          </a:p>
        </p:txBody>
      </p:sp>
    </p:spTree>
    <p:extLst>
      <p:ext uri="{BB962C8B-B14F-4D97-AF65-F5344CB8AC3E}">
        <p14:creationId xmlns:p14="http://schemas.microsoft.com/office/powerpoint/2010/main" val="5011604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Conclusion - Key Takeaways</a:t>
            </a:r>
          </a:p>
          <a:p>
            <a:endParaRPr lang="en-US" sz="1200" dirty="0"/>
          </a:p>
          <a:p>
            <a:r>
              <a:rPr lang="en-US" dirty="0"/>
              <a:t>To wrap up, AI is reshaping the hospitality industry by enhancing operational efficiency and enabling highly personalized guest services.</a:t>
            </a:r>
          </a:p>
          <a:p>
            <a:endParaRPr lang="en-US" dirty="0"/>
          </a:p>
          <a:p>
            <a:r>
              <a:rPr lang="en-US" dirty="0"/>
              <a:t>However, for AI to succeed long-term, hotels must address challenges like privacy, cost, and the need for human interaction.</a:t>
            </a:r>
          </a:p>
          <a:p>
            <a:endParaRPr lang="en-US" dirty="0"/>
          </a:p>
          <a:p>
            <a:r>
              <a:rPr lang="en-US" dirty="0"/>
              <a:t>By strategically adopting AI, the industry can meet modern guest expectations while preserving the warmth and personal touch that define hospitality.</a:t>
            </a:r>
          </a:p>
          <a:p>
            <a:endParaRPr lang="en-US" dirty="0"/>
          </a:p>
          <a:p>
            <a:r>
              <a:rPr lang="en-US" dirty="0"/>
              <a:t>Thank you for your time. </a:t>
            </a:r>
          </a:p>
        </p:txBody>
      </p:sp>
      <p:sp>
        <p:nvSpPr>
          <p:cNvPr id="4" name="Slide Number Placeholder 3"/>
          <p:cNvSpPr>
            <a:spLocks noGrp="1"/>
          </p:cNvSpPr>
          <p:nvPr>
            <p:ph type="sldNum" sz="quarter" idx="5"/>
          </p:nvPr>
        </p:nvSpPr>
        <p:spPr/>
        <p:txBody>
          <a:bodyPr/>
          <a:lstStyle/>
          <a:p>
            <a:fld id="{A89C7E07-3C67-C64C-8DA0-0404F6303970}" type="slidenum">
              <a:rPr lang="en-US" smtClean="0"/>
              <a:t>8</a:t>
            </a:fld>
            <a:endParaRPr lang="en-US" dirty="0"/>
          </a:p>
        </p:txBody>
      </p:sp>
    </p:spTree>
    <p:extLst>
      <p:ext uri="{BB962C8B-B14F-4D97-AF65-F5344CB8AC3E}">
        <p14:creationId xmlns:p14="http://schemas.microsoft.com/office/powerpoint/2010/main" val="4050233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9</a:t>
            </a:fld>
            <a:endParaRPr lang="en-US" dirty="0"/>
          </a:p>
        </p:txBody>
      </p:sp>
    </p:spTree>
    <p:extLst>
      <p:ext uri="{BB962C8B-B14F-4D97-AF65-F5344CB8AC3E}">
        <p14:creationId xmlns:p14="http://schemas.microsoft.com/office/powerpoint/2010/main" val="634596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327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 uri="{C183D7F6-B498-43B3-948B-1728B52AA6E4}">
                <adec:decorative xmlns:adec="http://schemas.microsoft.com/office/drawing/2017/decorative" val="1"/>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hasCustomPrompt="1"/>
          </p:nvPr>
        </p:nvSpPr>
        <p:spPr>
          <a:xfrm>
            <a:off x="594360" y="189572"/>
            <a:ext cx="6787747" cy="1593507"/>
          </a:xfrm>
          <a:prstGeom prst="rect">
            <a:avLst/>
          </a:prstGeom>
        </p:spPr>
        <p:txBody>
          <a:bodyPr lIns="0" tIns="0" rIns="0" bIns="0" anchor="b" anchorCtr="0">
            <a:noAutofit/>
          </a:bodyPr>
          <a:lstStyle>
            <a:lvl1pPr>
              <a:defRPr sz="4400" b="1" i="0" spc="50" baseline="0">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186153BD-9D2B-47EB-3553-1D3F6663B2A3}"/>
              </a:ext>
            </a:extLst>
          </p:cNvPr>
          <p:cNvSpPr>
            <a:spLocks noGrp="1"/>
          </p:cNvSpPr>
          <p:nvPr>
            <p:ph sz="quarter" idx="13" hasCustomPrompt="1"/>
          </p:nvPr>
        </p:nvSpPr>
        <p:spPr>
          <a:xfrm>
            <a:off x="594359" y="2281918"/>
            <a:ext cx="6787747" cy="3708517"/>
          </a:xfrm>
        </p:spPr>
        <p:txBody>
          <a:bodyPr lIns="0" tIns="228600" rIns="0" bIns="0">
            <a:normAutofit/>
          </a:bodyPr>
          <a:lstStyle>
            <a:lvl1pPr marL="283464" indent="-283464">
              <a:lnSpc>
                <a:spcPct val="80000"/>
              </a:lnSpc>
              <a:spcBef>
                <a:spcPts val="2200"/>
              </a:spcBef>
              <a:buFont typeface="Arial" panose="020B0604020202020204" pitchFamily="34" charset="0"/>
              <a:buChar char="•"/>
              <a:defRPr lang="en-US" sz="2400" b="1" i="0" kern="1200" dirty="0">
                <a:solidFill>
                  <a:schemeClr val="tx2">
                    <a:lumMod val="75000"/>
                  </a:schemeClr>
                </a:solidFill>
                <a:latin typeface="+mn-lt"/>
                <a:ea typeface="+mn-ea"/>
                <a:cs typeface="+mn-cs"/>
              </a:defRPr>
            </a:lvl1pPr>
            <a:lvl2pPr indent="-283464">
              <a:spcBef>
                <a:spcPts val="6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3" name="Slide Number Placeholder 42">
            <a:extLst>
              <a:ext uri="{FF2B5EF4-FFF2-40B4-BE49-F238E27FC236}">
                <a16:creationId xmlns:a16="http://schemas.microsoft.com/office/drawing/2014/main" id="{D80CCC8F-9CF1-9621-04EB-DFA68FEE42D2}"/>
              </a:ext>
            </a:extLst>
          </p:cNvPr>
          <p:cNvSpPr>
            <a:spLocks noGrp="1"/>
          </p:cNvSpPr>
          <p:nvPr>
            <p:ph type="sldNum" sz="quarter" idx="26"/>
          </p:nvPr>
        </p:nvSpPr>
        <p:spPr/>
        <p:txBody>
          <a:bodyPr/>
          <a:lstStyle/>
          <a:p>
            <a:fld id="{294A09A9-5501-47C1-A89A-A340965A2BE2}" type="slidenum">
              <a:rPr lang="en-US" smtClean="0"/>
              <a:pPr/>
              <a:t>‹#›</a:t>
            </a:fld>
            <a:endParaRPr lang="en-US" dirty="0">
              <a:latin typeface="+mn-lt"/>
            </a:endParaRPr>
          </a:p>
        </p:txBody>
      </p:sp>
      <p:sp>
        <p:nvSpPr>
          <p:cNvPr id="42" name="Date Placeholder 41">
            <a:extLst>
              <a:ext uri="{FF2B5EF4-FFF2-40B4-BE49-F238E27FC236}">
                <a16:creationId xmlns:a16="http://schemas.microsoft.com/office/drawing/2014/main" id="{29CE2856-DB8F-5603-C085-74C70560FAC8}"/>
              </a:ext>
            </a:extLst>
          </p:cNvPr>
          <p:cNvSpPr>
            <a:spLocks noGrp="1"/>
          </p:cNvSpPr>
          <p:nvPr>
            <p:ph type="dt" sz="half" idx="25"/>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979826C1-7A52-DA25-F422-EE62DED7D1B6}"/>
              </a:ext>
              <a:ext uri="{C183D7F6-B498-43B3-948B-1728B52AA6E4}">
                <adec:decorative xmlns:adec="http://schemas.microsoft.com/office/drawing/2017/decorative" val="1"/>
              </a:ext>
            </a:extLst>
          </p:cNvPr>
          <p:cNvCxnSpPr>
            <a:cxnSpLocks/>
          </p:cNvCxnSpPr>
          <p:nvPr userDrawn="1"/>
        </p:nvCxnSpPr>
        <p:spPr>
          <a:xfrm>
            <a:off x="594360" y="2148840"/>
            <a:ext cx="2130552" cy="0"/>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18089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3"/>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79D0555-EBDC-B53A-212D-A5921795FEC8}"/>
              </a:ext>
            </a:extLst>
          </p:cNvPr>
          <p:cNvSpPr>
            <a:spLocks noGrp="1"/>
          </p:cNvSpPr>
          <p:nvPr>
            <p:ph type="pic" sz="quarter" idx="13"/>
          </p:nvPr>
        </p:nvSpPr>
        <p:spPr>
          <a:xfrm>
            <a:off x="0" y="0"/>
            <a:ext cx="12192000" cy="6880543"/>
          </a:xfrm>
          <a:custGeom>
            <a:avLst/>
            <a:gdLst>
              <a:gd name="connsiteX0" fmla="*/ 6309360 w 12192000"/>
              <a:gd name="connsiteY0" fmla="*/ 3951843 h 6880543"/>
              <a:gd name="connsiteX1" fmla="*/ 6309360 w 12192000"/>
              <a:gd name="connsiteY1" fmla="*/ 4052427 h 6880543"/>
              <a:gd name="connsiteX2" fmla="*/ 8442960 w 12192000"/>
              <a:gd name="connsiteY2" fmla="*/ 4052427 h 6880543"/>
              <a:gd name="connsiteX3" fmla="*/ 8442960 w 12192000"/>
              <a:gd name="connsiteY3" fmla="*/ 3951843 h 6880543"/>
              <a:gd name="connsiteX4" fmla="*/ 0 w 12192000"/>
              <a:gd name="connsiteY4" fmla="*/ 0 h 6880543"/>
              <a:gd name="connsiteX5" fmla="*/ 12192000 w 12192000"/>
              <a:gd name="connsiteY5" fmla="*/ 0 h 6880543"/>
              <a:gd name="connsiteX6" fmla="*/ 12192000 w 12192000"/>
              <a:gd name="connsiteY6" fmla="*/ 6880543 h 6880543"/>
              <a:gd name="connsiteX7" fmla="*/ 0 w 12192000"/>
              <a:gd name="connsiteY7" fmla="*/ 6880543 h 6880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80543">
                <a:moveTo>
                  <a:pt x="6309360" y="3951843"/>
                </a:moveTo>
                <a:lnTo>
                  <a:pt x="6309360" y="4052427"/>
                </a:lnTo>
                <a:lnTo>
                  <a:pt x="8442960" y="4052427"/>
                </a:lnTo>
                <a:lnTo>
                  <a:pt x="8442960" y="3951843"/>
                </a:lnTo>
                <a:close/>
                <a:moveTo>
                  <a:pt x="0" y="0"/>
                </a:moveTo>
                <a:lnTo>
                  <a:pt x="12192000" y="0"/>
                </a:lnTo>
                <a:lnTo>
                  <a:pt x="12192000" y="6880543"/>
                </a:lnTo>
                <a:lnTo>
                  <a:pt x="0" y="6880543"/>
                </a:lnTo>
                <a:close/>
              </a:path>
            </a:pathLst>
          </a:custGeom>
        </p:spPr>
        <p:txBody>
          <a:bodyPr wrap="square" tIns="182880">
            <a:noAutofit/>
          </a:bodyPr>
          <a:lstStyle>
            <a:lvl1pPr marL="0" indent="0" algn="ctr">
              <a:buNone/>
              <a:defRPr sz="2000">
                <a:solidFill>
                  <a:schemeClr val="tx1"/>
                </a:solidFill>
              </a:defRPr>
            </a:lvl1p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hasCustomPrompt="1"/>
          </p:nvPr>
        </p:nvSpPr>
        <p:spPr>
          <a:xfrm>
            <a:off x="6309359" y="444933"/>
            <a:ext cx="5477479" cy="3291840"/>
          </a:xfrm>
          <a:prstGeom prst="rect">
            <a:avLst/>
          </a:prstGeom>
        </p:spPr>
        <p:txBody>
          <a:bodyPr lIns="0" tIns="0" rIns="0" bIns="0" anchor="b" anchorCtr="0">
            <a:noAutofit/>
          </a:bodyPr>
          <a:lstStyle>
            <a:lvl1pPr>
              <a:defRPr sz="6000" b="1" i="0" baseline="0">
                <a:solidFill>
                  <a:schemeClr val="tx1"/>
                </a:solidFill>
                <a:latin typeface="+mj-lt"/>
              </a:defRPr>
            </a:lvl1pPr>
          </a:lstStyle>
          <a:p>
            <a:r>
              <a:rPr lang="en-US" dirty="0"/>
              <a:t>Click to add title </a:t>
            </a:r>
          </a:p>
        </p:txBody>
      </p:sp>
      <p:sp>
        <p:nvSpPr>
          <p:cNvPr id="7" name="Rectangle 6">
            <a:extLst>
              <a:ext uri="{FF2B5EF4-FFF2-40B4-BE49-F238E27FC236}">
                <a16:creationId xmlns:a16="http://schemas.microsoft.com/office/drawing/2014/main" id="{D96BA398-1ED2-1FCA-63B9-8915A8C7A524}"/>
              </a:ext>
              <a:ext uri="{C183D7F6-B498-43B3-948B-1728B52AA6E4}">
                <adec:decorative xmlns:adec="http://schemas.microsoft.com/office/drawing/2017/decorative" val="1"/>
              </a:ext>
            </a:extLst>
          </p:cNvPr>
          <p:cNvSpPr/>
          <p:nvPr userDrawn="1"/>
        </p:nvSpPr>
        <p:spPr>
          <a:xfrm>
            <a:off x="6309360" y="3951843"/>
            <a:ext cx="2133600" cy="10058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29169562"/>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299835" y="43052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sp>
        <p:nvSpPr>
          <p:cNvPr id="6" name="Picture Placeholder 5">
            <a:extLst>
              <a:ext uri="{FF2B5EF4-FFF2-40B4-BE49-F238E27FC236}">
                <a16:creationId xmlns:a16="http://schemas.microsoft.com/office/drawing/2014/main" id="{A9973BC6-F6E5-0B3B-C8AB-0AC4020D4E8B}"/>
              </a:ext>
            </a:extLst>
          </p:cNvPr>
          <p:cNvSpPr>
            <a:spLocks noGrp="1"/>
          </p:cNvSpPr>
          <p:nvPr>
            <p:ph type="pic" sz="quarter" idx="12"/>
          </p:nvPr>
        </p:nvSpPr>
        <p:spPr>
          <a:xfrm>
            <a:off x="0" y="-11113"/>
            <a:ext cx="5791200" cy="6880226"/>
          </a:xfrm>
        </p:spPr>
        <p:txBody>
          <a:bodyPr>
            <a:normAutofit/>
          </a:bodyPr>
          <a:lstStyle>
            <a:lvl1pPr marL="0" indent="0" algn="ctr">
              <a:buNone/>
              <a:defRPr sz="2000"/>
            </a:lvl1pPr>
          </a:lstStyle>
          <a:p>
            <a:r>
              <a:rPr lang="en-US"/>
              <a:t>Click icon to add picture</a:t>
            </a:r>
            <a:endParaRPr lang="en-US" dirty="0"/>
          </a:p>
        </p:txBody>
      </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299835" y="456860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cxnSp>
        <p:nvCxnSpPr>
          <p:cNvPr id="7" name="Straight Connector 6">
            <a:extLst>
              <a:ext uri="{FF2B5EF4-FFF2-40B4-BE49-F238E27FC236}">
                <a16:creationId xmlns:a16="http://schemas.microsoft.com/office/drawing/2014/main" id="{29169ED6-4B82-6844-119F-AC15CDF2D3E5}"/>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87914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ummary 2">
    <p:bg>
      <p:bgPr>
        <a:solidFill>
          <a:schemeClr val="tx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57F1500-1A16-D1EF-4F0C-030852B291FC}"/>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grpSp>
        <p:nvGrpSpPr>
          <p:cNvPr id="10" name="Group 9">
            <a:extLst>
              <a:ext uri="{FF2B5EF4-FFF2-40B4-BE49-F238E27FC236}">
                <a16:creationId xmlns:a16="http://schemas.microsoft.com/office/drawing/2014/main" id="{2D07A0BE-3890-193E-9439-F294E61A71B9}"/>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11" name="Freeform 19">
              <a:extLst>
                <a:ext uri="{FF2B5EF4-FFF2-40B4-BE49-F238E27FC236}">
                  <a16:creationId xmlns:a16="http://schemas.microsoft.com/office/drawing/2014/main" id="{C05217ED-C258-E6CE-BA7F-28A6EA41BCD3}"/>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20">
              <a:extLst>
                <a:ext uri="{FF2B5EF4-FFF2-40B4-BE49-F238E27FC236}">
                  <a16:creationId xmlns:a16="http://schemas.microsoft.com/office/drawing/2014/main" id="{F3E11A1F-14DD-BA35-D7D7-4D4ADEAA348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21">
              <a:extLst>
                <a:ext uri="{FF2B5EF4-FFF2-40B4-BE49-F238E27FC236}">
                  <a16:creationId xmlns:a16="http://schemas.microsoft.com/office/drawing/2014/main" id="{F14541B0-973F-7E21-1019-D2FB83C8C0D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hasCustomPrompt="1"/>
          </p:nvPr>
        </p:nvSpPr>
        <p:spPr>
          <a:xfrm>
            <a:off x="594360" y="102875"/>
            <a:ext cx="10873740" cy="1680205"/>
          </a:xfrm>
          <a:prstGeom prst="rect">
            <a:avLst/>
          </a:prstGeom>
        </p:spPr>
        <p:txBody>
          <a:bodyPr lIns="0" tIns="0" rIns="0" bIns="0" anchor="b" anchorCtr="0">
            <a:noAutofit/>
          </a:bodyPr>
          <a:lstStyle>
            <a:lvl1pPr>
              <a:defRPr sz="4400" b="1" i="0">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F6FE0DC0-B0D7-F4D6-8038-177AD7A8C211}"/>
              </a:ext>
            </a:extLst>
          </p:cNvPr>
          <p:cNvSpPr>
            <a:spLocks noGrp="1"/>
          </p:cNvSpPr>
          <p:nvPr>
            <p:ph sz="quarter" idx="13" hasCustomPrompt="1"/>
          </p:nvPr>
        </p:nvSpPr>
        <p:spPr>
          <a:xfrm>
            <a:off x="3657600" y="2282008"/>
            <a:ext cx="7810500" cy="3699328"/>
          </a:xfrm>
        </p:spPr>
        <p:txBody>
          <a:bodyPr lIns="0" tIns="228600" rIns="0" bIns="0">
            <a:normAutofit/>
          </a:bodyPr>
          <a:lstStyle>
            <a:lvl1pPr marL="283464" indent="-283464">
              <a:spcBef>
                <a:spcPts val="1800"/>
              </a:spcBef>
              <a:buFont typeface="Arial" panose="020B0604020202020204" pitchFamily="34" charset="0"/>
              <a:buChar char="•"/>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7">
            <a:extLst>
              <a:ext uri="{FF2B5EF4-FFF2-40B4-BE49-F238E27FC236}">
                <a16:creationId xmlns:a16="http://schemas.microsoft.com/office/drawing/2014/main" id="{7ED58739-4346-5104-B1AC-89ED035912AF}"/>
              </a:ext>
            </a:extLst>
          </p:cNvPr>
          <p:cNvSpPr>
            <a:spLocks noGrp="1"/>
          </p:cNvSpPr>
          <p:nvPr>
            <p:ph type="sldNum" sz="quarter" idx="22"/>
          </p:nvPr>
        </p:nvSpPr>
        <p:spPr/>
        <p:txBody>
          <a:bodyPr/>
          <a:lstStyle/>
          <a:p>
            <a:fld id="{294A09A9-5501-47C1-A89A-A340965A2BE2}" type="slidenum">
              <a:rPr lang="en-US" smtClean="0"/>
              <a:pPr/>
              <a:t>‹#›</a:t>
            </a:fld>
            <a:endParaRPr lang="en-US" dirty="0">
              <a:latin typeface="+mn-lt"/>
            </a:endParaRPr>
          </a:p>
        </p:txBody>
      </p:sp>
      <p:sp>
        <p:nvSpPr>
          <p:cNvPr id="5" name="Date Placeholder 4">
            <a:extLst>
              <a:ext uri="{FF2B5EF4-FFF2-40B4-BE49-F238E27FC236}">
                <a16:creationId xmlns:a16="http://schemas.microsoft.com/office/drawing/2014/main" id="{E9272B8D-F380-9F1A-C8E6-BDD2352B1763}"/>
              </a:ext>
            </a:extLst>
          </p:cNvPr>
          <p:cNvSpPr>
            <a:spLocks noGrp="1"/>
          </p:cNvSpPr>
          <p:nvPr>
            <p:ph type="dt" sz="half" idx="21"/>
          </p:nvPr>
        </p:nvSpPr>
        <p:spPr/>
        <p:txBody>
          <a:bodyPr/>
          <a:lstStyle/>
          <a:p>
            <a:endParaRPr lang="en-US" dirty="0">
              <a:latin typeface="+mn-lt"/>
            </a:endParaRPr>
          </a:p>
        </p:txBody>
      </p:sp>
    </p:spTree>
    <p:extLst>
      <p:ext uri="{BB962C8B-B14F-4D97-AF65-F5344CB8AC3E}">
        <p14:creationId xmlns:p14="http://schemas.microsoft.com/office/powerpoint/2010/main" val="140296414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309905"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spTree>
    <p:extLst>
      <p:ext uri="{BB962C8B-B14F-4D97-AF65-F5344CB8AC3E}">
        <p14:creationId xmlns:p14="http://schemas.microsoft.com/office/powerpoint/2010/main" val="2027108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78129"/>
            <a:ext cx="9778365" cy="1494596"/>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F14DA3C5-63E4-BAFB-1D68-47F71EEEE538}"/>
              </a:ext>
            </a:extLst>
          </p:cNvPr>
          <p:cNvSpPr>
            <a:spLocks noGrp="1"/>
          </p:cNvSpPr>
          <p:nvPr>
            <p:ph sz="quarter" idx="15" hasCustomPrompt="1"/>
          </p:nvPr>
        </p:nvSpPr>
        <p:spPr>
          <a:xfrm>
            <a:off x="594360"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9436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5">
            <a:extLst>
              <a:ext uri="{FF2B5EF4-FFF2-40B4-BE49-F238E27FC236}">
                <a16:creationId xmlns:a16="http://schemas.microsoft.com/office/drawing/2014/main" id="{BD11386D-847E-8CF5-E56A-42E80A65A089}"/>
              </a:ext>
            </a:extLst>
          </p:cNvPr>
          <p:cNvSpPr>
            <a:spLocks noGrp="1"/>
          </p:cNvSpPr>
          <p:nvPr>
            <p:ph sz="quarter" idx="16" hasCustomPrompt="1"/>
          </p:nvPr>
        </p:nvSpPr>
        <p:spPr>
          <a:xfrm>
            <a:off x="5881898"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1056953"/>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2E558A9-6DD6-E21D-3A8F-6707E1DD19F1}"/>
              </a:ext>
              <a:ext uri="{C183D7F6-B498-43B3-948B-1728B52AA6E4}">
                <adec:decorative xmlns:adec="http://schemas.microsoft.com/office/drawing/2017/decorative" val="1"/>
              </a:ext>
            </a:extLst>
          </p:cNvPr>
          <p:cNvGrpSpPr/>
          <p:nvPr userDrawn="1"/>
        </p:nvGrpSpPr>
        <p:grpSpPr>
          <a:xfrm>
            <a:off x="6362700" y="0"/>
            <a:ext cx="5829298" cy="3235602"/>
            <a:chOff x="5612972" y="1"/>
            <a:chExt cx="6615961" cy="3672246"/>
          </a:xfrm>
        </p:grpSpPr>
        <p:sp>
          <p:nvSpPr>
            <p:cNvPr id="12" name="AutoShape 24">
              <a:extLst>
                <a:ext uri="{FF2B5EF4-FFF2-40B4-BE49-F238E27FC236}">
                  <a16:creationId xmlns:a16="http://schemas.microsoft.com/office/drawing/2014/main" id="{3FC994E4-318C-1E66-B4E4-8F8FD08E098F}"/>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7">
              <a:extLst>
                <a:ext uri="{FF2B5EF4-FFF2-40B4-BE49-F238E27FC236}">
                  <a16:creationId xmlns:a16="http://schemas.microsoft.com/office/drawing/2014/main" id="{17C00E6B-F625-6D6C-8364-9DD9F3C3628F}"/>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8">
              <a:extLst>
                <a:ext uri="{FF2B5EF4-FFF2-40B4-BE49-F238E27FC236}">
                  <a16:creationId xmlns:a16="http://schemas.microsoft.com/office/drawing/2014/main" id="{C6197B87-4F65-7981-9463-84830CD3687F}"/>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8" name="Freeform 9">
              <a:extLst>
                <a:ext uri="{FF2B5EF4-FFF2-40B4-BE49-F238E27FC236}">
                  <a16:creationId xmlns:a16="http://schemas.microsoft.com/office/drawing/2014/main" id="{86AA517C-7217-D864-B7E7-40984A2880D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9" name="Freeform 10">
              <a:extLst>
                <a:ext uri="{FF2B5EF4-FFF2-40B4-BE49-F238E27FC236}">
                  <a16:creationId xmlns:a16="http://schemas.microsoft.com/office/drawing/2014/main" id="{524013C6-491C-CAA2-5BD6-7C73596711C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6318885" y="3499667"/>
            <a:ext cx="4939666" cy="2542810"/>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6347460"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457201"/>
            <a:ext cx="5198269" cy="2305050"/>
          </a:xfrm>
        </p:spPr>
        <p:txBody>
          <a:bodyPr lIns="0" tIns="274320">
            <a:normAutofit/>
          </a:bodyPr>
          <a:lstStyle>
            <a:lvl1pPr marL="457200" indent="-457200">
              <a:spcBef>
                <a:spcPts val="1800"/>
              </a:spcBef>
              <a:buFont typeface="+mj-lt"/>
              <a:buAutoNum type="arabicPeriod"/>
              <a:defRPr sz="2000"/>
            </a:lvl1pPr>
            <a:lvl2pPr marL="914400" indent="-457200">
              <a:spcBef>
                <a:spcPts val="1800"/>
              </a:spcBef>
              <a:buFont typeface="+mj-lt"/>
              <a:buAutoNum type="alphaLcPeriod"/>
              <a:defRPr sz="2000"/>
            </a:lvl2pPr>
            <a:lvl3pPr marL="1371600" indent="-457200">
              <a:spcBef>
                <a:spcPts val="1800"/>
              </a:spcBef>
              <a:buFont typeface="+mj-lt"/>
              <a:buAutoNum type="arabicParenR"/>
              <a:defRPr sz="2000"/>
            </a:lvl3pPr>
            <a:lvl4pPr marL="1371600" indent="0">
              <a:spcBef>
                <a:spcPts val="1800"/>
              </a:spcBef>
              <a:buFont typeface="+mj-lt"/>
              <a:buNone/>
              <a:defRPr sz="2000"/>
            </a:lvl4pPr>
            <a:lvl5pPr marL="2286000" indent="-457200">
              <a:spcBef>
                <a:spcPts val="1800"/>
              </a:spcBef>
              <a:buFont typeface="+mj-lt"/>
              <a:buAutoNum type="arabicPeriod"/>
              <a:defRPr sz="2000"/>
            </a:lvl5pPr>
          </a:lstStyle>
          <a:p>
            <a:pPr lvl="0"/>
            <a:r>
              <a:rPr lang="en-US" dirty="0"/>
              <a:t>Click to add content</a:t>
            </a:r>
          </a:p>
          <a:p>
            <a:pPr lvl="1"/>
            <a:r>
              <a:rPr lang="en-US" dirty="0"/>
              <a:t>Second level</a:t>
            </a:r>
          </a:p>
          <a:p>
            <a:pPr lvl="2"/>
            <a:r>
              <a:rPr lang="en-US" dirty="0"/>
              <a:t>Third level</a:t>
            </a:r>
          </a:p>
          <a:p>
            <a:pPr lvl="3"/>
            <a:endParaRPr lang="en-US" dirty="0"/>
          </a:p>
        </p:txBody>
      </p:sp>
      <p:sp>
        <p:nvSpPr>
          <p:cNvPr id="2" name="Content Placeholder 5">
            <a:extLst>
              <a:ext uri="{FF2B5EF4-FFF2-40B4-BE49-F238E27FC236}">
                <a16:creationId xmlns:a16="http://schemas.microsoft.com/office/drawing/2014/main" id="{3AC171DA-232D-44C1-6B93-40BACB298F4B}"/>
              </a:ext>
            </a:extLst>
          </p:cNvPr>
          <p:cNvSpPr>
            <a:spLocks noGrp="1"/>
          </p:cNvSpPr>
          <p:nvPr>
            <p:ph sz="quarter" idx="15" hasCustomPrompt="1"/>
          </p:nvPr>
        </p:nvSpPr>
        <p:spPr>
          <a:xfrm>
            <a:off x="594360" y="2810595"/>
            <a:ext cx="5198269" cy="3319513"/>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554606805"/>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Pictur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75310" y="278129"/>
            <a:ext cx="5063490" cy="2354026"/>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3" name="Content Placeholder 5">
            <a:extLst>
              <a:ext uri="{FF2B5EF4-FFF2-40B4-BE49-F238E27FC236}">
                <a16:creationId xmlns:a16="http://schemas.microsoft.com/office/drawing/2014/main" id="{1EF4505D-6803-3813-7738-049963427819}"/>
              </a:ext>
            </a:extLst>
          </p:cNvPr>
          <p:cNvSpPr>
            <a:spLocks noGrp="1"/>
          </p:cNvSpPr>
          <p:nvPr>
            <p:ph sz="quarter" idx="16" hasCustomPrompt="1"/>
          </p:nvPr>
        </p:nvSpPr>
        <p:spPr>
          <a:xfrm>
            <a:off x="594360" y="3279579"/>
            <a:ext cx="5044440" cy="2994415"/>
          </a:xfrm>
        </p:spPr>
        <p:txBody>
          <a:bodyPr lIns="0" tIns="228600" rIns="0" bIns="0">
            <a:normAutofit/>
          </a:bodyPr>
          <a:lstStyle>
            <a:lvl1pPr marL="0" indent="0">
              <a:spcBef>
                <a:spcPts val="1800"/>
              </a:spcBef>
              <a:buFont typeface="Arial" panose="020B0604020202020204" pitchFamily="34" charset="0"/>
              <a:buNone/>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997459"/>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2" name="Picture Placeholder 11">
            <a:extLst>
              <a:ext uri="{FF2B5EF4-FFF2-40B4-BE49-F238E27FC236}">
                <a16:creationId xmlns:a16="http://schemas.microsoft.com/office/drawing/2014/main" id="{4658637A-5D36-6127-19BC-C203E23FA49F}"/>
              </a:ext>
            </a:extLst>
          </p:cNvPr>
          <p:cNvSpPr>
            <a:spLocks noGrp="1"/>
          </p:cNvSpPr>
          <p:nvPr>
            <p:ph type="pic" sz="quarter" idx="15"/>
          </p:nvPr>
        </p:nvSpPr>
        <p:spPr>
          <a:xfrm>
            <a:off x="6096000" y="0"/>
            <a:ext cx="6118225" cy="6858000"/>
          </a:xfrm>
        </p:spPr>
        <p:txBody>
          <a:bodyPr>
            <a:normAutofit/>
          </a:bodyPr>
          <a:lstStyle>
            <a:lvl1pPr marL="0" indent="0" algn="ctr">
              <a:buNone/>
              <a:defRPr sz="2000">
                <a:solidFill>
                  <a:schemeClr val="bg1"/>
                </a:solidFill>
              </a:defRPr>
            </a:lvl1pPr>
          </a:lstStyle>
          <a:p>
            <a:r>
              <a:rPr lang="en-US"/>
              <a:t>Click icon to add picture</a:t>
            </a:r>
            <a:endParaRPr lang="en-US" dirty="0"/>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142931976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CF555767-B3D8-BD57-1D42-7F6E1E66892B}"/>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9" name="Freeform 13">
              <a:extLst>
                <a:ext uri="{FF2B5EF4-FFF2-40B4-BE49-F238E27FC236}">
                  <a16:creationId xmlns:a16="http://schemas.microsoft.com/office/drawing/2014/main" id="{BC972B6D-098C-52F6-E990-52623B368FB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5" name="Freeform 14">
              <a:extLst>
                <a:ext uri="{FF2B5EF4-FFF2-40B4-BE49-F238E27FC236}">
                  <a16:creationId xmlns:a16="http://schemas.microsoft.com/office/drawing/2014/main" id="{3F0D3EE3-9A8C-531D-1EEE-1AFAB9F3BCA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7" name="Freeform 15">
              <a:extLst>
                <a:ext uri="{FF2B5EF4-FFF2-40B4-BE49-F238E27FC236}">
                  <a16:creationId xmlns:a16="http://schemas.microsoft.com/office/drawing/2014/main" id="{A2BE192C-1768-890B-EC1B-5ED6E1F8259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3661409" y="4661717"/>
            <a:ext cx="7936230" cy="1380760"/>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3670935"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584005"/>
            <a:ext cx="2825115" cy="3999060"/>
          </a:xfrm>
        </p:spPr>
        <p:txBody>
          <a:bodyPr lIns="0" tIns="274320">
            <a:normAutofit/>
          </a:bodyPr>
          <a:lstStyle>
            <a:lvl1pPr marL="0" indent="0">
              <a:spcBef>
                <a:spcPts val="1800"/>
              </a:spcBef>
              <a:buFont typeface="Arial" panose="020B0604020202020204" pitchFamily="34" charset="0"/>
              <a:buNone/>
              <a:defRPr sz="2000"/>
            </a:lvl1pPr>
            <a:lvl2pPr marL="457200" indent="0">
              <a:spcBef>
                <a:spcPts val="1800"/>
              </a:spcBef>
              <a:buNone/>
              <a:defRPr sz="2000"/>
            </a:lvl2pPr>
            <a:lvl3pPr marL="914400" indent="0">
              <a:spcBef>
                <a:spcPts val="1800"/>
              </a:spcBef>
              <a:buNone/>
              <a:defRPr sz="2000"/>
            </a:lvl3pPr>
            <a:lvl4pPr marL="1371600" indent="0">
              <a:spcBef>
                <a:spcPts val="1800"/>
              </a:spcBef>
              <a:buNone/>
              <a:defRPr sz="2000"/>
            </a:lvl4pPr>
            <a:lvl5pPr marL="1828800" indent="0">
              <a:spcBef>
                <a:spcPts val="1800"/>
              </a:spcBef>
              <a:buNone/>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3670934" y="584005"/>
            <a:ext cx="7926705" cy="399906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2244329111"/>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198408"/>
            <a:ext cx="10972800" cy="1574317"/>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595523" y="2676525"/>
            <a:ext cx="5746750" cy="359747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7620000" y="2676525"/>
            <a:ext cx="3947160" cy="3597470"/>
          </a:xfrm>
        </p:spPr>
        <p:txBody>
          <a:bodyPr lIns="0">
            <a:normAutofit/>
          </a:bodyPr>
          <a:lstStyle>
            <a:lvl1pPr marL="342900" indent="-342900">
              <a:spcBef>
                <a:spcPts val="1800"/>
              </a:spcBef>
              <a:buFont typeface="Arial" panose="020B0604020202020204" pitchFamily="34" charset="0"/>
              <a:buChar char="•"/>
              <a:defRPr sz="2000"/>
            </a:lvl1pPr>
            <a:lvl2pPr>
              <a:spcBef>
                <a:spcPts val="18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649744719"/>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02400"/>
            <a:ext cx="10972800" cy="1570325"/>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594360" y="2628629"/>
            <a:ext cx="10972800" cy="3636740"/>
          </a:xfrm>
        </p:spPr>
        <p:txBody>
          <a:bodyPr>
            <a:noAutofit/>
          </a:bodyPr>
          <a:lstStyle>
            <a:lvl1pPr>
              <a:defRPr/>
            </a:lvl1pPr>
          </a:lstStyle>
          <a:p>
            <a:r>
              <a:rPr lang="en-US"/>
              <a:t>Click icon to add table</a:t>
            </a:r>
            <a:endParaRPr lang="en-US" dirty="0"/>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410957"/>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594360"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flipH="1" flipV="1">
            <a:off x="6092752" y="0"/>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594360"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cxnSp>
        <p:nvCxnSpPr>
          <p:cNvPr id="4" name="Straight Connector 3">
            <a:extLst>
              <a:ext uri="{FF2B5EF4-FFF2-40B4-BE49-F238E27FC236}">
                <a16:creationId xmlns:a16="http://schemas.microsoft.com/office/drawing/2014/main" id="{58B149C6-5AAC-B8E5-5411-EA38821F6754}"/>
              </a:ext>
              <a:ext uri="{C183D7F6-B498-43B3-948B-1728B52AA6E4}">
                <adec:decorative xmlns:adec="http://schemas.microsoft.com/office/drawing/2017/decorative" val="1"/>
              </a:ext>
            </a:extLst>
          </p:cNvPr>
          <p:cNvCxnSpPr>
            <a:cxnSpLocks/>
          </p:cNvCxnSpPr>
          <p:nvPr userDrawn="1"/>
        </p:nvCxnSpPr>
        <p:spPr>
          <a:xfrm>
            <a:off x="594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69273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594360" y="1825625"/>
            <a:ext cx="103822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594360" y="365125"/>
            <a:ext cx="104013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1133648"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endParaRPr lang="en-US" dirty="0">
              <a:latin typeface="+mn-lt"/>
            </a:endParaRPr>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594360" y="6332220"/>
            <a:ext cx="523240" cy="247651"/>
          </a:xfrm>
          <a:prstGeom prst="rect">
            <a:avLst/>
          </a:prstGeom>
        </p:spPr>
        <p:txBody>
          <a:bodyPr vert="horz" lIns="0" tIns="0" rIns="0" bIns="0" rtlCol="0" anchor="t" anchorCtr="0"/>
          <a:lstStyle>
            <a:lvl1pPr algn="l">
              <a:defRPr sz="1100" b="1" i="0">
                <a:solidFill>
                  <a:schemeClr val="bg1"/>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711" r:id="rId1"/>
    <p:sldLayoutId id="2147483698" r:id="rId2"/>
    <p:sldLayoutId id="2147483710" r:id="rId3"/>
    <p:sldLayoutId id="2147483700" r:id="rId4"/>
    <p:sldLayoutId id="2147483701" r:id="rId5"/>
    <p:sldLayoutId id="2147483659" r:id="rId6"/>
    <p:sldLayoutId id="2147483709" r:id="rId7"/>
    <p:sldLayoutId id="2147483708" r:id="rId8"/>
    <p:sldLayoutId id="2147483707" r:id="rId9"/>
    <p:sldLayoutId id="2147483706" r:id="rId10"/>
    <p:sldLayoutId id="2147483705" r:id="rId11"/>
    <p:sldLayoutId id="2147483704" r:id="rId12"/>
    <p:sldLayoutId id="2147483703" r:id="rId13"/>
  </p:sldLayoutIdLst>
  <p:hf sldNum="0" hdr="0" ftr="0" dt="0"/>
  <p:txStyles>
    <p:titleStyle>
      <a:lvl1pPr algn="l" defTabSz="914400" rtl="0" eaLnBrk="1" latinLnBrk="0" hangingPunct="1">
        <a:lnSpc>
          <a:spcPct val="8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9&amp;w=897"/><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8" Type="http://schemas.openxmlformats.org/officeDocument/2006/relationships/hyperlink" Target="https://www.emerald.com/insight/content/doi/10.1108/IJCHM-04-2024-0482/full/html" TargetMode="External"/><Relationship Id="rId3" Type="http://schemas.openxmlformats.org/officeDocument/2006/relationships/hyperlink" Target="https://doi.org/10.57110/vnujeb.v2i6.145" TargetMode="External"/><Relationship Id="rId7" Type="http://schemas.openxmlformats.org/officeDocument/2006/relationships/hyperlink" Target="https://digitalguest.com/ai-hotel-industry-transformation/" TargetMode="External"/><Relationship Id="rId2" Type="http://schemas.openxmlformats.org/officeDocument/2006/relationships/notesSlide" Target="../notesSlides/notesSlide9.xml"/><Relationship Id="rId1" Type="http://schemas.openxmlformats.org/officeDocument/2006/relationships/slideLayout" Target="../slideLayouts/slideLayout11.xml"/><Relationship Id="rId6" Type="http://schemas.openxmlformats.org/officeDocument/2006/relationships/hyperlink" Target="https://www.researchgate.net/publication/372048811_THE_IMPACT_OF_ARTIFICIAL_INTELLIGENCE_AI_ON_GUEST_SATISFACTION_IN_HOTEL_MANAGEMENT_AN_EMPIRICAL_STUDY_OF_LUXURY_HOTELS" TargetMode="External"/><Relationship Id="rId5" Type="http://schemas.openxmlformats.org/officeDocument/2006/relationships/hyperlink" Target="https://doi.org/10.1080/13683500.2023.2229480" TargetMode="External"/><Relationship Id="rId4" Type="http://schemas.openxmlformats.org/officeDocument/2006/relationships/hyperlink" Target="https://www.siteminder.com/r/artificial-intelligence-ai-hospitality-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9000"/>
            <a:lum/>
          </a:blip>
          <a:srcRect/>
          <a:stretch>
            <a:fillRect l="-4000" r="-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1D9D6-2977-ABCD-FDF8-51AFA5064E54}"/>
              </a:ext>
            </a:extLst>
          </p:cNvPr>
          <p:cNvSpPr>
            <a:spLocks noGrp="1"/>
          </p:cNvSpPr>
          <p:nvPr>
            <p:ph type="ctrTitle"/>
          </p:nvPr>
        </p:nvSpPr>
        <p:spPr>
          <a:xfrm>
            <a:off x="559558" y="111228"/>
            <a:ext cx="11632442" cy="1130718"/>
          </a:xfrm>
        </p:spPr>
        <p:txBody>
          <a:bodyPr/>
          <a:lstStyle/>
          <a:p>
            <a:r>
              <a:rPr lang="en-US" sz="4000" dirty="0"/>
              <a:t>Digital Transformation in Hospitality and Tourism: The Role of AI</a:t>
            </a:r>
          </a:p>
        </p:txBody>
      </p:sp>
      <p:sp>
        <p:nvSpPr>
          <p:cNvPr id="3" name="TextBox 2">
            <a:extLst>
              <a:ext uri="{FF2B5EF4-FFF2-40B4-BE49-F238E27FC236}">
                <a16:creationId xmlns:a16="http://schemas.microsoft.com/office/drawing/2014/main" id="{E521E4EC-B715-DF64-E026-B33135B8357E}"/>
              </a:ext>
            </a:extLst>
          </p:cNvPr>
          <p:cNvSpPr txBox="1"/>
          <p:nvPr/>
        </p:nvSpPr>
        <p:spPr>
          <a:xfrm>
            <a:off x="6305266" y="3844086"/>
            <a:ext cx="5886734" cy="2777940"/>
          </a:xfrm>
          <a:prstGeom prst="rect">
            <a:avLst/>
          </a:prstGeom>
          <a:noFill/>
        </p:spPr>
        <p:txBody>
          <a:bodyPr wrap="square" rtlCol="0">
            <a:spAutoFit/>
          </a:bodyPr>
          <a:lstStyle/>
          <a:p>
            <a:pPr marL="342900" marR="0" lvl="0" indent="-342900">
              <a:lnSpc>
                <a:spcPct val="200000"/>
              </a:lnSpc>
              <a:buSzPts val="1000"/>
              <a:buFont typeface="Symbol" panose="05050102010706020507" pitchFamily="18" charset="2"/>
              <a:buChar char=""/>
              <a:tabLst>
                <a:tab pos="457200" algn="l"/>
              </a:tabLst>
            </a:pPr>
            <a:r>
              <a:rPr lang="en-US" sz="1800" b="1" dirty="0">
                <a:solidFill>
                  <a:schemeClr val="bg1"/>
                </a:solidFill>
                <a:effectLst/>
                <a:latin typeface="Times New Roman" panose="02020603050405020304" pitchFamily="18" charset="0"/>
                <a:ea typeface="Times New Roman" panose="02020603050405020304" pitchFamily="18" charset="0"/>
              </a:rPr>
              <a:t>Module code and name</a:t>
            </a:r>
            <a:r>
              <a:rPr lang="en-US" sz="1800" dirty="0">
                <a:solidFill>
                  <a:schemeClr val="bg1"/>
                </a:solidFill>
                <a:effectLst/>
                <a:latin typeface="Times New Roman" panose="02020603050405020304" pitchFamily="18" charset="0"/>
                <a:ea typeface="Times New Roman" panose="02020603050405020304" pitchFamily="18" charset="0"/>
              </a:rPr>
              <a:t>: BMIH6001- Contemporary Themes in the Hotel and Hospitality Sector.</a:t>
            </a:r>
          </a:p>
          <a:p>
            <a:pPr marL="342900" marR="0" lvl="0" indent="-342900">
              <a:lnSpc>
                <a:spcPct val="200000"/>
              </a:lnSpc>
              <a:buSzPts val="1000"/>
              <a:buFont typeface="Symbol" panose="05050102010706020507" pitchFamily="18" charset="2"/>
              <a:buChar char=""/>
              <a:tabLst>
                <a:tab pos="457200" algn="l"/>
              </a:tabLst>
            </a:pPr>
            <a:r>
              <a:rPr lang="en-US" sz="1800" b="1" dirty="0">
                <a:solidFill>
                  <a:schemeClr val="bg1"/>
                </a:solidFill>
                <a:effectLst/>
                <a:latin typeface="Times New Roman" panose="02020603050405020304" pitchFamily="18" charset="0"/>
                <a:ea typeface="Times New Roman" panose="02020603050405020304" pitchFamily="18" charset="0"/>
              </a:rPr>
              <a:t>Student name:</a:t>
            </a:r>
            <a:r>
              <a:rPr lang="en-US" sz="1800" dirty="0">
                <a:solidFill>
                  <a:schemeClr val="bg1"/>
                </a:solidFill>
                <a:effectLst/>
                <a:latin typeface="Times New Roman" panose="02020603050405020304" pitchFamily="18" charset="0"/>
                <a:ea typeface="Times New Roman" panose="02020603050405020304" pitchFamily="18" charset="0"/>
              </a:rPr>
              <a:t> Alexandru-Lucian Calin</a:t>
            </a:r>
          </a:p>
          <a:p>
            <a:pPr marL="342900" marR="0" lvl="0" indent="-342900">
              <a:lnSpc>
                <a:spcPct val="200000"/>
              </a:lnSpc>
              <a:buSzPts val="1000"/>
              <a:buFont typeface="Symbol" panose="05050102010706020507" pitchFamily="18" charset="2"/>
              <a:buChar char=""/>
              <a:tabLst>
                <a:tab pos="457200" algn="l"/>
              </a:tabLst>
            </a:pPr>
            <a:r>
              <a:rPr lang="en-US" sz="1800" b="1" dirty="0">
                <a:solidFill>
                  <a:schemeClr val="bg1"/>
                </a:solidFill>
                <a:effectLst/>
                <a:latin typeface="Times New Roman" panose="02020603050405020304" pitchFamily="18" charset="0"/>
                <a:ea typeface="Times New Roman" panose="02020603050405020304" pitchFamily="18" charset="0"/>
              </a:rPr>
              <a:t>Student ID number:</a:t>
            </a:r>
            <a:r>
              <a:rPr lang="en-US" sz="1800" dirty="0">
                <a:solidFill>
                  <a:schemeClr val="bg1"/>
                </a:solidFill>
                <a:effectLst/>
                <a:latin typeface="Times New Roman" panose="02020603050405020304" pitchFamily="18" charset="0"/>
                <a:ea typeface="Times New Roman" panose="02020603050405020304" pitchFamily="18" charset="0"/>
              </a:rPr>
              <a:t> 2121885</a:t>
            </a:r>
          </a:p>
          <a:p>
            <a:pPr marL="342900" marR="0" lvl="0" indent="-342900">
              <a:lnSpc>
                <a:spcPct val="200000"/>
              </a:lnSpc>
              <a:buSzPts val="1000"/>
              <a:buFont typeface="Symbol" panose="05050102010706020507" pitchFamily="18" charset="2"/>
              <a:buChar char=""/>
              <a:tabLst>
                <a:tab pos="457200" algn="l"/>
              </a:tabLst>
            </a:pPr>
            <a:r>
              <a:rPr lang="en-US" sz="1800" b="1" dirty="0">
                <a:solidFill>
                  <a:schemeClr val="bg1"/>
                </a:solidFill>
                <a:effectLst/>
                <a:latin typeface="Times New Roman" panose="02020603050405020304" pitchFamily="18" charset="0"/>
                <a:ea typeface="Times New Roman" panose="02020603050405020304" pitchFamily="18" charset="0"/>
              </a:rPr>
              <a:t>Lecturer's name:</a:t>
            </a:r>
            <a:r>
              <a:rPr lang="en-US" sz="1800" dirty="0">
                <a:solidFill>
                  <a:schemeClr val="bg1"/>
                </a:solidFill>
                <a:effectLst/>
                <a:latin typeface="Times New Roman" panose="02020603050405020304" pitchFamily="18" charset="0"/>
                <a:ea typeface="Times New Roman" panose="02020603050405020304" pitchFamily="18" charset="0"/>
              </a:rPr>
              <a:t> Dr Ernest </a:t>
            </a:r>
            <a:r>
              <a:rPr lang="en-US" sz="1800" dirty="0" err="1">
                <a:solidFill>
                  <a:schemeClr val="bg1"/>
                </a:solidFill>
                <a:effectLst/>
                <a:latin typeface="Times New Roman" panose="02020603050405020304" pitchFamily="18" charset="0"/>
                <a:ea typeface="Times New Roman" panose="02020603050405020304" pitchFamily="18" charset="0"/>
              </a:rPr>
              <a:t>Balutie</a:t>
            </a:r>
            <a:r>
              <a:rPr lang="en-US" sz="1800" dirty="0">
                <a:solidFill>
                  <a:schemeClr val="bg1"/>
                </a:solidFill>
                <a:effectLst/>
                <a:latin typeface="Times New Roman" panose="02020603050405020304" pitchFamily="18" charset="0"/>
                <a:ea typeface="Times New Roman" panose="02020603050405020304" pitchFamily="18" charset="0"/>
              </a:rPr>
              <a:t> </a:t>
            </a:r>
            <a:r>
              <a:rPr lang="en-US" sz="1800" dirty="0" err="1">
                <a:solidFill>
                  <a:schemeClr val="bg1"/>
                </a:solidFill>
                <a:effectLst/>
                <a:latin typeface="Times New Roman" panose="02020603050405020304" pitchFamily="18" charset="0"/>
                <a:ea typeface="Times New Roman" panose="02020603050405020304" pitchFamily="18" charset="0"/>
              </a:rPr>
              <a:t>Wavei</a:t>
            </a:r>
            <a:endParaRPr lang="en-US" sz="1800"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4E0B01D9-3E7F-3CCB-1EDE-9273581614DE}"/>
              </a:ext>
            </a:extLst>
          </p:cNvPr>
          <p:cNvSpPr txBox="1"/>
          <p:nvPr/>
        </p:nvSpPr>
        <p:spPr>
          <a:xfrm>
            <a:off x="1815152" y="1856096"/>
            <a:ext cx="5865004" cy="369332"/>
          </a:xfrm>
          <a:prstGeom prst="rect">
            <a:avLst/>
          </a:prstGeom>
          <a:noFill/>
        </p:spPr>
        <p:txBody>
          <a:bodyPr wrap="none" rtlCol="0">
            <a:spAutoFit/>
          </a:bodyPr>
          <a:lstStyle/>
          <a:p>
            <a:pPr marL="285750" indent="-285750">
              <a:buFont typeface="Arial" panose="020B0604020202020204" pitchFamily="34" charset="0"/>
              <a:buChar char="•"/>
            </a:pPr>
            <a:r>
              <a:rPr lang="en-US" b="1" dirty="0">
                <a:solidFill>
                  <a:schemeClr val="bg1"/>
                </a:solidFill>
              </a:rPr>
              <a:t>Enhancing Guest Experience and Operational Efficiency</a:t>
            </a:r>
          </a:p>
        </p:txBody>
      </p:sp>
    </p:spTree>
    <p:extLst>
      <p:ext uri="{BB962C8B-B14F-4D97-AF65-F5344CB8AC3E}">
        <p14:creationId xmlns:p14="http://schemas.microsoft.com/office/powerpoint/2010/main" val="3390304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9000"/>
            <a:lum/>
          </a:blip>
          <a:srcRect/>
          <a:stretch>
            <a:fillRect l="-19000" r="-1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0BF65-C84B-45C3-72CA-AFDA68851174}"/>
              </a:ext>
            </a:extLst>
          </p:cNvPr>
          <p:cNvSpPr>
            <a:spLocks noGrp="1"/>
          </p:cNvSpPr>
          <p:nvPr>
            <p:ph type="title"/>
          </p:nvPr>
        </p:nvSpPr>
        <p:spPr>
          <a:xfrm>
            <a:off x="186872" y="0"/>
            <a:ext cx="7939668" cy="1593507"/>
          </a:xfrm>
        </p:spPr>
        <p:txBody>
          <a:bodyPr/>
          <a:lstStyle/>
          <a:p>
            <a:r>
              <a:rPr lang="en-US" sz="4000" dirty="0"/>
              <a:t>Introduction to AI in Hospitality</a:t>
            </a:r>
          </a:p>
        </p:txBody>
      </p:sp>
      <p:sp>
        <p:nvSpPr>
          <p:cNvPr id="7" name="Rectangle 4">
            <a:extLst>
              <a:ext uri="{FF2B5EF4-FFF2-40B4-BE49-F238E27FC236}">
                <a16:creationId xmlns:a16="http://schemas.microsoft.com/office/drawing/2014/main" id="{E64199AC-72F3-701C-EDD0-69ED727CFE87}"/>
              </a:ext>
            </a:extLst>
          </p:cNvPr>
          <p:cNvSpPr>
            <a:spLocks noGrp="1" noChangeArrowheads="1"/>
          </p:cNvSpPr>
          <p:nvPr>
            <p:ph sz="quarter" idx="13"/>
          </p:nvPr>
        </p:nvSpPr>
        <p:spPr bwMode="auto">
          <a:xfrm>
            <a:off x="650168" y="3429000"/>
            <a:ext cx="11280775" cy="2831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Digital transformation is reshaping the hospitality industry, with AI playing a critical role in enhancing service personalization and operational efficiency (Elphick, 2024).</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Key applications: virtual concierges, chatbots, and personalized guest services.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Goals: improving guest satisfaction, reducing costs, and boosting efficiency.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bg1"/>
                </a:solidFill>
                <a:effectLst/>
                <a:latin typeface="Arial" panose="020B0604020202020204" pitchFamily="34" charset="0"/>
              </a:rPr>
              <a:t>Key Statistic</a:t>
            </a:r>
            <a:r>
              <a:rPr kumimoji="0" lang="en-US" altLang="en-US" sz="2000" b="1" i="0" u="none" strike="noStrike" cap="none" normalizeH="0" baseline="0" dirty="0">
                <a:ln>
                  <a:noFill/>
                </a:ln>
                <a:solidFill>
                  <a:schemeClr val="bg1"/>
                </a:solidFill>
                <a:effectLst/>
                <a:latin typeface="Arial" panose="020B0604020202020204" pitchFamily="34" charset="0"/>
              </a:rPr>
              <a:t>:</a:t>
            </a:r>
            <a:r>
              <a:rPr kumimoji="0" lang="en-US" altLang="en-US" sz="2000" b="0" i="0" u="none" strike="noStrike" cap="none" normalizeH="0" baseline="0" dirty="0">
                <a:ln>
                  <a:noFill/>
                </a:ln>
                <a:solidFill>
                  <a:schemeClr val="bg1"/>
                </a:solidFill>
                <a:effectLst/>
                <a:latin typeface="Arial" panose="020B0604020202020204" pitchFamily="34" charset="0"/>
              </a:rPr>
              <a:t> Relevant data on AI adoption in hotels. </a:t>
            </a:r>
          </a:p>
        </p:txBody>
      </p:sp>
    </p:spTree>
    <p:extLst>
      <p:ext uri="{BB962C8B-B14F-4D97-AF65-F5344CB8AC3E}">
        <p14:creationId xmlns:p14="http://schemas.microsoft.com/office/powerpoint/2010/main" val="3346685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6E5509-E0EF-34C1-F6DA-5F180567ADE3}"/>
              </a:ext>
              <a:ext uri="{C183D7F6-B498-43B3-948B-1728B52AA6E4}">
                <adec:decorative xmlns:adec="http://schemas.microsoft.com/office/drawing/2017/decorative" val="1"/>
              </a:ext>
            </a:extLst>
          </p:cNvPr>
          <p:cNvPicPr>
            <a:picLocks noChangeAspect="1"/>
          </p:cNvPicPr>
          <p:nvPr/>
        </p:nvPicPr>
        <p:blipFill>
          <a:blip r:embed="rId3">
            <a:alphaModFix amt="26000"/>
            <a:extLst>
              <a:ext uri="{28A0092B-C50C-407E-A947-70E740481C1C}">
                <a14:useLocalDpi xmlns:a14="http://schemas.microsoft.com/office/drawing/2010/main" val="0"/>
              </a:ext>
            </a:extLst>
          </a:blip>
          <a:stretch>
            <a:fillRect/>
          </a:stretch>
        </p:blipFill>
        <p:spPr>
          <a:xfrm>
            <a:off x="0" y="0"/>
            <a:ext cx="12192000" cy="8762305"/>
          </a:xfrm>
          <a:prstGeom prst="rect">
            <a:avLst/>
          </a:prstGeom>
          <a:effectLst>
            <a:outerShdw blurRad="50800" dist="38100" dir="2700000" algn="tl" rotWithShape="0">
              <a:prstClr val="black">
                <a:alpha val="76000"/>
              </a:prstClr>
            </a:outerShdw>
          </a:effectLst>
        </p:spPr>
      </p:pic>
      <p:sp>
        <p:nvSpPr>
          <p:cNvPr id="3" name="Title 2">
            <a:extLst>
              <a:ext uri="{FF2B5EF4-FFF2-40B4-BE49-F238E27FC236}">
                <a16:creationId xmlns:a16="http://schemas.microsoft.com/office/drawing/2014/main" id="{545D3755-C3E2-975E-DE68-CDECC4B526EC}"/>
              </a:ext>
            </a:extLst>
          </p:cNvPr>
          <p:cNvSpPr>
            <a:spLocks noGrp="1"/>
          </p:cNvSpPr>
          <p:nvPr>
            <p:ph type="title"/>
          </p:nvPr>
        </p:nvSpPr>
        <p:spPr>
          <a:xfrm>
            <a:off x="594360" y="563059"/>
            <a:ext cx="11366582" cy="906780"/>
          </a:xfrm>
        </p:spPr>
        <p:txBody>
          <a:bodyPr/>
          <a:lstStyle/>
          <a:p>
            <a:r>
              <a:rPr lang="en-US" sz="4000" dirty="0"/>
              <a:t>Key Theories and Concepts on AI in Hospitality</a:t>
            </a:r>
          </a:p>
        </p:txBody>
      </p:sp>
      <p:grpSp>
        <p:nvGrpSpPr>
          <p:cNvPr id="19" name="Group 18">
            <a:extLst>
              <a:ext uri="{FF2B5EF4-FFF2-40B4-BE49-F238E27FC236}">
                <a16:creationId xmlns:a16="http://schemas.microsoft.com/office/drawing/2014/main" id="{C78CEA4F-D72A-C069-6A51-328B103CA0CA}"/>
              </a:ext>
              <a:ext uri="{C183D7F6-B498-43B3-948B-1728B52AA6E4}">
                <adec:decorative xmlns:adec="http://schemas.microsoft.com/office/drawing/2017/decorative" val="1"/>
              </a:ext>
            </a:extLst>
          </p:cNvPr>
          <p:cNvGrpSpPr>
            <a:grpSpLocks/>
          </p:cNvGrpSpPr>
          <p:nvPr/>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7E473402-19FD-A5B0-5CB6-E5F3926D3828}"/>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879D1CAD-2EA2-9376-7B64-0C3AC590F651}"/>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B16F8906-918C-BE0B-A4AB-6A1D48150AC7}"/>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2" name="Content Placeholder 1">
            <a:extLst>
              <a:ext uri="{FF2B5EF4-FFF2-40B4-BE49-F238E27FC236}">
                <a16:creationId xmlns:a16="http://schemas.microsoft.com/office/drawing/2014/main" id="{CD782AE5-7C96-7549-3D14-6572CD11234B}"/>
              </a:ext>
            </a:extLst>
          </p:cNvPr>
          <p:cNvSpPr>
            <a:spLocks noGrp="1" noChangeArrowheads="1"/>
          </p:cNvSpPr>
          <p:nvPr>
            <p:ph sz="quarter" idx="13"/>
          </p:nvPr>
        </p:nvSpPr>
        <p:spPr bwMode="auto">
          <a:xfrm>
            <a:off x="561265" y="2361248"/>
            <a:ext cx="6017662"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effectLst/>
                <a:latin typeface="Arial" panose="020B0604020202020204" pitchFamily="34" charset="0"/>
              </a:rPr>
              <a:t>Theory</a:t>
            </a:r>
            <a:r>
              <a:rPr kumimoji="0" lang="en-US" altLang="en-US" sz="2000" b="0" i="0" u="none" strike="noStrike" cap="none" normalizeH="0" baseline="0" dirty="0">
                <a:ln>
                  <a:noFill/>
                </a:ln>
                <a:effectLst/>
                <a:latin typeface="Arial" panose="020B0604020202020204" pitchFamily="34" charset="0"/>
              </a:rPr>
              <a:t>: AI technologies like chatbots and robotic services enhance customer interaction and personalization, increasing satisfaction (Chi &amp; Hoang, 2022).</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effectLst/>
                <a:latin typeface="Arial" panose="020B0604020202020204" pitchFamily="34" charset="0"/>
              </a:rPr>
              <a:t>Examples</a:t>
            </a:r>
            <a:r>
              <a:rPr kumimoji="0" lang="en-US" altLang="en-US" sz="2000" b="0" i="0" u="none" strike="noStrike" cap="none" normalizeH="0" baseline="0" dirty="0">
                <a:ln>
                  <a:noFill/>
                </a:ln>
                <a:effectLst/>
                <a:latin typeface="Arial" panose="020B0604020202020204" pitchFamily="34" charset="0"/>
              </a:rPr>
              <a:t>: Hilton's robot concierge "Connie" and AI-enabled smart rooms.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effectLst/>
                <a:latin typeface="Arial" panose="020B0604020202020204" pitchFamily="34" charset="0"/>
              </a:rPr>
              <a:t>Research Insights</a:t>
            </a:r>
            <a:r>
              <a:rPr kumimoji="0" lang="en-US" altLang="en-US" sz="2000" b="0" i="0" u="none" strike="noStrike" cap="none" normalizeH="0" baseline="0" dirty="0">
                <a:ln>
                  <a:noFill/>
                </a:ln>
                <a:effectLst/>
                <a:latin typeface="Arial" panose="020B0604020202020204" pitchFamily="34" charset="0"/>
              </a:rPr>
              <a:t>: Studies show AI increases guest satisfaction through convenience and personalized experiences (Chi &amp; Hoang, 2022).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200312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9000"/>
            <a:lum/>
          </a:blip>
          <a:srcRect/>
          <a:stretch>
            <a:fillRect t="-45000" b="-45000"/>
          </a:stretch>
        </a:blipFill>
        <a:effectLst/>
      </p:bgPr>
    </p:bg>
    <p:spTree>
      <p:nvGrpSpPr>
        <p:cNvPr id="1" name="">
          <a:extLst>
            <a:ext uri="{FF2B5EF4-FFF2-40B4-BE49-F238E27FC236}">
              <a16:creationId xmlns:a16="http://schemas.microsoft.com/office/drawing/2014/main" id="{C21633A5-8BE3-D44D-57F3-2EF161376844}"/>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5AB6D40A-2A0A-AF3D-8CF7-3ECD37765637}"/>
              </a:ext>
            </a:extLst>
          </p:cNvPr>
          <p:cNvSpPr>
            <a:spLocks noGrp="1"/>
          </p:cNvSpPr>
          <p:nvPr>
            <p:ph type="title"/>
          </p:nvPr>
        </p:nvSpPr>
        <p:spPr/>
        <p:txBody>
          <a:bodyPr/>
          <a:lstStyle/>
          <a:p>
            <a:r>
              <a:rPr lang="en-US" sz="4000" dirty="0"/>
              <a:t>Application of AI in Hospitality Sector  PESTEL   Analysis</a:t>
            </a:r>
          </a:p>
        </p:txBody>
      </p:sp>
      <p:sp>
        <p:nvSpPr>
          <p:cNvPr id="2" name="Text Placeholder 1">
            <a:extLst>
              <a:ext uri="{FF2B5EF4-FFF2-40B4-BE49-F238E27FC236}">
                <a16:creationId xmlns:a16="http://schemas.microsoft.com/office/drawing/2014/main" id="{A7278750-9BE3-C392-A4B3-7789ED4E43CA}"/>
              </a:ext>
            </a:extLst>
          </p:cNvPr>
          <p:cNvSpPr>
            <a:spLocks noGrp="1" noChangeArrowheads="1"/>
          </p:cNvSpPr>
          <p:nvPr>
            <p:ph sz="quarter" idx="15"/>
          </p:nvPr>
        </p:nvSpPr>
        <p:spPr bwMode="auto">
          <a:xfrm>
            <a:off x="594360" y="2767100"/>
            <a:ext cx="10396728"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bg1"/>
                </a:solidFill>
                <a:effectLst/>
                <a:latin typeface="Arial" panose="020B0604020202020204" pitchFamily="34" charset="0"/>
              </a:rPr>
              <a:t>Political</a:t>
            </a:r>
            <a:r>
              <a:rPr kumimoji="0" lang="en-US" altLang="en-US" sz="1800" b="0" i="0" u="none" strike="noStrike" cap="none" normalizeH="0" baseline="0" dirty="0">
                <a:ln>
                  <a:noFill/>
                </a:ln>
                <a:solidFill>
                  <a:schemeClr val="bg1"/>
                </a:solidFill>
                <a:effectLst/>
                <a:latin typeface="Arial" panose="020B0604020202020204" pitchFamily="34" charset="0"/>
              </a:rPr>
              <a:t>: AI adoption is shaped by data privacy laws like GDPR and CCPA (</a:t>
            </a:r>
            <a:r>
              <a:rPr kumimoji="0" lang="en-US" altLang="en-US" sz="1800" b="0" i="0" u="none" strike="noStrike" cap="none" normalizeH="0" baseline="0" dirty="0" err="1">
                <a:ln>
                  <a:noFill/>
                </a:ln>
                <a:solidFill>
                  <a:schemeClr val="bg1"/>
                </a:solidFill>
                <a:effectLst/>
                <a:latin typeface="Arial" panose="020B0604020202020204" pitchFamily="34" charset="0"/>
              </a:rPr>
              <a:t>Gidumal</a:t>
            </a:r>
            <a:r>
              <a:rPr kumimoji="0" lang="en-US" altLang="en-US" sz="1800" b="0" i="0" u="none" strike="noStrike" cap="none" normalizeH="0" baseline="0" dirty="0">
                <a:ln>
                  <a:noFill/>
                </a:ln>
                <a:solidFill>
                  <a:schemeClr val="bg1"/>
                </a:solidFill>
                <a:effectLst/>
                <a:latin typeface="Arial" panose="020B0604020202020204" pitchFamily="34" charset="0"/>
              </a:rPr>
              <a:t> et al., 2023).</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bg1"/>
                </a:solidFill>
                <a:effectLst/>
                <a:latin typeface="Arial" panose="020B0604020202020204" pitchFamily="34" charset="0"/>
              </a:rPr>
              <a:t>Economic</a:t>
            </a:r>
            <a:r>
              <a:rPr kumimoji="0" lang="en-US" altLang="en-US" sz="1800" b="0" i="0" u="none" strike="noStrike" cap="none" normalizeH="0" baseline="0" dirty="0">
                <a:ln>
                  <a:noFill/>
                </a:ln>
                <a:solidFill>
                  <a:schemeClr val="bg1"/>
                </a:solidFill>
                <a:effectLst/>
                <a:latin typeface="Arial" panose="020B0604020202020204" pitchFamily="34" charset="0"/>
              </a:rPr>
              <a:t>: Automation lowers operating costs (</a:t>
            </a:r>
            <a:r>
              <a:rPr kumimoji="0" lang="en-US" altLang="en-US" sz="1800" b="0" i="0" u="none" strike="noStrike" cap="none" normalizeH="0" baseline="0" dirty="0" err="1">
                <a:ln>
                  <a:noFill/>
                </a:ln>
                <a:solidFill>
                  <a:schemeClr val="bg1"/>
                </a:solidFill>
                <a:effectLst/>
                <a:latin typeface="Arial" panose="020B0604020202020204" pitchFamily="34" charset="0"/>
              </a:rPr>
              <a:t>Gidumal</a:t>
            </a:r>
            <a:r>
              <a:rPr kumimoji="0" lang="en-US" altLang="en-US" sz="1800" b="0" i="0" u="none" strike="noStrike" cap="none" normalizeH="0" baseline="0" dirty="0">
                <a:ln>
                  <a:noFill/>
                </a:ln>
                <a:solidFill>
                  <a:schemeClr val="bg1"/>
                </a:solidFill>
                <a:effectLst/>
                <a:latin typeface="Arial" panose="020B0604020202020204" pitchFamily="34" charset="0"/>
              </a:rPr>
              <a:t> et al., 2023).</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bg1"/>
                </a:solidFill>
                <a:effectLst/>
                <a:latin typeface="Arial" panose="020B0604020202020204" pitchFamily="34" charset="0"/>
              </a:rPr>
              <a:t>Social</a:t>
            </a:r>
            <a:r>
              <a:rPr kumimoji="0" lang="en-US" altLang="en-US" sz="1800" b="0" i="0" u="none" strike="noStrike" cap="none" normalizeH="0" baseline="0" dirty="0">
                <a:ln>
                  <a:noFill/>
                </a:ln>
                <a:solidFill>
                  <a:schemeClr val="bg1"/>
                </a:solidFill>
                <a:effectLst/>
                <a:latin typeface="Arial" panose="020B0604020202020204" pitchFamily="34" charset="0"/>
              </a:rPr>
              <a:t>: AI supports growing demand for personalized guest experiences.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bg1"/>
                </a:solidFill>
                <a:effectLst/>
                <a:latin typeface="Arial" panose="020B0604020202020204" pitchFamily="34" charset="0"/>
              </a:rPr>
              <a:t>Technological</a:t>
            </a:r>
            <a:r>
              <a:rPr kumimoji="0" lang="en-US" altLang="en-US" sz="1800" b="0" i="0" u="none" strike="noStrike" cap="none" normalizeH="0" baseline="0" dirty="0">
                <a:ln>
                  <a:noFill/>
                </a:ln>
                <a:solidFill>
                  <a:schemeClr val="bg1"/>
                </a:solidFill>
                <a:effectLst/>
                <a:latin typeface="Arial" panose="020B0604020202020204" pitchFamily="34" charset="0"/>
              </a:rPr>
              <a:t>: Advances in machine learning and natural language processing enable more human-like interactions.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bg1"/>
                </a:solidFill>
                <a:effectLst/>
                <a:latin typeface="Arial" panose="020B0604020202020204" pitchFamily="34" charset="0"/>
              </a:rPr>
              <a:t>Environmental</a:t>
            </a:r>
            <a:r>
              <a:rPr kumimoji="0" lang="en-US" altLang="en-US" sz="1800" b="0" i="0" u="none" strike="noStrike" cap="none" normalizeH="0" baseline="0" dirty="0">
                <a:ln>
                  <a:noFill/>
                </a:ln>
                <a:solidFill>
                  <a:schemeClr val="bg1"/>
                </a:solidFill>
                <a:effectLst/>
                <a:latin typeface="Arial" panose="020B0604020202020204" pitchFamily="34" charset="0"/>
              </a:rPr>
              <a:t>: AI-powered energy management systems support sustainability goals.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bg1"/>
                </a:solidFill>
                <a:effectLst/>
                <a:latin typeface="Arial" panose="020B0604020202020204" pitchFamily="34" charset="0"/>
              </a:rPr>
              <a:t>Legal</a:t>
            </a:r>
            <a:r>
              <a:rPr kumimoji="0" lang="en-US" altLang="en-US" sz="1800" b="0" i="0" u="none" strike="noStrike" cap="none" normalizeH="0" baseline="0" dirty="0">
                <a:ln>
                  <a:noFill/>
                </a:ln>
                <a:solidFill>
                  <a:schemeClr val="bg1"/>
                </a:solidFill>
                <a:effectLst/>
                <a:latin typeface="Arial" panose="020B0604020202020204" pitchFamily="34" charset="0"/>
              </a:rPr>
              <a:t>: Compliance with privacy regulations is essential to protect guest data. </a:t>
            </a:r>
          </a:p>
        </p:txBody>
      </p:sp>
    </p:spTree>
    <p:extLst>
      <p:ext uri="{BB962C8B-B14F-4D97-AF65-F5344CB8AC3E}">
        <p14:creationId xmlns:p14="http://schemas.microsoft.com/office/powerpoint/2010/main" val="2039059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3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346ED-721D-85EE-2F1B-A31D0912DE29}"/>
              </a:ext>
            </a:extLst>
          </p:cNvPr>
          <p:cNvSpPr>
            <a:spLocks noGrp="1"/>
          </p:cNvSpPr>
          <p:nvPr>
            <p:ph type="title"/>
          </p:nvPr>
        </p:nvSpPr>
        <p:spPr>
          <a:xfrm>
            <a:off x="196004" y="713232"/>
            <a:ext cx="9778365" cy="694944"/>
          </a:xfrm>
        </p:spPr>
        <p:txBody>
          <a:bodyPr/>
          <a:lstStyle/>
          <a:p>
            <a:r>
              <a:rPr lang="en-US" sz="4000" dirty="0"/>
              <a:t>Industry Responses and AI Applications</a:t>
            </a:r>
          </a:p>
        </p:txBody>
      </p:sp>
      <p:sp>
        <p:nvSpPr>
          <p:cNvPr id="6" name="Rectangle 2">
            <a:extLst>
              <a:ext uri="{FF2B5EF4-FFF2-40B4-BE49-F238E27FC236}">
                <a16:creationId xmlns:a16="http://schemas.microsoft.com/office/drawing/2014/main" id="{25613EA9-FEB4-C90F-6213-ADF74FC788FB}"/>
              </a:ext>
            </a:extLst>
          </p:cNvPr>
          <p:cNvSpPr>
            <a:spLocks noGrp="1" noChangeArrowheads="1"/>
          </p:cNvSpPr>
          <p:nvPr>
            <p:ph sz="quarter" idx="15"/>
          </p:nvPr>
        </p:nvSpPr>
        <p:spPr bwMode="auto">
          <a:xfrm>
            <a:off x="196004" y="2905503"/>
            <a:ext cx="7155771"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effectLst/>
                <a:latin typeface="Arial" panose="020B0604020202020204" pitchFamily="34" charset="0"/>
              </a:rPr>
              <a:t>Examples of AI Solutions</a:t>
            </a:r>
            <a:r>
              <a:rPr kumimoji="0" lang="en-US" altLang="en-US" sz="1800" b="0" i="0" u="none" strike="noStrike" cap="none" normalizeH="0" baseline="0" dirty="0">
                <a:ln>
                  <a:noFill/>
                </a:ln>
                <a:effectLst/>
                <a:latin typeface="Arial" panose="020B0604020202020204" pitchFamily="34" charset="0"/>
              </a:rPr>
              <a:t>:</a:t>
            </a: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effectLst/>
                <a:latin typeface="Arial" panose="020B0604020202020204" pitchFamily="34" charset="0"/>
              </a:rPr>
              <a:t>Hilton’s Connie: Provides real-time information about hotel services and attractions (Proven Robotics, 2023).</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effectLst/>
                <a:latin typeface="Arial" panose="020B0604020202020204" pitchFamily="34" charset="0"/>
              </a:rPr>
              <a:t>Marriott’s chatbots: Streamline check-ins, room service, and personalized recommendations.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effectLst/>
                <a:latin typeface="Arial" panose="020B0604020202020204" pitchFamily="34" charset="0"/>
              </a:rPr>
              <a:t>Strengths</a:t>
            </a:r>
            <a:r>
              <a:rPr kumimoji="0" lang="en-US" altLang="en-US" sz="1800" b="0" i="0" u="none" strike="noStrike" cap="none" normalizeH="0" baseline="0" dirty="0">
                <a:ln>
                  <a:noFill/>
                </a:ln>
                <a:effectLst/>
                <a:latin typeface="Arial" panose="020B0604020202020204" pitchFamily="34" charset="0"/>
              </a:rPr>
              <a:t>: 24/7 service, increased efficiency, reduced wait times.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effectLst/>
                <a:latin typeface="Arial" panose="020B0604020202020204" pitchFamily="34" charset="0"/>
              </a:rPr>
              <a:t>Limitations</a:t>
            </a:r>
            <a:r>
              <a:rPr kumimoji="0" lang="en-US" altLang="en-US" sz="1800" b="0" i="0" u="none" strike="noStrike" cap="none" normalizeH="0" baseline="0" dirty="0">
                <a:ln>
                  <a:noFill/>
                </a:ln>
                <a:effectLst/>
                <a:latin typeface="Arial" panose="020B0604020202020204" pitchFamily="34" charset="0"/>
              </a:rPr>
              <a:t>: High costs, privacy concerns, and potential loss of human touch. </a:t>
            </a:r>
          </a:p>
        </p:txBody>
      </p:sp>
    </p:spTree>
    <p:extLst>
      <p:ext uri="{BB962C8B-B14F-4D97-AF65-F5344CB8AC3E}">
        <p14:creationId xmlns:p14="http://schemas.microsoft.com/office/powerpoint/2010/main" val="888484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4FDEE61D-A1BC-7270-E063-8BC7EB3769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FCEF55-139C-CCCA-400D-97557A04B1DC}"/>
              </a:ext>
            </a:extLst>
          </p:cNvPr>
          <p:cNvSpPr>
            <a:spLocks noGrp="1"/>
          </p:cNvSpPr>
          <p:nvPr>
            <p:ph type="title"/>
          </p:nvPr>
        </p:nvSpPr>
        <p:spPr>
          <a:xfrm>
            <a:off x="594360" y="278129"/>
            <a:ext cx="9778365" cy="1494596"/>
          </a:xfrm>
        </p:spPr>
        <p:txBody>
          <a:bodyPr/>
          <a:lstStyle/>
          <a:p>
            <a:r>
              <a:rPr lang="en-US" dirty="0"/>
              <a:t>Critical Reflection on AI Integration</a:t>
            </a:r>
          </a:p>
        </p:txBody>
      </p:sp>
      <p:sp>
        <p:nvSpPr>
          <p:cNvPr id="5" name="Rectangle 1">
            <a:extLst>
              <a:ext uri="{FF2B5EF4-FFF2-40B4-BE49-F238E27FC236}">
                <a16:creationId xmlns:a16="http://schemas.microsoft.com/office/drawing/2014/main" id="{8F03F65B-461C-8F80-DEC6-E98A703B51C9}"/>
              </a:ext>
            </a:extLst>
          </p:cNvPr>
          <p:cNvSpPr>
            <a:spLocks noGrp="1" noChangeArrowheads="1"/>
          </p:cNvSpPr>
          <p:nvPr>
            <p:ph sz="quarter" idx="15"/>
          </p:nvPr>
        </p:nvSpPr>
        <p:spPr bwMode="auto">
          <a:xfrm>
            <a:off x="392558" y="2222954"/>
            <a:ext cx="4751642"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effectLst/>
                <a:latin typeface="Arial" panose="020B0604020202020204" pitchFamily="34" charset="0"/>
              </a:rPr>
              <a:t>Benefits</a:t>
            </a:r>
            <a:r>
              <a:rPr kumimoji="0" lang="en-US" altLang="en-US" b="0" i="0" u="none" strike="noStrike" cap="none" normalizeH="0" baseline="0" dirty="0">
                <a:ln>
                  <a:noFill/>
                </a:ln>
                <a:effectLst/>
                <a:latin typeface="Arial" panose="020B0604020202020204" pitchFamily="34" charset="0"/>
              </a:rPr>
              <a:t>: Cost savings, improved guest satisfaction, streamlined operations (Hadeel Saad Al-</a:t>
            </a:r>
            <a:r>
              <a:rPr kumimoji="0" lang="en-US" altLang="en-US" b="0" i="0" u="none" strike="noStrike" cap="none" normalizeH="0" baseline="0" dirty="0" err="1">
                <a:ln>
                  <a:noFill/>
                </a:ln>
                <a:effectLst/>
                <a:latin typeface="Arial" panose="020B0604020202020204" pitchFamily="34" charset="0"/>
              </a:rPr>
              <a:t>Hyari</a:t>
            </a:r>
            <a:r>
              <a:rPr kumimoji="0" lang="en-US" altLang="en-US" b="0" i="0" u="none" strike="noStrike" cap="none" normalizeH="0" baseline="0" dirty="0">
                <a:ln>
                  <a:noFill/>
                </a:ln>
                <a:effectLst/>
                <a:latin typeface="Arial" panose="020B0604020202020204" pitchFamily="34" charset="0"/>
              </a:rPr>
              <a:t> et al., 2023).</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effectLst/>
                <a:latin typeface="Arial" panose="020B0604020202020204" pitchFamily="34" charset="0"/>
              </a:rPr>
              <a:t>Challenges</a:t>
            </a:r>
            <a:r>
              <a:rPr kumimoji="0" lang="en-US" altLang="en-US" b="0" i="0" u="none" strike="noStrike" cap="none" normalizeH="0" baseline="0" dirty="0">
                <a:ln>
                  <a:noFill/>
                </a:ln>
                <a:effectLst/>
                <a:latin typeface="Arial" panose="020B0604020202020204" pitchFamily="34" charset="0"/>
              </a:rPr>
              <a:t>: High costs, privacy concerns, balancing human and AI interactions.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effectLst/>
                <a:latin typeface="Arial" panose="020B0604020202020204" pitchFamily="34" charset="0"/>
              </a:rPr>
              <a:t>Considerations</a:t>
            </a:r>
            <a:r>
              <a:rPr kumimoji="0" lang="en-US" altLang="en-US" b="0" i="0" u="none" strike="noStrike" cap="none" normalizeH="0" baseline="0" dirty="0">
                <a:ln>
                  <a:noFill/>
                </a:ln>
                <a:effectLst/>
                <a:latin typeface="Arial" panose="020B0604020202020204" pitchFamily="34" charset="0"/>
              </a:rPr>
              <a:t>: Ethical concerns regarding guest data privacy. </a:t>
            </a:r>
          </a:p>
        </p:txBody>
      </p:sp>
      <p:pic>
        <p:nvPicPr>
          <p:cNvPr id="9" name="Picture 8" descr="A screenshot of a phone&#10;&#10;Description automatically generated">
            <a:extLst>
              <a:ext uri="{FF2B5EF4-FFF2-40B4-BE49-F238E27FC236}">
                <a16:creationId xmlns:a16="http://schemas.microsoft.com/office/drawing/2014/main" id="{5E554322-32BD-1592-CE4F-9DB29C3FB4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8792" y="2222954"/>
            <a:ext cx="5554279" cy="3391462"/>
          </a:xfrm>
          <a:prstGeom prst="rect">
            <a:avLst/>
          </a:prstGeom>
          <a:effectLst>
            <a:glow rad="139700">
              <a:schemeClr val="accent3">
                <a:satMod val="175000"/>
                <a:alpha val="40000"/>
              </a:schemeClr>
            </a:glow>
            <a:outerShdw blurRad="50800" dist="38100" dir="2700000" algn="tl" rotWithShape="0">
              <a:prstClr val="black">
                <a:alpha val="40000"/>
              </a:prstClr>
            </a:outerShdw>
          </a:effectLst>
        </p:spPr>
      </p:pic>
    </p:spTree>
    <p:extLst>
      <p:ext uri="{BB962C8B-B14F-4D97-AF65-F5344CB8AC3E}">
        <p14:creationId xmlns:p14="http://schemas.microsoft.com/office/powerpoint/2010/main" val="3355242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29B5-1B58-809F-FEA7-B82105E94664}"/>
              </a:ext>
            </a:extLst>
          </p:cNvPr>
          <p:cNvSpPr>
            <a:spLocks noGrp="1"/>
          </p:cNvSpPr>
          <p:nvPr>
            <p:ph type="title"/>
          </p:nvPr>
        </p:nvSpPr>
        <p:spPr>
          <a:xfrm>
            <a:off x="0" y="155636"/>
            <a:ext cx="7342632" cy="1593507"/>
          </a:xfrm>
        </p:spPr>
        <p:txBody>
          <a:bodyPr/>
          <a:lstStyle/>
          <a:p>
            <a:r>
              <a:rPr lang="en-US" sz="4000" dirty="0"/>
              <a:t>Future Policy and Management Recommendations</a:t>
            </a:r>
          </a:p>
        </p:txBody>
      </p:sp>
      <p:sp>
        <p:nvSpPr>
          <p:cNvPr id="5" name="Rectangle 1">
            <a:extLst>
              <a:ext uri="{FF2B5EF4-FFF2-40B4-BE49-F238E27FC236}">
                <a16:creationId xmlns:a16="http://schemas.microsoft.com/office/drawing/2014/main" id="{4DAF46EC-8CCD-E376-0593-ABC17ED59DF8}"/>
              </a:ext>
            </a:extLst>
          </p:cNvPr>
          <p:cNvSpPr>
            <a:spLocks noGrp="1" noChangeArrowheads="1"/>
          </p:cNvSpPr>
          <p:nvPr>
            <p:ph sz="quarter" idx="13"/>
          </p:nvPr>
        </p:nvSpPr>
        <p:spPr bwMode="auto">
          <a:xfrm>
            <a:off x="297179" y="2561832"/>
            <a:ext cx="6748273"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bg1"/>
                </a:solidFill>
                <a:effectLst/>
                <a:latin typeface="Arial" panose="020B0604020202020204" pitchFamily="34" charset="0"/>
              </a:rPr>
              <a:t>Data Security</a:t>
            </a:r>
            <a:r>
              <a:rPr kumimoji="0" lang="en-US" altLang="en-US" sz="2000" b="0" i="0" u="none" strike="noStrike" cap="none" normalizeH="0" baseline="0" dirty="0">
                <a:ln>
                  <a:noFill/>
                </a:ln>
                <a:solidFill>
                  <a:schemeClr val="bg1"/>
                </a:solidFill>
                <a:effectLst/>
                <a:latin typeface="Arial" panose="020B0604020202020204" pitchFamily="34" charset="0"/>
              </a:rPr>
              <a:t>: Implement strict policies in line with GDPR and CCPA (Law et al., 2024).</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bg1"/>
                </a:solidFill>
                <a:effectLst/>
                <a:latin typeface="Arial" panose="020B0604020202020204" pitchFamily="34" charset="0"/>
              </a:rPr>
              <a:t>AI Ethics</a:t>
            </a:r>
            <a:r>
              <a:rPr kumimoji="0" lang="en-US" altLang="en-US" sz="2000" b="0" i="0" u="none" strike="noStrike" cap="none" normalizeH="0" baseline="0" dirty="0">
                <a:ln>
                  <a:noFill/>
                </a:ln>
                <a:solidFill>
                  <a:schemeClr val="bg1"/>
                </a:solidFill>
                <a:effectLst/>
                <a:latin typeface="Arial" panose="020B0604020202020204" pitchFamily="34" charset="0"/>
              </a:rPr>
              <a:t>: Develop guidelines to avoid biases in AI-driven guest services.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bg1"/>
                </a:solidFill>
                <a:effectLst/>
                <a:latin typeface="Arial" panose="020B0604020202020204" pitchFamily="34" charset="0"/>
              </a:rPr>
              <a:t>Gradual Integration</a:t>
            </a:r>
            <a:r>
              <a:rPr kumimoji="0" lang="en-US" altLang="en-US" sz="2000" b="0" i="0" u="none" strike="noStrike" cap="none" normalizeH="0" baseline="0" dirty="0">
                <a:ln>
                  <a:noFill/>
                </a:ln>
                <a:solidFill>
                  <a:schemeClr val="bg1"/>
                </a:solidFill>
                <a:effectLst/>
                <a:latin typeface="Arial" panose="020B0604020202020204" pitchFamily="34" charset="0"/>
              </a:rPr>
              <a:t>: Adopt AI technologies in phases to support smooth transitions.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bg1"/>
                </a:solidFill>
                <a:effectLst/>
                <a:latin typeface="Arial" panose="020B0604020202020204" pitchFamily="34" charset="0"/>
              </a:rPr>
              <a:t>Staff Training</a:t>
            </a:r>
            <a:r>
              <a:rPr kumimoji="0" lang="en-US" altLang="en-US" sz="2000" b="0" i="0" u="none" strike="noStrike" cap="none" normalizeH="0" baseline="0" dirty="0">
                <a:ln>
                  <a:noFill/>
                </a:ln>
                <a:solidFill>
                  <a:schemeClr val="bg1"/>
                </a:solidFill>
                <a:effectLst/>
                <a:latin typeface="Arial" panose="020B0604020202020204" pitchFamily="34" charset="0"/>
              </a:rPr>
              <a:t>: Equip staff to manage AI tools and maintain personalized service. </a:t>
            </a:r>
          </a:p>
        </p:txBody>
      </p:sp>
      <p:pic>
        <p:nvPicPr>
          <p:cNvPr id="9" name="Picture 8">
            <a:extLst>
              <a:ext uri="{FF2B5EF4-FFF2-40B4-BE49-F238E27FC236}">
                <a16:creationId xmlns:a16="http://schemas.microsoft.com/office/drawing/2014/main" id="{0DD16812-6850-BFAE-5008-40494BA62FEE}"/>
              </a:ext>
            </a:extLst>
          </p:cNvPr>
          <p:cNvPicPr>
            <a:picLocks noChangeAspect="1"/>
          </p:cNvPicPr>
          <p:nvPr/>
        </p:nvPicPr>
        <p:blipFill>
          <a:blip r:embed="rId3">
            <a:alphaModFix/>
            <a:extLst>
              <a:ext uri="{BEBA8EAE-BF5A-486C-A8C5-ECC9F3942E4B}">
                <a14:imgProps xmlns:a14="http://schemas.microsoft.com/office/drawing/2010/main">
                  <a14:imgLayer r:embed="rId4">
                    <a14:imgEffect>
                      <a14:sharpenSoften amount="73000"/>
                    </a14:imgEffect>
                    <a14:imgEffect>
                      <a14:colorTemperature colorTemp="8021"/>
                    </a14:imgEffect>
                    <a14:imgEffect>
                      <a14:saturation sat="288000"/>
                    </a14:imgEffect>
                    <a14:imgEffect>
                      <a14:brightnessContrast contrast="15000"/>
                    </a14:imgEffect>
                  </a14:imgLayer>
                </a14:imgProps>
              </a:ext>
              <a:ext uri="{28A0092B-C50C-407E-A947-70E740481C1C}">
                <a14:useLocalDpi xmlns:a14="http://schemas.microsoft.com/office/drawing/2010/main" val="0"/>
              </a:ext>
            </a:extLst>
          </a:blip>
          <a:stretch>
            <a:fillRect/>
          </a:stretch>
        </p:blipFill>
        <p:spPr>
          <a:xfrm>
            <a:off x="7155132" y="3147611"/>
            <a:ext cx="5036868" cy="3554753"/>
          </a:xfrm>
          <a:prstGeom prst="rect">
            <a:avLst/>
          </a:prstGeom>
          <a:effectLst>
            <a:outerShdw blurRad="50800" dist="50800" dir="5400000" algn="ctr" rotWithShape="0">
              <a:srgbClr val="000000"/>
            </a:outerShdw>
          </a:effectLst>
        </p:spPr>
      </p:pic>
    </p:spTree>
    <p:extLst>
      <p:ext uri="{BB962C8B-B14F-4D97-AF65-F5344CB8AC3E}">
        <p14:creationId xmlns:p14="http://schemas.microsoft.com/office/powerpoint/2010/main" val="3088225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7000"/>
            <a:lum/>
          </a:blip>
          <a:srcRect/>
          <a:stretch>
            <a:fillRect l="-6000" r="-6000"/>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6A9A9A7-F1D2-237D-AC72-E21A286F0A6F}"/>
              </a:ext>
            </a:extLst>
          </p:cNvPr>
          <p:cNvSpPr>
            <a:spLocks noGrp="1"/>
          </p:cNvSpPr>
          <p:nvPr>
            <p:ph type="title"/>
          </p:nvPr>
        </p:nvSpPr>
        <p:spPr>
          <a:xfrm>
            <a:off x="3350513" y="0"/>
            <a:ext cx="7936230" cy="842343"/>
          </a:xfrm>
        </p:spPr>
        <p:txBody>
          <a:bodyPr/>
          <a:lstStyle/>
          <a:p>
            <a:r>
              <a:rPr lang="en-US" sz="4000" dirty="0"/>
              <a:t>Conclusion - Key Takeaways</a:t>
            </a:r>
          </a:p>
        </p:txBody>
      </p:sp>
      <p:sp>
        <p:nvSpPr>
          <p:cNvPr id="2" name="Content Placeholder 1">
            <a:extLst>
              <a:ext uri="{FF2B5EF4-FFF2-40B4-BE49-F238E27FC236}">
                <a16:creationId xmlns:a16="http://schemas.microsoft.com/office/drawing/2014/main" id="{7D72352B-FF1D-41BE-93B0-8B444D12CDAE}"/>
              </a:ext>
            </a:extLst>
          </p:cNvPr>
          <p:cNvSpPr>
            <a:spLocks noGrp="1" noChangeArrowheads="1"/>
          </p:cNvSpPr>
          <p:nvPr>
            <p:ph sz="quarter" idx="14"/>
          </p:nvPr>
        </p:nvSpPr>
        <p:spPr bwMode="auto">
          <a:xfrm>
            <a:off x="253490" y="842343"/>
            <a:ext cx="11033253"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effectLst/>
                <a:latin typeface="Arial" panose="020B0604020202020204" pitchFamily="34" charset="0"/>
              </a:rPr>
              <a:t>Summary</a:t>
            </a:r>
            <a:r>
              <a:rPr kumimoji="0" lang="en-US" altLang="en-US" b="0" i="0" u="none" strike="noStrike" cap="none" normalizeH="0" baseline="0" dirty="0">
                <a:ln>
                  <a:noFill/>
                </a:ln>
                <a:effectLst/>
                <a:latin typeface="Arial" panose="020B0604020202020204" pitchFamily="34" charset="0"/>
              </a:rPr>
              <a:t>: AI significantly enhances efficiency, guest satisfaction, and service personalization (</a:t>
            </a:r>
            <a:r>
              <a:rPr kumimoji="0" lang="en-US" altLang="en-US" b="0" i="0" u="none" strike="noStrike" cap="none" normalizeH="0" baseline="0" dirty="0" err="1">
                <a:ln>
                  <a:noFill/>
                </a:ln>
                <a:effectLst/>
                <a:latin typeface="Arial" panose="020B0604020202020204" pitchFamily="34" charset="0"/>
              </a:rPr>
              <a:t>Kitija</a:t>
            </a:r>
            <a:r>
              <a:rPr kumimoji="0" lang="en-US" altLang="en-US" b="0" i="0" u="none" strike="noStrike" cap="none" normalizeH="0" baseline="0" dirty="0">
                <a:ln>
                  <a:noFill/>
                </a:ln>
                <a:effectLst/>
                <a:latin typeface="Arial" panose="020B0604020202020204" pitchFamily="34" charset="0"/>
              </a:rPr>
              <a:t>, 2024).</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effectLst/>
                <a:latin typeface="Arial" panose="020B0604020202020204" pitchFamily="34" charset="0"/>
              </a:rPr>
              <a:t>Final Thought</a:t>
            </a:r>
            <a:r>
              <a:rPr kumimoji="0" lang="en-US" altLang="en-US" b="0" i="0" u="none" strike="noStrike" cap="none" normalizeH="0" baseline="0" dirty="0">
                <a:ln>
                  <a:noFill/>
                </a:ln>
                <a:effectLst/>
                <a:latin typeface="Arial" panose="020B0604020202020204" pitchFamily="34" charset="0"/>
              </a:rPr>
              <a:t>: Balancing AI efficiency with the human touch remains key to guest satisfaction. </a:t>
            </a:r>
          </a:p>
        </p:txBody>
      </p:sp>
    </p:spTree>
    <p:extLst>
      <p:ext uri="{BB962C8B-B14F-4D97-AF65-F5344CB8AC3E}">
        <p14:creationId xmlns:p14="http://schemas.microsoft.com/office/powerpoint/2010/main" val="4127695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59DC4-8B30-98A0-5BAB-C78BA4A4AD55}"/>
              </a:ext>
            </a:extLst>
          </p:cNvPr>
          <p:cNvSpPr>
            <a:spLocks noGrp="1"/>
          </p:cNvSpPr>
          <p:nvPr>
            <p:ph type="title"/>
          </p:nvPr>
        </p:nvSpPr>
        <p:spPr>
          <a:xfrm>
            <a:off x="3758184" y="0"/>
            <a:ext cx="3355848" cy="529141"/>
          </a:xfrm>
        </p:spPr>
        <p:txBody>
          <a:bodyPr/>
          <a:lstStyle/>
          <a:p>
            <a:r>
              <a:rPr lang="en-US" dirty="0"/>
              <a:t>References</a:t>
            </a:r>
          </a:p>
        </p:txBody>
      </p:sp>
      <p:sp>
        <p:nvSpPr>
          <p:cNvPr id="5" name="Rectangle 1">
            <a:extLst>
              <a:ext uri="{FF2B5EF4-FFF2-40B4-BE49-F238E27FC236}">
                <a16:creationId xmlns:a16="http://schemas.microsoft.com/office/drawing/2014/main" id="{5926C5A6-F463-53B1-622F-AB73AE8A0CE4}"/>
              </a:ext>
            </a:extLst>
          </p:cNvPr>
          <p:cNvSpPr>
            <a:spLocks noGrp="1" noChangeArrowheads="1"/>
          </p:cNvSpPr>
          <p:nvPr>
            <p:ph sz="quarter" idx="13"/>
          </p:nvPr>
        </p:nvSpPr>
        <p:spPr bwMode="auto">
          <a:xfrm>
            <a:off x="297657" y="396038"/>
            <a:ext cx="11596686" cy="56938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457200" marR="0" indent="-457200">
              <a:lnSpc>
                <a:spcPct val="100000"/>
              </a:lnSpc>
              <a:spcAft>
                <a:spcPts val="1200"/>
              </a:spcAft>
              <a:buFont typeface="Wingdings" panose="05000000000000000000" pitchFamily="2" charset="2"/>
              <a:buChar char="§"/>
            </a:pPr>
            <a:r>
              <a:rPr lang="en-US" sz="1200" dirty="0">
                <a:effectLst/>
                <a:latin typeface="Arial" panose="020B0604020202020204" pitchFamily="34" charset="0"/>
                <a:ea typeface="Calibri" panose="020F0502020204030204" pitchFamily="34" charset="0"/>
                <a:cs typeface="Arial" panose="020B0604020202020204" pitchFamily="34" charset="0"/>
              </a:rPr>
              <a:t>Chi, N.T.K. and Hoang Nam, V. (2022). The Impact of AI Chatbot on Long-Term Relationships between Customers and Hotels. </a:t>
            </a:r>
            <a:r>
              <a:rPr lang="en-US" sz="1200" i="1" dirty="0">
                <a:effectLst/>
                <a:latin typeface="Arial" panose="020B0604020202020204" pitchFamily="34" charset="0"/>
                <a:ea typeface="Calibri" panose="020F0502020204030204" pitchFamily="34" charset="0"/>
                <a:cs typeface="Arial" panose="020B0604020202020204" pitchFamily="34" charset="0"/>
              </a:rPr>
              <a:t>VNU University of Economics and Business</a:t>
            </a:r>
            <a:r>
              <a:rPr lang="en-US" sz="1200" dirty="0">
                <a:effectLst/>
                <a:latin typeface="Arial" panose="020B0604020202020204" pitchFamily="34" charset="0"/>
                <a:ea typeface="Calibri" panose="020F0502020204030204" pitchFamily="34" charset="0"/>
                <a:cs typeface="Arial" panose="020B0604020202020204" pitchFamily="34" charset="0"/>
              </a:rPr>
              <a:t>, 2(6). </a:t>
            </a:r>
            <a:r>
              <a:rPr lang="en-US" sz="1200" dirty="0" err="1">
                <a:effectLst/>
                <a:latin typeface="Arial" panose="020B0604020202020204" pitchFamily="34" charset="0"/>
                <a:ea typeface="Calibri" panose="020F0502020204030204" pitchFamily="34" charset="0"/>
                <a:cs typeface="Arial" panose="020B0604020202020204" pitchFamily="34" charset="0"/>
              </a:rPr>
              <a:t>doi:</a:t>
            </a:r>
            <a:r>
              <a:rPr lang="en-US" sz="1200" u="none" strike="noStrike"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a:t>
            </a:r>
            <a:r>
              <a:rPr lang="en-US" sz="1200" u="none" strike="noStrike"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://doi.org/10.57110/vnujeb.v2i6.145</a:t>
            </a:r>
            <a:r>
              <a:rPr lang="en-US" sz="1200" dirty="0">
                <a:effectLst/>
                <a:latin typeface="Arial" panose="020B0604020202020204" pitchFamily="34" charset="0"/>
                <a:ea typeface="Calibri" panose="020F0502020204030204" pitchFamily="34" charset="0"/>
                <a:cs typeface="Arial" panose="020B0604020202020204" pitchFamily="34" charset="0"/>
              </a:rPr>
              <a:t>  </a:t>
            </a:r>
          </a:p>
          <a:p>
            <a:pPr marL="457200" marR="0" indent="-457200">
              <a:lnSpc>
                <a:spcPct val="100000"/>
              </a:lnSpc>
              <a:spcAft>
                <a:spcPts val="1200"/>
              </a:spcAft>
              <a:buFont typeface="Wingdings" panose="05000000000000000000" pitchFamily="2" charset="2"/>
              <a:buChar char="§"/>
            </a:pPr>
            <a:r>
              <a:rPr lang="en-US" sz="1200" dirty="0">
                <a:effectLst/>
                <a:latin typeface="Arial" panose="020B0604020202020204" pitchFamily="34" charset="0"/>
                <a:ea typeface="Calibri" panose="020F0502020204030204" pitchFamily="34" charset="0"/>
                <a:cs typeface="Arial" panose="020B0604020202020204" pitchFamily="34" charset="0"/>
              </a:rPr>
              <a:t>Elphick, D. (2024). </a:t>
            </a:r>
            <a:r>
              <a:rPr lang="en-US" sz="1200" i="1" dirty="0">
                <a:effectLst/>
                <a:latin typeface="Arial" panose="020B0604020202020204" pitchFamily="34" charset="0"/>
                <a:ea typeface="Calibri" panose="020F0502020204030204" pitchFamily="34" charset="0"/>
                <a:cs typeface="Arial" panose="020B0604020202020204" pitchFamily="34" charset="0"/>
              </a:rPr>
              <a:t>AI in Hospitality Industry: Guide to artificial intelligence for hotels</a:t>
            </a:r>
            <a:r>
              <a:rPr lang="en-US" sz="1200" dirty="0">
                <a:effectLst/>
                <a:latin typeface="Arial" panose="020B0604020202020204" pitchFamily="34" charset="0"/>
                <a:ea typeface="Calibri" panose="020F0502020204030204" pitchFamily="34" charset="0"/>
                <a:cs typeface="Arial" panose="020B0604020202020204" pitchFamily="34" charset="0"/>
              </a:rPr>
              <a:t>. [online] SiteMinder. Available at:  </a:t>
            </a:r>
            <a:r>
              <a:rPr lang="en-US"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https://www.siteminder.com/r/artificial-intelligence-ai-hospitality-industry/</a:t>
            </a:r>
            <a:r>
              <a:rPr lang="en-US" sz="1200" dirty="0">
                <a:effectLst/>
                <a:latin typeface="Arial" panose="020B0604020202020204" pitchFamily="34" charset="0"/>
                <a:ea typeface="Calibri" panose="020F0502020204030204" pitchFamily="34" charset="0"/>
                <a:cs typeface="Arial" panose="020B0604020202020204" pitchFamily="34" charset="0"/>
              </a:rPr>
              <a:t>.</a:t>
            </a:r>
          </a:p>
          <a:p>
            <a:pPr marL="457200" marR="0" indent="-457200">
              <a:lnSpc>
                <a:spcPct val="100000"/>
              </a:lnSpc>
              <a:spcAft>
                <a:spcPts val="1200"/>
              </a:spcAft>
              <a:buFont typeface="Wingdings" panose="05000000000000000000" pitchFamily="2" charset="2"/>
              <a:buChar char="§"/>
            </a:pPr>
            <a:r>
              <a:rPr lang="en-US" sz="1200" dirty="0" err="1">
                <a:effectLst/>
                <a:latin typeface="Arial" panose="020B0604020202020204" pitchFamily="34" charset="0"/>
                <a:ea typeface="Calibri" panose="020F0502020204030204" pitchFamily="34" charset="0"/>
                <a:cs typeface="Arial" panose="020B0604020202020204" pitchFamily="34" charset="0"/>
              </a:rPr>
              <a:t>Gidumal</a:t>
            </a:r>
            <a:r>
              <a:rPr lang="en-US" sz="1200" dirty="0">
                <a:effectLst/>
                <a:latin typeface="Arial" panose="020B0604020202020204" pitchFamily="34" charset="0"/>
                <a:ea typeface="Calibri" panose="020F0502020204030204" pitchFamily="34" charset="0"/>
                <a:cs typeface="Arial" panose="020B0604020202020204" pitchFamily="34" charset="0"/>
              </a:rPr>
              <a:t>, J.B., </a:t>
            </a:r>
            <a:r>
              <a:rPr lang="en-US" sz="1200" dirty="0" err="1">
                <a:effectLst/>
                <a:latin typeface="Arial" panose="020B0604020202020204" pitchFamily="34" charset="0"/>
                <a:ea typeface="Calibri" panose="020F0502020204030204" pitchFamily="34" charset="0"/>
                <a:cs typeface="Arial" panose="020B0604020202020204" pitchFamily="34" charset="0"/>
              </a:rPr>
              <a:t>Secin</a:t>
            </a:r>
            <a:r>
              <a:rPr lang="en-US" sz="1200" dirty="0">
                <a:effectLst/>
                <a:latin typeface="Arial" panose="020B0604020202020204" pitchFamily="34" charset="0"/>
                <a:ea typeface="Calibri" panose="020F0502020204030204" pitchFamily="34" charset="0"/>
                <a:cs typeface="Arial" panose="020B0604020202020204" pitchFamily="34" charset="0"/>
              </a:rPr>
              <a:t>, E.W., O’Connor, P. and </a:t>
            </a:r>
            <a:r>
              <a:rPr lang="en-US" sz="1200" dirty="0" err="1">
                <a:effectLst/>
                <a:latin typeface="Arial" panose="020B0604020202020204" pitchFamily="34" charset="0"/>
                <a:ea typeface="Calibri" panose="020F0502020204030204" pitchFamily="34" charset="0"/>
                <a:cs typeface="Arial" panose="020B0604020202020204" pitchFamily="34" charset="0"/>
              </a:rPr>
              <a:t>Buhalis</a:t>
            </a:r>
            <a:r>
              <a:rPr lang="en-US" sz="1200" dirty="0">
                <a:effectLst/>
                <a:latin typeface="Arial" panose="020B0604020202020204" pitchFamily="34" charset="0"/>
                <a:ea typeface="Calibri" panose="020F0502020204030204" pitchFamily="34" charset="0"/>
                <a:cs typeface="Arial" panose="020B0604020202020204" pitchFamily="34" charset="0"/>
              </a:rPr>
              <a:t>, D. (2023). Artificial Intelligence’s Impact on Hospitality and Tourism marketing: Exploring Key Themes and Addressing Challenges. </a:t>
            </a:r>
            <a:r>
              <a:rPr lang="en-US" sz="1200" i="1" dirty="0">
                <a:effectLst/>
                <a:latin typeface="Arial" panose="020B0604020202020204" pitchFamily="34" charset="0"/>
                <a:ea typeface="Calibri" panose="020F0502020204030204" pitchFamily="34" charset="0"/>
                <a:cs typeface="Arial" panose="020B0604020202020204" pitchFamily="34" charset="0"/>
              </a:rPr>
              <a:t>Current Issues in Tourism</a:t>
            </a:r>
            <a:r>
              <a:rPr lang="en-US" sz="1200" dirty="0">
                <a:effectLst/>
                <a:latin typeface="Arial" panose="020B0604020202020204" pitchFamily="34" charset="0"/>
                <a:ea typeface="Calibri" panose="020F0502020204030204" pitchFamily="34" charset="0"/>
                <a:cs typeface="Arial" panose="020B0604020202020204" pitchFamily="34" charset="0"/>
              </a:rPr>
              <a:t>, 27(14), pp.1–18. </a:t>
            </a:r>
            <a:r>
              <a:rPr lang="en-US" sz="1200" dirty="0" err="1">
                <a:effectLst/>
                <a:latin typeface="Arial" panose="020B0604020202020204" pitchFamily="34" charset="0"/>
                <a:ea typeface="Calibri" panose="020F0502020204030204" pitchFamily="34" charset="0"/>
                <a:cs typeface="Arial" panose="020B0604020202020204" pitchFamily="34" charset="0"/>
              </a:rPr>
              <a:t>doi:</a:t>
            </a:r>
            <a:r>
              <a:rPr lang="en-US" sz="1200" u="none" strike="noStrike"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a:t>
            </a:r>
            <a:r>
              <a:rPr lang="en-US" sz="1200" u="none" strike="noStrike"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://doi.org/10.1080/13683500.2023.2229480</a:t>
            </a:r>
            <a:r>
              <a:rPr lang="en-US" sz="1200" dirty="0">
                <a:effectLst/>
                <a:latin typeface="Arial" panose="020B0604020202020204" pitchFamily="34" charset="0"/>
                <a:ea typeface="Calibri" panose="020F0502020204030204" pitchFamily="34" charset="0"/>
                <a:cs typeface="Arial" panose="020B0604020202020204" pitchFamily="34" charset="0"/>
              </a:rPr>
              <a:t>.</a:t>
            </a: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lang="en-US" sz="1200" dirty="0">
                <a:effectLst/>
                <a:latin typeface="Arial" panose="020B0604020202020204" pitchFamily="34" charset="0"/>
                <a:ea typeface="Calibri" panose="020F0502020204030204" pitchFamily="34" charset="0"/>
                <a:cs typeface="Arial" panose="020B0604020202020204" pitchFamily="34" charset="0"/>
              </a:rPr>
              <a:t>Hadeel Saad Al-</a:t>
            </a:r>
            <a:r>
              <a:rPr lang="en-US" sz="1200" dirty="0" err="1">
                <a:effectLst/>
                <a:latin typeface="Arial" panose="020B0604020202020204" pitchFamily="34" charset="0"/>
                <a:ea typeface="Calibri" panose="020F0502020204030204" pitchFamily="34" charset="0"/>
                <a:cs typeface="Arial" panose="020B0604020202020204" pitchFamily="34" charset="0"/>
              </a:rPr>
              <a:t>Hyari</a:t>
            </a:r>
            <a:r>
              <a:rPr lang="en-US" sz="1200" dirty="0">
                <a:effectLst/>
                <a:latin typeface="Arial" panose="020B0604020202020204" pitchFamily="34" charset="0"/>
                <a:ea typeface="Calibri" panose="020F0502020204030204" pitchFamily="34" charset="0"/>
                <a:cs typeface="Arial" panose="020B0604020202020204" pitchFamily="34" charset="0"/>
              </a:rPr>
              <a:t>, Hisham al </a:t>
            </a:r>
            <a:r>
              <a:rPr lang="en-US" sz="1200" dirty="0" err="1">
                <a:effectLst/>
                <a:latin typeface="Arial" panose="020B0604020202020204" pitchFamily="34" charset="0"/>
                <a:ea typeface="Calibri" panose="020F0502020204030204" pitchFamily="34" charset="0"/>
                <a:cs typeface="Arial" panose="020B0604020202020204" pitchFamily="34" charset="0"/>
              </a:rPr>
              <a:t>smadi</a:t>
            </a:r>
            <a:r>
              <a:rPr lang="en-US" sz="1200" dirty="0">
                <a:effectLst/>
                <a:latin typeface="Arial" panose="020B0604020202020204" pitchFamily="34" charset="0"/>
                <a:ea typeface="Calibri" panose="020F0502020204030204" pitchFamily="34" charset="0"/>
                <a:cs typeface="Arial" panose="020B0604020202020204" pitchFamily="34" charset="0"/>
              </a:rPr>
              <a:t> and Sulaiman </a:t>
            </a:r>
            <a:r>
              <a:rPr lang="en-US" sz="1200" dirty="0" err="1">
                <a:effectLst/>
                <a:latin typeface="Arial" panose="020B0604020202020204" pitchFamily="34" charset="0"/>
                <a:ea typeface="Calibri" panose="020F0502020204030204" pitchFamily="34" charset="0"/>
                <a:cs typeface="Arial" panose="020B0604020202020204" pitchFamily="34" charset="0"/>
              </a:rPr>
              <a:t>Weshah</a:t>
            </a:r>
            <a:r>
              <a:rPr lang="en-US" sz="1200" dirty="0">
                <a:effectLst/>
                <a:latin typeface="Arial" panose="020B0604020202020204" pitchFamily="34" charset="0"/>
                <a:ea typeface="Calibri" panose="020F0502020204030204" pitchFamily="34" charset="0"/>
                <a:cs typeface="Arial" panose="020B0604020202020204" pitchFamily="34" charset="0"/>
              </a:rPr>
              <a:t> (2023). </a:t>
            </a:r>
            <a:r>
              <a:rPr lang="en-US" sz="1200" i="1" dirty="0">
                <a:effectLst/>
                <a:latin typeface="Arial" panose="020B0604020202020204" pitchFamily="34" charset="0"/>
                <a:ea typeface="Calibri" panose="020F0502020204030204" pitchFamily="34" charset="0"/>
                <a:cs typeface="Arial" panose="020B0604020202020204" pitchFamily="34" charset="0"/>
              </a:rPr>
              <a:t>THE IMPACT OF ARTIFICIAL INTELLIGENCE (AI) ON GUEST SATISFACTION IN HOTEL MANAGEMENT: AN EMPIRICAL STUDY...</a:t>
            </a:r>
            <a:r>
              <a:rPr lang="en-US" sz="1200" dirty="0">
                <a:effectLst/>
                <a:latin typeface="Arial" panose="020B0604020202020204" pitchFamily="34" charset="0"/>
                <a:ea typeface="Calibri" panose="020F0502020204030204" pitchFamily="34" charset="0"/>
                <a:cs typeface="Arial" panose="020B0604020202020204" pitchFamily="34" charset="0"/>
              </a:rPr>
              <a:t> ResearchGate. </a:t>
            </a:r>
            <a:r>
              <a:rPr lang="en-US" sz="1200" u="none" strike="noStrike"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https://www.researchgate.net/publication/372048811_THE_IMPACT_OF_ARTIFICIAL_INTELLIGENCE_AI_ON_GUEST_SATISFACTION_IN_HOTEL_MANAGEMENT_AN_EMPIRICAL_STUDY_OF_LUXURY_HOTELS</a:t>
            </a:r>
            <a:endParaRPr lang="en-US" sz="1200" u="none" strike="noStrike"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457200" marR="0" indent="-457200">
              <a:lnSpc>
                <a:spcPct val="100000"/>
              </a:lnSpc>
              <a:spcAft>
                <a:spcPts val="1200"/>
              </a:spcAft>
              <a:buFont typeface="Wingdings" panose="05000000000000000000" pitchFamily="2" charset="2"/>
              <a:buChar char="§"/>
            </a:pPr>
            <a:r>
              <a:rPr lang="en-US" sz="1200" dirty="0" err="1">
                <a:effectLst/>
                <a:latin typeface="Arial" panose="020B0604020202020204" pitchFamily="34" charset="0"/>
                <a:ea typeface="Calibri" panose="020F0502020204030204" pitchFamily="34" charset="0"/>
                <a:cs typeface="Arial" panose="020B0604020202020204" pitchFamily="34" charset="0"/>
              </a:rPr>
              <a:t>Kitija</a:t>
            </a:r>
            <a:r>
              <a:rPr lang="en-US" sz="1200" dirty="0">
                <a:effectLst/>
                <a:latin typeface="Arial" panose="020B0604020202020204" pitchFamily="34" charset="0"/>
                <a:ea typeface="Calibri" panose="020F0502020204030204" pitchFamily="34" charset="0"/>
                <a:cs typeface="Arial" panose="020B0604020202020204" pitchFamily="34" charset="0"/>
              </a:rPr>
              <a:t> </a:t>
            </a:r>
            <a:r>
              <a:rPr lang="en-US" sz="1200" dirty="0">
                <a:latin typeface="Arial" panose="020B0604020202020204" pitchFamily="34" charset="0"/>
                <a:ea typeface="Calibri" panose="020F0502020204030204" pitchFamily="34" charset="0"/>
                <a:cs typeface="Arial" panose="020B0604020202020204" pitchFamily="34" charset="0"/>
              </a:rPr>
              <a:t>(2042). </a:t>
            </a:r>
            <a:r>
              <a:rPr lang="en-US" sz="1200" i="1" dirty="0">
                <a:effectLst/>
                <a:latin typeface="Arial" panose="020B0604020202020204" pitchFamily="34" charset="0"/>
                <a:ea typeface="Calibri" panose="020F0502020204030204" pitchFamily="34" charset="0"/>
                <a:cs typeface="Arial" panose="020B0604020202020204" pitchFamily="34" charset="0"/>
              </a:rPr>
              <a:t>How Artificial Intelligence (AI) is Transforming the Hotel Industry</a:t>
            </a:r>
            <a:r>
              <a:rPr lang="en-US" sz="1200" dirty="0">
                <a:effectLst/>
                <a:latin typeface="Arial" panose="020B0604020202020204" pitchFamily="34" charset="0"/>
                <a:ea typeface="Calibri" panose="020F0502020204030204" pitchFamily="34" charset="0"/>
                <a:cs typeface="Arial" panose="020B0604020202020204" pitchFamily="34" charset="0"/>
              </a:rPr>
              <a:t>. [online] </a:t>
            </a:r>
            <a:r>
              <a:rPr lang="en-US" sz="1200" dirty="0" err="1">
                <a:effectLst/>
                <a:latin typeface="Arial" panose="020B0604020202020204" pitchFamily="34" charset="0"/>
                <a:ea typeface="Calibri" panose="020F0502020204030204" pitchFamily="34" charset="0"/>
                <a:cs typeface="Arial" panose="020B0604020202020204" pitchFamily="34" charset="0"/>
              </a:rPr>
              <a:t>DigitalGuest</a:t>
            </a:r>
            <a:r>
              <a:rPr lang="en-US" sz="1200" dirty="0">
                <a:effectLst/>
                <a:latin typeface="Arial" panose="020B0604020202020204" pitchFamily="34" charset="0"/>
                <a:ea typeface="Calibri" panose="020F0502020204030204" pitchFamily="34" charset="0"/>
                <a:cs typeface="Arial" panose="020B0604020202020204" pitchFamily="34" charset="0"/>
              </a:rPr>
              <a:t>. Available at: </a:t>
            </a:r>
            <a:r>
              <a:rPr lang="en-US" sz="1200" u="none" strike="noStrike"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https://digitalguest.com/ai-hotel-industry-transformation/</a:t>
            </a:r>
            <a:r>
              <a:rPr lang="en-US" sz="1200" dirty="0">
                <a:effectLst/>
                <a:latin typeface="Arial" panose="020B0604020202020204" pitchFamily="34" charset="0"/>
                <a:ea typeface="Calibri" panose="020F0502020204030204" pitchFamily="34" charset="0"/>
                <a:cs typeface="Arial" panose="020B0604020202020204" pitchFamily="34" charset="0"/>
              </a:rPr>
              <a:t>.</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171450" indent="-171450" eaLnBrk="0" fontAlgn="base" hangingPunct="0">
              <a:lnSpc>
                <a:spcPct val="100000"/>
              </a:lnSpc>
              <a:spcBef>
                <a:spcPct val="0"/>
              </a:spcBef>
              <a:spcAft>
                <a:spcPct val="0"/>
              </a:spcAft>
              <a:buFont typeface="Wingdings" panose="05000000000000000000" pitchFamily="2" charset="2"/>
              <a:buChar char="§"/>
            </a:pPr>
            <a:r>
              <a:rPr lang="en-US"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Law, R., Ye, H. and Lei, S.S.I., 2024. Ethical artificial intelligence (AI): principles and practices. </a:t>
            </a:r>
            <a:r>
              <a:rPr lang="en-US" sz="12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International Journal of Contemporary Hospitality Management</a:t>
            </a:r>
            <a:r>
              <a:rPr lang="en-US"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r>
              <a:rPr lang="en-US" sz="1200" dirty="0">
                <a:effectLst/>
                <a:latin typeface="Arial" panose="020B0604020202020204" pitchFamily="34" charset="0"/>
                <a:ea typeface="Calibri" panose="020F0502020204030204" pitchFamily="34" charset="0"/>
                <a:cs typeface="Arial" panose="020B0604020202020204" pitchFamily="34" charset="0"/>
              </a:rPr>
              <a:t> </a:t>
            </a:r>
            <a:r>
              <a:rPr lang="en-US" sz="1200" dirty="0">
                <a:solidFill>
                  <a:srgbClr val="222222"/>
                </a:solidFill>
                <a:effectLst/>
                <a:latin typeface="Arial" panose="020B0604020202020204" pitchFamily="34" charset="0"/>
                <a:ea typeface="Calibri" panose="020F0502020204030204" pitchFamily="34" charset="0"/>
                <a:cs typeface="Arial" panose="020B0604020202020204" pitchFamily="34" charset="0"/>
                <a:hlinkClick r:id="rId8"/>
              </a:rPr>
              <a:t>https://www.emerald.com/insight/content/doi/10.1108/IJCHM-04-2024-0482/full/html</a:t>
            </a:r>
            <a:endParaRPr lang="en-US" sz="12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171450" indent="-171450" eaLnBrk="0" fontAlgn="base" hangingPunct="0">
              <a:lnSpc>
                <a:spcPct val="100000"/>
              </a:lnSpc>
              <a:spcBef>
                <a:spcPct val="0"/>
              </a:spcBef>
              <a:spcAft>
                <a:spcPct val="0"/>
              </a:spcAft>
              <a:buFont typeface="Wingdings" panose="05000000000000000000" pitchFamily="2" charset="2"/>
              <a:buChar char="§"/>
            </a:pP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eaLnBrk="0" fontAlgn="base" hangingPunct="0">
              <a:lnSpc>
                <a:spcPct val="100000"/>
              </a:lnSpc>
              <a:spcBef>
                <a:spcPct val="0"/>
              </a:spcBef>
              <a:spcAft>
                <a:spcPct val="0"/>
              </a:spcAft>
              <a:buFont typeface="Wingdings" panose="05000000000000000000" pitchFamily="2" charset="2"/>
              <a:buChar char="§"/>
            </a:pPr>
            <a:r>
              <a:rPr lang="en-US" sz="1200" dirty="0">
                <a:effectLst/>
                <a:latin typeface="Arial" panose="020B0604020202020204" pitchFamily="34" charset="0"/>
                <a:ea typeface="Calibri" panose="020F0502020204030204" pitchFamily="34" charset="0"/>
                <a:cs typeface="Arial" panose="020B0604020202020204" pitchFamily="34" charset="0"/>
              </a:rPr>
              <a:t>Robotics, P. (2023). How a Robot Concierge Transforms the Front Desk Experience. [online] Proven Robotics. Available at: https://provenrobotics.ai/how-a-robot-concierge-transforms-the-front-desk-experience/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0768898"/>
      </p:ext>
    </p:extLst>
  </p:cSld>
  <p:clrMapOvr>
    <a:masterClrMapping/>
  </p:clrMapOvr>
</p:sld>
</file>

<file path=ppt/theme/theme1.xml><?xml version="1.0" encoding="utf-8"?>
<a:theme xmlns:a="http://schemas.openxmlformats.org/drawingml/2006/main" name="Custom">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853419_Win32_SL_V5" id="{958D2C9E-948D-4354-BF9D-DF8AE3C2B240}" vid="{22D4A967-05D2-4D72-8594-54CFF34148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F4B194E-8B30-4377-8C59-ECFB902D2A26}">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C21FFAC0-05A2-416A-B06C-C248395482CF}">
  <ds:schemaRefs>
    <ds:schemaRef ds:uri="http://schemas.microsoft.com/sharepoint/v3/contenttype/forms"/>
  </ds:schemaRefs>
</ds:datastoreItem>
</file>

<file path=customXml/itemProps3.xml><?xml version="1.0" encoding="utf-8"?>
<ds:datastoreItem xmlns:ds="http://schemas.openxmlformats.org/officeDocument/2006/customXml" ds:itemID="{92DB9E12-8AC3-4138-BF4D-720A5525AB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{6F59CA42-2965-4C06-BF11-069F23FEC43B}tf78853419_win32</Template>
  <TotalTime>500</TotalTime>
  <Words>1651</Words>
  <Application>Microsoft Office PowerPoint</Application>
  <PresentationFormat>Widescreen</PresentationFormat>
  <Paragraphs>145</Paragraphs>
  <Slides>9</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Calibri</vt:lpstr>
      <vt:lpstr>Franklin Gothic Book</vt:lpstr>
      <vt:lpstr>Franklin Gothic Demi</vt:lpstr>
      <vt:lpstr>Symbol</vt:lpstr>
      <vt:lpstr>Times New Roman</vt:lpstr>
      <vt:lpstr>Wingdings</vt:lpstr>
      <vt:lpstr>Custom</vt:lpstr>
      <vt:lpstr>Digital Transformation in Hospitality and Tourism: The Role of AI</vt:lpstr>
      <vt:lpstr>Introduction to AI in Hospitality</vt:lpstr>
      <vt:lpstr>Key Theories and Concepts on AI in Hospitality</vt:lpstr>
      <vt:lpstr>Application of AI in Hospitality Sector  PESTEL   Analysis</vt:lpstr>
      <vt:lpstr>Industry Responses and AI Applications</vt:lpstr>
      <vt:lpstr>Critical Reflection on AI Integration</vt:lpstr>
      <vt:lpstr>Future Policy and Management Recommendations</vt:lpstr>
      <vt:lpstr>Conclusion - Key Takeaways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Alexandru Calin (2121885)</dc:creator>
  <cp:lastModifiedBy>Alexandru Calin (2121885)</cp:lastModifiedBy>
  <cp:revision>18</cp:revision>
  <dcterms:created xsi:type="dcterms:W3CDTF">2024-11-02T06:24:08Z</dcterms:created>
  <dcterms:modified xsi:type="dcterms:W3CDTF">2024-11-02T14:45:04Z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