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image/gif" Extension="gif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32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33.xml"/>
  <Override ContentType="application/vnd.openxmlformats-officedocument.presentationml.notesSlide+xml" PartName="/ppt/notesSlides/notesSlide41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5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42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34.xml"/>
  <Override ContentType="application/vnd.openxmlformats-officedocument.presentationml.notesSlide+xml" PartName="/ppt/notesSlides/notesSlide51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43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0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39.xml"/>
  <Override ContentType="application/vnd.openxmlformats-officedocument.presentationml.notesSlide+xml" PartName="/ppt/notesSlides/notesSlide31.xml"/>
  <Override ContentType="application/vnd.openxmlformats-officedocument.presentationml.notesSlide+xml" PartName="/ppt/notesSlides/notesSlide44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37.xml"/>
  <Override ContentType="application/vnd.openxmlformats-officedocument.presentationml.notesSlide+xml" PartName="/ppt/notesSlides/notesSlide29.xml"/>
  <Override ContentType="application/vnd.openxmlformats-officedocument.presentationml.notesSlide+xml" PartName="/ppt/notesSlides/notesSlide45.xml"/>
  <Override ContentType="application/vnd.openxmlformats-officedocument.presentationml.notesSlide+xml" PartName="/ppt/notesSlides/notesSlide46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47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38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48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35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36.xml"/>
  <Override ContentType="application/vnd.openxmlformats-officedocument.presentationml.notesSlide+xml" PartName="/ppt/notesSlides/notesSlide49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40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43.xml"/>
  <Override ContentType="application/vnd.openxmlformats-officedocument.presentationml.slide+xml" PartName="/ppt/slides/slide35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5.xml"/>
  <Override ContentType="application/vnd.openxmlformats-officedocument.presentationml.slide+xml" PartName="/ppt/slides/slide17.xml"/>
  <Override ContentType="application/vnd.openxmlformats-officedocument.presentationml.slide+xml" PartName="/ppt/slides/slide42.xml"/>
  <Override ContentType="application/vnd.openxmlformats-officedocument.presentationml.slide+xml" PartName="/ppt/slides/slide25.xml"/>
  <Override ContentType="application/vnd.openxmlformats-officedocument.presentationml.slide+xml" PartName="/ppt/slides/slide50.xml"/>
  <Override ContentType="application/vnd.openxmlformats-officedocument.presentationml.slide+xml" PartName="/ppt/slides/slide34.xml"/>
  <Override ContentType="application/vnd.openxmlformats-officedocument.presentationml.slide+xml" PartName="/ppt/slides/slide33.xml"/>
  <Override ContentType="application/vnd.openxmlformats-officedocument.presentationml.slide+xml" PartName="/ppt/slides/slide51.xml"/>
  <Override ContentType="application/vnd.openxmlformats-officedocument.presentationml.slide+xml" PartName="/ppt/slides/slide16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37.xml"/>
  <Override ContentType="application/vnd.openxmlformats-officedocument.presentationml.slide+xml" PartName="/ppt/slides/slide41.xml"/>
  <Override ContentType="application/vnd.openxmlformats-officedocument.presentationml.slide+xml" PartName="/ppt/slides/slide7.xml"/>
  <Override ContentType="application/vnd.openxmlformats-officedocument.presentationml.slide+xml" PartName="/ppt/slides/slide36.xml"/>
  <Override ContentType="application/vnd.openxmlformats-officedocument.presentationml.slide+xml" PartName="/ppt/slides/slide23.xml"/>
  <Override ContentType="application/vnd.openxmlformats-officedocument.presentationml.slide+xml" PartName="/ppt/slides/slide49.xml"/>
  <Override ContentType="application/vnd.openxmlformats-officedocument.presentationml.slide+xml" PartName="/ppt/slides/slide10.xml"/>
  <Override ContentType="application/vnd.openxmlformats-officedocument.presentationml.slide+xml" PartName="/ppt/slides/slide6.xml"/>
  <Override ContentType="application/vnd.openxmlformats-officedocument.presentationml.slide+xml" PartName="/ppt/slides/slide40.xml"/>
  <Override ContentType="application/vnd.openxmlformats-officedocument.presentationml.slide+xml" PartName="/ppt/slides/slide48.xml"/>
  <Override ContentType="application/vnd.openxmlformats-officedocument.presentationml.slide+xml" PartName="/ppt/slides/slide30.xml"/>
  <Override ContentType="application/vnd.openxmlformats-officedocument.presentationml.slide+xml" PartName="/ppt/slides/slide22.xml"/>
  <Override ContentType="application/vnd.openxmlformats-officedocument.presentationml.slide+xml" PartName="/ppt/slides/slide39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12.xml"/>
  <Override ContentType="application/vnd.openxmlformats-officedocument.presentationml.slide+xml" PartName="/ppt/slides/slide47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38.xml"/>
  <Override ContentType="application/vnd.openxmlformats-officedocument.presentationml.slide+xml" PartName="/ppt/slides/slide46.xml"/>
  <Override ContentType="application/vnd.openxmlformats-officedocument.presentationml.slide+xml" PartName="/ppt/slides/slide8.xml"/>
  <Override ContentType="application/vnd.openxmlformats-officedocument.presentationml.slide+xml" PartName="/ppt/slides/slide29.xml"/>
  <Override ContentType="application/vnd.openxmlformats-officedocument.presentationml.slide+xml" PartName="/ppt/slides/slide32.xml"/>
  <Override ContentType="application/vnd.openxmlformats-officedocument.presentationml.slide+xml" PartName="/ppt/slides/slide1.xml"/>
  <Override ContentType="application/vnd.openxmlformats-officedocument.presentationml.slide+xml" PartName="/ppt/slides/slide45.xml"/>
  <Override ContentType="application/vnd.openxmlformats-officedocument.presentationml.slide+xml" PartName="/ppt/slides/slide28.xml"/>
  <Override ContentType="application/vnd.openxmlformats-officedocument.presentationml.slide+xml" PartName="/ppt/slides/slide15.xml"/>
  <Override ContentType="application/vnd.openxmlformats-officedocument.presentationml.slide+xml" PartName="/ppt/slides/slide31.xml"/>
  <Override ContentType="application/vnd.openxmlformats-officedocument.presentationml.slide+xml" PartName="/ppt/slides/slide27.xml"/>
  <Override ContentType="application/vnd.openxmlformats-officedocument.presentationml.slide+xml" PartName="/ppt/slides/slide2.xml"/>
  <Override ContentType="application/vnd.openxmlformats-officedocument.presentationml.slide+xml" PartName="/ppt/slides/slide44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  <p:sldId id="289" r:id="rId39"/>
    <p:sldId id="290" r:id="rId40"/>
    <p:sldId id="291" r:id="rId41"/>
    <p:sldId id="292" r:id="rId42"/>
    <p:sldId id="293" r:id="rId43"/>
    <p:sldId id="294" r:id="rId44"/>
    <p:sldId id="295" r:id="rId45"/>
    <p:sldId id="296" r:id="rId46"/>
    <p:sldId id="297" r:id="rId47"/>
    <p:sldId id="298" r:id="rId48"/>
    <p:sldId id="299" r:id="rId49"/>
    <p:sldId id="300" r:id="rId50"/>
    <p:sldId id="301" r:id="rId51"/>
    <p:sldId id="302" r:id="rId52"/>
    <p:sldId id="303" r:id="rId53"/>
    <p:sldId id="304" r:id="rId54"/>
    <p:sldId id="305" r:id="rId55"/>
    <p:sldId id="306" r:id="rId56"/>
  </p:sldIdLst>
  <p:sldSz cy="5143500" cx="9144000"/>
  <p:notesSz cx="6858000" cy="9144000"/>
  <p:embeddedFontLst>
    <p:embeddedFont>
      <p:font typeface="Raleway"/>
      <p:regular r:id="rId57"/>
      <p:bold r:id="rId58"/>
      <p:italic r:id="rId59"/>
      <p:boldItalic r:id="rId60"/>
    </p:embeddedFont>
    <p:embeddedFont>
      <p:font typeface="Proxima Nova"/>
      <p:regular r:id="rId61"/>
      <p:bold r:id="rId62"/>
      <p:italic r:id="rId63"/>
      <p:boldItalic r:id="rId64"/>
    </p:embeddedFont>
    <p:embeddedFont>
      <p:font typeface="Lato"/>
      <p:regular r:id="rId65"/>
      <p:bold r:id="rId66"/>
      <p:italic r:id="rId67"/>
      <p:boldItalic r:id="rId68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slide" Target="slides/slide35.xml"/><Relationship Id="rId42" Type="http://schemas.openxmlformats.org/officeDocument/2006/relationships/slide" Target="slides/slide37.xml"/><Relationship Id="rId41" Type="http://schemas.openxmlformats.org/officeDocument/2006/relationships/slide" Target="slides/slide36.xml"/><Relationship Id="rId44" Type="http://schemas.openxmlformats.org/officeDocument/2006/relationships/slide" Target="slides/slide39.xml"/><Relationship Id="rId43" Type="http://schemas.openxmlformats.org/officeDocument/2006/relationships/slide" Target="slides/slide38.xml"/><Relationship Id="rId46" Type="http://schemas.openxmlformats.org/officeDocument/2006/relationships/slide" Target="slides/slide41.xml"/><Relationship Id="rId45" Type="http://schemas.openxmlformats.org/officeDocument/2006/relationships/slide" Target="slides/slide40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48" Type="http://schemas.openxmlformats.org/officeDocument/2006/relationships/slide" Target="slides/slide43.xml"/><Relationship Id="rId47" Type="http://schemas.openxmlformats.org/officeDocument/2006/relationships/slide" Target="slides/slide42.xml"/><Relationship Id="rId49" Type="http://schemas.openxmlformats.org/officeDocument/2006/relationships/slide" Target="slides/slide44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slide" Target="slides/slide26.xml"/><Relationship Id="rId30" Type="http://schemas.openxmlformats.org/officeDocument/2006/relationships/slide" Target="slides/slide25.xml"/><Relationship Id="rId33" Type="http://schemas.openxmlformats.org/officeDocument/2006/relationships/slide" Target="slides/slide28.xml"/><Relationship Id="rId32" Type="http://schemas.openxmlformats.org/officeDocument/2006/relationships/slide" Target="slides/slide27.xml"/><Relationship Id="rId35" Type="http://schemas.openxmlformats.org/officeDocument/2006/relationships/slide" Target="slides/slide30.xml"/><Relationship Id="rId34" Type="http://schemas.openxmlformats.org/officeDocument/2006/relationships/slide" Target="slides/slide29.xml"/><Relationship Id="rId37" Type="http://schemas.openxmlformats.org/officeDocument/2006/relationships/slide" Target="slides/slide32.xml"/><Relationship Id="rId36" Type="http://schemas.openxmlformats.org/officeDocument/2006/relationships/slide" Target="slides/slide31.xml"/><Relationship Id="rId39" Type="http://schemas.openxmlformats.org/officeDocument/2006/relationships/slide" Target="slides/slide34.xml"/><Relationship Id="rId38" Type="http://schemas.openxmlformats.org/officeDocument/2006/relationships/slide" Target="slides/slide33.xml"/><Relationship Id="rId62" Type="http://schemas.openxmlformats.org/officeDocument/2006/relationships/font" Target="fonts/ProximaNova-bold.fntdata"/><Relationship Id="rId61" Type="http://schemas.openxmlformats.org/officeDocument/2006/relationships/font" Target="fonts/ProximaNova-regular.fntdata"/><Relationship Id="rId20" Type="http://schemas.openxmlformats.org/officeDocument/2006/relationships/slide" Target="slides/slide15.xml"/><Relationship Id="rId64" Type="http://schemas.openxmlformats.org/officeDocument/2006/relationships/font" Target="fonts/ProximaNova-boldItalic.fntdata"/><Relationship Id="rId63" Type="http://schemas.openxmlformats.org/officeDocument/2006/relationships/font" Target="fonts/ProximaNova-italic.fntdata"/><Relationship Id="rId22" Type="http://schemas.openxmlformats.org/officeDocument/2006/relationships/slide" Target="slides/slide17.xml"/><Relationship Id="rId66" Type="http://schemas.openxmlformats.org/officeDocument/2006/relationships/font" Target="fonts/Lato-bold.fntdata"/><Relationship Id="rId21" Type="http://schemas.openxmlformats.org/officeDocument/2006/relationships/slide" Target="slides/slide16.xml"/><Relationship Id="rId65" Type="http://schemas.openxmlformats.org/officeDocument/2006/relationships/font" Target="fonts/Lato-regular.fntdata"/><Relationship Id="rId24" Type="http://schemas.openxmlformats.org/officeDocument/2006/relationships/slide" Target="slides/slide19.xml"/><Relationship Id="rId68" Type="http://schemas.openxmlformats.org/officeDocument/2006/relationships/font" Target="fonts/Lato-boldItalic.fntdata"/><Relationship Id="rId23" Type="http://schemas.openxmlformats.org/officeDocument/2006/relationships/slide" Target="slides/slide18.xml"/><Relationship Id="rId67" Type="http://schemas.openxmlformats.org/officeDocument/2006/relationships/font" Target="fonts/Lato-italic.fntdata"/><Relationship Id="rId60" Type="http://schemas.openxmlformats.org/officeDocument/2006/relationships/font" Target="fonts/Raleway-boldItalic.fntdata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29" Type="http://schemas.openxmlformats.org/officeDocument/2006/relationships/slide" Target="slides/slide24.xml"/><Relationship Id="rId51" Type="http://schemas.openxmlformats.org/officeDocument/2006/relationships/slide" Target="slides/slide46.xml"/><Relationship Id="rId50" Type="http://schemas.openxmlformats.org/officeDocument/2006/relationships/slide" Target="slides/slide45.xml"/><Relationship Id="rId53" Type="http://schemas.openxmlformats.org/officeDocument/2006/relationships/slide" Target="slides/slide48.xml"/><Relationship Id="rId52" Type="http://schemas.openxmlformats.org/officeDocument/2006/relationships/slide" Target="slides/slide47.xml"/><Relationship Id="rId11" Type="http://schemas.openxmlformats.org/officeDocument/2006/relationships/slide" Target="slides/slide6.xml"/><Relationship Id="rId55" Type="http://schemas.openxmlformats.org/officeDocument/2006/relationships/slide" Target="slides/slide50.xml"/><Relationship Id="rId10" Type="http://schemas.openxmlformats.org/officeDocument/2006/relationships/slide" Target="slides/slide5.xml"/><Relationship Id="rId54" Type="http://schemas.openxmlformats.org/officeDocument/2006/relationships/slide" Target="slides/slide49.xml"/><Relationship Id="rId13" Type="http://schemas.openxmlformats.org/officeDocument/2006/relationships/slide" Target="slides/slide8.xml"/><Relationship Id="rId57" Type="http://schemas.openxmlformats.org/officeDocument/2006/relationships/font" Target="fonts/Raleway-regular.fntdata"/><Relationship Id="rId12" Type="http://schemas.openxmlformats.org/officeDocument/2006/relationships/slide" Target="slides/slide7.xml"/><Relationship Id="rId56" Type="http://schemas.openxmlformats.org/officeDocument/2006/relationships/slide" Target="slides/slide51.xml"/><Relationship Id="rId15" Type="http://schemas.openxmlformats.org/officeDocument/2006/relationships/slide" Target="slides/slide10.xml"/><Relationship Id="rId59" Type="http://schemas.openxmlformats.org/officeDocument/2006/relationships/font" Target="fonts/Raleway-italic.fntdata"/><Relationship Id="rId14" Type="http://schemas.openxmlformats.org/officeDocument/2006/relationships/slide" Target="slides/slide9.xml"/><Relationship Id="rId58" Type="http://schemas.openxmlformats.org/officeDocument/2006/relationships/font" Target="fonts/Raleway-bold.fntdata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gcb9a0b074_1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Google Shape;70;gcb9a0b074_1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g2cde9274860_0_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" name="Google Shape;77;g2cde9274860_0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g723630543_3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Google Shape;83;g723630543_3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g2d1fa5b0823_2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" name="Google Shape;91;g2d1fa5b0823_2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g2d1fa5b0823_3_1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7" name="Google Shape;97;g2d1fa5b0823_3_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gd251bb473_0_68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Google Shape;103;gd251bb473_0_68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g2d1fa5b0823_3_1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Google Shape;108;g2d1fa5b0823_3_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2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g2d1fa5b0823_3_2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4" name="Google Shape;114;g2d1fa5b0823_3_2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g2d1fa5b0823_3_3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0" name="Google Shape;120;g2d1fa5b0823_3_3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g2cde9274860_0_1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Google Shape;126;g2cde9274860_0_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g2d1ec1ac309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" name="Google Shape;132;g2d1ec1ac309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g2d1ec1ac309_0_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" name="Google Shape;138;g2d1ec1ac309_0_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g2d1ec1ac309_0_1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5" name="Google Shape;145;g2d1ec1ac309_0_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g2cde9274860_0_2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0" name="Google Shape;150;g2cde9274860_0_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4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g2d1fa5b0823_1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6" name="Google Shape;156;g2d1fa5b0823_1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0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g2d1fa5b0823_1_1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2" name="Google Shape;162;g2d1fa5b0823_1_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6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g2d1fa5b0823_1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8" name="Google Shape;168;g2d1fa5b0823_1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4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2d1fa5b0823_1_2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2d1fa5b0823_1_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0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g2d1fa5b0823_1_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2" name="Google Shape;182;g2d1fa5b0823_1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9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g2d1fa5b0823_1_2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1" name="Google Shape;191;g2d1fa5b0823_1_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5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g2d1fa5b0823_1_3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7" name="Google Shape;197;g2d1fa5b0823_1_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2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g2d1fa5b0823_1_3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4" name="Google Shape;204;g2d1fa5b0823_1_3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8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g2d1fa5b0823_1_4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0" name="Google Shape;210;g2d1fa5b0823_1_4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7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2d1fa5b0823_5_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9" name="Google Shape;219;g2d1fa5b0823_5_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5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g2d1fa5b0823_1_4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7" name="Google Shape;227;g2d1fa5b0823_1_4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g2d1fa5b0823_1_5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3" name="Google Shape;233;g2d1fa5b0823_1_5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9" name="Shape 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Google Shape;240;g2d1fa5b0823_5_4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1" name="Google Shape;241;g2d1fa5b0823_5_4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5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Google Shape;246;g2d1fa5b0823_5_2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7" name="Google Shape;247;g2d1fa5b0823_5_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Google Shape;252;g2d1fa5b0823_5_3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3" name="Google Shape;253;g2d1fa5b0823_5_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8" name="Shape 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Google Shape;259;g2cde9274860_0_2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0" name="Google Shape;260;g2cde9274860_0_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4" name="Shape 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Google Shape;265;g2d1ed12b30b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6" name="Google Shape;266;g2d1ed12b30b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0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Google Shape;271;g2701af172a4_0_4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2" name="Google Shape;272;g2701af172a4_0_4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5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Google Shape;276;g2d1ed12b30b_0_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7" name="Google Shape;277;g2d1ed12b30b_0_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2" name="Shape 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" name="Google Shape;283;g2d1ed12b30b_0_1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4" name="Google Shape;284;g2d1ed12b30b_0_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8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Google Shape;289;g2d1ed12b30b_0_2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0" name="Google Shape;290;g2d1ed12b30b_0_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4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Google Shape;295;g2d1ed12b30b_0_2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6" name="Google Shape;296;g2d1ed12b30b_0_2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0" name="Shape 3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1" name="Google Shape;301;g2d1ed12b30b_0_3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2" name="Google Shape;302;g2d1ed12b30b_0_3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6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Google Shape;307;g2d1ed12b30b_0_4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8" name="Google Shape;308;g2d1ed12b30b_0_4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g2d1ed12b30b_0_4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3" name="Google Shape;313;g2d1ed12b30b_0_4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7" name="Shape 3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" name="Google Shape;318;g2d1ed12b30b_0_5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9" name="Google Shape;319;g2d1ed12b30b_0_5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2" name="Shape 3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" name="Google Shape;323;g2d1ed12b30b_0_6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4" name="Google Shape;324;g2d1ed12b30b_0_6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9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" name="Google Shape;330;g2701af172a4_0_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1" name="Google Shape;331;g2701af172a4_0_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36" name="Shape 3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Google Shape;337;g2701af172a4_0_3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8" name="Google Shape;338;g2701af172a4_0_3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41" name="Shape 3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" name="Google Shape;342;g2701af172a4_0_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3" name="Google Shape;343;g2701af172a4_0_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51" name="Shape 3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" name="Google Shape;352;g2701af172a4_0_3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3" name="Google Shape;353;g2701af172a4_0_3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56" name="Shape 3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7" name="Google Shape;357;g2701af172a4_0_2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8" name="Google Shape;358;g2701af172a4_0_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63" name="Shape 3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4" name="Google Shape;364;g2701af172a4_0_2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5" name="Google Shape;365;g2701af172a4_0_2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70" name="Shape 3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1" name="Google Shape;371;g2701af172a4_0_5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2" name="Google Shape;372;g2701af172a4_0_5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75" name="Shape 3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6" name="Google Shape;376;g2701af172a4_0_4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7" name="Google Shape;377;g2701af172a4_0_4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81" name="Shape 3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2" name="Google Shape;382;g2d1fa5b0823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3" name="Google Shape;383;g2d1fa5b0823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87" name="Shape 3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8" name="Google Shape;388;g2701af172a4_0_6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9" name="Google Shape;389;g2701af172a4_0_6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solidFill>
          <a:schemeClr val="dk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Google Shape;10;p2"/>
          <p:cNvCxnSpPr/>
          <p:nvPr/>
        </p:nvCxnSpPr>
        <p:spPr>
          <a:xfrm>
            <a:off x="2477724" y="415650"/>
            <a:ext cx="6244200" cy="0"/>
          </a:xfrm>
          <a:prstGeom prst="straightConnector1">
            <a:avLst/>
          </a:prstGeom>
          <a:noFill/>
          <a:ln cap="flat" cmpd="sng" w="3810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11" name="Google Shape;11;p2"/>
          <p:cNvCxnSpPr/>
          <p:nvPr/>
        </p:nvCxnSpPr>
        <p:spPr>
          <a:xfrm>
            <a:off x="2477724" y="4740000"/>
            <a:ext cx="62442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12" name="Google Shape;12;p2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3" name="Google Shape;13;p2"/>
          <p:cNvSpPr txBox="1"/>
          <p:nvPr>
            <p:ph type="ctrTitle"/>
          </p:nvPr>
        </p:nvSpPr>
        <p:spPr>
          <a:xfrm>
            <a:off x="2371725" y="630225"/>
            <a:ext cx="6331500" cy="154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4" name="Google Shape;14;p2"/>
          <p:cNvSpPr txBox="1"/>
          <p:nvPr>
            <p:ph idx="1" type="subTitle"/>
          </p:nvPr>
        </p:nvSpPr>
        <p:spPr>
          <a:xfrm>
            <a:off x="2390267" y="3238450"/>
            <a:ext cx="6331500" cy="1241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5" name="Google Shape;15;p2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chemeClr val="lt1"/>
                </a:solidFill>
              </a:defRPr>
            </a:lvl1pPr>
            <a:lvl2pPr lvl="1" rtl="0">
              <a:buNone/>
              <a:defRPr>
                <a:solidFill>
                  <a:schemeClr val="lt1"/>
                </a:solidFill>
              </a:defRPr>
            </a:lvl2pPr>
            <a:lvl3pPr lvl="2" rtl="0">
              <a:buNone/>
              <a:defRPr>
                <a:solidFill>
                  <a:schemeClr val="lt1"/>
                </a:solidFill>
              </a:defRPr>
            </a:lvl3pPr>
            <a:lvl4pPr lvl="3" rtl="0">
              <a:buNone/>
              <a:defRPr>
                <a:solidFill>
                  <a:schemeClr val="lt1"/>
                </a:solidFill>
              </a:defRPr>
            </a:lvl4pPr>
            <a:lvl5pPr lvl="4" rtl="0">
              <a:buNone/>
              <a:defRPr>
                <a:solidFill>
                  <a:schemeClr val="lt1"/>
                </a:solidFill>
              </a:defRPr>
            </a:lvl5pPr>
            <a:lvl6pPr lvl="5" rtl="0">
              <a:buNone/>
              <a:defRPr>
                <a:solidFill>
                  <a:schemeClr val="lt1"/>
                </a:solidFill>
              </a:defRPr>
            </a:lvl6pPr>
            <a:lvl7pPr lvl="6" rtl="0">
              <a:buNone/>
              <a:defRPr>
                <a:solidFill>
                  <a:schemeClr val="lt1"/>
                </a:solidFill>
              </a:defRPr>
            </a:lvl7pPr>
            <a:lvl8pPr lvl="7" rtl="0">
              <a:buNone/>
              <a:defRPr>
                <a:solidFill>
                  <a:schemeClr val="lt1"/>
                </a:solidFill>
              </a:defRPr>
            </a:lvl8pPr>
            <a:lvl9pPr lvl="8" rtl="0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chemeClr val="dk1"/>
        </a:solidFill>
      </p:bgPr>
    </p:bg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Google Shape;17;p3"/>
          <p:cNvCxnSpPr/>
          <p:nvPr/>
        </p:nvCxnSpPr>
        <p:spPr>
          <a:xfrm>
            <a:off x="425200" y="415650"/>
            <a:ext cx="8296800" cy="0"/>
          </a:xfrm>
          <a:prstGeom prst="straightConnector1">
            <a:avLst/>
          </a:prstGeom>
          <a:noFill/>
          <a:ln cap="flat" cmpd="sng" w="3810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18" name="Google Shape;18;p3"/>
          <p:cNvCxnSpPr/>
          <p:nvPr/>
        </p:nvCxnSpPr>
        <p:spPr>
          <a:xfrm>
            <a:off x="425200" y="4740000"/>
            <a:ext cx="82968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9" name="Google Shape;19;p3"/>
          <p:cNvSpPr txBox="1"/>
          <p:nvPr>
            <p:ph type="title"/>
          </p:nvPr>
        </p:nvSpPr>
        <p:spPr>
          <a:xfrm>
            <a:off x="406425" y="1806825"/>
            <a:ext cx="8296800" cy="154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20" name="Google Shape;20;p3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chemeClr val="lt1"/>
                </a:solidFill>
              </a:defRPr>
            </a:lvl1pPr>
            <a:lvl2pPr lvl="1" rtl="0">
              <a:buNone/>
              <a:defRPr>
                <a:solidFill>
                  <a:schemeClr val="lt1"/>
                </a:solidFill>
              </a:defRPr>
            </a:lvl2pPr>
            <a:lvl3pPr lvl="2" rtl="0">
              <a:buNone/>
              <a:defRPr>
                <a:solidFill>
                  <a:schemeClr val="lt1"/>
                </a:solidFill>
              </a:defRPr>
            </a:lvl3pPr>
            <a:lvl4pPr lvl="3" rtl="0">
              <a:buNone/>
              <a:defRPr>
                <a:solidFill>
                  <a:schemeClr val="lt1"/>
                </a:solidFill>
              </a:defRPr>
            </a:lvl4pPr>
            <a:lvl5pPr lvl="4" rtl="0">
              <a:buNone/>
              <a:defRPr>
                <a:solidFill>
                  <a:schemeClr val="lt1"/>
                </a:solidFill>
              </a:defRPr>
            </a:lvl5pPr>
            <a:lvl6pPr lvl="5" rtl="0">
              <a:buNone/>
              <a:defRPr>
                <a:solidFill>
                  <a:schemeClr val="lt1"/>
                </a:solidFill>
              </a:defRPr>
            </a:lvl6pPr>
            <a:lvl7pPr lvl="6" rtl="0">
              <a:buNone/>
              <a:defRPr>
                <a:solidFill>
                  <a:schemeClr val="lt1"/>
                </a:solidFill>
              </a:defRPr>
            </a:lvl7pPr>
            <a:lvl8pPr lvl="7" rtl="0">
              <a:buNone/>
              <a:defRPr>
                <a:solidFill>
                  <a:schemeClr val="lt1"/>
                </a:solidFill>
              </a:defRPr>
            </a:lvl8pPr>
            <a:lvl9pPr lvl="8" rtl="0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Google Shape;22;p4"/>
          <p:cNvCxnSpPr/>
          <p:nvPr/>
        </p:nvCxnSpPr>
        <p:spPr>
          <a:xfrm>
            <a:off x="2477724" y="415650"/>
            <a:ext cx="6244200" cy="0"/>
          </a:xfrm>
          <a:prstGeom prst="straightConnector1">
            <a:avLst/>
          </a:prstGeom>
          <a:noFill/>
          <a:ln cap="flat" cmpd="sng" w="381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23" name="Google Shape;23;p4"/>
          <p:cNvCxnSpPr/>
          <p:nvPr/>
        </p:nvCxnSpPr>
        <p:spPr>
          <a:xfrm>
            <a:off x="2477724" y="4740000"/>
            <a:ext cx="62442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24" name="Google Shape;24;p4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25" name="Google Shape;25;p4"/>
          <p:cNvSpPr txBox="1"/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6" name="Google Shape;26;p4"/>
          <p:cNvSpPr txBox="1"/>
          <p:nvPr>
            <p:ph idx="1" type="body"/>
          </p:nvPr>
        </p:nvSpPr>
        <p:spPr>
          <a:xfrm>
            <a:off x="2410112" y="1595776"/>
            <a:ext cx="6321600" cy="3002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rtl="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7" name="Google Shape;27;p4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9" name="Google Shape;29;p5"/>
          <p:cNvCxnSpPr/>
          <p:nvPr/>
        </p:nvCxnSpPr>
        <p:spPr>
          <a:xfrm>
            <a:off x="2477724" y="415650"/>
            <a:ext cx="6244200" cy="0"/>
          </a:xfrm>
          <a:prstGeom prst="straightConnector1">
            <a:avLst/>
          </a:prstGeom>
          <a:noFill/>
          <a:ln cap="flat" cmpd="sng" w="381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30" name="Google Shape;30;p5"/>
          <p:cNvCxnSpPr/>
          <p:nvPr/>
        </p:nvCxnSpPr>
        <p:spPr>
          <a:xfrm>
            <a:off x="2477724" y="4740000"/>
            <a:ext cx="62442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31" name="Google Shape;31;p5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32" name="Google Shape;32;p5"/>
          <p:cNvSpPr txBox="1"/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3" name="Google Shape;33;p5"/>
          <p:cNvSpPr txBox="1"/>
          <p:nvPr>
            <p:ph idx="1" type="body"/>
          </p:nvPr>
        </p:nvSpPr>
        <p:spPr>
          <a:xfrm>
            <a:off x="2400303" y="1602675"/>
            <a:ext cx="3071400" cy="3002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rtl="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4" name="Google Shape;34;p5"/>
          <p:cNvSpPr txBox="1"/>
          <p:nvPr>
            <p:ph idx="2" type="body"/>
          </p:nvPr>
        </p:nvSpPr>
        <p:spPr>
          <a:xfrm>
            <a:off x="5650572" y="1602675"/>
            <a:ext cx="3071400" cy="3002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rtl="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5" name="Google Shape;35;p5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6"/>
          <p:cNvSpPr txBox="1"/>
          <p:nvPr>
            <p:ph type="title"/>
          </p:nvPr>
        </p:nvSpPr>
        <p:spPr>
          <a:xfrm>
            <a:off x="303300" y="411575"/>
            <a:ext cx="8520600" cy="63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8" name="Google Shape;38;p6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0" name="Google Shape;40;p7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1" name="Google Shape;41;p7"/>
          <p:cNvSpPr txBox="1"/>
          <p:nvPr>
            <p:ph type="title"/>
          </p:nvPr>
        </p:nvSpPr>
        <p:spPr>
          <a:xfrm>
            <a:off x="319500" y="936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42" name="Google Shape;42;p7"/>
          <p:cNvSpPr txBox="1"/>
          <p:nvPr>
            <p:ph idx="1" type="body"/>
          </p:nvPr>
        </p:nvSpPr>
        <p:spPr>
          <a:xfrm>
            <a:off x="319500" y="1846804"/>
            <a:ext cx="2808000" cy="2806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rtl="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43" name="Google Shape;43;p7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rgbClr val="353535"/>
        </a:solidFill>
      </p:bgPr>
    </p:bg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5" name="Google Shape;45;p8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6" name="Google Shape;46;p8"/>
          <p:cNvSpPr txBox="1"/>
          <p:nvPr>
            <p:ph type="title"/>
          </p:nvPr>
        </p:nvSpPr>
        <p:spPr>
          <a:xfrm>
            <a:off x="283103" y="712141"/>
            <a:ext cx="6244200" cy="3835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7" name="Google Shape;47;p8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chemeClr val="lt1"/>
                </a:solidFill>
              </a:defRPr>
            </a:lvl1pPr>
            <a:lvl2pPr lvl="1" rtl="0">
              <a:buNone/>
              <a:defRPr>
                <a:solidFill>
                  <a:schemeClr val="lt1"/>
                </a:solidFill>
              </a:defRPr>
            </a:lvl2pPr>
            <a:lvl3pPr lvl="2" rtl="0">
              <a:buNone/>
              <a:defRPr>
                <a:solidFill>
                  <a:schemeClr val="lt1"/>
                </a:solidFill>
              </a:defRPr>
            </a:lvl3pPr>
            <a:lvl4pPr lvl="3" rtl="0">
              <a:buNone/>
              <a:defRPr>
                <a:solidFill>
                  <a:schemeClr val="lt1"/>
                </a:solidFill>
              </a:defRPr>
            </a:lvl4pPr>
            <a:lvl5pPr lvl="4" rtl="0">
              <a:buNone/>
              <a:defRPr>
                <a:solidFill>
                  <a:schemeClr val="lt1"/>
                </a:solidFill>
              </a:defRPr>
            </a:lvl5pPr>
            <a:lvl6pPr lvl="5" rtl="0">
              <a:buNone/>
              <a:defRPr>
                <a:solidFill>
                  <a:schemeClr val="lt1"/>
                </a:solidFill>
              </a:defRPr>
            </a:lvl6pPr>
            <a:lvl7pPr lvl="6" rtl="0">
              <a:buNone/>
              <a:defRPr>
                <a:solidFill>
                  <a:schemeClr val="lt1"/>
                </a:solidFill>
              </a:defRPr>
            </a:lvl7pPr>
            <a:lvl8pPr lvl="7" rtl="0">
              <a:buNone/>
              <a:defRPr>
                <a:solidFill>
                  <a:schemeClr val="lt1"/>
                </a:solidFill>
              </a:defRPr>
            </a:lvl8pPr>
            <a:lvl9pPr lvl="8" rtl="0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9"/>
          <p:cNvSpPr/>
          <p:nvPr/>
        </p:nvSpPr>
        <p:spPr>
          <a:xfrm>
            <a:off x="4572000" y="12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50" name="Google Shape;50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51" name="Google Shape;51;p9"/>
          <p:cNvSpPr txBox="1"/>
          <p:nvPr>
            <p:ph type="title"/>
          </p:nvPr>
        </p:nvSpPr>
        <p:spPr>
          <a:xfrm>
            <a:off x="265500" y="1397350"/>
            <a:ext cx="4045200" cy="1318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52" name="Google Shape;52;p9"/>
          <p:cNvSpPr txBox="1"/>
          <p:nvPr>
            <p:ph idx="1" type="subTitle"/>
          </p:nvPr>
        </p:nvSpPr>
        <p:spPr>
          <a:xfrm>
            <a:off x="265500" y="2735371"/>
            <a:ext cx="4045200" cy="134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53" name="Google Shape;53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 rtl="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54" name="Google Shape;54;p9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chemeClr val="lt1"/>
                </a:solidFill>
              </a:defRPr>
            </a:lvl1pPr>
            <a:lvl2pPr lvl="1" rtl="0">
              <a:buNone/>
              <a:defRPr>
                <a:solidFill>
                  <a:schemeClr val="lt1"/>
                </a:solidFill>
              </a:defRPr>
            </a:lvl2pPr>
            <a:lvl3pPr lvl="2" rtl="0">
              <a:buNone/>
              <a:defRPr>
                <a:solidFill>
                  <a:schemeClr val="lt1"/>
                </a:solidFill>
              </a:defRPr>
            </a:lvl3pPr>
            <a:lvl4pPr lvl="3" rtl="0">
              <a:buNone/>
              <a:defRPr>
                <a:solidFill>
                  <a:schemeClr val="lt1"/>
                </a:solidFill>
              </a:defRPr>
            </a:lvl4pPr>
            <a:lvl5pPr lvl="4" rtl="0">
              <a:buNone/>
              <a:defRPr>
                <a:solidFill>
                  <a:schemeClr val="lt1"/>
                </a:solidFill>
              </a:defRPr>
            </a:lvl5pPr>
            <a:lvl6pPr lvl="5" rtl="0">
              <a:buNone/>
              <a:defRPr>
                <a:solidFill>
                  <a:schemeClr val="lt1"/>
                </a:solidFill>
              </a:defRPr>
            </a:lvl6pPr>
            <a:lvl7pPr lvl="6" rtl="0">
              <a:buNone/>
              <a:defRPr>
                <a:solidFill>
                  <a:schemeClr val="lt1"/>
                </a:solidFill>
              </a:defRPr>
            </a:lvl7pPr>
            <a:lvl8pPr lvl="7" rtl="0">
              <a:buNone/>
              <a:defRPr>
                <a:solidFill>
                  <a:schemeClr val="lt1"/>
                </a:solidFill>
              </a:defRPr>
            </a:lvl8pPr>
            <a:lvl9pPr lvl="8" rtl="0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6" name="Google Shape;56;p10"/>
          <p:cNvCxnSpPr/>
          <p:nvPr/>
        </p:nvCxnSpPr>
        <p:spPr>
          <a:xfrm>
            <a:off x="425200" y="4740000"/>
            <a:ext cx="82968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57" name="Google Shape;57;p10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58" name="Google Shape;58;p10"/>
          <p:cNvSpPr txBox="1"/>
          <p:nvPr>
            <p:ph idx="1" type="body"/>
          </p:nvPr>
        </p:nvSpPr>
        <p:spPr>
          <a:xfrm>
            <a:off x="328017" y="4226025"/>
            <a:ext cx="83886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59" name="Google Shape;59;p10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1" name="Google Shape;61;p11"/>
          <p:cNvCxnSpPr/>
          <p:nvPr/>
        </p:nvCxnSpPr>
        <p:spPr>
          <a:xfrm>
            <a:off x="425200" y="4740000"/>
            <a:ext cx="82968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62" name="Google Shape;62;p11"/>
          <p:cNvCxnSpPr/>
          <p:nvPr/>
        </p:nvCxnSpPr>
        <p:spPr>
          <a:xfrm>
            <a:off x="425200" y="415650"/>
            <a:ext cx="8296800" cy="0"/>
          </a:xfrm>
          <a:prstGeom prst="straightConnector1">
            <a:avLst/>
          </a:prstGeom>
          <a:noFill/>
          <a:ln cap="flat" cmpd="sng" w="381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63" name="Google Shape;63;p11"/>
          <p:cNvSpPr txBox="1"/>
          <p:nvPr>
            <p:ph hasCustomPrompt="1" type="title"/>
          </p:nvPr>
        </p:nvSpPr>
        <p:spPr>
          <a:xfrm>
            <a:off x="853950" y="1304850"/>
            <a:ext cx="7436100" cy="153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r>
              <a:t>xx%</a:t>
            </a:r>
          </a:p>
        </p:txBody>
      </p:sp>
      <p:sp>
        <p:nvSpPr>
          <p:cNvPr id="64" name="Google Shape;64;p11"/>
          <p:cNvSpPr txBox="1"/>
          <p:nvPr>
            <p:ph idx="1" type="body"/>
          </p:nvPr>
        </p:nvSpPr>
        <p:spPr>
          <a:xfrm>
            <a:off x="853950" y="2919450"/>
            <a:ext cx="7436100" cy="1071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rtl="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rtl="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rtl="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rtl="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rtl="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rtl="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rtl="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rtl="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rtl="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65" name="Google Shape;65;p11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2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wiss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2410112" y="1595776"/>
            <a:ext cx="6321600" cy="3002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Lato"/>
              <a:buChar char="●"/>
              <a:defRPr sz="1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1pPr>
            <a:lvl2pPr indent="-317500" lvl="1" marL="9144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○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2pPr>
            <a:lvl3pPr indent="-317500" lvl="2" marL="13716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■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3pPr>
            <a:lvl4pPr indent="-317500" lvl="3" marL="1828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●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4pPr>
            <a:lvl5pPr indent="-317500" lvl="4" marL="22860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○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5pPr>
            <a:lvl6pPr indent="-317500" lvl="5" marL="27432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■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6pPr>
            <a:lvl7pPr indent="-317500" lvl="6" marL="32004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●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7pPr>
            <a:lvl8pPr indent="-317500" lvl="7" marL="36576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○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8pPr>
            <a:lvl9pPr indent="-317500" lvl="8" marL="411480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Lato"/>
              <a:buChar char="■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rtl="0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rtl="0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rtl="0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rtl="0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rtl="0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rtl="0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rtl="0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rtl="0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5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.png"/><Relationship Id="rId4" Type="http://schemas.openxmlformats.org/officeDocument/2006/relationships/image" Target="../media/image21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.xml"/><Relationship Id="rId3" Type="http://schemas.openxmlformats.org/officeDocument/2006/relationships/hyperlink" Target="https://lastminutegames.org/Home" TargetMode="Externa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6.gif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22.gif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2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13.png"/><Relationship Id="rId4" Type="http://schemas.openxmlformats.org/officeDocument/2006/relationships/image" Target="../media/image12.png"/><Relationship Id="rId5" Type="http://schemas.openxmlformats.org/officeDocument/2006/relationships/image" Target="../media/image4.pn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1.xml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2.xml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10.png"/><Relationship Id="rId4" Type="http://schemas.openxmlformats.org/officeDocument/2006/relationships/image" Target="../media/image3.png"/><Relationship Id="rId5" Type="http://schemas.openxmlformats.org/officeDocument/2006/relationships/image" Target="../media/image14.png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4.xml"/><Relationship Id="rId3" Type="http://schemas.openxmlformats.org/officeDocument/2006/relationships/image" Target="../media/image7.png"/><Relationship Id="rId4" Type="http://schemas.openxmlformats.org/officeDocument/2006/relationships/image" Target="../media/image8.png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5.xml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18.jpg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7.xml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8.xml"/></Relationships>
</file>

<file path=ppt/slides/_rels/slide2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9.xml"/><Relationship Id="rId3" Type="http://schemas.openxmlformats.org/officeDocument/2006/relationships/hyperlink" Target="https://games-stats.com/steam/?tag=roguelike" TargetMode="External"/><Relationship Id="rId4" Type="http://schemas.openxmlformats.org/officeDocument/2006/relationships/hyperlink" Target="https://www.ncsc.gov.uk/guidance/social-media-how-to-use-it-safely" TargetMode="External"/><Relationship Id="rId5" Type="http://schemas.openxmlformats.org/officeDocument/2006/relationships/hyperlink" Target="https://www.privatedivision.com/2021/06/13/private-division-and-supergiant-games-announce-partnership-to-publish-physical-edition-of-hades-on-playstation-and-xbox-consoles/" TargetMode="External"/><Relationship Id="rId6" Type="http://schemas.openxmlformats.org/officeDocument/2006/relationships/hyperlink" Target="https://twitter.com/HeadupGames" TargetMode="External"/><Relationship Id="rId7" Type="http://schemas.openxmlformats.org/officeDocument/2006/relationships/hyperlink" Target="https://www.businesswire.com/news/home/20240327928202/en/Take-Two-Interactive-Software-Inc.-to-Acquire-The-Gearbox-Entertainment-Company-Inc.-Developer-of-Highly-Successful-Borderlands-Franchise" TargetMode="External"/></Relationships>
</file>

<file path=ppt/slides/_rels/slide3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0.xml"/></Relationships>
</file>

<file path=ppt/slides/_rels/slide3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1.xml"/></Relationships>
</file>

<file path=ppt/slides/_rels/slide3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2.xml"/></Relationships>
</file>

<file path=ppt/slides/_rels/slide3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33.xml"/></Relationships>
</file>

<file path=ppt/slides/_rels/slide3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34.xml"/></Relationships>
</file>

<file path=ppt/slides/_rels/slide3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35.xml"/></Relationships>
</file>

<file path=ppt/slides/_rels/slide3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36.xml"/></Relationships>
</file>

<file path=ppt/slides/_rels/slide3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37.xml"/></Relationships>
</file>

<file path=ppt/slides/_rels/slide3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8.xml"/></Relationships>
</file>

<file path=ppt/slides/_rels/slide3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39.xml"/></Relationships>
</file>

<file path=ppt/slides/_rels/slide4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0.xml"/></Relationships>
</file>

<file path=ppt/slides/_rels/slide4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41.xml"/><Relationship Id="rId3" Type="http://schemas.openxmlformats.org/officeDocument/2006/relationships/image" Target="../media/image11.png"/></Relationships>
</file>

<file path=ppt/slides/_rels/slide4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42.xml"/><Relationship Id="rId3" Type="http://schemas.openxmlformats.org/officeDocument/2006/relationships/image" Target="../media/image19.png"/></Relationships>
</file>

<file path=ppt/slides/_rels/slide4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3.xml"/></Relationships>
</file>

<file path=ppt/slides/_rels/slide4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44.xml"/><Relationship Id="rId3" Type="http://schemas.openxmlformats.org/officeDocument/2006/relationships/image" Target="../media/image17.png"/><Relationship Id="rId4" Type="http://schemas.openxmlformats.org/officeDocument/2006/relationships/image" Target="../media/image9.png"/><Relationship Id="rId5" Type="http://schemas.openxmlformats.org/officeDocument/2006/relationships/image" Target="../media/image16.png"/></Relationships>
</file>

<file path=ppt/slides/_rels/slide4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5.xml"/></Relationships>
</file>

<file path=ppt/slides/_rels/slide4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46.xml"/><Relationship Id="rId3" Type="http://schemas.openxmlformats.org/officeDocument/2006/relationships/image" Target="../media/image15.png"/></Relationships>
</file>

<file path=ppt/slides/_rels/slide4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47.xml"/><Relationship Id="rId3" Type="http://schemas.openxmlformats.org/officeDocument/2006/relationships/image" Target="../media/image20.png"/></Relationships>
</file>

<file path=ppt/slides/_rels/slide4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8.xml"/></Relationships>
</file>

<file path=ppt/slides/_rels/slide4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49.xml"/></Relationships>
</file>

<file path=ppt/slides/_rels/slide5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50.xml"/><Relationship Id="rId3" Type="http://schemas.openxmlformats.org/officeDocument/2006/relationships/hyperlink" Target="https://www.ionos.co.uk/hosting/web-hosting#packages" TargetMode="External"/><Relationship Id="rId4" Type="http://schemas.openxmlformats.org/officeDocument/2006/relationships/hyperlink" Target="https://store.steampowered.com/" TargetMode="External"/><Relationship Id="rId11" Type="http://schemas.openxmlformats.org/officeDocument/2006/relationships/hyperlink" Target="https://esoftskills.com/finance-for-managers/#:~:text=Financial%20analysis%2C%20accounting%2C%20and%20strategic%20financial%20planning%20are,stay%20updated%20with%20industry%20changes%20and%20best%20practices." TargetMode="External"/><Relationship Id="rId10" Type="http://schemas.openxmlformats.org/officeDocument/2006/relationships/hyperlink" Target="https://www.microsoft.com/en-gb/microsoft-365/business/compare-all-microsoft-365-business-products?&amp;activetab=tab:primaryr2" TargetMode="External"/><Relationship Id="rId9" Type="http://schemas.openxmlformats.org/officeDocument/2006/relationships/hyperlink" Target="https://www.simplybusiness.co.uk/insurance/" TargetMode="External"/><Relationship Id="rId5" Type="http://schemas.openxmlformats.org/officeDocument/2006/relationships/hyperlink" Target="https://help.twitter.com/en/using-x/x-premium" TargetMode="External"/><Relationship Id="rId6" Type="http://schemas.openxmlformats.org/officeDocument/2006/relationships/hyperlink" Target="https://www.ionos.co.uk/startupguide/get-started/setting-up-a-limited-company/" TargetMode="External"/><Relationship Id="rId7" Type="http://schemas.openxmlformats.org/officeDocument/2006/relationships/hyperlink" Target="https://www.aseprite.org/" TargetMode="External"/><Relationship Id="rId8" Type="http://schemas.openxmlformats.org/officeDocument/2006/relationships/hyperlink" Target="https://unity.com/products/compare-plans" TargetMode="External"/></Relationships>
</file>

<file path=ppt/slides/_rels/slide5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1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3"/>
          <p:cNvSpPr txBox="1"/>
          <p:nvPr>
            <p:ph type="ctrTitle"/>
          </p:nvPr>
        </p:nvSpPr>
        <p:spPr>
          <a:xfrm>
            <a:off x="2390275" y="1696450"/>
            <a:ext cx="6331500" cy="154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Sugar Crash!</a:t>
            </a:r>
            <a:endParaRPr/>
          </a:p>
        </p:txBody>
      </p:sp>
      <p:sp>
        <p:nvSpPr>
          <p:cNvPr id="73" name="Google Shape;73;p13"/>
          <p:cNvSpPr txBox="1"/>
          <p:nvPr>
            <p:ph idx="1" type="subTitle"/>
          </p:nvPr>
        </p:nvSpPr>
        <p:spPr>
          <a:xfrm>
            <a:off x="2390267" y="3238450"/>
            <a:ext cx="6331500" cy="1241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/>
              <a:t>LastMinuteGames</a:t>
            </a:r>
            <a:endParaRPr b="1" sz="2400"/>
          </a:p>
        </p:txBody>
      </p:sp>
      <p:pic>
        <p:nvPicPr>
          <p:cNvPr id="74" name="Google Shape;74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39276" y="519376"/>
            <a:ext cx="1427150" cy="14271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4"/>
          <p:cNvSpPr txBox="1"/>
          <p:nvPr>
            <p:ph type="ctrTitle"/>
          </p:nvPr>
        </p:nvSpPr>
        <p:spPr>
          <a:xfrm>
            <a:off x="2371725" y="630225"/>
            <a:ext cx="6331500" cy="154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Business / Web design</a:t>
            </a:r>
            <a:endParaRPr/>
          </a:p>
        </p:txBody>
      </p:sp>
      <p:sp>
        <p:nvSpPr>
          <p:cNvPr id="80" name="Google Shape;80;p14"/>
          <p:cNvSpPr txBox="1"/>
          <p:nvPr>
            <p:ph idx="1" type="subTitle"/>
          </p:nvPr>
        </p:nvSpPr>
        <p:spPr>
          <a:xfrm>
            <a:off x="2390267" y="3238450"/>
            <a:ext cx="6331500" cy="1241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Sean Garrington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1"/>
        </a:solidFill>
      </p:bgPr>
    </p:bg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5" name="Google Shape;85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444700" y="162737"/>
            <a:ext cx="4254600" cy="4818038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Piece of duct tape sticking a note to the slide" id="86" name="Google Shape;86;p15"/>
          <p:cNvPicPr preferRelativeResize="0"/>
          <p:nvPr/>
        </p:nvPicPr>
        <p:blipFill rotWithShape="1">
          <a:blip r:embed="rId4">
            <a:alphaModFix/>
          </a:blip>
          <a:srcRect b="10011" l="9244" r="2118" t="5926"/>
          <a:stretch/>
        </p:blipFill>
        <p:spPr>
          <a:xfrm rot="154828">
            <a:off x="3536000" y="147301"/>
            <a:ext cx="2072000" cy="736050"/>
          </a:xfrm>
          <a:prstGeom prst="rect">
            <a:avLst/>
          </a:prstGeom>
          <a:noFill/>
          <a:ln>
            <a:noFill/>
          </a:ln>
        </p:spPr>
      </p:pic>
      <p:sp>
        <p:nvSpPr>
          <p:cNvPr id="87" name="Google Shape;87;p15"/>
          <p:cNvSpPr txBox="1"/>
          <p:nvPr/>
        </p:nvSpPr>
        <p:spPr>
          <a:xfrm>
            <a:off x="2855550" y="687397"/>
            <a:ext cx="3432900" cy="7626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3000">
                <a:solidFill>
                  <a:schemeClr val="lt2"/>
                </a:solidFill>
                <a:latin typeface="Raleway"/>
                <a:ea typeface="Raleway"/>
                <a:cs typeface="Raleway"/>
                <a:sym typeface="Raleway"/>
              </a:rPr>
              <a:t>1. The Team</a:t>
            </a:r>
            <a:endParaRPr b="1" sz="3000">
              <a:solidFill>
                <a:schemeClr val="lt2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88" name="Google Shape;88;p15"/>
          <p:cNvSpPr txBox="1"/>
          <p:nvPr>
            <p:ph idx="4294967295" type="body"/>
          </p:nvPr>
        </p:nvSpPr>
        <p:spPr>
          <a:xfrm>
            <a:off x="2855550" y="1377480"/>
            <a:ext cx="3432900" cy="3327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➔"/>
            </a:pPr>
            <a:r>
              <a:rPr b="1" lang="en" sz="1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rPr>
              <a:t>Sean Garrington</a:t>
            </a:r>
            <a:br>
              <a:rPr lang="en" sz="1400">
                <a:latin typeface="Raleway"/>
                <a:ea typeface="Raleway"/>
                <a:cs typeface="Raleway"/>
                <a:sym typeface="Raleway"/>
              </a:rPr>
            </a:br>
            <a:r>
              <a:rPr lang="en" sz="1200">
                <a:latin typeface="Raleway"/>
                <a:ea typeface="Raleway"/>
                <a:cs typeface="Raleway"/>
                <a:sym typeface="Raleway"/>
              </a:rPr>
              <a:t>Business Manager and Web Design</a:t>
            </a:r>
            <a:endParaRPr sz="1200">
              <a:solidFill>
                <a:schemeClr val="dk2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indent="-317500" lvl="0" marL="457200" rtl="0" algn="l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➔"/>
            </a:pPr>
            <a:r>
              <a:rPr b="1" lang="en" sz="1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rPr>
              <a:t>Hassan Bahzad</a:t>
            </a:r>
            <a:br>
              <a:rPr lang="en" sz="1400">
                <a:latin typeface="Raleway"/>
                <a:ea typeface="Raleway"/>
                <a:cs typeface="Raleway"/>
                <a:sym typeface="Raleway"/>
              </a:rPr>
            </a:br>
            <a:r>
              <a:rPr lang="en" sz="1200">
                <a:latin typeface="Raleway"/>
                <a:ea typeface="Raleway"/>
                <a:cs typeface="Raleway"/>
                <a:sym typeface="Raleway"/>
              </a:rPr>
              <a:t>Game Dev and Animator</a:t>
            </a:r>
            <a:endParaRPr sz="1200">
              <a:latin typeface="Raleway"/>
              <a:ea typeface="Raleway"/>
              <a:cs typeface="Raleway"/>
              <a:sym typeface="Raleway"/>
            </a:endParaRPr>
          </a:p>
          <a:p>
            <a:pPr indent="-317500" lvl="0" marL="457200" rtl="0" algn="l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➔"/>
            </a:pPr>
            <a:r>
              <a:rPr b="1" lang="en" sz="1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rPr>
              <a:t>Josh Rigbey</a:t>
            </a:r>
            <a:br>
              <a:rPr lang="en" sz="1400">
                <a:latin typeface="Raleway"/>
                <a:ea typeface="Raleway"/>
                <a:cs typeface="Raleway"/>
                <a:sym typeface="Raleway"/>
              </a:rPr>
            </a:br>
            <a:r>
              <a:rPr lang="en" sz="1200">
                <a:latin typeface="Raleway"/>
                <a:ea typeface="Raleway"/>
                <a:cs typeface="Raleway"/>
                <a:sym typeface="Raleway"/>
              </a:rPr>
              <a:t>Social Media Manager</a:t>
            </a:r>
            <a:endParaRPr sz="1200">
              <a:latin typeface="Raleway"/>
              <a:ea typeface="Raleway"/>
              <a:cs typeface="Raleway"/>
              <a:sym typeface="Raleway"/>
            </a:endParaRPr>
          </a:p>
          <a:p>
            <a:pPr indent="-317500" lvl="0" marL="457200" rtl="0" algn="l"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400"/>
              <a:buFont typeface="Raleway"/>
              <a:buChar char="➔"/>
            </a:pPr>
            <a:r>
              <a:rPr b="1" lang="en" sz="1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rPr>
              <a:t>Harry Elsey</a:t>
            </a:r>
            <a:br>
              <a:rPr lang="en" sz="1400">
                <a:latin typeface="Raleway"/>
                <a:ea typeface="Raleway"/>
                <a:cs typeface="Raleway"/>
                <a:sym typeface="Raleway"/>
              </a:rPr>
            </a:br>
            <a:r>
              <a:rPr lang="en" sz="1200">
                <a:latin typeface="Raleway"/>
                <a:ea typeface="Raleway"/>
                <a:cs typeface="Raleway"/>
                <a:sym typeface="Raleway"/>
              </a:rPr>
              <a:t>Finance Controller</a:t>
            </a:r>
            <a:endParaRPr sz="1200">
              <a:solidFill>
                <a:schemeClr val="dk2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6"/>
          <p:cNvSpPr txBox="1"/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Mission Statement</a:t>
            </a:r>
            <a:endParaRPr/>
          </a:p>
        </p:txBody>
      </p:sp>
      <p:sp>
        <p:nvSpPr>
          <p:cNvPr id="94" name="Google Shape;94;p16"/>
          <p:cNvSpPr txBox="1"/>
          <p:nvPr>
            <p:ph idx="1" type="body"/>
          </p:nvPr>
        </p:nvSpPr>
        <p:spPr>
          <a:xfrm>
            <a:off x="2410112" y="1595776"/>
            <a:ext cx="6321600" cy="3002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/>
              <a:t>We are on a voyage to create an immersive world and unforgettable experiences by crafting unique mechanics with awe-inspiring narratives.  We aim to create engaging and unpredictable gameplay to our players and commit fully to creativity to reshape the rogue-like genre.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17"/>
          <p:cNvSpPr txBox="1"/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Our Objectives </a:t>
            </a:r>
            <a:endParaRPr/>
          </a:p>
        </p:txBody>
      </p:sp>
      <p:sp>
        <p:nvSpPr>
          <p:cNvPr id="100" name="Google Shape;100;p17"/>
          <p:cNvSpPr txBox="1"/>
          <p:nvPr>
            <p:ph idx="1" type="body"/>
          </p:nvPr>
        </p:nvSpPr>
        <p:spPr>
          <a:xfrm>
            <a:off x="398246" y="1305850"/>
            <a:ext cx="8347500" cy="3000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 sz="1700" u="sng"/>
              <a:t>Innovate Gameplay:</a:t>
            </a:r>
            <a:r>
              <a:rPr lang="en" sz="1700"/>
              <a:t> Implement exciting gameplay mechanics of which are totally foreign from the rogue-like genre to spice up each playthrough.</a:t>
            </a:r>
            <a:endParaRPr sz="17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 sz="1700" u="sng"/>
              <a:t>Procedural Generation:</a:t>
            </a:r>
            <a:r>
              <a:rPr lang="en" sz="1700"/>
              <a:t> Develop our Procedural Generation Algorithm to create dynamic and diverse maps to foster replayability and ensure a unique experience every time.</a:t>
            </a:r>
            <a:endParaRPr sz="17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 sz="1700" u="sng"/>
              <a:t>Compelling Narrative:</a:t>
            </a:r>
            <a:r>
              <a:rPr lang="en" sz="1700"/>
              <a:t>  Integrate engaging narratives into the genre allowing players to discover interesting stories that react depending on their choices.</a:t>
            </a:r>
            <a:endParaRPr sz="17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 sz="1700" u="sng"/>
              <a:t>Community Engagement:</a:t>
            </a:r>
            <a:r>
              <a:rPr lang="en" sz="1700"/>
              <a:t> Foster a supportive and committed community Continuously innovate the games by acting upon player feedback, keep up consistent updates and transparent communication to fans.</a:t>
            </a:r>
            <a:endParaRPr sz="1700"/>
          </a:p>
          <a:p>
            <a:pPr indent="0" lvl="0" marL="0" rtl="0" algn="l">
              <a:spcBef>
                <a:spcPts val="12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8"/>
          <p:cNvSpPr txBox="1"/>
          <p:nvPr>
            <p:ph type="title"/>
          </p:nvPr>
        </p:nvSpPr>
        <p:spPr>
          <a:xfrm>
            <a:off x="283099" y="712150"/>
            <a:ext cx="8622300" cy="383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accent5"/>
                </a:solidFill>
              </a:rPr>
              <a:t>The Website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b="0" sz="2400"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b="0" lang="en" sz="2400"/>
              <a:t>Some updates have been made to the website</a:t>
            </a:r>
            <a:endParaRPr b="0" sz="2400"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b="0" sz="2400"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b="0" sz="2400"/>
          </a:p>
          <a:p>
            <a:pPr indent="0" lvl="0" marL="0" rtl="0" algn="l">
              <a:spcBef>
                <a:spcPts val="1000"/>
              </a:spcBef>
              <a:spcAft>
                <a:spcPts val="1000"/>
              </a:spcAft>
              <a:buNone/>
            </a:pPr>
            <a:r>
              <a:rPr b="0" lang="en" sz="2400" u="sng">
                <a:solidFill>
                  <a:schemeClr val="hlink"/>
                </a:solidFill>
                <a:hlinkClick r:id="rId3"/>
              </a:rPr>
              <a:t>https://lastminutegames.org/Home</a:t>
            </a:r>
            <a:endParaRPr b="0" sz="24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9"/>
          <p:cNvSpPr txBox="1"/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Target Audience</a:t>
            </a:r>
            <a:endParaRPr/>
          </a:p>
        </p:txBody>
      </p:sp>
      <p:sp>
        <p:nvSpPr>
          <p:cNvPr id="111" name="Google Shape;111;p19"/>
          <p:cNvSpPr txBox="1"/>
          <p:nvPr>
            <p:ph idx="1" type="body"/>
          </p:nvPr>
        </p:nvSpPr>
        <p:spPr>
          <a:xfrm>
            <a:off x="2410112" y="1595776"/>
            <a:ext cx="6321600" cy="3002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After some collaboration with the Social Media Manager, we have narrowed down the target audience to:</a:t>
            </a:r>
            <a:endParaRPr/>
          </a:p>
          <a:p>
            <a:pPr indent="-342900" lvl="0" marL="457200" rtl="0" algn="l">
              <a:spcBef>
                <a:spcPts val="160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Teenagers and young adults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Interested in games</a:t>
            </a:r>
            <a:endParaRPr/>
          </a:p>
          <a:p>
            <a:pPr indent="0" lvl="0" marL="45720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20"/>
          <p:cNvSpPr txBox="1"/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Our Aspirations</a:t>
            </a:r>
            <a:endParaRPr/>
          </a:p>
        </p:txBody>
      </p:sp>
      <p:sp>
        <p:nvSpPr>
          <p:cNvPr id="117" name="Google Shape;117;p20"/>
          <p:cNvSpPr txBox="1"/>
          <p:nvPr>
            <p:ph idx="1" type="body"/>
          </p:nvPr>
        </p:nvSpPr>
        <p:spPr>
          <a:xfrm>
            <a:off x="236046" y="1211350"/>
            <a:ext cx="8485800" cy="3002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Short term - 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"/>
              <a:t>Keep up the social media presence, web development and game development</a:t>
            </a:r>
            <a:endParaRPr/>
          </a:p>
          <a:p>
            <a:pPr indent="-342900" lvl="0" marL="457200" rtl="0" algn="l">
              <a:spcBef>
                <a:spcPts val="160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Medium term - 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"/>
              <a:t>Start the social media campaign leading up to the game release and manage the release of the Sugar Crash</a:t>
            </a:r>
            <a:endParaRPr/>
          </a:p>
          <a:p>
            <a:pPr indent="-342900" lvl="0" marL="457200" rtl="0" algn="l">
              <a:spcBef>
                <a:spcPts val="160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Long term -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"/>
              <a:t>After the launch of the Sugar Crash, look at player feedback to improve the game and look at ideas to start develop a new title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21"/>
          <p:cNvSpPr txBox="1"/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When?</a:t>
            </a:r>
            <a:endParaRPr/>
          </a:p>
        </p:txBody>
      </p:sp>
      <p:sp>
        <p:nvSpPr>
          <p:cNvPr id="123" name="Google Shape;123;p21"/>
          <p:cNvSpPr txBox="1"/>
          <p:nvPr>
            <p:ph idx="1" type="body"/>
          </p:nvPr>
        </p:nvSpPr>
        <p:spPr>
          <a:xfrm>
            <a:off x="2410112" y="1595776"/>
            <a:ext cx="6321600" cy="3002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/>
              <a:t>Due to a small setback in development, the proposed release date of the game has been pushed back to September.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22"/>
          <p:cNvSpPr txBox="1"/>
          <p:nvPr>
            <p:ph type="ctrTitle"/>
          </p:nvPr>
        </p:nvSpPr>
        <p:spPr>
          <a:xfrm>
            <a:off x="2371725" y="630225"/>
            <a:ext cx="6331500" cy="154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Game developer / Animator</a:t>
            </a:r>
            <a:endParaRPr/>
          </a:p>
        </p:txBody>
      </p:sp>
      <p:sp>
        <p:nvSpPr>
          <p:cNvPr id="129" name="Google Shape;129;p22"/>
          <p:cNvSpPr txBox="1"/>
          <p:nvPr>
            <p:ph idx="1" type="subTitle"/>
          </p:nvPr>
        </p:nvSpPr>
        <p:spPr>
          <a:xfrm>
            <a:off x="2390267" y="3238450"/>
            <a:ext cx="6331500" cy="1241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Hassan Bahzad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23"/>
          <p:cNvSpPr txBox="1"/>
          <p:nvPr>
            <p:ph type="title"/>
          </p:nvPr>
        </p:nvSpPr>
        <p:spPr>
          <a:xfrm>
            <a:off x="283103" y="712141"/>
            <a:ext cx="6244200" cy="3835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What was the plan?</a:t>
            </a:r>
            <a:endParaRPr/>
          </a:p>
        </p:txBody>
      </p:sp>
      <p:pic>
        <p:nvPicPr>
          <p:cNvPr id="135" name="Google Shape;135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498675" y="650075"/>
            <a:ext cx="3686100" cy="3686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24"/>
          <p:cNvSpPr txBox="1"/>
          <p:nvPr>
            <p:ph type="title"/>
          </p:nvPr>
        </p:nvSpPr>
        <p:spPr>
          <a:xfrm>
            <a:off x="319500" y="936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How did it work?</a:t>
            </a:r>
            <a:endParaRPr/>
          </a:p>
        </p:txBody>
      </p:sp>
      <p:sp>
        <p:nvSpPr>
          <p:cNvPr id="141" name="Google Shape;141;p24"/>
          <p:cNvSpPr txBox="1"/>
          <p:nvPr>
            <p:ph idx="1" type="body"/>
          </p:nvPr>
        </p:nvSpPr>
        <p:spPr>
          <a:xfrm>
            <a:off x="319500" y="1846804"/>
            <a:ext cx="2808000" cy="2806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Char char="-"/>
            </a:pPr>
            <a:r>
              <a:rPr lang="en"/>
              <a:t>A* Pathing</a:t>
            </a:r>
            <a:endParaRPr/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Char char="-"/>
            </a:pPr>
            <a:r>
              <a:rPr lang="en"/>
              <a:t>Large variation of enemy</a:t>
            </a:r>
            <a:endParaRPr/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Char char="-"/>
            </a:pPr>
            <a:r>
              <a:rPr lang="en"/>
              <a:t>Large variation of weaponry</a:t>
            </a:r>
            <a:endParaRPr/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Char char="-"/>
            </a:pPr>
            <a:r>
              <a:rPr lang="en"/>
              <a:t>Random Map Generation</a:t>
            </a:r>
            <a:endParaRPr/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Char char="-"/>
            </a:pPr>
            <a:r>
              <a:rPr lang="en"/>
              <a:t>More!</a:t>
            </a:r>
            <a:endParaRPr/>
          </a:p>
        </p:txBody>
      </p:sp>
      <p:pic>
        <p:nvPicPr>
          <p:cNvPr id="142" name="Google Shape;142;p2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07725" y="995200"/>
            <a:ext cx="3726650" cy="2810201"/>
          </a:xfrm>
          <a:prstGeom prst="rect">
            <a:avLst/>
          </a:prstGeom>
          <a:noFill/>
          <a:ln cap="flat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25"/>
          <p:cNvSpPr txBox="1"/>
          <p:nvPr>
            <p:ph type="title"/>
          </p:nvPr>
        </p:nvSpPr>
        <p:spPr>
          <a:xfrm>
            <a:off x="406425" y="1806825"/>
            <a:ext cx="8296800" cy="154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Live Demo!</a:t>
            </a: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26"/>
          <p:cNvSpPr txBox="1"/>
          <p:nvPr>
            <p:ph type="ctrTitle"/>
          </p:nvPr>
        </p:nvSpPr>
        <p:spPr>
          <a:xfrm>
            <a:off x="2371725" y="630225"/>
            <a:ext cx="6331500" cy="154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Social Media Manager</a:t>
            </a:r>
            <a:endParaRPr/>
          </a:p>
        </p:txBody>
      </p:sp>
      <p:sp>
        <p:nvSpPr>
          <p:cNvPr id="153" name="Google Shape;153;p26"/>
          <p:cNvSpPr txBox="1"/>
          <p:nvPr>
            <p:ph idx="1" type="subTitle"/>
          </p:nvPr>
        </p:nvSpPr>
        <p:spPr>
          <a:xfrm>
            <a:off x="2390267" y="3238450"/>
            <a:ext cx="6331500" cy="1241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Josh Rigbey</a:t>
            </a:r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7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27"/>
          <p:cNvSpPr txBox="1"/>
          <p:nvPr>
            <p:ph type="ctrTitle"/>
          </p:nvPr>
        </p:nvSpPr>
        <p:spPr>
          <a:xfrm>
            <a:off x="2371725" y="630225"/>
            <a:ext cx="6331500" cy="3608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Social Media &amp; Marketing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9" name="Google Shape;159;p27"/>
          <p:cNvSpPr txBox="1"/>
          <p:nvPr>
            <p:ph idx="1" type="subTitle"/>
          </p:nvPr>
        </p:nvSpPr>
        <p:spPr>
          <a:xfrm>
            <a:off x="2390275" y="2172225"/>
            <a:ext cx="6331500" cy="2307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Our target market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Our competitors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How we differ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Social media growth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Promotion &amp; campaign Roadmap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3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28"/>
          <p:cNvSpPr txBox="1"/>
          <p:nvPr>
            <p:ph type="ctrTitle"/>
          </p:nvPr>
        </p:nvSpPr>
        <p:spPr>
          <a:xfrm>
            <a:off x="2184950" y="429075"/>
            <a:ext cx="6331500" cy="154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Our Market </a:t>
            </a:r>
            <a:endParaRPr/>
          </a:p>
        </p:txBody>
      </p:sp>
      <p:sp>
        <p:nvSpPr>
          <p:cNvPr id="165" name="Google Shape;165;p28"/>
          <p:cNvSpPr txBox="1"/>
          <p:nvPr>
            <p:ph idx="1" type="subTitle"/>
          </p:nvPr>
        </p:nvSpPr>
        <p:spPr>
          <a:xfrm>
            <a:off x="2390267" y="3238450"/>
            <a:ext cx="6331500" cy="1241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29"/>
          <p:cNvSpPr txBox="1"/>
          <p:nvPr>
            <p:ph idx="1" type="subTitle"/>
          </p:nvPr>
        </p:nvSpPr>
        <p:spPr>
          <a:xfrm>
            <a:off x="2390267" y="3238450"/>
            <a:ext cx="6331500" cy="1241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1" name="Google Shape;171;p29"/>
          <p:cNvSpPr txBox="1"/>
          <p:nvPr/>
        </p:nvSpPr>
        <p:spPr>
          <a:xfrm>
            <a:off x="103800" y="391400"/>
            <a:ext cx="4468200" cy="95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The market for roguelike games is an extensive one where if the right parameters and conditions are met and well seeded, the </a:t>
            </a:r>
            <a:r>
              <a:rPr lang="en" sz="1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chances</a:t>
            </a:r>
            <a:r>
              <a:rPr lang="en" sz="1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 of gaining revenue and success are very high</a:t>
            </a:r>
            <a:endParaRPr sz="18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172" name="Google Shape;172;p2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16263" y="2771275"/>
            <a:ext cx="8911475" cy="2091050"/>
          </a:xfrm>
          <a:prstGeom prst="rect">
            <a:avLst/>
          </a:prstGeom>
          <a:noFill/>
          <a:ln>
            <a:noFill/>
          </a:ln>
        </p:spPr>
      </p:pic>
      <p:sp>
        <p:nvSpPr>
          <p:cNvPr id="173" name="Google Shape;173;p29"/>
          <p:cNvSpPr txBox="1"/>
          <p:nvPr/>
        </p:nvSpPr>
        <p:spPr>
          <a:xfrm>
            <a:off x="5121325" y="406450"/>
            <a:ext cx="3813300" cy="197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As you can see with the statistics below, the top 3 roguelike games are coming in at a net revenue ranging from 84 - 110 million dollars!</a:t>
            </a:r>
            <a:endParaRPr sz="18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7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30"/>
          <p:cNvSpPr txBox="1"/>
          <p:nvPr>
            <p:ph type="ctrTitle"/>
          </p:nvPr>
        </p:nvSpPr>
        <p:spPr>
          <a:xfrm>
            <a:off x="2371725" y="630225"/>
            <a:ext cx="6331500" cy="154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Our Competitors</a:t>
            </a:r>
            <a:endParaRPr/>
          </a:p>
        </p:txBody>
      </p:sp>
      <p:sp>
        <p:nvSpPr>
          <p:cNvPr id="179" name="Google Shape;179;p30"/>
          <p:cNvSpPr txBox="1"/>
          <p:nvPr>
            <p:ph idx="1" type="subTitle"/>
          </p:nvPr>
        </p:nvSpPr>
        <p:spPr>
          <a:xfrm>
            <a:off x="2390267" y="3238450"/>
            <a:ext cx="6331500" cy="1241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83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31"/>
          <p:cNvSpPr txBox="1"/>
          <p:nvPr>
            <p:ph type="ctrTitle"/>
          </p:nvPr>
        </p:nvSpPr>
        <p:spPr>
          <a:xfrm>
            <a:off x="2371725" y="630225"/>
            <a:ext cx="6331500" cy="154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5" name="Google Shape;185;p31"/>
          <p:cNvSpPr txBox="1"/>
          <p:nvPr>
            <p:ph idx="1" type="subTitle"/>
          </p:nvPr>
        </p:nvSpPr>
        <p:spPr>
          <a:xfrm>
            <a:off x="2390267" y="3238450"/>
            <a:ext cx="6331500" cy="1241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86" name="Google Shape;186;p3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33675" y="218450"/>
            <a:ext cx="2678025" cy="2678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7" name="Google Shape;187;p3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791025" y="179850"/>
            <a:ext cx="3019426" cy="2755231"/>
          </a:xfrm>
          <a:prstGeom prst="rect">
            <a:avLst/>
          </a:prstGeom>
          <a:noFill/>
          <a:ln>
            <a:noFill/>
          </a:ln>
        </p:spPr>
      </p:pic>
      <p:pic>
        <p:nvPicPr>
          <p:cNvPr id="188" name="Google Shape;188;p3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612000" y="2979700"/>
            <a:ext cx="5014600" cy="2089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2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32"/>
          <p:cNvSpPr txBox="1"/>
          <p:nvPr>
            <p:ph type="ctrTitle"/>
          </p:nvPr>
        </p:nvSpPr>
        <p:spPr>
          <a:xfrm>
            <a:off x="2371725" y="630225"/>
            <a:ext cx="6331500" cy="154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How We Differ</a:t>
            </a:r>
            <a:endParaRPr/>
          </a:p>
        </p:txBody>
      </p:sp>
      <p:sp>
        <p:nvSpPr>
          <p:cNvPr id="194" name="Google Shape;194;p32"/>
          <p:cNvSpPr txBox="1"/>
          <p:nvPr>
            <p:ph idx="1" type="subTitle"/>
          </p:nvPr>
        </p:nvSpPr>
        <p:spPr>
          <a:xfrm>
            <a:off x="2390267" y="3238450"/>
            <a:ext cx="6331500" cy="1241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33"/>
          <p:cNvSpPr txBox="1"/>
          <p:nvPr>
            <p:ph type="ctrTitle"/>
          </p:nvPr>
        </p:nvSpPr>
        <p:spPr>
          <a:xfrm>
            <a:off x="2371725" y="630225"/>
            <a:ext cx="6331500" cy="154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0" name="Google Shape;200;p33"/>
          <p:cNvSpPr txBox="1"/>
          <p:nvPr>
            <p:ph idx="1" type="subTitle"/>
          </p:nvPr>
        </p:nvSpPr>
        <p:spPr>
          <a:xfrm>
            <a:off x="2390267" y="3238450"/>
            <a:ext cx="6331500" cy="1241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1" name="Google Shape;201;p33"/>
          <p:cNvSpPr txBox="1"/>
          <p:nvPr/>
        </p:nvSpPr>
        <p:spPr>
          <a:xfrm>
            <a:off x="647850" y="1381950"/>
            <a:ext cx="7848300" cy="197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We aim to compete and differ to our competitors through the following:</a:t>
            </a:r>
            <a:endParaRPr sz="18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Lato"/>
              <a:buChar char="●"/>
            </a:pPr>
            <a:r>
              <a:rPr lang="en" sz="1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Utmost </a:t>
            </a:r>
            <a:r>
              <a:rPr lang="en" sz="1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satisfactory</a:t>
            </a:r>
            <a:r>
              <a:rPr lang="en" sz="1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 customer service and support all around the clock, 7 days a week!</a:t>
            </a:r>
            <a:endParaRPr sz="18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Lato"/>
              <a:buChar char="●"/>
            </a:pPr>
            <a:r>
              <a:rPr lang="en" sz="1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C</a:t>
            </a:r>
            <a:r>
              <a:rPr lang="en" sz="1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ompetitive</a:t>
            </a:r>
            <a:r>
              <a:rPr lang="en" sz="1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 pricing and a more customer satisfaction </a:t>
            </a:r>
            <a:r>
              <a:rPr lang="en" sz="1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oriented</a:t>
            </a:r>
            <a:r>
              <a:rPr lang="en" sz="1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 team/company </a:t>
            </a:r>
            <a:endParaRPr sz="18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Lato"/>
              <a:buChar char="●"/>
            </a:pPr>
            <a:r>
              <a:rPr lang="en" sz="1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Frequent community updates, meet and greets etc</a:t>
            </a:r>
            <a:endParaRPr sz="18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5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34"/>
          <p:cNvSpPr txBox="1"/>
          <p:nvPr>
            <p:ph type="ctrTitle"/>
          </p:nvPr>
        </p:nvSpPr>
        <p:spPr>
          <a:xfrm>
            <a:off x="2371725" y="630225"/>
            <a:ext cx="6331500" cy="154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Social Media Growth</a:t>
            </a:r>
            <a:endParaRPr/>
          </a:p>
        </p:txBody>
      </p:sp>
      <p:sp>
        <p:nvSpPr>
          <p:cNvPr id="207" name="Google Shape;207;p34"/>
          <p:cNvSpPr txBox="1"/>
          <p:nvPr>
            <p:ph idx="1" type="subTitle"/>
          </p:nvPr>
        </p:nvSpPr>
        <p:spPr>
          <a:xfrm>
            <a:off x="2390267" y="3238450"/>
            <a:ext cx="6331500" cy="1241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1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p35"/>
          <p:cNvSpPr txBox="1"/>
          <p:nvPr>
            <p:ph type="ctrTitle"/>
          </p:nvPr>
        </p:nvSpPr>
        <p:spPr>
          <a:xfrm>
            <a:off x="2371725" y="630225"/>
            <a:ext cx="6331500" cy="154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3" name="Google Shape;213;p35"/>
          <p:cNvSpPr txBox="1"/>
          <p:nvPr>
            <p:ph idx="1" type="subTitle"/>
          </p:nvPr>
        </p:nvSpPr>
        <p:spPr>
          <a:xfrm>
            <a:off x="2390267" y="3238450"/>
            <a:ext cx="6331500" cy="1241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214" name="Google Shape;214;p3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463650" y="0"/>
            <a:ext cx="3680350" cy="5143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5" name="Google Shape;215;p3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667000" y="0"/>
            <a:ext cx="2796650" cy="5143501"/>
          </a:xfrm>
          <a:prstGeom prst="rect">
            <a:avLst/>
          </a:prstGeom>
          <a:noFill/>
          <a:ln>
            <a:noFill/>
          </a:ln>
        </p:spPr>
      </p:pic>
      <p:pic>
        <p:nvPicPr>
          <p:cNvPr id="216" name="Google Shape;216;p3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0" y="0"/>
            <a:ext cx="2667000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20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p36"/>
          <p:cNvSpPr txBox="1"/>
          <p:nvPr>
            <p:ph type="ctrTitle"/>
          </p:nvPr>
        </p:nvSpPr>
        <p:spPr>
          <a:xfrm>
            <a:off x="2371725" y="630225"/>
            <a:ext cx="6331500" cy="154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2" name="Google Shape;222;p36"/>
          <p:cNvSpPr txBox="1"/>
          <p:nvPr>
            <p:ph idx="1" type="subTitle"/>
          </p:nvPr>
        </p:nvSpPr>
        <p:spPr>
          <a:xfrm>
            <a:off x="2390267" y="3238450"/>
            <a:ext cx="6331500" cy="1241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223" name="Google Shape;223;p3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4448825" cy="5143499"/>
          </a:xfrm>
          <a:prstGeom prst="rect">
            <a:avLst/>
          </a:prstGeom>
          <a:noFill/>
          <a:ln>
            <a:noFill/>
          </a:ln>
        </p:spPr>
      </p:pic>
      <p:pic>
        <p:nvPicPr>
          <p:cNvPr id="224" name="Google Shape;224;p3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877449" y="0"/>
            <a:ext cx="4266550" cy="51434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8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p37"/>
          <p:cNvSpPr txBox="1"/>
          <p:nvPr>
            <p:ph type="ctrTitle"/>
          </p:nvPr>
        </p:nvSpPr>
        <p:spPr>
          <a:xfrm>
            <a:off x="2371725" y="630225"/>
            <a:ext cx="6331500" cy="154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Promotion &amp; Campaign</a:t>
            </a:r>
            <a:r>
              <a:rPr lang="en"/>
              <a:t> Roadmap</a:t>
            </a:r>
            <a:endParaRPr/>
          </a:p>
        </p:txBody>
      </p:sp>
      <p:sp>
        <p:nvSpPr>
          <p:cNvPr id="230" name="Google Shape;230;p37"/>
          <p:cNvSpPr txBox="1"/>
          <p:nvPr>
            <p:ph idx="1" type="subTitle"/>
          </p:nvPr>
        </p:nvSpPr>
        <p:spPr>
          <a:xfrm>
            <a:off x="2390267" y="3238450"/>
            <a:ext cx="6331500" cy="1241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34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Google Shape;235;p38"/>
          <p:cNvSpPr txBox="1"/>
          <p:nvPr>
            <p:ph type="ctrTitle"/>
          </p:nvPr>
        </p:nvSpPr>
        <p:spPr>
          <a:xfrm>
            <a:off x="2371725" y="630225"/>
            <a:ext cx="6331500" cy="154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6" name="Google Shape;236;p38"/>
          <p:cNvSpPr txBox="1"/>
          <p:nvPr>
            <p:ph idx="1" type="subTitle"/>
          </p:nvPr>
        </p:nvSpPr>
        <p:spPr>
          <a:xfrm>
            <a:off x="2390267" y="3238450"/>
            <a:ext cx="6331500" cy="1241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7" name="Google Shape;237;p38"/>
          <p:cNvSpPr txBox="1"/>
          <p:nvPr/>
        </p:nvSpPr>
        <p:spPr>
          <a:xfrm>
            <a:off x="679900" y="354725"/>
            <a:ext cx="6547500" cy="181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 sz="1800">
                <a:solidFill>
                  <a:schemeClr val="dk2"/>
                </a:solidFill>
                <a:latin typeface="Proxima Nova"/>
                <a:ea typeface="Proxima Nova"/>
                <a:cs typeface="Proxima Nova"/>
                <a:sym typeface="Proxima Nova"/>
              </a:rPr>
              <a:t>We will be promoting our product through the following:</a:t>
            </a:r>
            <a:endParaRPr sz="1800">
              <a:solidFill>
                <a:schemeClr val="dk2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roxima Nova"/>
              <a:buChar char="●"/>
            </a:pPr>
            <a:r>
              <a:rPr lang="en" sz="1800">
                <a:solidFill>
                  <a:schemeClr val="dk2"/>
                </a:solidFill>
                <a:latin typeface="Proxima Nova"/>
                <a:ea typeface="Proxima Nova"/>
                <a:cs typeface="Proxima Nova"/>
                <a:sym typeface="Proxima Nova"/>
              </a:rPr>
              <a:t>Gaming events</a:t>
            </a:r>
            <a:endParaRPr sz="1800">
              <a:solidFill>
                <a:schemeClr val="dk2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roxima Nova"/>
              <a:buChar char="●"/>
            </a:pPr>
            <a:r>
              <a:rPr lang="en" sz="1800">
                <a:solidFill>
                  <a:schemeClr val="dk2"/>
                </a:solidFill>
                <a:latin typeface="Proxima Nova"/>
                <a:ea typeface="Proxima Nova"/>
                <a:cs typeface="Proxima Nova"/>
                <a:sym typeface="Proxima Nova"/>
              </a:rPr>
              <a:t>Twitchcon</a:t>
            </a:r>
            <a:endParaRPr sz="1800">
              <a:solidFill>
                <a:schemeClr val="dk2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roxima Nova"/>
              <a:buChar char="●"/>
            </a:pPr>
            <a:r>
              <a:rPr lang="en" sz="1800">
                <a:solidFill>
                  <a:schemeClr val="dk2"/>
                </a:solidFill>
                <a:latin typeface="Proxima Nova"/>
                <a:ea typeface="Proxima Nova"/>
                <a:cs typeface="Proxima Nova"/>
                <a:sym typeface="Proxima Nova"/>
              </a:rPr>
              <a:t>Campaigns</a:t>
            </a:r>
            <a:endParaRPr sz="1800">
              <a:solidFill>
                <a:schemeClr val="dk2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roxima Nova"/>
              <a:buChar char="●"/>
            </a:pPr>
            <a:r>
              <a:rPr lang="en" sz="1800">
                <a:solidFill>
                  <a:schemeClr val="dk2"/>
                </a:solidFill>
                <a:latin typeface="Proxima Nova"/>
                <a:ea typeface="Proxima Nova"/>
                <a:cs typeface="Proxima Nova"/>
                <a:sym typeface="Proxima Nova"/>
              </a:rPr>
              <a:t>General Media presence</a:t>
            </a:r>
            <a:endParaRPr sz="1800">
              <a:solidFill>
                <a:schemeClr val="dk2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roxima Nova"/>
              <a:buChar char="●"/>
            </a:pPr>
            <a:r>
              <a:rPr lang="en" sz="1800">
                <a:solidFill>
                  <a:schemeClr val="dk2"/>
                </a:solidFill>
                <a:latin typeface="Proxima Nova"/>
                <a:ea typeface="Proxima Nova"/>
                <a:cs typeface="Proxima Nova"/>
                <a:sym typeface="Proxima Nova"/>
              </a:rPr>
              <a:t>Sponsorships</a:t>
            </a:r>
            <a:endParaRPr sz="1800">
              <a:solidFill>
                <a:schemeClr val="dk2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  <p:pic>
        <p:nvPicPr>
          <p:cNvPr id="238" name="Google Shape;238;p3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290150" y="1051675"/>
            <a:ext cx="4663974" cy="3114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42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p39"/>
          <p:cNvSpPr txBox="1"/>
          <p:nvPr>
            <p:ph type="ctrTitle"/>
          </p:nvPr>
        </p:nvSpPr>
        <p:spPr>
          <a:xfrm>
            <a:off x="2371725" y="630225"/>
            <a:ext cx="6331500" cy="154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4" name="Google Shape;244;p39"/>
          <p:cNvSpPr txBox="1"/>
          <p:nvPr/>
        </p:nvSpPr>
        <p:spPr>
          <a:xfrm>
            <a:off x="679900" y="354725"/>
            <a:ext cx="6547500" cy="181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2"/>
                </a:solidFill>
                <a:latin typeface="Proxima Nova"/>
                <a:ea typeface="Proxima Nova"/>
                <a:cs typeface="Proxima Nova"/>
                <a:sym typeface="Proxima Nova"/>
              </a:rPr>
              <a:t>We have an outline for the last quarter of 2024 and the first quarter of 2025 that looks like the following:</a:t>
            </a:r>
            <a:endParaRPr sz="1800">
              <a:solidFill>
                <a:schemeClr val="dk2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roxima Nova"/>
              <a:buChar char="●"/>
            </a:pPr>
            <a:r>
              <a:rPr lang="en" sz="1800">
                <a:solidFill>
                  <a:schemeClr val="dk2"/>
                </a:solidFill>
                <a:latin typeface="Proxima Nova"/>
                <a:ea typeface="Proxima Nova"/>
                <a:cs typeface="Proxima Nova"/>
                <a:sym typeface="Proxima Nova"/>
              </a:rPr>
              <a:t>September/October - Game Release + Marketing Event.</a:t>
            </a:r>
            <a:endParaRPr sz="1800">
              <a:solidFill>
                <a:schemeClr val="dk2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roxima Nova"/>
              <a:buChar char="●"/>
            </a:pPr>
            <a:r>
              <a:rPr lang="en" sz="1800">
                <a:solidFill>
                  <a:schemeClr val="dk2"/>
                </a:solidFill>
                <a:latin typeface="Proxima Nova"/>
                <a:ea typeface="Proxima Nova"/>
                <a:cs typeface="Proxima Nova"/>
                <a:sym typeface="Proxima Nova"/>
              </a:rPr>
              <a:t>November - TwitchCon + Campaign in person at site in order to gain traction and revenue.</a:t>
            </a:r>
            <a:endParaRPr sz="1800">
              <a:solidFill>
                <a:schemeClr val="dk2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roxima Nova"/>
              <a:buChar char="●"/>
            </a:pPr>
            <a:r>
              <a:rPr lang="en" sz="1800">
                <a:solidFill>
                  <a:schemeClr val="dk2"/>
                </a:solidFill>
                <a:latin typeface="Proxima Nova"/>
                <a:ea typeface="Proxima Nova"/>
                <a:cs typeface="Proxima Nova"/>
                <a:sym typeface="Proxima Nova"/>
              </a:rPr>
              <a:t>December - Improve general media presence + potential giving to the community scheme as it is Christmas.</a:t>
            </a:r>
            <a:endParaRPr sz="1800">
              <a:solidFill>
                <a:schemeClr val="dk2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roxima Nova"/>
              <a:buChar char="●"/>
            </a:pPr>
            <a:r>
              <a:rPr lang="en" sz="1800">
                <a:solidFill>
                  <a:schemeClr val="dk2"/>
                </a:solidFill>
                <a:latin typeface="Proxima Nova"/>
                <a:ea typeface="Proxima Nova"/>
                <a:cs typeface="Proxima Nova"/>
                <a:sym typeface="Proxima Nova"/>
              </a:rPr>
              <a:t>January - Epic Lan gaming event (Potential booth there).</a:t>
            </a:r>
            <a:endParaRPr sz="1800">
              <a:solidFill>
                <a:schemeClr val="dk2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roxima Nova"/>
              <a:buChar char="●"/>
            </a:pPr>
            <a:r>
              <a:rPr lang="en" sz="1800">
                <a:solidFill>
                  <a:schemeClr val="dk2"/>
                </a:solidFill>
                <a:latin typeface="Proxima Nova"/>
                <a:ea typeface="Proxima Nova"/>
                <a:cs typeface="Proxima Nova"/>
                <a:sym typeface="Proxima Nova"/>
              </a:rPr>
              <a:t>February - Community updates and in person social media campaign.</a:t>
            </a:r>
            <a:endParaRPr sz="1800">
              <a:solidFill>
                <a:schemeClr val="dk2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roxima Nova"/>
              <a:buChar char="●"/>
            </a:pPr>
            <a:r>
              <a:rPr lang="en" sz="1800">
                <a:solidFill>
                  <a:schemeClr val="dk2"/>
                </a:solidFill>
                <a:latin typeface="Proxima Nova"/>
                <a:ea typeface="Proxima Nova"/>
                <a:cs typeface="Proxima Nova"/>
                <a:sym typeface="Proxima Nova"/>
              </a:rPr>
              <a:t>March - Insomnia (Presenting and promoting the most up to date version of the game).</a:t>
            </a:r>
            <a:endParaRPr sz="1800">
              <a:solidFill>
                <a:schemeClr val="dk2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indent="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8" name="Shape 2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" name="Google Shape;249;p40"/>
          <p:cNvSpPr txBox="1"/>
          <p:nvPr>
            <p:ph type="ctrTitle"/>
          </p:nvPr>
        </p:nvSpPr>
        <p:spPr>
          <a:xfrm>
            <a:off x="2371725" y="630225"/>
            <a:ext cx="6331500" cy="154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References</a:t>
            </a:r>
            <a:endParaRPr/>
          </a:p>
        </p:txBody>
      </p:sp>
      <p:sp>
        <p:nvSpPr>
          <p:cNvPr id="250" name="Google Shape;250;p40"/>
          <p:cNvSpPr txBox="1"/>
          <p:nvPr>
            <p:ph idx="1" type="subTitle"/>
          </p:nvPr>
        </p:nvSpPr>
        <p:spPr>
          <a:xfrm>
            <a:off x="2390267" y="3238450"/>
            <a:ext cx="6331500" cy="1241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54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p41"/>
          <p:cNvSpPr txBox="1"/>
          <p:nvPr>
            <p:ph type="ctrTitle"/>
          </p:nvPr>
        </p:nvSpPr>
        <p:spPr>
          <a:xfrm>
            <a:off x="2371725" y="630225"/>
            <a:ext cx="6331500" cy="154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https://games-stats.com/steam/?tag=roguelike</a:t>
            </a:r>
            <a:endParaRPr/>
          </a:p>
        </p:txBody>
      </p:sp>
      <p:sp>
        <p:nvSpPr>
          <p:cNvPr id="256" name="Google Shape;256;p41"/>
          <p:cNvSpPr txBox="1"/>
          <p:nvPr>
            <p:ph idx="1" type="subTitle"/>
          </p:nvPr>
        </p:nvSpPr>
        <p:spPr>
          <a:xfrm>
            <a:off x="2390267" y="3238450"/>
            <a:ext cx="6331500" cy="1241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7" name="Google Shape;257;p41"/>
          <p:cNvSpPr txBox="1"/>
          <p:nvPr/>
        </p:nvSpPr>
        <p:spPr>
          <a:xfrm>
            <a:off x="731600" y="524325"/>
            <a:ext cx="7138800" cy="1647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u="sng">
                <a:solidFill>
                  <a:schemeClr val="hlink"/>
                </a:solidFill>
                <a:latin typeface="Lato"/>
                <a:ea typeface="Lato"/>
                <a:cs typeface="Lato"/>
                <a:sym typeface="Lato"/>
                <a:hlinkClick r:id="rId3"/>
              </a:rPr>
              <a:t>https://games-stats.com/steam/?tag=roguelike</a:t>
            </a:r>
            <a:endParaRPr sz="18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666666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u="sng">
                <a:solidFill>
                  <a:schemeClr val="hlink"/>
                </a:solidFill>
                <a:latin typeface="Proxima Nova"/>
                <a:ea typeface="Proxima Nova"/>
                <a:cs typeface="Proxima Nova"/>
                <a:sym typeface="Proxima Nova"/>
                <a:hlinkClick r:id="rId4"/>
              </a:rPr>
              <a:t>https://www.ncsc.gov.uk/guidance/social-media-how-to-use-it-safely</a:t>
            </a:r>
            <a:endParaRPr sz="1800">
              <a:solidFill>
                <a:srgbClr val="666666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666666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u="sng">
                <a:solidFill>
                  <a:schemeClr val="hlink"/>
                </a:solidFill>
                <a:latin typeface="Proxima Nova"/>
                <a:ea typeface="Proxima Nova"/>
                <a:cs typeface="Proxima Nova"/>
                <a:sym typeface="Proxima Nova"/>
                <a:hlinkClick r:id="rId5"/>
              </a:rPr>
              <a:t>https://www.privatedivision.com/2021/06/13/private-division-and-supergiant-games-announce-partnership-to-publish-physical-edition-of-hades-on-playstation-and-xbox-consoles/</a:t>
            </a:r>
            <a:endParaRPr sz="1800">
              <a:solidFill>
                <a:srgbClr val="666666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666666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u="sng">
                <a:solidFill>
                  <a:schemeClr val="hlink"/>
                </a:solidFill>
                <a:latin typeface="Proxima Nova"/>
                <a:ea typeface="Proxima Nova"/>
                <a:cs typeface="Proxima Nova"/>
                <a:sym typeface="Proxima Nova"/>
                <a:hlinkClick r:id="rId6"/>
              </a:rPr>
              <a:t>https://twitter.com/HeadupGames</a:t>
            </a:r>
            <a:endParaRPr sz="1800">
              <a:solidFill>
                <a:srgbClr val="666666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666666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u="sng">
                <a:solidFill>
                  <a:schemeClr val="hlink"/>
                </a:solidFill>
                <a:latin typeface="Proxima Nova"/>
                <a:ea typeface="Proxima Nova"/>
                <a:cs typeface="Proxima Nova"/>
                <a:sym typeface="Proxima Nova"/>
                <a:hlinkClick r:id="rId7"/>
              </a:rPr>
              <a:t>https://www.businesswire.com/news/home/20240327928202/en/Take-Two-Interactive-Software-Inc.-to-Acquire-The-Gearbox-Entertainment-Company-Inc.-Developer-of-Highly-Successful-Borderlands-Franchise</a:t>
            </a:r>
            <a:endParaRPr sz="1800">
              <a:solidFill>
                <a:srgbClr val="666666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666666"/>
                </a:solidFill>
                <a:latin typeface="Proxima Nova"/>
                <a:ea typeface="Proxima Nova"/>
                <a:cs typeface="Proxima Nova"/>
                <a:sym typeface="Proxima Nova"/>
              </a:rPr>
              <a:t> </a:t>
            </a:r>
            <a:endParaRPr sz="1800">
              <a:solidFill>
                <a:srgbClr val="666666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t/>
            </a:r>
            <a:endParaRPr sz="1800">
              <a:solidFill>
                <a:srgbClr val="666666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1" name="Shape 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Google Shape;262;p42"/>
          <p:cNvSpPr txBox="1"/>
          <p:nvPr>
            <p:ph type="ctrTitle"/>
          </p:nvPr>
        </p:nvSpPr>
        <p:spPr>
          <a:xfrm>
            <a:off x="2371725" y="630225"/>
            <a:ext cx="6331500" cy="154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Finance Controller</a:t>
            </a:r>
            <a:endParaRPr/>
          </a:p>
        </p:txBody>
      </p:sp>
      <p:sp>
        <p:nvSpPr>
          <p:cNvPr id="263" name="Google Shape;263;p42"/>
          <p:cNvSpPr txBox="1"/>
          <p:nvPr>
            <p:ph idx="1" type="subTitle"/>
          </p:nvPr>
        </p:nvSpPr>
        <p:spPr>
          <a:xfrm>
            <a:off x="2390267" y="3238450"/>
            <a:ext cx="6331500" cy="1241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Harry Elsey</a:t>
            </a:r>
            <a:endParaRPr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7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Google Shape;268;p43"/>
          <p:cNvSpPr txBox="1"/>
          <p:nvPr>
            <p:ph type="ctrTitle"/>
          </p:nvPr>
        </p:nvSpPr>
        <p:spPr>
          <a:xfrm>
            <a:off x="2371725" y="630225"/>
            <a:ext cx="6331500" cy="154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Finance</a:t>
            </a:r>
            <a:endParaRPr/>
          </a:p>
        </p:txBody>
      </p:sp>
      <p:sp>
        <p:nvSpPr>
          <p:cNvPr id="269" name="Google Shape;269;p43"/>
          <p:cNvSpPr txBox="1"/>
          <p:nvPr>
            <p:ph idx="1" type="subTitle"/>
          </p:nvPr>
        </p:nvSpPr>
        <p:spPr>
          <a:xfrm>
            <a:off x="741902" y="2050725"/>
            <a:ext cx="7660200" cy="2887800"/>
          </a:xfrm>
          <a:prstGeom prst="rect">
            <a:avLst/>
          </a:prstGeom>
          <a:solidFill>
            <a:schemeClr val="dk1"/>
          </a:solidFill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rial"/>
              <a:buChar char="●"/>
            </a:pPr>
            <a:r>
              <a:rPr b="1" lang="en" sz="2400">
                <a:latin typeface="Arial"/>
                <a:ea typeface="Arial"/>
                <a:cs typeface="Arial"/>
                <a:sym typeface="Arial"/>
              </a:rPr>
              <a:t>Cost Analysis</a:t>
            </a:r>
            <a:endParaRPr b="1" sz="2400"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rial"/>
              <a:buChar char="●"/>
            </a:pPr>
            <a:r>
              <a:rPr b="1" lang="en" sz="2400">
                <a:latin typeface="Arial"/>
                <a:ea typeface="Arial"/>
                <a:cs typeface="Arial"/>
                <a:sym typeface="Arial"/>
              </a:rPr>
              <a:t>Sales Projection</a:t>
            </a:r>
            <a:endParaRPr b="1" sz="2400"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rial"/>
              <a:buChar char="●"/>
            </a:pPr>
            <a:r>
              <a:rPr b="1" lang="en" sz="2400">
                <a:latin typeface="Arial"/>
                <a:ea typeface="Arial"/>
                <a:cs typeface="Arial"/>
                <a:sym typeface="Arial"/>
              </a:rPr>
              <a:t>Cash-flow</a:t>
            </a:r>
            <a:endParaRPr b="1" sz="2400"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rial"/>
              <a:buChar char="●"/>
            </a:pPr>
            <a:r>
              <a:rPr b="1" lang="en" sz="2400">
                <a:latin typeface="Arial"/>
                <a:ea typeface="Arial"/>
                <a:cs typeface="Arial"/>
                <a:sym typeface="Arial"/>
              </a:rPr>
              <a:t>Break-even analysis</a:t>
            </a:r>
            <a:endParaRPr b="1" sz="2400"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rial"/>
              <a:buChar char="●"/>
            </a:pPr>
            <a:r>
              <a:rPr b="1" lang="en" sz="2400">
                <a:latin typeface="Arial"/>
                <a:ea typeface="Arial"/>
                <a:cs typeface="Arial"/>
                <a:sym typeface="Arial"/>
              </a:rPr>
              <a:t>How the money will be acquired</a:t>
            </a:r>
            <a:endParaRPr b="1" sz="2400"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rial"/>
              <a:buChar char="●"/>
            </a:pPr>
            <a:r>
              <a:rPr b="1" lang="en" sz="2400">
                <a:latin typeface="Arial"/>
                <a:ea typeface="Arial"/>
                <a:cs typeface="Arial"/>
                <a:sym typeface="Arial"/>
              </a:rPr>
              <a:t>The incomings/outgoings</a:t>
            </a:r>
            <a:endParaRPr b="1" sz="2400"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rial"/>
              <a:buChar char="●"/>
            </a:pPr>
            <a:r>
              <a:rPr b="1" lang="en" sz="2400">
                <a:latin typeface="Arial"/>
                <a:ea typeface="Arial"/>
                <a:cs typeface="Arial"/>
                <a:sym typeface="Arial"/>
              </a:rPr>
              <a:t>How the finances will be managed through out</a:t>
            </a:r>
            <a:endParaRPr b="1" sz="2400">
              <a:latin typeface="Arial"/>
              <a:ea typeface="Arial"/>
              <a:cs typeface="Arial"/>
              <a:sym typeface="Arial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3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" name="Google Shape;274;p44"/>
          <p:cNvSpPr txBox="1"/>
          <p:nvPr>
            <p:ph type="title"/>
          </p:nvPr>
        </p:nvSpPr>
        <p:spPr>
          <a:xfrm>
            <a:off x="406425" y="1806825"/>
            <a:ext cx="8296800" cy="154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Cost Analysis</a:t>
            </a:r>
            <a:endParaRPr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8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Google Shape;279;p45"/>
          <p:cNvSpPr txBox="1"/>
          <p:nvPr>
            <p:ph type="title"/>
          </p:nvPr>
        </p:nvSpPr>
        <p:spPr>
          <a:xfrm>
            <a:off x="303300" y="411575"/>
            <a:ext cx="8520600" cy="639600"/>
          </a:xfrm>
          <a:prstGeom prst="rect">
            <a:avLst/>
          </a:prstGeom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Cost Analysis</a:t>
            </a:r>
            <a:endParaRPr/>
          </a:p>
        </p:txBody>
      </p:sp>
      <p:sp>
        <p:nvSpPr>
          <p:cNvPr id="280" name="Google Shape;280;p45"/>
          <p:cNvSpPr txBox="1"/>
          <p:nvPr/>
        </p:nvSpPr>
        <p:spPr>
          <a:xfrm>
            <a:off x="303300" y="1712975"/>
            <a:ext cx="8154900" cy="3103200"/>
          </a:xfrm>
          <a:prstGeom prst="rect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Char char="●"/>
            </a:pPr>
            <a:r>
              <a:rPr b="1" lang="en" sz="2400">
                <a:solidFill>
                  <a:schemeClr val="dk2"/>
                </a:solidFill>
              </a:rPr>
              <a:t>Hassan – Stock Options + 25% Cuts of profit</a:t>
            </a:r>
            <a:endParaRPr b="1" sz="2400">
              <a:solidFill>
                <a:schemeClr val="dk2"/>
              </a:solidFill>
            </a:endParaRPr>
          </a:p>
          <a:p>
            <a:pPr indent="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00">
              <a:solidFill>
                <a:schemeClr val="dk2"/>
              </a:solidFill>
            </a:endParaRPr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Char char="●"/>
            </a:pPr>
            <a:r>
              <a:rPr b="1" lang="en" sz="2400">
                <a:solidFill>
                  <a:schemeClr val="dk2"/>
                </a:solidFill>
              </a:rPr>
              <a:t>Harry – Stock Options + 25% of profit</a:t>
            </a:r>
            <a:endParaRPr b="1" sz="2400">
              <a:solidFill>
                <a:schemeClr val="dk2"/>
              </a:solidFill>
            </a:endParaRPr>
          </a:p>
          <a:p>
            <a:pPr indent="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00">
              <a:solidFill>
                <a:schemeClr val="dk2"/>
              </a:solidFill>
            </a:endParaRPr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Char char="●"/>
            </a:pPr>
            <a:r>
              <a:rPr b="1" lang="en" sz="2400">
                <a:solidFill>
                  <a:schemeClr val="dk2"/>
                </a:solidFill>
              </a:rPr>
              <a:t>Josh – Stock Options + 25% of profit</a:t>
            </a:r>
            <a:endParaRPr b="1" sz="2400">
              <a:solidFill>
                <a:schemeClr val="dk2"/>
              </a:solidFill>
            </a:endParaRPr>
          </a:p>
          <a:p>
            <a:pPr indent="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400">
              <a:solidFill>
                <a:schemeClr val="dk2"/>
              </a:solidFill>
            </a:endParaRPr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Char char="●"/>
            </a:pPr>
            <a:r>
              <a:rPr b="1" lang="en" sz="2400">
                <a:solidFill>
                  <a:schemeClr val="dk2"/>
                </a:solidFill>
              </a:rPr>
              <a:t>Sean – Stock Options + 25% of profit</a:t>
            </a:r>
            <a:endParaRPr b="1" sz="2400">
              <a:solidFill>
                <a:schemeClr val="dk2"/>
              </a:solidFill>
            </a:endParaRPr>
          </a:p>
        </p:txBody>
      </p:sp>
      <p:sp>
        <p:nvSpPr>
          <p:cNvPr id="281" name="Google Shape;281;p45"/>
          <p:cNvSpPr txBox="1"/>
          <p:nvPr/>
        </p:nvSpPr>
        <p:spPr>
          <a:xfrm>
            <a:off x="245650" y="1161575"/>
            <a:ext cx="2605800" cy="441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" sz="2000" u="sng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Salary</a:t>
            </a:r>
            <a:endParaRPr b="1" i="1" sz="2100" u="sng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5" name="Shape 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" name="Google Shape;286;p46"/>
          <p:cNvSpPr txBox="1"/>
          <p:nvPr>
            <p:ph type="title"/>
          </p:nvPr>
        </p:nvSpPr>
        <p:spPr>
          <a:xfrm>
            <a:off x="311700" y="146175"/>
            <a:ext cx="8520600" cy="639600"/>
          </a:xfrm>
          <a:prstGeom prst="rect">
            <a:avLst/>
          </a:prstGeom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Cost Analysis</a:t>
            </a:r>
            <a:endParaRPr/>
          </a:p>
        </p:txBody>
      </p:sp>
      <p:sp>
        <p:nvSpPr>
          <p:cNvPr id="287" name="Google Shape;287;p46"/>
          <p:cNvSpPr txBox="1"/>
          <p:nvPr/>
        </p:nvSpPr>
        <p:spPr>
          <a:xfrm>
            <a:off x="368850" y="940950"/>
            <a:ext cx="8406300" cy="3992700"/>
          </a:xfrm>
          <a:prstGeom prst="rect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b="1" i="1" lang="en" sz="2100" u="sng">
                <a:solidFill>
                  <a:schemeClr val="dk2"/>
                </a:solidFill>
              </a:rPr>
              <a:t>General Costs Outgoings</a:t>
            </a:r>
            <a:endParaRPr b="1" i="1" sz="2100" u="sng">
              <a:solidFill>
                <a:schemeClr val="dk2"/>
              </a:solidFill>
            </a:endParaRPr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" sz="1650">
                <a:solidFill>
                  <a:schemeClr val="dk2"/>
                </a:solidFill>
              </a:rPr>
              <a:t>•</a:t>
            </a:r>
            <a:r>
              <a:rPr b="1" lang="en" sz="2100">
                <a:solidFill>
                  <a:schemeClr val="dk2"/>
                </a:solidFill>
              </a:rPr>
              <a:t>Upload to steam - £79.99</a:t>
            </a:r>
            <a:endParaRPr b="1" sz="2100">
              <a:solidFill>
                <a:schemeClr val="dk2"/>
              </a:solidFill>
            </a:endParaRPr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" sz="1650">
                <a:solidFill>
                  <a:schemeClr val="dk2"/>
                </a:solidFill>
              </a:rPr>
              <a:t>•</a:t>
            </a:r>
            <a:r>
              <a:rPr b="1" lang="en" sz="2100">
                <a:solidFill>
                  <a:schemeClr val="dk2"/>
                </a:solidFill>
              </a:rPr>
              <a:t>Twitter Premium - £9.60/m</a:t>
            </a:r>
            <a:endParaRPr b="1" sz="2100">
              <a:solidFill>
                <a:schemeClr val="dk2"/>
              </a:solidFill>
            </a:endParaRPr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" sz="1650">
                <a:solidFill>
                  <a:schemeClr val="dk2"/>
                </a:solidFill>
              </a:rPr>
              <a:t>•</a:t>
            </a:r>
            <a:r>
              <a:rPr b="1" lang="en" sz="2100">
                <a:solidFill>
                  <a:schemeClr val="dk2"/>
                </a:solidFill>
              </a:rPr>
              <a:t>Registration of limited company - £40</a:t>
            </a:r>
            <a:endParaRPr b="1" sz="2100">
              <a:solidFill>
                <a:schemeClr val="dk2"/>
              </a:solidFill>
            </a:endParaRPr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" sz="1650">
                <a:solidFill>
                  <a:schemeClr val="dk2"/>
                </a:solidFill>
              </a:rPr>
              <a:t>•</a:t>
            </a:r>
            <a:r>
              <a:rPr b="1" lang="en" sz="2100">
                <a:solidFill>
                  <a:schemeClr val="dk2"/>
                </a:solidFill>
              </a:rPr>
              <a:t>Software Aesprite - £15.76</a:t>
            </a:r>
            <a:endParaRPr b="1" sz="2100">
              <a:solidFill>
                <a:schemeClr val="dk2"/>
              </a:solidFill>
            </a:endParaRPr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" sz="1650">
                <a:solidFill>
                  <a:schemeClr val="dk2"/>
                </a:solidFill>
              </a:rPr>
              <a:t>•</a:t>
            </a:r>
            <a:r>
              <a:rPr b="1" lang="en" sz="2100">
                <a:solidFill>
                  <a:schemeClr val="dk2"/>
                </a:solidFill>
              </a:rPr>
              <a:t>Software Unity – Free of charge but once a profit of £200,000 is gained we then pay £1,610/y</a:t>
            </a:r>
            <a:endParaRPr b="1" sz="2100">
              <a:solidFill>
                <a:schemeClr val="dk2"/>
              </a:solidFill>
            </a:endParaRPr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" sz="1650">
                <a:solidFill>
                  <a:schemeClr val="dk2"/>
                </a:solidFill>
              </a:rPr>
              <a:t>•</a:t>
            </a:r>
            <a:r>
              <a:rPr b="1" lang="en" sz="2100">
                <a:solidFill>
                  <a:schemeClr val="dk2"/>
                </a:solidFill>
              </a:rPr>
              <a:t>Web Hosting - £9/m</a:t>
            </a:r>
            <a:endParaRPr b="1" sz="21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Google Shape;292;p47"/>
          <p:cNvSpPr txBox="1"/>
          <p:nvPr>
            <p:ph type="title"/>
          </p:nvPr>
        </p:nvSpPr>
        <p:spPr>
          <a:xfrm>
            <a:off x="303300" y="411575"/>
            <a:ext cx="8520600" cy="639600"/>
          </a:xfrm>
          <a:prstGeom prst="rect">
            <a:avLst/>
          </a:prstGeom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Cost Analysis</a:t>
            </a:r>
            <a:endParaRPr/>
          </a:p>
        </p:txBody>
      </p:sp>
      <p:sp>
        <p:nvSpPr>
          <p:cNvPr id="293" name="Google Shape;293;p47"/>
          <p:cNvSpPr txBox="1"/>
          <p:nvPr/>
        </p:nvSpPr>
        <p:spPr>
          <a:xfrm>
            <a:off x="303300" y="1236050"/>
            <a:ext cx="8520600" cy="3591600"/>
          </a:xfrm>
          <a:prstGeom prst="rect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b="1" i="1" lang="en" sz="2000" u="sng">
                <a:solidFill>
                  <a:schemeClr val="dk2"/>
                </a:solidFill>
              </a:rPr>
              <a:t>Personal Costs Outgoings</a:t>
            </a:r>
            <a:endParaRPr b="1" i="1" sz="2000" u="sng">
              <a:solidFill>
                <a:schemeClr val="dk2"/>
              </a:solidFill>
            </a:endParaRPr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" sz="1550">
                <a:solidFill>
                  <a:schemeClr val="dk2"/>
                </a:solidFill>
              </a:rPr>
              <a:t>•</a:t>
            </a:r>
            <a:r>
              <a:rPr b="1" lang="en" sz="2000">
                <a:solidFill>
                  <a:schemeClr val="dk2"/>
                </a:solidFill>
              </a:rPr>
              <a:t>Business Insurance –  £13.96/m </a:t>
            </a:r>
            <a:endParaRPr b="1" sz="2200">
              <a:solidFill>
                <a:schemeClr val="dk2"/>
              </a:solidFill>
            </a:endParaRPr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" sz="1550">
                <a:solidFill>
                  <a:schemeClr val="dk2"/>
                </a:solidFill>
              </a:rPr>
              <a:t>•</a:t>
            </a:r>
            <a:r>
              <a:rPr b="1" lang="en" sz="2000">
                <a:solidFill>
                  <a:schemeClr val="dk2"/>
                </a:solidFill>
              </a:rPr>
              <a:t>Office 365 Business – £41.20/m </a:t>
            </a:r>
            <a:endParaRPr b="1" sz="2000">
              <a:solidFill>
                <a:schemeClr val="dk2"/>
              </a:solidFill>
            </a:endParaRPr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b="1" lang="en" sz="2000">
                <a:solidFill>
                  <a:schemeClr val="dk2"/>
                </a:solidFill>
              </a:rPr>
              <a:t>We will be taking into consideration of any unexpected charges so we will be budgeting 5% of our profits in case of any charges we may not be expecting.</a:t>
            </a:r>
            <a:endParaRPr b="1" sz="2000">
              <a:solidFill>
                <a:schemeClr val="dk2"/>
              </a:solidFill>
            </a:endParaRPr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b="1" lang="en" sz="2000">
                <a:solidFill>
                  <a:schemeClr val="dk2"/>
                </a:solidFill>
              </a:rPr>
              <a:t>We will not need to pay for rent or utilities as we are doing this at the comfort of our home, where no bills will have to be paid.</a:t>
            </a:r>
            <a:endParaRPr b="1" sz="20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7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Google Shape;298;p48"/>
          <p:cNvSpPr txBox="1"/>
          <p:nvPr>
            <p:ph type="title"/>
          </p:nvPr>
        </p:nvSpPr>
        <p:spPr>
          <a:xfrm>
            <a:off x="303300" y="411575"/>
            <a:ext cx="8520600" cy="639600"/>
          </a:xfrm>
          <a:prstGeom prst="rect">
            <a:avLst/>
          </a:prstGeom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Cost Analysis</a:t>
            </a:r>
            <a:endParaRPr/>
          </a:p>
        </p:txBody>
      </p:sp>
      <p:sp>
        <p:nvSpPr>
          <p:cNvPr id="299" name="Google Shape;299;p48"/>
          <p:cNvSpPr txBox="1"/>
          <p:nvPr/>
        </p:nvSpPr>
        <p:spPr>
          <a:xfrm>
            <a:off x="365550" y="1471725"/>
            <a:ext cx="8396100" cy="2940900"/>
          </a:xfrm>
          <a:prstGeom prst="rect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b="1" i="1" lang="en" sz="2800" u="sng">
                <a:solidFill>
                  <a:schemeClr val="dk2"/>
                </a:solidFill>
              </a:rPr>
              <a:t>Incomings</a:t>
            </a:r>
            <a:endParaRPr b="1" i="1" sz="2800" u="sng">
              <a:solidFill>
                <a:schemeClr val="dk2"/>
              </a:solidFill>
            </a:endParaRPr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b="1" lang="en" sz="2800">
                <a:solidFill>
                  <a:schemeClr val="dk2"/>
                </a:solidFill>
              </a:rPr>
              <a:t>Game Selling Price - £7.99</a:t>
            </a:r>
            <a:endParaRPr b="1" sz="2800">
              <a:solidFill>
                <a:schemeClr val="dk2"/>
              </a:solidFill>
            </a:endParaRPr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b="1" lang="en" sz="2800">
                <a:solidFill>
                  <a:schemeClr val="dk2"/>
                </a:solidFill>
              </a:rPr>
              <a:t>We will be bearing in mind of the 30% commission charge that steam will be taking from our profits.</a:t>
            </a:r>
            <a:endParaRPr b="1" sz="28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3" name="Shape 3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" name="Google Shape;304;p49"/>
          <p:cNvSpPr txBox="1"/>
          <p:nvPr>
            <p:ph type="title"/>
          </p:nvPr>
        </p:nvSpPr>
        <p:spPr>
          <a:xfrm>
            <a:off x="303300" y="411575"/>
            <a:ext cx="8520600" cy="639600"/>
          </a:xfrm>
          <a:prstGeom prst="rect">
            <a:avLst/>
          </a:prstGeom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Cost Analysis</a:t>
            </a:r>
            <a:endParaRPr/>
          </a:p>
        </p:txBody>
      </p:sp>
      <p:sp>
        <p:nvSpPr>
          <p:cNvPr id="305" name="Google Shape;305;p49"/>
          <p:cNvSpPr txBox="1"/>
          <p:nvPr/>
        </p:nvSpPr>
        <p:spPr>
          <a:xfrm>
            <a:off x="470400" y="1182175"/>
            <a:ext cx="8203200" cy="3600900"/>
          </a:xfrm>
          <a:prstGeom prst="rect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b="1" i="1" lang="en" sz="2300" u="sng">
                <a:solidFill>
                  <a:schemeClr val="dk2"/>
                </a:solidFill>
              </a:rPr>
              <a:t>Overall Outgoing</a:t>
            </a:r>
            <a:endParaRPr b="1" i="1" sz="2300" u="sng">
              <a:solidFill>
                <a:schemeClr val="dk2"/>
              </a:solidFill>
            </a:endParaRPr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b="1" lang="en" sz="2300">
                <a:solidFill>
                  <a:schemeClr val="dk2"/>
                </a:solidFill>
              </a:rPr>
              <a:t>Upon creating the product and the development we have spent the exact amount of:</a:t>
            </a:r>
            <a:endParaRPr b="1" sz="2300">
              <a:solidFill>
                <a:schemeClr val="dk2"/>
              </a:solidFill>
            </a:endParaRPr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b="1" lang="en" sz="2300">
                <a:solidFill>
                  <a:schemeClr val="dk2"/>
                </a:solidFill>
              </a:rPr>
              <a:t>£1,020.87</a:t>
            </a:r>
            <a:endParaRPr b="1" sz="2300">
              <a:solidFill>
                <a:schemeClr val="dk2"/>
              </a:solidFill>
            </a:endParaRPr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b="1" lang="en" sz="2300">
                <a:solidFill>
                  <a:schemeClr val="dk2"/>
                </a:solidFill>
              </a:rPr>
              <a:t>So, we are currently down £1,020.87 before release of the game.</a:t>
            </a:r>
            <a:endParaRPr b="1" sz="2300">
              <a:solidFill>
                <a:schemeClr val="dk2"/>
              </a:solidFill>
            </a:endParaRPr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b="1" lang="en" sz="2300">
                <a:solidFill>
                  <a:schemeClr val="dk2"/>
                </a:solidFill>
              </a:rPr>
              <a:t>The next slide will be about how we gathered the money.</a:t>
            </a:r>
            <a:endParaRPr b="1" sz="23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9" name="Shape 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" name="Google Shape;310;p50"/>
          <p:cNvSpPr txBox="1"/>
          <p:nvPr>
            <p:ph type="title"/>
          </p:nvPr>
        </p:nvSpPr>
        <p:spPr>
          <a:xfrm>
            <a:off x="406425" y="1806825"/>
            <a:ext cx="8296800" cy="154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How the money was  acquired</a:t>
            </a:r>
            <a:endParaRPr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14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" name="Google Shape;315;p51"/>
          <p:cNvSpPr txBox="1"/>
          <p:nvPr>
            <p:ph type="title"/>
          </p:nvPr>
        </p:nvSpPr>
        <p:spPr>
          <a:xfrm>
            <a:off x="311700" y="242700"/>
            <a:ext cx="8520600" cy="639600"/>
          </a:xfrm>
          <a:prstGeom prst="rect">
            <a:avLst/>
          </a:prstGeom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How the money was acquired?</a:t>
            </a:r>
            <a:endParaRPr/>
          </a:p>
        </p:txBody>
      </p:sp>
      <p:sp>
        <p:nvSpPr>
          <p:cNvPr id="316" name="Google Shape;316;p51"/>
          <p:cNvSpPr txBox="1"/>
          <p:nvPr/>
        </p:nvSpPr>
        <p:spPr>
          <a:xfrm>
            <a:off x="203100" y="1242350"/>
            <a:ext cx="8737800" cy="3468000"/>
          </a:xfrm>
          <a:prstGeom prst="rect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700">
                <a:solidFill>
                  <a:schemeClr val="dk2"/>
                </a:solidFill>
              </a:rPr>
              <a:t>The Money was </a:t>
            </a:r>
            <a:r>
              <a:rPr b="1" lang="en" sz="2700">
                <a:solidFill>
                  <a:schemeClr val="dk2"/>
                </a:solidFill>
              </a:rPr>
              <a:t>acquired</a:t>
            </a:r>
            <a:r>
              <a:rPr b="1" lang="en" sz="2700">
                <a:solidFill>
                  <a:schemeClr val="dk2"/>
                </a:solidFill>
              </a:rPr>
              <a:t> by the following:</a:t>
            </a:r>
            <a:endParaRPr b="1" sz="2700">
              <a:solidFill>
                <a:schemeClr val="dk2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700">
              <a:solidFill>
                <a:schemeClr val="dk2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>
                <a:solidFill>
                  <a:schemeClr val="dk2"/>
                </a:solidFill>
              </a:rPr>
              <a:t>•</a:t>
            </a:r>
            <a:r>
              <a:rPr b="1" lang="en" sz="2700">
                <a:solidFill>
                  <a:schemeClr val="dk2"/>
                </a:solidFill>
              </a:rPr>
              <a:t>Savings</a:t>
            </a:r>
            <a:endParaRPr b="1" sz="2700">
              <a:solidFill>
                <a:schemeClr val="dk2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>
                <a:solidFill>
                  <a:schemeClr val="dk2"/>
                </a:solidFill>
              </a:rPr>
              <a:t>•</a:t>
            </a:r>
            <a:r>
              <a:rPr b="1" lang="en" sz="2700">
                <a:solidFill>
                  <a:schemeClr val="dk2"/>
                </a:solidFill>
              </a:rPr>
              <a:t>Part/Full time jobs</a:t>
            </a:r>
            <a:endParaRPr b="1" sz="2700">
              <a:solidFill>
                <a:schemeClr val="dk2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700">
              <a:solidFill>
                <a:schemeClr val="dk2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700">
                <a:solidFill>
                  <a:schemeClr val="dk2"/>
                </a:solidFill>
              </a:rPr>
              <a:t>As a group we decided on this method which when then was able </a:t>
            </a:r>
            <a:r>
              <a:rPr b="1" lang="en" sz="2700">
                <a:solidFill>
                  <a:schemeClr val="dk2"/>
                </a:solidFill>
              </a:rPr>
              <a:t>to save £1,020.87 between the 4 of us.</a:t>
            </a:r>
            <a:endParaRPr b="1" sz="27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20" name="Shape 3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1" name="Google Shape;321;p52"/>
          <p:cNvSpPr txBox="1"/>
          <p:nvPr>
            <p:ph type="title"/>
          </p:nvPr>
        </p:nvSpPr>
        <p:spPr>
          <a:xfrm>
            <a:off x="406425" y="1806825"/>
            <a:ext cx="8296800" cy="154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Sales/Cost Projections</a:t>
            </a:r>
            <a:endParaRPr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25" name="Shape 3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6" name="Google Shape;326;p53"/>
          <p:cNvSpPr txBox="1"/>
          <p:nvPr>
            <p:ph type="title"/>
          </p:nvPr>
        </p:nvSpPr>
        <p:spPr>
          <a:xfrm>
            <a:off x="319500" y="622950"/>
            <a:ext cx="7449300" cy="755700"/>
          </a:xfrm>
          <a:prstGeom prst="rect">
            <a:avLst/>
          </a:prstGeom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/>
              <a:t>Sales/Cost Projections</a:t>
            </a:r>
            <a:endParaRPr sz="2800"/>
          </a:p>
        </p:txBody>
      </p:sp>
      <p:sp>
        <p:nvSpPr>
          <p:cNvPr id="327" name="Google Shape;327;p53"/>
          <p:cNvSpPr txBox="1"/>
          <p:nvPr>
            <p:ph idx="1" type="body"/>
          </p:nvPr>
        </p:nvSpPr>
        <p:spPr>
          <a:xfrm>
            <a:off x="319500" y="2113612"/>
            <a:ext cx="2808000" cy="2277000"/>
          </a:xfrm>
          <a:prstGeom prst="rect">
            <a:avLst/>
          </a:prstGeom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b="1" lang="en" sz="2400">
                <a:latin typeface="Arial"/>
                <a:ea typeface="Arial"/>
                <a:cs typeface="Arial"/>
                <a:sym typeface="Arial"/>
              </a:rPr>
              <a:t>This Graph shows the gross income over the 5 years of the games release.</a:t>
            </a:r>
            <a:endParaRPr b="1" sz="24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pic>
        <p:nvPicPr>
          <p:cNvPr id="328" name="Google Shape;328;p5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279900" y="1531050"/>
            <a:ext cx="5711700" cy="344211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32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" name="Google Shape;333;p54"/>
          <p:cNvSpPr txBox="1"/>
          <p:nvPr>
            <p:ph type="title"/>
          </p:nvPr>
        </p:nvSpPr>
        <p:spPr>
          <a:xfrm>
            <a:off x="303300" y="411575"/>
            <a:ext cx="8520600" cy="639600"/>
          </a:xfrm>
          <a:prstGeom prst="rect">
            <a:avLst/>
          </a:prstGeom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Sales/Cost Projections</a:t>
            </a:r>
            <a:endParaRPr/>
          </a:p>
        </p:txBody>
      </p:sp>
      <p:sp>
        <p:nvSpPr>
          <p:cNvPr id="334" name="Google Shape;334;p54"/>
          <p:cNvSpPr txBox="1"/>
          <p:nvPr/>
        </p:nvSpPr>
        <p:spPr>
          <a:xfrm>
            <a:off x="2317500" y="4231950"/>
            <a:ext cx="5063100" cy="528900"/>
          </a:xfrm>
          <a:prstGeom prst="rect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This is the table following the sales.</a:t>
            </a:r>
            <a:endParaRPr sz="24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335" name="Google Shape;335;p5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203575"/>
            <a:ext cx="8671501" cy="281123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39" name="Shape 3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0" name="Google Shape;340;p55"/>
          <p:cNvSpPr txBox="1"/>
          <p:nvPr>
            <p:ph type="title"/>
          </p:nvPr>
        </p:nvSpPr>
        <p:spPr>
          <a:xfrm>
            <a:off x="406425" y="1806825"/>
            <a:ext cx="8296800" cy="154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Cash Flow</a:t>
            </a:r>
            <a:endParaRPr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44" name="Shape 3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" name="Google Shape;345;p56"/>
          <p:cNvSpPr txBox="1"/>
          <p:nvPr>
            <p:ph type="title"/>
          </p:nvPr>
        </p:nvSpPr>
        <p:spPr>
          <a:xfrm>
            <a:off x="319500" y="407625"/>
            <a:ext cx="2808000" cy="755700"/>
          </a:xfrm>
          <a:prstGeom prst="rect">
            <a:avLst/>
          </a:prstGeom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Cash Flow</a:t>
            </a:r>
            <a:endParaRPr/>
          </a:p>
        </p:txBody>
      </p:sp>
      <p:sp>
        <p:nvSpPr>
          <p:cNvPr id="346" name="Google Shape;346;p56"/>
          <p:cNvSpPr txBox="1"/>
          <p:nvPr>
            <p:ph idx="1" type="body"/>
          </p:nvPr>
        </p:nvSpPr>
        <p:spPr>
          <a:xfrm>
            <a:off x="319500" y="1309875"/>
            <a:ext cx="2652900" cy="3677700"/>
          </a:xfrm>
          <a:prstGeom prst="rect">
            <a:avLst/>
          </a:prstGeom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b="1" lang="en" sz="1500">
                <a:latin typeface="Arial"/>
                <a:ea typeface="Arial"/>
                <a:cs typeface="Arial"/>
                <a:sym typeface="Arial"/>
              </a:rPr>
              <a:t>With the cash flow, as I only income we be determined by the users that buy the game which is at £7.99 whereas we have an outgoing of £1,020.87 on the first year and the following years we will be having an outgoing of £885.12.  Below shows the cash flow of the incomings judging by the users, and the outcomings.</a:t>
            </a:r>
            <a:endParaRPr b="1" sz="15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 sz="700"/>
          </a:p>
        </p:txBody>
      </p:sp>
      <p:sp>
        <p:nvSpPr>
          <p:cNvPr id="347" name="Google Shape;347;p56"/>
          <p:cNvSpPr txBox="1"/>
          <p:nvPr/>
        </p:nvSpPr>
        <p:spPr>
          <a:xfrm>
            <a:off x="6801200" y="2722875"/>
            <a:ext cx="2025900" cy="1935000"/>
          </a:xfrm>
          <a:prstGeom prst="rect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3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These tables show the cash flow of the incomings and outgoings</a:t>
            </a:r>
            <a:endParaRPr sz="23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348" name="Google Shape;348;p5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279900" y="152400"/>
            <a:ext cx="5547200" cy="2060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49" name="Google Shape;349;p5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731600" y="2382550"/>
            <a:ext cx="1702425" cy="2628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50" name="Google Shape;350;p56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753975" y="2382550"/>
            <a:ext cx="977625" cy="26286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54" name="Shape 3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5" name="Google Shape;355;p57"/>
          <p:cNvSpPr txBox="1"/>
          <p:nvPr>
            <p:ph type="title"/>
          </p:nvPr>
        </p:nvSpPr>
        <p:spPr>
          <a:xfrm>
            <a:off x="406425" y="1806825"/>
            <a:ext cx="8296800" cy="154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Break-Even Analysis</a:t>
            </a:r>
            <a:endParaRPr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59" name="Shape 3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0" name="Google Shape;360;p58"/>
          <p:cNvSpPr txBox="1"/>
          <p:nvPr>
            <p:ph type="title"/>
          </p:nvPr>
        </p:nvSpPr>
        <p:spPr>
          <a:xfrm>
            <a:off x="319500" y="407600"/>
            <a:ext cx="3408600" cy="755700"/>
          </a:xfrm>
          <a:prstGeom prst="rect">
            <a:avLst/>
          </a:prstGeom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Break-Even Analysis</a:t>
            </a:r>
            <a:endParaRPr/>
          </a:p>
        </p:txBody>
      </p:sp>
      <p:sp>
        <p:nvSpPr>
          <p:cNvPr id="361" name="Google Shape;361;p58"/>
          <p:cNvSpPr txBox="1"/>
          <p:nvPr>
            <p:ph idx="1" type="body"/>
          </p:nvPr>
        </p:nvSpPr>
        <p:spPr>
          <a:xfrm>
            <a:off x="319500" y="1846800"/>
            <a:ext cx="2808000" cy="2511000"/>
          </a:xfrm>
          <a:prstGeom prst="rect">
            <a:avLst/>
          </a:prstGeom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b="1" lang="en" sz="2400">
                <a:latin typeface="Arial"/>
                <a:ea typeface="Arial"/>
                <a:cs typeface="Arial"/>
                <a:sym typeface="Arial"/>
              </a:rPr>
              <a:t>With break-even analysis, we are expected to meet the point between 15-16 month.</a:t>
            </a:r>
            <a:endParaRPr b="1" sz="24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pic>
        <p:nvPicPr>
          <p:cNvPr id="362" name="Google Shape;362;p5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279900" y="1315700"/>
            <a:ext cx="5711700" cy="343004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66" name="Shape 3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7" name="Google Shape;367;p59"/>
          <p:cNvSpPr txBox="1"/>
          <p:nvPr>
            <p:ph type="title"/>
          </p:nvPr>
        </p:nvSpPr>
        <p:spPr>
          <a:xfrm>
            <a:off x="319500" y="783775"/>
            <a:ext cx="3134100" cy="553500"/>
          </a:xfrm>
          <a:prstGeom prst="rect">
            <a:avLst/>
          </a:prstGeom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Break-Even Analysis</a:t>
            </a:r>
            <a:endParaRPr/>
          </a:p>
        </p:txBody>
      </p:sp>
      <p:sp>
        <p:nvSpPr>
          <p:cNvPr id="368" name="Google Shape;368;p59"/>
          <p:cNvSpPr txBox="1"/>
          <p:nvPr>
            <p:ph idx="1" type="body"/>
          </p:nvPr>
        </p:nvSpPr>
        <p:spPr>
          <a:xfrm>
            <a:off x="319500" y="1846801"/>
            <a:ext cx="2808000" cy="2304900"/>
          </a:xfrm>
          <a:prstGeom prst="rect">
            <a:avLst/>
          </a:prstGeom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b="1" lang="en" sz="2400">
                <a:latin typeface="Arial"/>
                <a:ea typeface="Arial"/>
                <a:cs typeface="Arial"/>
                <a:sym typeface="Arial"/>
              </a:rPr>
              <a:t>This is the table showing the </a:t>
            </a:r>
            <a:r>
              <a:rPr b="1" lang="en" sz="2400">
                <a:latin typeface="Arial"/>
                <a:ea typeface="Arial"/>
                <a:cs typeface="Arial"/>
                <a:sym typeface="Arial"/>
              </a:rPr>
              <a:t>breakdown</a:t>
            </a:r>
            <a:r>
              <a:rPr b="1" lang="en" sz="2400">
                <a:latin typeface="Arial"/>
                <a:ea typeface="Arial"/>
                <a:cs typeface="Arial"/>
                <a:sym typeface="Arial"/>
              </a:rPr>
              <a:t> between each month.</a:t>
            </a:r>
            <a:endParaRPr b="1" sz="24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pic>
        <p:nvPicPr>
          <p:cNvPr id="369" name="Google Shape;369;p5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056900" y="152400"/>
            <a:ext cx="4934701" cy="47092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73" name="Shape 3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4" name="Google Shape;374;p60"/>
          <p:cNvSpPr txBox="1"/>
          <p:nvPr>
            <p:ph type="title"/>
          </p:nvPr>
        </p:nvSpPr>
        <p:spPr>
          <a:xfrm>
            <a:off x="406425" y="1806825"/>
            <a:ext cx="8296800" cy="154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How The Finances Will Be Managed</a:t>
            </a:r>
            <a:endParaRPr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78" name="Shape 3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" name="Google Shape;379;p61"/>
          <p:cNvSpPr txBox="1"/>
          <p:nvPr>
            <p:ph type="title"/>
          </p:nvPr>
        </p:nvSpPr>
        <p:spPr>
          <a:xfrm>
            <a:off x="303300" y="411575"/>
            <a:ext cx="8520600" cy="639600"/>
          </a:xfrm>
          <a:prstGeom prst="rect">
            <a:avLst/>
          </a:prstGeom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How The Finances Will Be Managed</a:t>
            </a:r>
            <a:endParaRPr/>
          </a:p>
        </p:txBody>
      </p:sp>
      <p:sp>
        <p:nvSpPr>
          <p:cNvPr id="380" name="Google Shape;380;p61"/>
          <p:cNvSpPr txBox="1"/>
          <p:nvPr/>
        </p:nvSpPr>
        <p:spPr>
          <a:xfrm>
            <a:off x="417450" y="1316700"/>
            <a:ext cx="8292300" cy="3333900"/>
          </a:xfrm>
          <a:prstGeom prst="rect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The </a:t>
            </a:r>
            <a:r>
              <a:rPr lang="en" sz="2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finances</a:t>
            </a:r>
            <a:r>
              <a:rPr lang="en" sz="2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 will be managed by using Excel to document our incomings/outgoings, any new costs along the way, any unexpected costs, and our profits.</a:t>
            </a:r>
            <a:endParaRPr sz="28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8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So with this I will be </a:t>
            </a:r>
            <a:r>
              <a:rPr lang="en" sz="2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constantly</a:t>
            </a:r>
            <a:r>
              <a:rPr lang="en" sz="2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 checking and updating the document making sure that we are up to date with the </a:t>
            </a:r>
            <a:r>
              <a:rPr lang="en" sz="2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finances.</a:t>
            </a:r>
            <a:endParaRPr sz="28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84" name="Shape 3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5" name="Google Shape;385;p62"/>
          <p:cNvSpPr txBox="1"/>
          <p:nvPr>
            <p:ph type="title"/>
          </p:nvPr>
        </p:nvSpPr>
        <p:spPr>
          <a:xfrm>
            <a:off x="303300" y="411575"/>
            <a:ext cx="8520600" cy="639600"/>
          </a:xfrm>
          <a:prstGeom prst="rect">
            <a:avLst/>
          </a:prstGeom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Finance References</a:t>
            </a:r>
            <a:endParaRPr/>
          </a:p>
        </p:txBody>
      </p:sp>
      <p:sp>
        <p:nvSpPr>
          <p:cNvPr id="386" name="Google Shape;386;p62"/>
          <p:cNvSpPr txBox="1"/>
          <p:nvPr/>
        </p:nvSpPr>
        <p:spPr>
          <a:xfrm>
            <a:off x="310450" y="1093600"/>
            <a:ext cx="8473800" cy="39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Web Hosting - </a:t>
            </a:r>
            <a:r>
              <a:rPr lang="en" sz="1100" u="sng">
                <a:solidFill>
                  <a:schemeClr val="hlink"/>
                </a:solidFill>
                <a:hlinkClick r:id="rId3"/>
              </a:rPr>
              <a:t>Web Hosting for the UK starting at £1/month ᐅ IONOS</a:t>
            </a:r>
            <a:endParaRPr sz="13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2"/>
                </a:solidFill>
              </a:rPr>
              <a:t>Upload to Steam - </a:t>
            </a:r>
            <a:r>
              <a:rPr lang="en" sz="1100" u="sng">
                <a:solidFill>
                  <a:schemeClr val="hlink"/>
                </a:solidFill>
                <a:hlinkClick r:id="rId4"/>
              </a:rPr>
              <a:t>Welcome to Steam (steampowered.com)</a:t>
            </a:r>
            <a:endParaRPr sz="1200">
              <a:solidFill>
                <a:schemeClr val="dk2"/>
              </a:solidFill>
            </a:endParaRPr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2"/>
                </a:solidFill>
              </a:rPr>
              <a:t>Twitter Premium - </a:t>
            </a:r>
            <a:r>
              <a:rPr lang="en" sz="1100" u="sng">
                <a:solidFill>
                  <a:schemeClr val="hlink"/>
                </a:solidFill>
                <a:hlinkClick r:id="rId5"/>
              </a:rPr>
              <a:t>About X Premium (twitter.com)</a:t>
            </a:r>
            <a:endParaRPr sz="1200">
              <a:solidFill>
                <a:schemeClr val="dk2"/>
              </a:solidFill>
            </a:endParaRPr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2"/>
                </a:solidFill>
              </a:rPr>
              <a:t>Registration of limited company - </a:t>
            </a:r>
            <a:r>
              <a:rPr lang="en" sz="1100" u="sng">
                <a:solidFill>
                  <a:schemeClr val="hlink"/>
                </a:solidFill>
                <a:hlinkClick r:id="rId6"/>
              </a:rPr>
              <a:t>Setting up a limited company: requirements and costs - IONOS</a:t>
            </a:r>
            <a:r>
              <a:rPr lang="en" sz="1200">
                <a:solidFill>
                  <a:schemeClr val="dk2"/>
                </a:solidFill>
              </a:rPr>
              <a:t> - Paying through post</a:t>
            </a:r>
            <a:endParaRPr sz="1200">
              <a:solidFill>
                <a:schemeClr val="dk2"/>
              </a:solidFill>
            </a:endParaRPr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2"/>
                </a:solidFill>
              </a:rPr>
              <a:t>Software: Aseprite - </a:t>
            </a:r>
            <a:r>
              <a:rPr lang="en" sz="1100" u="sng">
                <a:solidFill>
                  <a:schemeClr val="hlink"/>
                </a:solidFill>
                <a:hlinkClick r:id="rId7"/>
              </a:rPr>
              <a:t>Aseprite - Animated sprite editor &amp; pixel art tool</a:t>
            </a:r>
            <a:endParaRPr sz="1200">
              <a:solidFill>
                <a:schemeClr val="dk2"/>
              </a:solidFill>
            </a:endParaRPr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2"/>
                </a:solidFill>
              </a:rPr>
              <a:t>Software: Unity - </a:t>
            </a:r>
            <a:r>
              <a:rPr lang="en" sz="1100" u="sng">
                <a:solidFill>
                  <a:schemeClr val="hlink"/>
                </a:solidFill>
                <a:hlinkClick r:id="rId8"/>
              </a:rPr>
              <a:t>Compare Unity Plans: Personal, Pro, Enterprise, Industry | Unity</a:t>
            </a:r>
            <a:endParaRPr sz="1200">
              <a:solidFill>
                <a:schemeClr val="dk2"/>
              </a:solidFill>
            </a:endParaRPr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2"/>
                </a:solidFill>
              </a:rPr>
              <a:t>Business Insurance - </a:t>
            </a:r>
            <a:r>
              <a:rPr lang="en" sz="1100" u="sng">
                <a:solidFill>
                  <a:schemeClr val="hlink"/>
                </a:solidFill>
                <a:hlinkClick r:id="rId9"/>
              </a:rPr>
              <a:t>Business Insurance from £3.49 per month - Simply Business UK</a:t>
            </a:r>
            <a:r>
              <a:rPr lang="en">
                <a:solidFill>
                  <a:schemeClr val="dk2"/>
                </a:solidFill>
              </a:rPr>
              <a:t> - per person</a:t>
            </a:r>
            <a:endParaRPr>
              <a:solidFill>
                <a:schemeClr val="dk2"/>
              </a:solidFill>
            </a:endParaRPr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2"/>
                </a:solidFill>
              </a:rPr>
              <a:t>Office 365 Business - </a:t>
            </a:r>
            <a:r>
              <a:rPr lang="en" sz="1100" u="sng">
                <a:solidFill>
                  <a:schemeClr val="hlink"/>
                </a:solidFill>
                <a:hlinkClick r:id="rId10"/>
              </a:rPr>
              <a:t>Compare All Microsoft 365 Plans | Microsoft</a:t>
            </a:r>
            <a:r>
              <a:rPr lang="en" sz="400">
                <a:solidFill>
                  <a:schemeClr val="dk2"/>
                </a:solidFill>
              </a:rPr>
              <a:t> </a:t>
            </a:r>
            <a:r>
              <a:rPr lang="en" sz="1200">
                <a:solidFill>
                  <a:schemeClr val="dk2"/>
                </a:solidFill>
              </a:rPr>
              <a:t>- per person</a:t>
            </a:r>
            <a:endParaRPr sz="1200">
              <a:solidFill>
                <a:schemeClr val="dk2"/>
              </a:solidFill>
            </a:endParaRPr>
          </a:p>
          <a:p>
            <a:pPr indent="-279400" lvl="0" marL="45720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ts val="800"/>
              <a:buFont typeface="Lato"/>
              <a:buChar char="●"/>
            </a:pPr>
            <a:r>
              <a:rPr lang="en" sz="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Excel </a:t>
            </a:r>
            <a:endParaRPr sz="8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indent="-279400" lvl="0" marL="45720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Font typeface="Lato"/>
              <a:buChar char="●"/>
            </a:pPr>
            <a:r>
              <a:rPr lang="en" sz="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Cost</a:t>
            </a:r>
            <a:endParaRPr sz="8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indent="-279400" lvl="0" marL="45720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Font typeface="Lato"/>
              <a:buChar char="●"/>
            </a:pPr>
            <a:r>
              <a:rPr lang="en" sz="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Word</a:t>
            </a:r>
            <a:endParaRPr sz="8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What helped me construct what I need to do as a finance manager - </a:t>
            </a:r>
            <a:r>
              <a:rPr lang="en" sz="1100" u="sng">
                <a:solidFill>
                  <a:schemeClr val="hlink"/>
                </a:solidFill>
                <a:hlinkClick r:id="rId11"/>
              </a:rPr>
              <a:t>Finance for Managers: Key Concepts &amp; Skills (esoftskills.com)</a:t>
            </a:r>
            <a:endParaRPr sz="12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90" name="Shape 3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p63"/>
          <p:cNvSpPr txBox="1"/>
          <p:nvPr>
            <p:ph type="title"/>
          </p:nvPr>
        </p:nvSpPr>
        <p:spPr>
          <a:xfrm>
            <a:off x="406425" y="1806825"/>
            <a:ext cx="8296800" cy="154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Any Questions?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wiss">
  <a:themeElements>
    <a:clrScheme name="Swiss">
      <a:dk1>
        <a:srgbClr val="F46524"/>
      </a:dk1>
      <a:lt1>
        <a:srgbClr val="FFFFFF"/>
      </a:lt1>
      <a:dk2>
        <a:srgbClr val="000000"/>
      </a:dk2>
      <a:lt2>
        <a:srgbClr val="757575"/>
      </a:lt2>
      <a:accent1>
        <a:srgbClr val="01579B"/>
      </a:accent1>
      <a:accent2>
        <a:srgbClr val="27C7BD"/>
      </a:accent2>
      <a:accent3>
        <a:srgbClr val="0099E8"/>
      </a:accent3>
      <a:accent4>
        <a:srgbClr val="51B9A3"/>
      </a:accent4>
      <a:accent5>
        <a:srgbClr val="FB8C00"/>
      </a:accent5>
      <a:accent6>
        <a:srgbClr val="FFAE88"/>
      </a:accent6>
      <a:hlink>
        <a:srgbClr val="0277BD"/>
      </a:hlink>
      <a:folHlink>
        <a:srgbClr val="0277B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