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sldIdLst>
    <p:sldId id="256" r:id="rId2"/>
    <p:sldId id="257" r:id="rId3"/>
    <p:sldId id="258" r:id="rId4"/>
    <p:sldId id="259" r:id="rId5"/>
    <p:sldId id="260" r:id="rId6"/>
    <p:sldId id="261" r:id="rId7"/>
    <p:sldId id="262" r:id="rId8"/>
    <p:sldId id="263" r:id="rId9"/>
    <p:sldId id="264" r:id="rId10"/>
    <p:sldId id="265"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F7660E-AD7C-5345-B2EC-544758240092}" v="581" dt="2021-11-21T13:36:19.257"/>
    <p1510:client id="{56DB290A-FA38-D8CA-7C42-E7327F419445}" v="152" dt="2021-11-18T21:57:51.343"/>
    <p1510:client id="{6C236579-07E5-8376-840A-AB17B3FCBA4B}" v="1797" dt="2021-11-18T17:55:41.805"/>
    <p1510:client id="{74883C5E-3579-4194-B825-BAE625A84712}" v="1503" dt="2021-11-17T18:04:18.469"/>
    <p1510:client id="{A73C6F27-70EC-5CF7-5D56-B5C44FB65E16}" v="212" dt="2021-11-20T18:08:38.136"/>
    <p1510:client id="{BD4F6295-1759-1B8D-EE6E-78C5654BB4D5}" v="25" dt="2021-11-20T18:27:12.649"/>
    <p1510:client id="{DAB1EC5D-66AE-CACE-E79F-52D9F721DBF5}" v="2176" dt="2021-11-18T21:04:02.927"/>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wabena Amponsah Mensah (2027768)" userId="S::2027768@student.uwtsd.ac.uk::781aeaad-98e2-4943-87c2-d181684724ce" providerId="AD" clId="Web-{4CF7660E-AD7C-5345-B2EC-544758240092}"/>
    <pc:docChg chg="modSld">
      <pc:chgData name="Kwabena Amponsah Mensah (2027768)" userId="S::2027768@student.uwtsd.ac.uk::781aeaad-98e2-4943-87c2-d181684724ce" providerId="AD" clId="Web-{4CF7660E-AD7C-5345-B2EC-544758240092}" dt="2021-11-21T13:36:19.257" v="580" actId="20577"/>
      <pc:docMkLst>
        <pc:docMk/>
      </pc:docMkLst>
      <pc:sldChg chg="modSp">
        <pc:chgData name="Kwabena Amponsah Mensah (2027768)" userId="S::2027768@student.uwtsd.ac.uk::781aeaad-98e2-4943-87c2-d181684724ce" providerId="AD" clId="Web-{4CF7660E-AD7C-5345-B2EC-544758240092}" dt="2021-11-21T13:32:19.143" v="528" actId="14100"/>
        <pc:sldMkLst>
          <pc:docMk/>
          <pc:sldMk cId="2728177746" sldId="259"/>
        </pc:sldMkLst>
        <pc:spChg chg="mod">
          <ac:chgData name="Kwabena Amponsah Mensah (2027768)" userId="S::2027768@student.uwtsd.ac.uk::781aeaad-98e2-4943-87c2-d181684724ce" providerId="AD" clId="Web-{4CF7660E-AD7C-5345-B2EC-544758240092}" dt="2021-11-21T13:32:19.143" v="528" actId="14100"/>
          <ac:spMkLst>
            <pc:docMk/>
            <pc:sldMk cId="2728177746" sldId="259"/>
            <ac:spMk id="106" creationId="{62FB818C-DCFF-491C-A409-86F18B5D3E5C}"/>
          </ac:spMkLst>
        </pc:spChg>
      </pc:sldChg>
      <pc:sldChg chg="modSp">
        <pc:chgData name="Kwabena Amponsah Mensah (2027768)" userId="S::2027768@student.uwtsd.ac.uk::781aeaad-98e2-4943-87c2-d181684724ce" providerId="AD" clId="Web-{4CF7660E-AD7C-5345-B2EC-544758240092}" dt="2021-11-21T13:36:19.257" v="580" actId="20577"/>
        <pc:sldMkLst>
          <pc:docMk/>
          <pc:sldMk cId="1370067275" sldId="264"/>
        </pc:sldMkLst>
        <pc:spChg chg="mod">
          <ac:chgData name="Kwabena Amponsah Mensah (2027768)" userId="S::2027768@student.uwtsd.ac.uk::781aeaad-98e2-4943-87c2-d181684724ce" providerId="AD" clId="Web-{4CF7660E-AD7C-5345-B2EC-544758240092}" dt="2021-11-21T13:36:19.257" v="580" actId="20577"/>
          <ac:spMkLst>
            <pc:docMk/>
            <pc:sldMk cId="1370067275" sldId="264"/>
            <ac:spMk id="2" creationId="{47CCF315-DF62-4DDB-B480-54BDC6D9622F}"/>
          </ac:spMkLst>
        </pc:spChg>
      </pc:sldChg>
    </pc:docChg>
  </pc:docChgLst>
  <pc:docChgLst>
    <pc:chgData name="Kwabena Amponsah Mensah (2027768)" userId="S::2027768@student.uwtsd.ac.uk::781aeaad-98e2-4943-87c2-d181684724ce" providerId="AD" clId="Web-{BD4F6295-1759-1B8D-EE6E-78C5654BB4D5}"/>
    <pc:docChg chg="modSld">
      <pc:chgData name="Kwabena Amponsah Mensah (2027768)" userId="S::2027768@student.uwtsd.ac.uk::781aeaad-98e2-4943-87c2-d181684724ce" providerId="AD" clId="Web-{BD4F6295-1759-1B8D-EE6E-78C5654BB4D5}" dt="2021-11-20T18:27:12.649" v="23" actId="20577"/>
      <pc:docMkLst>
        <pc:docMk/>
      </pc:docMkLst>
      <pc:sldChg chg="modSp">
        <pc:chgData name="Kwabena Amponsah Mensah (2027768)" userId="S::2027768@student.uwtsd.ac.uk::781aeaad-98e2-4943-87c2-d181684724ce" providerId="AD" clId="Web-{BD4F6295-1759-1B8D-EE6E-78C5654BB4D5}" dt="2021-11-20T18:27:12.649" v="23" actId="20577"/>
        <pc:sldMkLst>
          <pc:docMk/>
          <pc:sldMk cId="3055416306" sldId="258"/>
        </pc:sldMkLst>
        <pc:spChg chg="mod">
          <ac:chgData name="Kwabena Amponsah Mensah (2027768)" userId="S::2027768@student.uwtsd.ac.uk::781aeaad-98e2-4943-87c2-d181684724ce" providerId="AD" clId="Web-{BD4F6295-1759-1B8D-EE6E-78C5654BB4D5}" dt="2021-11-20T18:27:12.649" v="23" actId="20577"/>
          <ac:spMkLst>
            <pc:docMk/>
            <pc:sldMk cId="3055416306" sldId="258"/>
            <ac:spMk id="2" creationId="{79122A9E-16C6-4893-BA54-0C3FF3CD2C8A}"/>
          </ac:spMkLst>
        </pc:spChg>
        <pc:picChg chg="mod">
          <ac:chgData name="Kwabena Amponsah Mensah (2027768)" userId="S::2027768@student.uwtsd.ac.uk::781aeaad-98e2-4943-87c2-d181684724ce" providerId="AD" clId="Web-{BD4F6295-1759-1B8D-EE6E-78C5654BB4D5}" dt="2021-11-20T18:14:23.581" v="3" actId="14100"/>
          <ac:picMkLst>
            <pc:docMk/>
            <pc:sldMk cId="3055416306" sldId="258"/>
            <ac:picMk id="3" creationId="{A537EBF3-08C4-486D-9DB0-469D5D3A2702}"/>
          </ac:picMkLst>
        </pc:picChg>
      </pc:sldChg>
      <pc:sldChg chg="modSp">
        <pc:chgData name="Kwabena Amponsah Mensah (2027768)" userId="S::2027768@student.uwtsd.ac.uk::781aeaad-98e2-4943-87c2-d181684724ce" providerId="AD" clId="Web-{BD4F6295-1759-1B8D-EE6E-78C5654BB4D5}" dt="2021-11-20T18:24:05.785" v="17" actId="1076"/>
        <pc:sldMkLst>
          <pc:docMk/>
          <pc:sldMk cId="3450855415" sldId="262"/>
        </pc:sldMkLst>
        <pc:spChg chg="mod">
          <ac:chgData name="Kwabena Amponsah Mensah (2027768)" userId="S::2027768@student.uwtsd.ac.uk::781aeaad-98e2-4943-87c2-d181684724ce" providerId="AD" clId="Web-{BD4F6295-1759-1B8D-EE6E-78C5654BB4D5}" dt="2021-11-20T18:24:05.785" v="17" actId="1076"/>
          <ac:spMkLst>
            <pc:docMk/>
            <pc:sldMk cId="3450855415" sldId="262"/>
            <ac:spMk id="2" creationId="{CB12828D-9D72-48DC-83A2-F8830BB1CAB9}"/>
          </ac:spMkLst>
        </pc:spChg>
      </pc:sldChg>
      <pc:sldChg chg="modSp">
        <pc:chgData name="Kwabena Amponsah Mensah (2027768)" userId="S::2027768@student.uwtsd.ac.uk::781aeaad-98e2-4943-87c2-d181684724ce" providerId="AD" clId="Web-{BD4F6295-1759-1B8D-EE6E-78C5654BB4D5}" dt="2021-11-20T18:25:34.740" v="22" actId="1076"/>
        <pc:sldMkLst>
          <pc:docMk/>
          <pc:sldMk cId="1370067275" sldId="264"/>
        </pc:sldMkLst>
        <pc:spChg chg="mod">
          <ac:chgData name="Kwabena Amponsah Mensah (2027768)" userId="S::2027768@student.uwtsd.ac.uk::781aeaad-98e2-4943-87c2-d181684724ce" providerId="AD" clId="Web-{BD4F6295-1759-1B8D-EE6E-78C5654BB4D5}" dt="2021-11-20T18:25:34.740" v="22" actId="1076"/>
          <ac:spMkLst>
            <pc:docMk/>
            <pc:sldMk cId="1370067275" sldId="264"/>
            <ac:spMk id="2" creationId="{47CCF315-DF62-4DDB-B480-54BDC6D9622F}"/>
          </ac:spMkLst>
        </pc:spChg>
      </pc:sldChg>
      <pc:sldChg chg="modSp">
        <pc:chgData name="Kwabena Amponsah Mensah (2027768)" userId="S::2027768@student.uwtsd.ac.uk::781aeaad-98e2-4943-87c2-d181684724ce" providerId="AD" clId="Web-{BD4F6295-1759-1B8D-EE6E-78C5654BB4D5}" dt="2021-11-20T18:24:57.817" v="20" actId="1076"/>
        <pc:sldMkLst>
          <pc:docMk/>
          <pc:sldMk cId="693342192" sldId="265"/>
        </pc:sldMkLst>
        <pc:spChg chg="mod">
          <ac:chgData name="Kwabena Amponsah Mensah (2027768)" userId="S::2027768@student.uwtsd.ac.uk::781aeaad-98e2-4943-87c2-d181684724ce" providerId="AD" clId="Web-{BD4F6295-1759-1B8D-EE6E-78C5654BB4D5}" dt="2021-11-20T18:24:57.817" v="20" actId="1076"/>
          <ac:spMkLst>
            <pc:docMk/>
            <pc:sldMk cId="693342192" sldId="265"/>
            <ac:spMk id="2" creationId="{3AA6D1CF-8A7A-4318-8409-3661B748F4B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C77CF0-BFFB-4094-9478-1095B3B2C1E4}"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88C4E7A9-E007-423B-93CB-6B1209D30B19}">
      <dgm:prSet/>
      <dgm:spPr/>
      <dgm:t>
        <a:bodyPr/>
        <a:lstStyle/>
        <a:p>
          <a:r>
            <a:rPr lang="en-US"/>
            <a:t>Channels of communication </a:t>
          </a:r>
        </a:p>
      </dgm:t>
    </dgm:pt>
    <dgm:pt modelId="{4136F59D-83A9-4DCE-AAED-FFC887DF346E}" type="parTrans" cxnId="{52A83228-6C26-468D-B928-84DC7F6945FB}">
      <dgm:prSet/>
      <dgm:spPr/>
      <dgm:t>
        <a:bodyPr/>
        <a:lstStyle/>
        <a:p>
          <a:endParaRPr lang="en-US"/>
        </a:p>
      </dgm:t>
    </dgm:pt>
    <dgm:pt modelId="{940F3050-3456-4D0C-86AE-AC2D00A92867}" type="sibTrans" cxnId="{52A83228-6C26-468D-B928-84DC7F6945FB}">
      <dgm:prSet/>
      <dgm:spPr/>
      <dgm:t>
        <a:bodyPr/>
        <a:lstStyle/>
        <a:p>
          <a:endParaRPr lang="en-US"/>
        </a:p>
      </dgm:t>
    </dgm:pt>
    <dgm:pt modelId="{21EAB7E3-7A12-41E7-8AE8-A4EFC0AA851C}">
      <dgm:prSet/>
      <dgm:spPr/>
      <dgm:t>
        <a:bodyPr/>
        <a:lstStyle/>
        <a:p>
          <a:r>
            <a:rPr lang="en-US"/>
            <a:t>There are several channels to communicate which have been categorized into low richness and high richness. </a:t>
          </a:r>
        </a:p>
      </dgm:t>
    </dgm:pt>
    <dgm:pt modelId="{6E3691C9-BF40-41D1-9299-482452D6B150}" type="parTrans" cxnId="{92C438D4-0A95-4D0C-BAC7-078D1C2DA957}">
      <dgm:prSet/>
      <dgm:spPr/>
      <dgm:t>
        <a:bodyPr/>
        <a:lstStyle/>
        <a:p>
          <a:endParaRPr lang="en-US"/>
        </a:p>
      </dgm:t>
    </dgm:pt>
    <dgm:pt modelId="{F453266C-40E8-4150-A3C9-2F8BA0F14CD4}" type="sibTrans" cxnId="{92C438D4-0A95-4D0C-BAC7-078D1C2DA957}">
      <dgm:prSet/>
      <dgm:spPr/>
      <dgm:t>
        <a:bodyPr/>
        <a:lstStyle/>
        <a:p>
          <a:endParaRPr lang="en-US"/>
        </a:p>
      </dgm:t>
    </dgm:pt>
    <dgm:pt modelId="{76247F95-92D4-4DB4-B0FF-EB4A0BE54837}">
      <dgm:prSet/>
      <dgm:spPr/>
      <dgm:t>
        <a:bodyPr/>
        <a:lstStyle/>
        <a:p>
          <a:r>
            <a:rPr lang="en-US"/>
            <a:t>Low richness channel</a:t>
          </a:r>
        </a:p>
      </dgm:t>
    </dgm:pt>
    <dgm:pt modelId="{E6BDF2DF-FDD3-4984-BD3F-FEEEF389DBFB}" type="parTrans" cxnId="{64039F6D-369B-4585-B519-2BF163FFDBE2}">
      <dgm:prSet/>
      <dgm:spPr/>
      <dgm:t>
        <a:bodyPr/>
        <a:lstStyle/>
        <a:p>
          <a:endParaRPr lang="en-US"/>
        </a:p>
      </dgm:t>
    </dgm:pt>
    <dgm:pt modelId="{CE6AA87F-211F-46F5-81A1-6FA8DDB17CF0}" type="sibTrans" cxnId="{64039F6D-369B-4585-B519-2BF163FFDBE2}">
      <dgm:prSet/>
      <dgm:spPr/>
      <dgm:t>
        <a:bodyPr/>
        <a:lstStyle/>
        <a:p>
          <a:endParaRPr lang="en-US"/>
        </a:p>
      </dgm:t>
    </dgm:pt>
    <dgm:pt modelId="{244C7D96-B005-45D7-BA87-987A27FA13AA}">
      <dgm:prSet/>
      <dgm:spPr/>
      <dgm:t>
        <a:bodyPr/>
        <a:lstStyle/>
        <a:p>
          <a:r>
            <a:rPr lang="en-US"/>
            <a:t>It has to do with impersonal interactive such as email, text messages, social media, letters, newsletters, updates, and reports. It is difficult to get quick feedback if the receiver is not available immediately.</a:t>
          </a:r>
        </a:p>
      </dgm:t>
    </dgm:pt>
    <dgm:pt modelId="{A4BCF5FE-88FF-4E1D-87A1-8762EABF27FD}" type="parTrans" cxnId="{E8762EF6-EC3A-43F0-9F90-DE095CF1C53B}">
      <dgm:prSet/>
      <dgm:spPr/>
      <dgm:t>
        <a:bodyPr/>
        <a:lstStyle/>
        <a:p>
          <a:endParaRPr lang="en-US"/>
        </a:p>
      </dgm:t>
    </dgm:pt>
    <dgm:pt modelId="{5B61EAFD-E505-4867-B44A-B4A91EBEA0B0}" type="sibTrans" cxnId="{E8762EF6-EC3A-43F0-9F90-DE095CF1C53B}">
      <dgm:prSet/>
      <dgm:spPr/>
      <dgm:t>
        <a:bodyPr/>
        <a:lstStyle/>
        <a:p>
          <a:endParaRPr lang="en-US"/>
        </a:p>
      </dgm:t>
    </dgm:pt>
    <dgm:pt modelId="{F61BA060-EE8E-41C1-B01B-18CEC27859AE}">
      <dgm:prSet/>
      <dgm:spPr/>
      <dgm:t>
        <a:bodyPr/>
        <a:lstStyle/>
        <a:p>
          <a:r>
            <a:rPr lang="en-US"/>
            <a:t>High richness channel</a:t>
          </a:r>
        </a:p>
      </dgm:t>
    </dgm:pt>
    <dgm:pt modelId="{6B509857-3D05-4717-ADC0-BFCA8549ED26}" type="parTrans" cxnId="{BC330510-46DA-44D6-B64E-7864185E24EE}">
      <dgm:prSet/>
      <dgm:spPr/>
      <dgm:t>
        <a:bodyPr/>
        <a:lstStyle/>
        <a:p>
          <a:endParaRPr lang="en-US"/>
        </a:p>
      </dgm:t>
    </dgm:pt>
    <dgm:pt modelId="{990A600A-C0FF-466A-B776-642D1DEA728E}" type="sibTrans" cxnId="{BC330510-46DA-44D6-B64E-7864185E24EE}">
      <dgm:prSet/>
      <dgm:spPr/>
      <dgm:t>
        <a:bodyPr/>
        <a:lstStyle/>
        <a:p>
          <a:endParaRPr lang="en-US"/>
        </a:p>
      </dgm:t>
    </dgm:pt>
    <dgm:pt modelId="{9268F34F-3D6C-4FDC-82A1-ED7A8234DF67}">
      <dgm:prSet/>
      <dgm:spPr/>
      <dgm:t>
        <a:bodyPr/>
        <a:lstStyle/>
        <a:p>
          <a:r>
            <a:rPr lang="en-US"/>
            <a:t>This includes physical presence such as face to face or one to one meeting, events, personal interactive such as phone video conferencing calls, webinars, and some social media. High richness channel gives you instant or immediate feedback. E.g., how are you? I am fine immediately or instantly.</a:t>
          </a:r>
        </a:p>
      </dgm:t>
    </dgm:pt>
    <dgm:pt modelId="{CA47CAAF-93EC-4F43-B83E-5785D77A7B46}" type="parTrans" cxnId="{11642B7F-1903-4D2F-BD46-B9D02AFAEF44}">
      <dgm:prSet/>
      <dgm:spPr/>
      <dgm:t>
        <a:bodyPr/>
        <a:lstStyle/>
        <a:p>
          <a:endParaRPr lang="en-US"/>
        </a:p>
      </dgm:t>
    </dgm:pt>
    <dgm:pt modelId="{75B18E22-452E-4F6B-BEA3-5BDBF8B4476C}" type="sibTrans" cxnId="{11642B7F-1903-4D2F-BD46-B9D02AFAEF44}">
      <dgm:prSet/>
      <dgm:spPr/>
      <dgm:t>
        <a:bodyPr/>
        <a:lstStyle/>
        <a:p>
          <a:endParaRPr lang="en-US"/>
        </a:p>
      </dgm:t>
    </dgm:pt>
    <dgm:pt modelId="{4C6278C9-0EE1-455A-940F-65DCE7B85CDD}">
      <dgm:prSet/>
      <dgm:spPr/>
      <dgm:t>
        <a:bodyPr/>
        <a:lstStyle/>
        <a:p>
          <a:r>
            <a:rPr lang="en-US"/>
            <a:t>Some communications have both the low and high richness channels depending on the type of information given out. Example, you can do video call and texting at the same time. Johnson, Donohue, Atkin, and Johnson, (1993).</a:t>
          </a:r>
        </a:p>
      </dgm:t>
    </dgm:pt>
    <dgm:pt modelId="{5E7ED27A-B871-40DE-8FE2-F0E3D5565C84}" type="parTrans" cxnId="{C1BC3527-296B-4DDF-A6AB-85D13BB2A606}">
      <dgm:prSet/>
      <dgm:spPr/>
      <dgm:t>
        <a:bodyPr/>
        <a:lstStyle/>
        <a:p>
          <a:endParaRPr lang="en-US"/>
        </a:p>
      </dgm:t>
    </dgm:pt>
    <dgm:pt modelId="{55290591-0353-4867-B669-0263D7A986F1}" type="sibTrans" cxnId="{C1BC3527-296B-4DDF-A6AB-85D13BB2A606}">
      <dgm:prSet/>
      <dgm:spPr/>
      <dgm:t>
        <a:bodyPr/>
        <a:lstStyle/>
        <a:p>
          <a:endParaRPr lang="en-US"/>
        </a:p>
      </dgm:t>
    </dgm:pt>
    <dgm:pt modelId="{75C31F79-D862-491C-BEAA-A01E841047E3}" type="pres">
      <dgm:prSet presAssocID="{0AC77CF0-BFFB-4094-9478-1095B3B2C1E4}" presName="linear" presStyleCnt="0">
        <dgm:presLayoutVars>
          <dgm:animLvl val="lvl"/>
          <dgm:resizeHandles val="exact"/>
        </dgm:presLayoutVars>
      </dgm:prSet>
      <dgm:spPr/>
    </dgm:pt>
    <dgm:pt modelId="{759391D1-190A-4D86-AD1A-B37C496BB2BE}" type="pres">
      <dgm:prSet presAssocID="{88C4E7A9-E007-423B-93CB-6B1209D30B19}" presName="parentText" presStyleLbl="node1" presStyleIdx="0" presStyleCnt="7">
        <dgm:presLayoutVars>
          <dgm:chMax val="0"/>
          <dgm:bulletEnabled val="1"/>
        </dgm:presLayoutVars>
      </dgm:prSet>
      <dgm:spPr/>
    </dgm:pt>
    <dgm:pt modelId="{A66DFB69-D21B-481A-B5B1-6E423EAB44B6}" type="pres">
      <dgm:prSet presAssocID="{940F3050-3456-4D0C-86AE-AC2D00A92867}" presName="spacer" presStyleCnt="0"/>
      <dgm:spPr/>
    </dgm:pt>
    <dgm:pt modelId="{D3C99AC2-9302-4A11-B091-F27CF89CDBA3}" type="pres">
      <dgm:prSet presAssocID="{21EAB7E3-7A12-41E7-8AE8-A4EFC0AA851C}" presName="parentText" presStyleLbl="node1" presStyleIdx="1" presStyleCnt="7">
        <dgm:presLayoutVars>
          <dgm:chMax val="0"/>
          <dgm:bulletEnabled val="1"/>
        </dgm:presLayoutVars>
      </dgm:prSet>
      <dgm:spPr/>
    </dgm:pt>
    <dgm:pt modelId="{6D621ABA-73CB-4F32-BE10-A2F592667B8B}" type="pres">
      <dgm:prSet presAssocID="{F453266C-40E8-4150-A3C9-2F8BA0F14CD4}" presName="spacer" presStyleCnt="0"/>
      <dgm:spPr/>
    </dgm:pt>
    <dgm:pt modelId="{9533EC26-D746-48F0-AC8D-1C33036C9597}" type="pres">
      <dgm:prSet presAssocID="{76247F95-92D4-4DB4-B0FF-EB4A0BE54837}" presName="parentText" presStyleLbl="node1" presStyleIdx="2" presStyleCnt="7">
        <dgm:presLayoutVars>
          <dgm:chMax val="0"/>
          <dgm:bulletEnabled val="1"/>
        </dgm:presLayoutVars>
      </dgm:prSet>
      <dgm:spPr/>
    </dgm:pt>
    <dgm:pt modelId="{12FC1C10-4214-452A-B9FA-8AE89C98E6CB}" type="pres">
      <dgm:prSet presAssocID="{CE6AA87F-211F-46F5-81A1-6FA8DDB17CF0}" presName="spacer" presStyleCnt="0"/>
      <dgm:spPr/>
    </dgm:pt>
    <dgm:pt modelId="{72ECE4CE-EFE2-452B-83A0-93E213ECF949}" type="pres">
      <dgm:prSet presAssocID="{244C7D96-B005-45D7-BA87-987A27FA13AA}" presName="parentText" presStyleLbl="node1" presStyleIdx="3" presStyleCnt="7">
        <dgm:presLayoutVars>
          <dgm:chMax val="0"/>
          <dgm:bulletEnabled val="1"/>
        </dgm:presLayoutVars>
      </dgm:prSet>
      <dgm:spPr/>
    </dgm:pt>
    <dgm:pt modelId="{94A7F8A2-3433-49DE-B0BB-53CFDA5EF836}" type="pres">
      <dgm:prSet presAssocID="{5B61EAFD-E505-4867-B44A-B4A91EBEA0B0}" presName="spacer" presStyleCnt="0"/>
      <dgm:spPr/>
    </dgm:pt>
    <dgm:pt modelId="{1CE244B3-EDA7-4D8B-9FC3-C38B1E37E69C}" type="pres">
      <dgm:prSet presAssocID="{F61BA060-EE8E-41C1-B01B-18CEC27859AE}" presName="parentText" presStyleLbl="node1" presStyleIdx="4" presStyleCnt="7">
        <dgm:presLayoutVars>
          <dgm:chMax val="0"/>
          <dgm:bulletEnabled val="1"/>
        </dgm:presLayoutVars>
      </dgm:prSet>
      <dgm:spPr/>
    </dgm:pt>
    <dgm:pt modelId="{44F1FE91-70F7-4519-ADB6-332C3822AF42}" type="pres">
      <dgm:prSet presAssocID="{990A600A-C0FF-466A-B776-642D1DEA728E}" presName="spacer" presStyleCnt="0"/>
      <dgm:spPr/>
    </dgm:pt>
    <dgm:pt modelId="{0E711E5D-4AB8-4342-905E-C632C74CCFA6}" type="pres">
      <dgm:prSet presAssocID="{9268F34F-3D6C-4FDC-82A1-ED7A8234DF67}" presName="parentText" presStyleLbl="node1" presStyleIdx="5" presStyleCnt="7">
        <dgm:presLayoutVars>
          <dgm:chMax val="0"/>
          <dgm:bulletEnabled val="1"/>
        </dgm:presLayoutVars>
      </dgm:prSet>
      <dgm:spPr/>
    </dgm:pt>
    <dgm:pt modelId="{118876CF-3ACA-4497-B570-B3D417A897E8}" type="pres">
      <dgm:prSet presAssocID="{75B18E22-452E-4F6B-BEA3-5BDBF8B4476C}" presName="spacer" presStyleCnt="0"/>
      <dgm:spPr/>
    </dgm:pt>
    <dgm:pt modelId="{B55676EB-8BF4-446C-AF48-0F407761B189}" type="pres">
      <dgm:prSet presAssocID="{4C6278C9-0EE1-455A-940F-65DCE7B85CDD}" presName="parentText" presStyleLbl="node1" presStyleIdx="6" presStyleCnt="7">
        <dgm:presLayoutVars>
          <dgm:chMax val="0"/>
          <dgm:bulletEnabled val="1"/>
        </dgm:presLayoutVars>
      </dgm:prSet>
      <dgm:spPr/>
    </dgm:pt>
  </dgm:ptLst>
  <dgm:cxnLst>
    <dgm:cxn modelId="{75C72401-A1C1-4B3F-9631-B06759FEE208}" type="presOf" srcId="{88C4E7A9-E007-423B-93CB-6B1209D30B19}" destId="{759391D1-190A-4D86-AD1A-B37C496BB2BE}" srcOrd="0" destOrd="0" presId="urn:microsoft.com/office/officeart/2005/8/layout/vList2"/>
    <dgm:cxn modelId="{BC330510-46DA-44D6-B64E-7864185E24EE}" srcId="{0AC77CF0-BFFB-4094-9478-1095B3B2C1E4}" destId="{F61BA060-EE8E-41C1-B01B-18CEC27859AE}" srcOrd="4" destOrd="0" parTransId="{6B509857-3D05-4717-ADC0-BFCA8549ED26}" sibTransId="{990A600A-C0FF-466A-B776-642D1DEA728E}"/>
    <dgm:cxn modelId="{F4F1D219-0D01-4F6A-B3AF-0A5EFF86A177}" type="presOf" srcId="{21EAB7E3-7A12-41E7-8AE8-A4EFC0AA851C}" destId="{D3C99AC2-9302-4A11-B091-F27CF89CDBA3}" srcOrd="0" destOrd="0" presId="urn:microsoft.com/office/officeart/2005/8/layout/vList2"/>
    <dgm:cxn modelId="{FAB35226-37A3-4E87-B6F8-287D9EDB495A}" type="presOf" srcId="{4C6278C9-0EE1-455A-940F-65DCE7B85CDD}" destId="{B55676EB-8BF4-446C-AF48-0F407761B189}" srcOrd="0" destOrd="0" presId="urn:microsoft.com/office/officeart/2005/8/layout/vList2"/>
    <dgm:cxn modelId="{C1BC3527-296B-4DDF-A6AB-85D13BB2A606}" srcId="{0AC77CF0-BFFB-4094-9478-1095B3B2C1E4}" destId="{4C6278C9-0EE1-455A-940F-65DCE7B85CDD}" srcOrd="6" destOrd="0" parTransId="{5E7ED27A-B871-40DE-8FE2-F0E3D5565C84}" sibTransId="{55290591-0353-4867-B669-0263D7A986F1}"/>
    <dgm:cxn modelId="{52A83228-6C26-468D-B928-84DC7F6945FB}" srcId="{0AC77CF0-BFFB-4094-9478-1095B3B2C1E4}" destId="{88C4E7A9-E007-423B-93CB-6B1209D30B19}" srcOrd="0" destOrd="0" parTransId="{4136F59D-83A9-4DCE-AAED-FFC887DF346E}" sibTransId="{940F3050-3456-4D0C-86AE-AC2D00A92867}"/>
    <dgm:cxn modelId="{64039F6D-369B-4585-B519-2BF163FFDBE2}" srcId="{0AC77CF0-BFFB-4094-9478-1095B3B2C1E4}" destId="{76247F95-92D4-4DB4-B0FF-EB4A0BE54837}" srcOrd="2" destOrd="0" parTransId="{E6BDF2DF-FDD3-4984-BD3F-FEEEF389DBFB}" sibTransId="{CE6AA87F-211F-46F5-81A1-6FA8DDB17CF0}"/>
    <dgm:cxn modelId="{8EB71A5A-7504-4697-81DC-D86060413C93}" type="presOf" srcId="{0AC77CF0-BFFB-4094-9478-1095B3B2C1E4}" destId="{75C31F79-D862-491C-BEAA-A01E841047E3}" srcOrd="0" destOrd="0" presId="urn:microsoft.com/office/officeart/2005/8/layout/vList2"/>
    <dgm:cxn modelId="{11642B7F-1903-4D2F-BD46-B9D02AFAEF44}" srcId="{0AC77CF0-BFFB-4094-9478-1095B3B2C1E4}" destId="{9268F34F-3D6C-4FDC-82A1-ED7A8234DF67}" srcOrd="5" destOrd="0" parTransId="{CA47CAAF-93EC-4F43-B83E-5785D77A7B46}" sibTransId="{75B18E22-452E-4F6B-BEA3-5BDBF8B4476C}"/>
    <dgm:cxn modelId="{E471B68C-BCA4-411D-957C-BF68B924AB40}" type="presOf" srcId="{244C7D96-B005-45D7-BA87-987A27FA13AA}" destId="{72ECE4CE-EFE2-452B-83A0-93E213ECF949}" srcOrd="0" destOrd="0" presId="urn:microsoft.com/office/officeart/2005/8/layout/vList2"/>
    <dgm:cxn modelId="{4B43F7A0-E35E-475D-83A7-B64409AC8546}" type="presOf" srcId="{F61BA060-EE8E-41C1-B01B-18CEC27859AE}" destId="{1CE244B3-EDA7-4D8B-9FC3-C38B1E37E69C}" srcOrd="0" destOrd="0" presId="urn:microsoft.com/office/officeart/2005/8/layout/vList2"/>
    <dgm:cxn modelId="{0C808BAB-C72A-4B6D-BCBD-B67C066D8986}" type="presOf" srcId="{9268F34F-3D6C-4FDC-82A1-ED7A8234DF67}" destId="{0E711E5D-4AB8-4342-905E-C632C74CCFA6}" srcOrd="0" destOrd="0" presId="urn:microsoft.com/office/officeart/2005/8/layout/vList2"/>
    <dgm:cxn modelId="{B70E09BB-3931-42E3-AF01-6900291ED82E}" type="presOf" srcId="{76247F95-92D4-4DB4-B0FF-EB4A0BE54837}" destId="{9533EC26-D746-48F0-AC8D-1C33036C9597}" srcOrd="0" destOrd="0" presId="urn:microsoft.com/office/officeart/2005/8/layout/vList2"/>
    <dgm:cxn modelId="{92C438D4-0A95-4D0C-BAC7-078D1C2DA957}" srcId="{0AC77CF0-BFFB-4094-9478-1095B3B2C1E4}" destId="{21EAB7E3-7A12-41E7-8AE8-A4EFC0AA851C}" srcOrd="1" destOrd="0" parTransId="{6E3691C9-BF40-41D1-9299-482452D6B150}" sibTransId="{F453266C-40E8-4150-A3C9-2F8BA0F14CD4}"/>
    <dgm:cxn modelId="{E8762EF6-EC3A-43F0-9F90-DE095CF1C53B}" srcId="{0AC77CF0-BFFB-4094-9478-1095B3B2C1E4}" destId="{244C7D96-B005-45D7-BA87-987A27FA13AA}" srcOrd="3" destOrd="0" parTransId="{A4BCF5FE-88FF-4E1D-87A1-8762EABF27FD}" sibTransId="{5B61EAFD-E505-4867-B44A-B4A91EBEA0B0}"/>
    <dgm:cxn modelId="{40446F34-35BF-46A0-BBD9-1B050E586985}" type="presParOf" srcId="{75C31F79-D862-491C-BEAA-A01E841047E3}" destId="{759391D1-190A-4D86-AD1A-B37C496BB2BE}" srcOrd="0" destOrd="0" presId="urn:microsoft.com/office/officeart/2005/8/layout/vList2"/>
    <dgm:cxn modelId="{03B864D1-3DEC-4A06-B113-8D1FBE160823}" type="presParOf" srcId="{75C31F79-D862-491C-BEAA-A01E841047E3}" destId="{A66DFB69-D21B-481A-B5B1-6E423EAB44B6}" srcOrd="1" destOrd="0" presId="urn:microsoft.com/office/officeart/2005/8/layout/vList2"/>
    <dgm:cxn modelId="{BE2775D3-775B-4F22-9C47-A666FC3417CA}" type="presParOf" srcId="{75C31F79-D862-491C-BEAA-A01E841047E3}" destId="{D3C99AC2-9302-4A11-B091-F27CF89CDBA3}" srcOrd="2" destOrd="0" presId="urn:microsoft.com/office/officeart/2005/8/layout/vList2"/>
    <dgm:cxn modelId="{45AD06DF-A0F0-46A0-82A6-8BFE88B38AA9}" type="presParOf" srcId="{75C31F79-D862-491C-BEAA-A01E841047E3}" destId="{6D621ABA-73CB-4F32-BE10-A2F592667B8B}" srcOrd="3" destOrd="0" presId="urn:microsoft.com/office/officeart/2005/8/layout/vList2"/>
    <dgm:cxn modelId="{065904C7-1E7C-4B2F-8AD4-F019EA3700AB}" type="presParOf" srcId="{75C31F79-D862-491C-BEAA-A01E841047E3}" destId="{9533EC26-D746-48F0-AC8D-1C33036C9597}" srcOrd="4" destOrd="0" presId="urn:microsoft.com/office/officeart/2005/8/layout/vList2"/>
    <dgm:cxn modelId="{102F7C76-DD99-4A4F-8512-418843D85606}" type="presParOf" srcId="{75C31F79-D862-491C-BEAA-A01E841047E3}" destId="{12FC1C10-4214-452A-B9FA-8AE89C98E6CB}" srcOrd="5" destOrd="0" presId="urn:microsoft.com/office/officeart/2005/8/layout/vList2"/>
    <dgm:cxn modelId="{23030874-EB8E-4806-AFE6-B099C2696F15}" type="presParOf" srcId="{75C31F79-D862-491C-BEAA-A01E841047E3}" destId="{72ECE4CE-EFE2-452B-83A0-93E213ECF949}" srcOrd="6" destOrd="0" presId="urn:microsoft.com/office/officeart/2005/8/layout/vList2"/>
    <dgm:cxn modelId="{1FAB98AB-9565-457A-B6C8-A6166A2839D2}" type="presParOf" srcId="{75C31F79-D862-491C-BEAA-A01E841047E3}" destId="{94A7F8A2-3433-49DE-B0BB-53CFDA5EF836}" srcOrd="7" destOrd="0" presId="urn:microsoft.com/office/officeart/2005/8/layout/vList2"/>
    <dgm:cxn modelId="{90B64CE8-2C52-4585-ACB2-32B1B5388943}" type="presParOf" srcId="{75C31F79-D862-491C-BEAA-A01E841047E3}" destId="{1CE244B3-EDA7-4D8B-9FC3-C38B1E37E69C}" srcOrd="8" destOrd="0" presId="urn:microsoft.com/office/officeart/2005/8/layout/vList2"/>
    <dgm:cxn modelId="{3D7B2766-496D-4AEC-874E-D775432BD8E5}" type="presParOf" srcId="{75C31F79-D862-491C-BEAA-A01E841047E3}" destId="{44F1FE91-70F7-4519-ADB6-332C3822AF42}" srcOrd="9" destOrd="0" presId="urn:microsoft.com/office/officeart/2005/8/layout/vList2"/>
    <dgm:cxn modelId="{5550F752-42E9-4539-A38A-0B37EF081213}" type="presParOf" srcId="{75C31F79-D862-491C-BEAA-A01E841047E3}" destId="{0E711E5D-4AB8-4342-905E-C632C74CCFA6}" srcOrd="10" destOrd="0" presId="urn:microsoft.com/office/officeart/2005/8/layout/vList2"/>
    <dgm:cxn modelId="{2C39589A-5177-4153-AE85-98CAC2D39EC9}" type="presParOf" srcId="{75C31F79-D862-491C-BEAA-A01E841047E3}" destId="{118876CF-3ACA-4497-B570-B3D417A897E8}" srcOrd="11" destOrd="0" presId="urn:microsoft.com/office/officeart/2005/8/layout/vList2"/>
    <dgm:cxn modelId="{5A2D0B57-C1A0-4BC7-AD4E-C33E3EB3D876}" type="presParOf" srcId="{75C31F79-D862-491C-BEAA-A01E841047E3}" destId="{B55676EB-8BF4-446C-AF48-0F407761B189}"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391D1-190A-4D86-AD1A-B37C496BB2BE}">
      <dsp:nvSpPr>
        <dsp:cNvPr id="0" name=""/>
        <dsp:cNvSpPr/>
      </dsp:nvSpPr>
      <dsp:spPr>
        <a:xfrm>
          <a:off x="0" y="771536"/>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Channels of communication </a:t>
          </a:r>
        </a:p>
      </dsp:txBody>
      <dsp:txXfrm>
        <a:off x="37906" y="809442"/>
        <a:ext cx="8011721" cy="700702"/>
      </dsp:txXfrm>
    </dsp:sp>
    <dsp:sp modelId="{D3C99AC2-9302-4A11-B091-F27CF89CDBA3}">
      <dsp:nvSpPr>
        <dsp:cNvPr id="0" name=""/>
        <dsp:cNvSpPr/>
      </dsp:nvSpPr>
      <dsp:spPr>
        <a:xfrm>
          <a:off x="0" y="1588371"/>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There are several channels to communicate which have been categorized into low richness and high richness. </a:t>
          </a:r>
        </a:p>
      </dsp:txBody>
      <dsp:txXfrm>
        <a:off x="37906" y="1626277"/>
        <a:ext cx="8011721" cy="700702"/>
      </dsp:txXfrm>
    </dsp:sp>
    <dsp:sp modelId="{9533EC26-D746-48F0-AC8D-1C33036C9597}">
      <dsp:nvSpPr>
        <dsp:cNvPr id="0" name=""/>
        <dsp:cNvSpPr/>
      </dsp:nvSpPr>
      <dsp:spPr>
        <a:xfrm>
          <a:off x="0" y="2405205"/>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Low richness channel</a:t>
          </a:r>
        </a:p>
      </dsp:txBody>
      <dsp:txXfrm>
        <a:off x="37906" y="2443111"/>
        <a:ext cx="8011721" cy="700702"/>
      </dsp:txXfrm>
    </dsp:sp>
    <dsp:sp modelId="{72ECE4CE-EFE2-452B-83A0-93E213ECF949}">
      <dsp:nvSpPr>
        <dsp:cNvPr id="0" name=""/>
        <dsp:cNvSpPr/>
      </dsp:nvSpPr>
      <dsp:spPr>
        <a:xfrm>
          <a:off x="0" y="3222039"/>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It has to do with impersonal interactive such as email, text messages, social media, letters, newsletters, updates, and reports. It is difficult to get quick feedback if the receiver is not available immediately.</a:t>
          </a:r>
        </a:p>
      </dsp:txBody>
      <dsp:txXfrm>
        <a:off x="37906" y="3259945"/>
        <a:ext cx="8011721" cy="700702"/>
      </dsp:txXfrm>
    </dsp:sp>
    <dsp:sp modelId="{1CE244B3-EDA7-4D8B-9FC3-C38B1E37E69C}">
      <dsp:nvSpPr>
        <dsp:cNvPr id="0" name=""/>
        <dsp:cNvSpPr/>
      </dsp:nvSpPr>
      <dsp:spPr>
        <a:xfrm>
          <a:off x="0" y="4038874"/>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High richness channel</a:t>
          </a:r>
        </a:p>
      </dsp:txBody>
      <dsp:txXfrm>
        <a:off x="37906" y="4076780"/>
        <a:ext cx="8011721" cy="700702"/>
      </dsp:txXfrm>
    </dsp:sp>
    <dsp:sp modelId="{0E711E5D-4AB8-4342-905E-C632C74CCFA6}">
      <dsp:nvSpPr>
        <dsp:cNvPr id="0" name=""/>
        <dsp:cNvSpPr/>
      </dsp:nvSpPr>
      <dsp:spPr>
        <a:xfrm>
          <a:off x="0" y="4855708"/>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This includes physical presence such as face to face or one to one meeting, events, personal interactive such as phone video conferencing calls, webinars, and some social media. High richness channel gives you instant or immediate feedback. E.g., how are you? I am fine immediately or instantly.</a:t>
          </a:r>
        </a:p>
      </dsp:txBody>
      <dsp:txXfrm>
        <a:off x="37906" y="4893614"/>
        <a:ext cx="8011721" cy="700702"/>
      </dsp:txXfrm>
    </dsp:sp>
    <dsp:sp modelId="{B55676EB-8BF4-446C-AF48-0F407761B189}">
      <dsp:nvSpPr>
        <dsp:cNvPr id="0" name=""/>
        <dsp:cNvSpPr/>
      </dsp:nvSpPr>
      <dsp:spPr>
        <a:xfrm>
          <a:off x="0" y="5672542"/>
          <a:ext cx="8087533" cy="77651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Some communications have both the low and high richness channels depending on the type of information given out. Example, you can do video call and texting at the same time. Johnson, Donohue, Atkin, and Johnson, (1993).</a:t>
          </a:r>
        </a:p>
      </dsp:txBody>
      <dsp:txXfrm>
        <a:off x="37906" y="5710448"/>
        <a:ext cx="8011721" cy="7007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32936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893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6660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87249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11906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57761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6312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34072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8575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55741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4527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11/21/2021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351318572"/>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File:6._Philips_Headquarters_Office_Building,_Addis_Abeba._View_from_SE_to_NW.jpg"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actuaries.digital/2016/05/05/the-how-of-person-to-person-communication/" TargetMode="External"/><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flatworldknowledge.lardbucket.org/books/a-primer-on-communication-studies/s06-02-conflict-and-interpersonal-com.html"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www.getrealphilippines.com/blog/2015/01/anti-english-filipino/"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www.indianetzone.com/40/communication_india.htm" TargetMode="External"/><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course.sdu.edu.cn/G2S/eWebEditor/uploadfile/20131201162906010.pdf."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6">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18">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7" name="Picture 97">
            <a:extLst>
              <a:ext uri="{FF2B5EF4-FFF2-40B4-BE49-F238E27FC236}">
                <a16:creationId xmlns:a16="http://schemas.microsoft.com/office/drawing/2014/main" id="{52F698E5-597F-4307-B4C2-70450C263AE9}"/>
              </a:ext>
            </a:extLst>
          </p:cNvPr>
          <p:cNvPicPr>
            <a:picLocks noChangeAspect="1"/>
          </p:cNvPicPr>
          <p:nvPr/>
        </p:nvPicPr>
        <p:blipFill rotWithShape="1">
          <a:blip r:embed="rId2">
            <a:alphaModFix amt="40000"/>
            <a:extLst>
              <a:ext uri="{837473B0-CC2E-450A-ABE3-18F120FF3D39}">
                <a1611:picAttrSrcUrl xmlns:a1611="http://schemas.microsoft.com/office/drawing/2016/11/main" r:id="rId3"/>
              </a:ext>
            </a:extLst>
          </a:blip>
          <a:srcRect l="12246" r="5504" b="-1"/>
          <a:stretch/>
        </p:blipFill>
        <p:spPr>
          <a:xfrm>
            <a:off x="-170" y="10"/>
            <a:ext cx="8450317" cy="6857990"/>
          </a:xfrm>
          <a:prstGeom prst="rect">
            <a:avLst/>
          </a:prstGeom>
        </p:spPr>
      </p:pic>
      <p:sp>
        <p:nvSpPr>
          <p:cNvPr id="2" name="Title 1"/>
          <p:cNvSpPr>
            <a:spLocks noGrp="1"/>
          </p:cNvSpPr>
          <p:nvPr>
            <p:ph type="ctrTitle"/>
          </p:nvPr>
        </p:nvSpPr>
        <p:spPr>
          <a:xfrm>
            <a:off x="643468" y="643467"/>
            <a:ext cx="4620584" cy="4567137"/>
          </a:xfrm>
        </p:spPr>
        <p:txBody>
          <a:bodyPr vert="horz" lIns="91440" tIns="45720" rIns="91440" bIns="45720" rtlCol="0">
            <a:normAutofit/>
          </a:bodyPr>
          <a:lstStyle/>
          <a:p>
            <a:pPr algn="l"/>
            <a:r>
              <a:rPr lang="en-US" sz="3100">
                <a:solidFill>
                  <a:srgbClr val="FFFFFF"/>
                </a:solidFill>
                <a:cs typeface="Calibri Light"/>
              </a:rPr>
              <a:t>Name:(Group 3)Kwabena, Addis and Maide</a:t>
            </a:r>
            <a:br>
              <a:rPr lang="en-US" sz="3100">
                <a:solidFill>
                  <a:srgbClr val="FFFFFF"/>
                </a:solidFill>
                <a:cs typeface="Calibri Light"/>
              </a:rPr>
            </a:br>
            <a:br>
              <a:rPr lang="en-US" sz="3100">
                <a:solidFill>
                  <a:srgbClr val="FFFFFF"/>
                </a:solidFill>
                <a:cs typeface="Calibri Light"/>
              </a:rPr>
            </a:br>
            <a:r>
              <a:rPr lang="en-US" sz="3100">
                <a:solidFill>
                  <a:srgbClr val="FFFFFF"/>
                </a:solidFill>
                <a:cs typeface="Calibri Light"/>
              </a:rPr>
              <a:t>student's number: (2027768), (2028001) and (2026745)</a:t>
            </a:r>
            <a:br>
              <a:rPr lang="en-US" sz="3100">
                <a:solidFill>
                  <a:srgbClr val="FFFFFF"/>
                </a:solidFill>
                <a:cs typeface="Calibri Light"/>
              </a:rPr>
            </a:br>
            <a:br>
              <a:rPr lang="en-US" sz="3100">
                <a:solidFill>
                  <a:srgbClr val="FFFFFF"/>
                </a:solidFill>
                <a:cs typeface="Calibri Light"/>
              </a:rPr>
            </a:br>
            <a:r>
              <a:rPr lang="en-US" sz="3100">
                <a:solidFill>
                  <a:srgbClr val="FFFFFF"/>
                </a:solidFill>
                <a:cs typeface="Calibri Light"/>
              </a:rPr>
              <a:t>Module: BMSW 4002</a:t>
            </a:r>
            <a:br>
              <a:rPr lang="en-US" sz="3100">
                <a:solidFill>
                  <a:srgbClr val="FFFFFF"/>
                </a:solidFill>
                <a:cs typeface="Calibri Light"/>
              </a:rPr>
            </a:br>
            <a:br>
              <a:rPr lang="en-US" sz="3100">
                <a:solidFill>
                  <a:srgbClr val="FFFFFF"/>
                </a:solidFill>
                <a:cs typeface="Calibri Light"/>
              </a:rPr>
            </a:br>
            <a:r>
              <a:rPr lang="en-US" sz="3100">
                <a:solidFill>
                  <a:srgbClr val="FFFFFF"/>
                </a:solidFill>
                <a:cs typeface="Calibri Light"/>
              </a:rPr>
              <a:t>Lecturer: Jonathan Wyatt</a:t>
            </a:r>
            <a:endParaRPr lang="en-US" sz="3100">
              <a:solidFill>
                <a:srgbClr val="FFFFFF"/>
              </a:solidFill>
              <a:cs typeface="Arial" panose="020B0604020202020204"/>
            </a:endParaRPr>
          </a:p>
        </p:txBody>
      </p:sp>
      <p:pic>
        <p:nvPicPr>
          <p:cNvPr id="3" name="Picture 28" descr="Free Images : hand, people, equipment, biology, medicine ...">
            <a:extLst>
              <a:ext uri="{FF2B5EF4-FFF2-40B4-BE49-F238E27FC236}">
                <a16:creationId xmlns:a16="http://schemas.microsoft.com/office/drawing/2014/main" id="{7D7AF561-143B-447C-9A4F-F10FEDC6269E}"/>
              </a:ext>
            </a:extLst>
          </p:cNvPr>
          <p:cNvPicPr>
            <a:picLocks noChangeAspect="1"/>
          </p:cNvPicPr>
          <p:nvPr/>
        </p:nvPicPr>
        <p:blipFill rotWithShape="1">
          <a:blip r:embed="rId4"/>
          <a:srcRect l="5833" r="36129" b="-2"/>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12" name="TextBox 111">
            <a:extLst>
              <a:ext uri="{FF2B5EF4-FFF2-40B4-BE49-F238E27FC236}">
                <a16:creationId xmlns:a16="http://schemas.microsoft.com/office/drawing/2014/main" id="{B506C877-07BC-4B8C-9415-B6B25DFFFE0D}"/>
              </a:ext>
            </a:extLst>
          </p:cNvPr>
          <p:cNvSpPr txBox="1"/>
          <p:nvPr/>
        </p:nvSpPr>
        <p:spPr>
          <a:xfrm>
            <a:off x="1562538" y="2692400"/>
            <a:ext cx="134182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endParaRPr lang="en-US">
              <a:cs typeface="Arial"/>
            </a:endParaRPr>
          </a:p>
          <a:p>
            <a:pPr>
              <a:spcAft>
                <a:spcPts val="600"/>
              </a:spcAft>
            </a:pPr>
            <a:endParaRPr lang="en-US">
              <a:cs typeface="Arial"/>
            </a:endParaRPr>
          </a:p>
        </p:txBody>
      </p:sp>
      <p:sp>
        <p:nvSpPr>
          <p:cNvPr id="98" name="TextBox 97">
            <a:extLst>
              <a:ext uri="{FF2B5EF4-FFF2-40B4-BE49-F238E27FC236}">
                <a16:creationId xmlns:a16="http://schemas.microsoft.com/office/drawing/2014/main" id="{237316B0-6AF3-40E4-BE0C-3AC67688260A}"/>
              </a:ext>
            </a:extLst>
          </p:cNvPr>
          <p:cNvSpPr txBox="1"/>
          <p:nvPr/>
        </p:nvSpPr>
        <p:spPr>
          <a:xfrm>
            <a:off x="6128679"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AB6FC5-F990-45A0-937A-33EC07929CE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1600" kern="1200">
                <a:solidFill>
                  <a:srgbClr val="FFFFFF"/>
                </a:solidFill>
                <a:latin typeface="+mj-lt"/>
                <a:ea typeface="+mj-ea"/>
                <a:cs typeface="+mj-cs"/>
              </a:rPr>
              <a:t>Introduction</a:t>
            </a:r>
            <a:br>
              <a:rPr lang="en-US" sz="1600" kern="1200">
                <a:solidFill>
                  <a:srgbClr val="FFFFFF"/>
                </a:solidFill>
                <a:latin typeface="+mj-lt"/>
                <a:ea typeface="+mj-ea"/>
                <a:cs typeface="+mj-cs"/>
              </a:rPr>
            </a:br>
            <a:br>
              <a:rPr lang="en-US" sz="1600" kern="1200">
                <a:solidFill>
                  <a:srgbClr val="FFFFFF"/>
                </a:solidFill>
                <a:latin typeface="+mj-lt"/>
                <a:ea typeface="+mj-ea"/>
                <a:cs typeface="+mj-cs"/>
              </a:rPr>
            </a:br>
            <a:r>
              <a:rPr lang="en-US" sz="1600" kern="1200">
                <a:solidFill>
                  <a:srgbClr val="FFFFFF"/>
                </a:solidFill>
                <a:latin typeface="+mj-lt"/>
                <a:ea typeface="+mj-ea"/>
                <a:cs typeface="+mj-cs"/>
              </a:rPr>
              <a:t>This presentation is produced by the group 3 team led by Kwabena, Addis and Maide to be used as a training and development tool for new employees in Rainbow children Hospital to support families throughout their treatment. The task is focused on what communication is all about, the definition of communication as well as the function of communication. The effectiveness, model, channel, barriers and impact of communication have all been covered by the subsequent slides to be able to understand diverse ways of communication.</a:t>
            </a:r>
          </a:p>
        </p:txBody>
      </p:sp>
      <p:pic>
        <p:nvPicPr>
          <p:cNvPr id="4" name="Picture 3" descr="Colourful carved figures of humans">
            <a:extLst>
              <a:ext uri="{FF2B5EF4-FFF2-40B4-BE49-F238E27FC236}">
                <a16:creationId xmlns:a16="http://schemas.microsoft.com/office/drawing/2014/main" id="{3A87D266-7C3E-4557-893F-24F877A46A87}"/>
              </a:ext>
            </a:extLst>
          </p:cNvPr>
          <p:cNvPicPr>
            <a:picLocks noChangeAspect="1"/>
          </p:cNvPicPr>
          <p:nvPr/>
        </p:nvPicPr>
        <p:blipFill rotWithShape="1">
          <a:blip r:embed="rId2"/>
          <a:srcRect t="28228" r="9091"/>
          <a:stretch/>
        </p:blipFill>
        <p:spPr>
          <a:xfrm>
            <a:off x="5153822" y="1589741"/>
            <a:ext cx="6553545" cy="3686459"/>
          </a:xfrm>
          <a:prstGeom prst="rect">
            <a:avLst/>
          </a:prstGeom>
        </p:spPr>
      </p:pic>
    </p:spTree>
    <p:extLst>
      <p:ext uri="{BB962C8B-B14F-4D97-AF65-F5344CB8AC3E}">
        <p14:creationId xmlns:p14="http://schemas.microsoft.com/office/powerpoint/2010/main" val="1945093682"/>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10">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9122A9E-16C6-4893-BA54-0C3FF3CD2C8A}"/>
              </a:ext>
            </a:extLst>
          </p:cNvPr>
          <p:cNvSpPr txBox="1"/>
          <p:nvPr/>
        </p:nvSpPr>
        <p:spPr>
          <a:xfrm>
            <a:off x="398464" y="1127446"/>
            <a:ext cx="4509850" cy="49624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Before we look at functions of communication, what is communication?</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Communication is the meaningful exchange of information between two or a group of people.</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There are four main functions of communication</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Basically, our functions of communication is to:</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1- motivate workers of Rainbow hospital to give out their best</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2- inform workers and management of any new information</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3- control the dos and don'ts of our staff members</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4- finally to monitor the emotional expressions of our employees.</a:t>
            </a: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solidFill>
                <a:schemeClr val="bg1"/>
              </a:solidFill>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solidFill>
                  <a:schemeClr val="bg1"/>
                </a:solidFill>
              </a:rPr>
              <a:t>MOOC ICS, (2013).</a:t>
            </a:r>
            <a:endParaRPr lang="en-US" sz="1400" i="1" dirty="0">
              <a:solidFill>
                <a:schemeClr val="bg1"/>
              </a:solidFill>
              <a:cs typeface="Calibri"/>
            </a:endParaRPr>
          </a:p>
        </p:txBody>
      </p:sp>
      <p:pic>
        <p:nvPicPr>
          <p:cNvPr id="3" name="Picture 3">
            <a:extLst>
              <a:ext uri="{FF2B5EF4-FFF2-40B4-BE49-F238E27FC236}">
                <a16:creationId xmlns:a16="http://schemas.microsoft.com/office/drawing/2014/main" id="{A537EBF3-08C4-486D-9DB0-469D5D3A270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487" r="20374"/>
          <a:stretch/>
        </p:blipFill>
        <p:spPr>
          <a:xfrm>
            <a:off x="6328057" y="1042315"/>
            <a:ext cx="5379311" cy="4608629"/>
          </a:xfrm>
          <a:prstGeom prst="rect">
            <a:avLst/>
          </a:prstGeom>
        </p:spPr>
      </p:pic>
      <p:sp>
        <p:nvSpPr>
          <p:cNvPr id="4" name="TextBox 3">
            <a:extLst>
              <a:ext uri="{FF2B5EF4-FFF2-40B4-BE49-F238E27FC236}">
                <a16:creationId xmlns:a16="http://schemas.microsoft.com/office/drawing/2014/main" id="{45E7408D-2537-4519-941B-0D6853965769}"/>
              </a:ext>
            </a:extLst>
          </p:cNvPr>
          <p:cNvSpPr txBox="1"/>
          <p:nvPr/>
        </p:nvSpPr>
        <p:spPr>
          <a:xfrm>
            <a:off x="9233614" y="5460181"/>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055416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3" name="Picture 173">
            <a:extLst>
              <a:ext uri="{FF2B5EF4-FFF2-40B4-BE49-F238E27FC236}">
                <a16:creationId xmlns:a16="http://schemas.microsoft.com/office/drawing/2014/main" id="{ABDB14ED-75A4-4990-9E8A-B9C425EF3E9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38379" y="5131929"/>
            <a:ext cx="2034206" cy="1817866"/>
          </a:xfrm>
          <a:prstGeom prst="rect">
            <a:avLst/>
          </a:prstGeom>
          <a:ln w="12700">
            <a:noFill/>
          </a:ln>
        </p:spPr>
      </p:pic>
      <p:sp>
        <p:nvSpPr>
          <p:cNvPr id="106" name="TextBox 105">
            <a:extLst>
              <a:ext uri="{FF2B5EF4-FFF2-40B4-BE49-F238E27FC236}">
                <a16:creationId xmlns:a16="http://schemas.microsoft.com/office/drawing/2014/main" id="{62FB818C-DCFF-491C-A409-86F18B5D3E5C}"/>
              </a:ext>
            </a:extLst>
          </p:cNvPr>
          <p:cNvSpPr txBox="1"/>
          <p:nvPr/>
        </p:nvSpPr>
        <p:spPr>
          <a:xfrm>
            <a:off x="228946" y="165875"/>
            <a:ext cx="11728951" cy="65989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110000"/>
              </a:lnSpc>
              <a:spcAft>
                <a:spcPts val="600"/>
              </a:spcAft>
              <a:buClr>
                <a:srgbClr val="D27258"/>
              </a:buClr>
              <a:buSzPct val="110000"/>
            </a:pPr>
            <a:r>
              <a:rPr lang="en-US" sz="1600">
                <a:latin typeface="Calibri"/>
                <a:cs typeface="Calibri" panose="020F0502020204030204"/>
              </a:rPr>
              <a:t>Theories linking to models of communication</a:t>
            </a:r>
          </a:p>
          <a:p>
            <a:pPr indent="-228600">
              <a:lnSpc>
                <a:spcPct val="110000"/>
              </a:lnSpc>
              <a:spcAft>
                <a:spcPts val="600"/>
              </a:spcAft>
              <a:buClr>
                <a:srgbClr val="D27258"/>
              </a:buClr>
              <a:buSzPct val="110000"/>
              <a:buFont typeface="Wingdings" panose="05000000000000000000" pitchFamily="2" charset="2"/>
              <a:buChar char="§"/>
            </a:pPr>
            <a:endParaRPr lang="en-US" sz="1600" dirty="0">
              <a:latin typeface="Calibri"/>
              <a:cs typeface="Calibri"/>
            </a:endParaRPr>
          </a:p>
          <a:p>
            <a:pPr indent="-228600">
              <a:lnSpc>
                <a:spcPct val="110000"/>
              </a:lnSpc>
              <a:spcAft>
                <a:spcPts val="600"/>
              </a:spcAft>
              <a:buClr>
                <a:srgbClr val="D27258"/>
              </a:buClr>
              <a:buSzPct val="110000"/>
              <a:buFont typeface="Wingdings" panose="05000000000000000000" pitchFamily="2" charset="2"/>
              <a:buChar char="§"/>
            </a:pPr>
            <a:r>
              <a:rPr lang="en-US" sz="1600">
                <a:latin typeface="Calibri"/>
                <a:cs typeface="Calibri" panose="020F0502020204030204"/>
              </a:rPr>
              <a:t>Communication model simply means the stages in which communication takes place. There are three main communication models </a:t>
            </a:r>
            <a:r>
              <a:rPr lang="en-US" sz="1600" dirty="0">
                <a:latin typeface="Calibri"/>
                <a:cs typeface="Calibri"/>
              </a:rPr>
              <a:t>namely, Shannon and Weaver model, Berlo’s model of communication and Schramm’s interactive model. Generally, all the models aim at the:</a:t>
            </a:r>
            <a:endParaRPr lang="en-US"/>
          </a:p>
          <a:p>
            <a:pPr indent="-228600">
              <a:lnSpc>
                <a:spcPct val="110000"/>
              </a:lnSpc>
              <a:spcAft>
                <a:spcPts val="600"/>
              </a:spcAft>
              <a:buClr>
                <a:srgbClr val="D27258"/>
              </a:buClr>
              <a:buSzPct val="110000"/>
              <a:buFont typeface="Wingdings" panose="05000000000000000000" pitchFamily="2" charset="2"/>
              <a:buChar char="§"/>
            </a:pPr>
            <a:r>
              <a:rPr lang="en-US" sz="1600" dirty="0">
                <a:latin typeface="Calibri"/>
                <a:cs typeface="Calibri"/>
              </a:rPr>
              <a:t>Sender-message-medium-receiver-feedback</a:t>
            </a:r>
          </a:p>
          <a:p>
            <a:pPr indent="-228600">
              <a:lnSpc>
                <a:spcPct val="110000"/>
              </a:lnSpc>
              <a:spcAft>
                <a:spcPts val="600"/>
              </a:spcAft>
              <a:buClr>
                <a:srgbClr val="D27258"/>
              </a:buClr>
              <a:buSzPct val="110000"/>
              <a:buFont typeface="Wingdings" panose="05000000000000000000" pitchFamily="2" charset="2"/>
              <a:buChar char="§"/>
            </a:pPr>
            <a:r>
              <a:rPr lang="en-US" sz="1600" dirty="0">
                <a:latin typeface="Calibri"/>
                <a:cs typeface="Calibri"/>
              </a:rPr>
              <a:t>Focusing on Berlo’s Model, there are four components as factors that describe this process. They are sender, message, channel, and </a:t>
            </a:r>
            <a:r>
              <a:rPr lang="en-US" sz="1600">
                <a:latin typeface="Calibri"/>
                <a:cs typeface="Calibri"/>
              </a:rPr>
              <a:t>receiver(SMCR).</a:t>
            </a:r>
            <a:r>
              <a:rPr lang="en-US" sz="1600" dirty="0">
                <a:latin typeface="Calibri"/>
                <a:cs typeface="Calibri"/>
              </a:rPr>
              <a:t> </a:t>
            </a:r>
          </a:p>
          <a:p>
            <a:pPr>
              <a:lnSpc>
                <a:spcPct val="110000"/>
              </a:lnSpc>
              <a:spcAft>
                <a:spcPts val="600"/>
              </a:spcAft>
              <a:buClr>
                <a:srgbClr val="D27258"/>
              </a:buClr>
              <a:buSzPct val="110000"/>
            </a:pPr>
            <a:r>
              <a:rPr lang="en-US" sz="1600">
                <a:latin typeface="Calibri"/>
                <a:cs typeface="Calibri"/>
              </a:rPr>
              <a:t>This model focuses on both encoding and decoding the message before it is sent and before the receiver receives the message.</a:t>
            </a:r>
            <a:endParaRPr lang="en-US" sz="1600" dirty="0">
              <a:latin typeface="Calibri"/>
              <a:cs typeface="Calibri"/>
            </a:endParaRPr>
          </a:p>
          <a:p>
            <a:pPr>
              <a:lnSpc>
                <a:spcPct val="110000"/>
              </a:lnSpc>
              <a:spcAft>
                <a:spcPts val="600"/>
              </a:spcAft>
            </a:pPr>
            <a:r>
              <a:rPr lang="en-US" sz="1600">
                <a:latin typeface="Calibri"/>
                <a:cs typeface="Calibri"/>
              </a:rPr>
              <a:t>The encode components are the source(the sender) and the message and the decode are the channel and the receiver.</a:t>
            </a:r>
            <a:endParaRPr lang="en-US" sz="1600" dirty="0">
              <a:latin typeface="Calibri"/>
              <a:cs typeface="Calibri"/>
            </a:endParaRPr>
          </a:p>
          <a:p>
            <a:pPr>
              <a:lnSpc>
                <a:spcPct val="110000"/>
              </a:lnSpc>
              <a:spcAft>
                <a:spcPts val="600"/>
              </a:spcAft>
            </a:pPr>
            <a:r>
              <a:rPr lang="en-US" sz="1600">
                <a:latin typeface="Calibri"/>
                <a:cs typeface="Calibri"/>
              </a:rPr>
              <a:t>Both the sender and receiver uses the same characteristics such as: communication skills, culture, attitude, knowledge and social systems which determines the highs and lows of the message.</a:t>
            </a:r>
            <a:endParaRPr lang="en-US" sz="1600" dirty="0">
              <a:latin typeface="Calibri"/>
              <a:cs typeface="Calibri"/>
            </a:endParaRPr>
          </a:p>
          <a:p>
            <a:pPr>
              <a:lnSpc>
                <a:spcPct val="110000"/>
              </a:lnSpc>
              <a:spcAft>
                <a:spcPts val="600"/>
              </a:spcAft>
            </a:pPr>
            <a:r>
              <a:rPr lang="en-US" sz="1600" dirty="0">
                <a:latin typeface="Calibri"/>
                <a:cs typeface="Calibri"/>
              </a:rPr>
              <a:t>Decoding is basically the way a message is sent to the receiver, for example, internet, or telephone, this component of communication requires us to use all </a:t>
            </a:r>
            <a:r>
              <a:rPr lang="en-US" sz="1600">
                <a:latin typeface="Calibri"/>
                <a:cs typeface="Calibri"/>
              </a:rPr>
              <a:t>(5) senses where necessary verbally or non-verbally.</a:t>
            </a:r>
            <a:endParaRPr lang="en-US" sz="1600" dirty="0">
              <a:latin typeface="Calibri"/>
              <a:cs typeface="Calibri"/>
            </a:endParaRPr>
          </a:p>
          <a:p>
            <a:pPr>
              <a:lnSpc>
                <a:spcPct val="110000"/>
              </a:lnSpc>
              <a:spcAft>
                <a:spcPts val="600"/>
              </a:spcAft>
            </a:pPr>
            <a:r>
              <a:rPr lang="en-US" sz="1600" dirty="0">
                <a:latin typeface="Calibri"/>
                <a:cs typeface="Calibri"/>
              </a:rPr>
              <a:t>Each component is affected by many factors, that is why it is important that the receiver replays the message and analyse from a different point of view to </a:t>
            </a:r>
            <a:r>
              <a:rPr lang="en-US" sz="1600">
                <a:latin typeface="Calibri"/>
                <a:cs typeface="Calibri"/>
              </a:rPr>
              <a:t>fully understand the message.</a:t>
            </a:r>
            <a:endParaRPr lang="en-US" sz="1600" dirty="0">
              <a:latin typeface="Calibri"/>
              <a:cs typeface="Calibri"/>
            </a:endParaRPr>
          </a:p>
          <a:p>
            <a:pPr>
              <a:lnSpc>
                <a:spcPct val="110000"/>
              </a:lnSpc>
              <a:spcAft>
                <a:spcPts val="600"/>
              </a:spcAft>
            </a:pPr>
            <a:endParaRPr lang="en-US" sz="1600" dirty="0">
              <a:latin typeface="Calibri"/>
              <a:cs typeface="Calibri"/>
            </a:endParaRPr>
          </a:p>
          <a:p>
            <a:pPr>
              <a:lnSpc>
                <a:spcPct val="110000"/>
              </a:lnSpc>
              <a:spcAft>
                <a:spcPts val="600"/>
              </a:spcAft>
            </a:pPr>
            <a:r>
              <a:rPr lang="en-US" sz="1600">
                <a:latin typeface="Calibri"/>
                <a:cs typeface="Calibri"/>
              </a:rPr>
              <a:t>Turaga and Revathi, (2016).</a:t>
            </a:r>
            <a:endParaRPr lang="en-US" sz="1600" dirty="0">
              <a:latin typeface="Calibri"/>
              <a:cs typeface="Calibri"/>
            </a:endParaRPr>
          </a:p>
          <a:p>
            <a:pPr indent="-228600">
              <a:lnSpc>
                <a:spcPct val="110000"/>
              </a:lnSpc>
              <a:spcAft>
                <a:spcPts val="600"/>
              </a:spcAft>
              <a:buClr>
                <a:srgbClr val="D27258"/>
              </a:buClr>
              <a:buSzPct val="110000"/>
              <a:buFont typeface="Wingdings" panose="05000000000000000000" pitchFamily="2" charset="2"/>
              <a:buChar char="§"/>
            </a:pPr>
            <a:endParaRPr lang="en-US" sz="1400" b="1">
              <a:latin typeface="Calibri"/>
              <a:cs typeface="Calibri"/>
            </a:endParaRPr>
          </a:p>
        </p:txBody>
      </p:sp>
      <p:sp>
        <p:nvSpPr>
          <p:cNvPr id="105" name="TextBox 104">
            <a:extLst>
              <a:ext uri="{FF2B5EF4-FFF2-40B4-BE49-F238E27FC236}">
                <a16:creationId xmlns:a16="http://schemas.microsoft.com/office/drawing/2014/main" id="{4A4E4382-181D-441E-9E71-5A099336227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728177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2" name="Rectangle 160">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3" name="Straight Connector 162">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284" name="Picture 284" descr="Communication Connection Global - Free vector graphic on ...">
            <a:extLst>
              <a:ext uri="{FF2B5EF4-FFF2-40B4-BE49-F238E27FC236}">
                <a16:creationId xmlns:a16="http://schemas.microsoft.com/office/drawing/2014/main" id="{49F85AE3-8E49-470D-9902-51F64F56BB72}"/>
              </a:ext>
            </a:extLst>
          </p:cNvPr>
          <p:cNvPicPr>
            <a:picLocks noChangeAspect="1"/>
          </p:cNvPicPr>
          <p:nvPr/>
        </p:nvPicPr>
        <p:blipFill>
          <a:blip r:embed="rId2"/>
          <a:stretch>
            <a:fillRect/>
          </a:stretch>
        </p:blipFill>
        <p:spPr>
          <a:xfrm>
            <a:off x="8734862" y="1034201"/>
            <a:ext cx="2972506" cy="4634148"/>
          </a:xfrm>
          <a:prstGeom prst="rect">
            <a:avLst/>
          </a:prstGeom>
        </p:spPr>
      </p:pic>
      <p:graphicFrame>
        <p:nvGraphicFramePr>
          <p:cNvPr id="75" name="TextBox 1">
            <a:extLst>
              <a:ext uri="{FF2B5EF4-FFF2-40B4-BE49-F238E27FC236}">
                <a16:creationId xmlns:a16="http://schemas.microsoft.com/office/drawing/2014/main" id="{6A43055F-D312-4BE5-A958-FB14B34DE61C}"/>
              </a:ext>
            </a:extLst>
          </p:cNvPr>
          <p:cNvGraphicFramePr/>
          <p:nvPr>
            <p:extLst>
              <p:ext uri="{D42A27DB-BD31-4B8C-83A1-F6EECF244321}">
                <p14:modId xmlns:p14="http://schemas.microsoft.com/office/powerpoint/2010/main" val="2984558447"/>
              </p:ext>
            </p:extLst>
          </p:nvPr>
        </p:nvGraphicFramePr>
        <p:xfrm>
          <a:off x="184732" y="-387261"/>
          <a:ext cx="8087533" cy="72205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249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E91331-A349-4385-A57E-628DFA604498}"/>
              </a:ext>
            </a:extLst>
          </p:cNvPr>
          <p:cNvSpPr txBox="1"/>
          <p:nvPr/>
        </p:nvSpPr>
        <p:spPr>
          <a:xfrm>
            <a:off x="812180" y="700668"/>
            <a:ext cx="1075349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Barriers of effective communication</a:t>
            </a:r>
          </a:p>
          <a:p>
            <a:endParaRPr lang="en-US">
              <a:cs typeface="Calibri"/>
            </a:endParaRPr>
          </a:p>
          <a:p>
            <a:r>
              <a:rPr lang="en-US">
                <a:cs typeface="Calibri"/>
              </a:rPr>
              <a:t>Factors relating to nurses and patients includes language differences, environmental issues such as noise and lack of privacy, completing demands, cultural differences, gender and age.</a:t>
            </a:r>
          </a:p>
          <a:p>
            <a:endParaRPr lang="en-US"/>
          </a:p>
          <a:p>
            <a:r>
              <a:rPr lang="en-US">
                <a:cs typeface="Calibri"/>
              </a:rPr>
              <a:t>Factors relating to nurses are work overload, lack of knowledge regarding common communication skills, negative attitudes towards patient, reluctancy to communicate with patient, low self-esteem and unpleasant experiences of previous encounters with patients.</a:t>
            </a:r>
          </a:p>
          <a:p>
            <a:endParaRPr lang="en-US">
              <a:cs typeface="Calibri"/>
            </a:endParaRPr>
          </a:p>
          <a:p>
            <a:r>
              <a:rPr lang="en-US">
                <a:cs typeface="Calibri"/>
              </a:rPr>
              <a:t>Factors relating to children patients includes environmental factors such as critically ill patients in ward, hectic environment in ward, unsuitable environment conditions, family interference, lack of attention, patient safety, length of time in hospital, physical barriers to non-verbal communication and physical disabilities such as hearing difficulties and speech difficulties.</a:t>
            </a:r>
          </a:p>
          <a:p>
            <a:endParaRPr lang="en-US">
              <a:cs typeface="Calibri"/>
            </a:endParaRPr>
          </a:p>
          <a:p>
            <a:r>
              <a:rPr lang="en-US">
                <a:cs typeface="Calibri"/>
              </a:rPr>
              <a:t>Bumpers, et.al,(2019)</a:t>
            </a:r>
          </a:p>
          <a:p>
            <a:endParaRPr lang="en-US">
              <a:cs typeface="Calibri"/>
            </a:endParaRPr>
          </a:p>
          <a:p>
            <a:endParaRPr lang="en-US">
              <a:cs typeface="Calibri"/>
            </a:endParaRPr>
          </a:p>
          <a:p>
            <a:endParaRPr lang="en-US">
              <a:cs typeface="Calibri"/>
            </a:endParaRPr>
          </a:p>
        </p:txBody>
      </p:sp>
      <p:pic>
        <p:nvPicPr>
          <p:cNvPr id="3" name="Picture 3" descr="Text&#10;&#10;Description automatically generated">
            <a:extLst>
              <a:ext uri="{FF2B5EF4-FFF2-40B4-BE49-F238E27FC236}">
                <a16:creationId xmlns:a16="http://schemas.microsoft.com/office/drawing/2014/main" id="{AAD7C599-D627-4B4C-97E2-FDA4F8F3564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56331" y="4406024"/>
            <a:ext cx="2743200" cy="2057400"/>
          </a:xfrm>
          <a:prstGeom prst="rect">
            <a:avLst/>
          </a:prstGeom>
        </p:spPr>
      </p:pic>
      <p:sp>
        <p:nvSpPr>
          <p:cNvPr id="4" name="TextBox 3">
            <a:extLst>
              <a:ext uri="{FF2B5EF4-FFF2-40B4-BE49-F238E27FC236}">
                <a16:creationId xmlns:a16="http://schemas.microsoft.com/office/drawing/2014/main" id="{C6875211-D74F-46FE-8E0A-146DF1B8B09D}"/>
              </a:ext>
            </a:extLst>
          </p:cNvPr>
          <p:cNvSpPr txBox="1"/>
          <p:nvPr/>
        </p:nvSpPr>
        <p:spPr>
          <a:xfrm>
            <a:off x="7956331" y="6463424"/>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BY-SA</a:t>
            </a:r>
            <a:r>
              <a:rPr lang="en-US"/>
              <a:t>.</a:t>
            </a:r>
          </a:p>
        </p:txBody>
      </p:sp>
    </p:spTree>
    <p:extLst>
      <p:ext uri="{BB962C8B-B14F-4D97-AF65-F5344CB8AC3E}">
        <p14:creationId xmlns:p14="http://schemas.microsoft.com/office/powerpoint/2010/main" val="1920245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CB12828D-9D72-48DC-83A2-F8830BB1CAB9}"/>
              </a:ext>
            </a:extLst>
          </p:cNvPr>
          <p:cNvSpPr txBox="1"/>
          <p:nvPr/>
        </p:nvSpPr>
        <p:spPr>
          <a:xfrm>
            <a:off x="838200" y="1234661"/>
            <a:ext cx="4936067" cy="398515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400" dirty="0"/>
              <a:t>The impact of effective communication on staff and patients</a:t>
            </a: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r>
              <a:rPr lang="en-US" sz="1400" dirty="0"/>
              <a:t>Impact of communication on staff includes:</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Reduce stress and fatigue</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High job satisfaction</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Effective teamwork</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Employee relationship improvement</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Job motivation</a:t>
            </a: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r>
              <a:rPr lang="en-US" sz="1400" dirty="0"/>
              <a:t>Impact of communication on patients are:</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Reduction of stress and anxiety</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Improves communication between children's family and staff</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Parents satisfaction or supporting parents</a:t>
            </a:r>
            <a:endParaRPr lang="en-US" sz="1400" dirty="0">
              <a:cs typeface="Calibri"/>
            </a:endParaRPr>
          </a:p>
          <a:p>
            <a:pPr indent="-228600">
              <a:lnSpc>
                <a:spcPct val="90000"/>
              </a:lnSpc>
              <a:spcAft>
                <a:spcPts val="600"/>
              </a:spcAft>
              <a:buFont typeface="Arial" panose="020B0604020202020204" pitchFamily="34" charset="0"/>
              <a:buChar char="•"/>
            </a:pPr>
            <a:r>
              <a:rPr lang="en-US" sz="1400" dirty="0"/>
              <a:t>Improves relationship between children, parents and staff.</a:t>
            </a: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r>
              <a:rPr lang="en-US" sz="1400" dirty="0"/>
              <a:t>Griffith and Dunham, (2015).</a:t>
            </a:r>
            <a:endParaRPr lang="en-US" sz="1400" dirty="0">
              <a:cs typeface="Calibri"/>
            </a:endParaRPr>
          </a:p>
          <a:p>
            <a:pPr indent="-228600">
              <a:lnSpc>
                <a:spcPct val="90000"/>
              </a:lnSpc>
              <a:spcAft>
                <a:spcPts val="600"/>
              </a:spcAft>
              <a:buFont typeface="Arial" panose="020B0604020202020204" pitchFamily="34" charset="0"/>
              <a:buChar char="•"/>
            </a:pPr>
            <a:endParaRPr lang="en-US" sz="1400" dirty="0">
              <a:cs typeface="Calibri"/>
            </a:endParaRP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pic>
        <p:nvPicPr>
          <p:cNvPr id="3" name="Picture 3" descr="A picture containing text, cellphone, phone, electronic&#10;&#10;Description automatically generated">
            <a:extLst>
              <a:ext uri="{FF2B5EF4-FFF2-40B4-BE49-F238E27FC236}">
                <a16:creationId xmlns:a16="http://schemas.microsoft.com/office/drawing/2014/main" id="{DDA03ADC-02A6-4F59-82E0-167E4B9E779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17734" y="2370565"/>
            <a:ext cx="4935970" cy="3627640"/>
          </a:xfrm>
          <a:prstGeom prst="rect">
            <a:avLst/>
          </a:prstGeom>
        </p:spPr>
      </p:pic>
      <p:sp>
        <p:nvSpPr>
          <p:cNvPr id="4" name="TextBox 3">
            <a:extLst>
              <a:ext uri="{FF2B5EF4-FFF2-40B4-BE49-F238E27FC236}">
                <a16:creationId xmlns:a16="http://schemas.microsoft.com/office/drawing/2014/main" id="{4B49AFAD-E57D-4D84-8227-B35C86132E36}"/>
              </a:ext>
            </a:extLst>
          </p:cNvPr>
          <p:cNvSpPr txBox="1"/>
          <p:nvPr/>
        </p:nvSpPr>
        <p:spPr>
          <a:xfrm>
            <a:off x="8879950" y="579815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45085541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D95832C-C744-4D43-BA65-9162E19750A4}"/>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Clr>
                <a:schemeClr val="accent6"/>
              </a:buClr>
              <a:buSzPct val="90000"/>
              <a:buFont typeface="Arial" panose="020B0604020202020204" pitchFamily="34" charset="0"/>
              <a:buChar char="•"/>
            </a:pPr>
            <a:r>
              <a:rPr lang="en-US" sz="1700"/>
              <a:t>Conclusion</a:t>
            </a:r>
          </a:p>
          <a:p>
            <a:pPr indent="-228600">
              <a:lnSpc>
                <a:spcPct val="90000"/>
              </a:lnSpc>
              <a:spcAft>
                <a:spcPts val="600"/>
              </a:spcAft>
              <a:buClr>
                <a:schemeClr val="accent6"/>
              </a:buClr>
              <a:buSzPct val="90000"/>
              <a:buFont typeface="Arial" panose="020B0604020202020204" pitchFamily="34" charset="0"/>
              <a:buChar char="•"/>
            </a:pPr>
            <a:r>
              <a:rPr lang="en-US" sz="1700"/>
              <a:t>Communication is a fundamental skills in all living things, good communication skills leads to better understanding to the receiver. To over-come the negative barriers in Rainbow's children Hospital, management need to create workshops that are related to communication between staff to staff and staff to patients.</a:t>
            </a:r>
          </a:p>
          <a:p>
            <a:pPr indent="-228600">
              <a:lnSpc>
                <a:spcPct val="90000"/>
              </a:lnSpc>
              <a:spcAft>
                <a:spcPts val="600"/>
              </a:spcAft>
              <a:buClr>
                <a:schemeClr val="accent6"/>
              </a:buClr>
              <a:buSzPct val="90000"/>
              <a:buFont typeface="Arial" panose="020B0604020202020204" pitchFamily="34" charset="0"/>
              <a:buChar char="•"/>
            </a:pPr>
            <a:endParaRPr lang="en-US" sz="1700"/>
          </a:p>
          <a:p>
            <a:pPr indent="-228600">
              <a:lnSpc>
                <a:spcPct val="90000"/>
              </a:lnSpc>
              <a:spcAft>
                <a:spcPts val="600"/>
              </a:spcAft>
              <a:buClr>
                <a:schemeClr val="accent6"/>
              </a:buClr>
              <a:buSzPct val="90000"/>
              <a:buFont typeface="Arial" panose="020B0604020202020204" pitchFamily="34" charset="0"/>
              <a:buChar char="•"/>
            </a:pPr>
            <a:r>
              <a:rPr lang="en-US" sz="1700"/>
              <a:t>Although there are many barriers within communication. Finding effective solutions to promote communication skills will help:</a:t>
            </a:r>
          </a:p>
          <a:p>
            <a:pPr indent="-228600">
              <a:lnSpc>
                <a:spcPct val="90000"/>
              </a:lnSpc>
              <a:spcAft>
                <a:spcPts val="600"/>
              </a:spcAft>
              <a:buClr>
                <a:schemeClr val="accent6"/>
              </a:buClr>
              <a:buSzPct val="90000"/>
              <a:buFont typeface="Arial" panose="020B0604020202020204" pitchFamily="34" charset="0"/>
              <a:buChar char="•"/>
            </a:pPr>
            <a:r>
              <a:rPr lang="en-US" sz="1700"/>
              <a:t>1- Reduce stress both within patients and staff.</a:t>
            </a:r>
          </a:p>
          <a:p>
            <a:pPr indent="-228600">
              <a:lnSpc>
                <a:spcPct val="90000"/>
              </a:lnSpc>
              <a:spcAft>
                <a:spcPts val="600"/>
              </a:spcAft>
              <a:buClr>
                <a:schemeClr val="accent6"/>
              </a:buClr>
              <a:buSzPct val="90000"/>
              <a:buFont typeface="Arial" panose="020B0604020202020204" pitchFamily="34" charset="0"/>
              <a:buChar char="•"/>
            </a:pPr>
            <a:r>
              <a:rPr lang="en-US" sz="1700"/>
              <a:t>2- Happier working environment</a:t>
            </a:r>
          </a:p>
          <a:p>
            <a:pPr indent="-228600">
              <a:lnSpc>
                <a:spcPct val="90000"/>
              </a:lnSpc>
              <a:spcAft>
                <a:spcPts val="600"/>
              </a:spcAft>
              <a:buClr>
                <a:schemeClr val="accent6"/>
              </a:buClr>
              <a:buSzPct val="90000"/>
              <a:buFont typeface="Arial" panose="020B0604020202020204" pitchFamily="34" charset="0"/>
              <a:buChar char="•"/>
            </a:pPr>
            <a:r>
              <a:rPr lang="en-US" sz="1700"/>
              <a:t>3- Give constructive feedback where necessary</a:t>
            </a:r>
          </a:p>
          <a:p>
            <a:pPr indent="-228600">
              <a:lnSpc>
                <a:spcPct val="90000"/>
              </a:lnSpc>
              <a:spcAft>
                <a:spcPts val="600"/>
              </a:spcAft>
              <a:buClr>
                <a:schemeClr val="accent6"/>
              </a:buClr>
              <a:buSzPct val="90000"/>
              <a:buFont typeface="Arial" panose="020B0604020202020204" pitchFamily="34" charset="0"/>
              <a:buChar char="•"/>
            </a:pPr>
            <a:r>
              <a:rPr lang="en-US" sz="1700"/>
              <a:t>4- Children and parents' satisfaction</a:t>
            </a:r>
          </a:p>
          <a:p>
            <a:pPr indent="-228600">
              <a:lnSpc>
                <a:spcPct val="90000"/>
              </a:lnSpc>
              <a:spcAft>
                <a:spcPts val="600"/>
              </a:spcAft>
              <a:buClr>
                <a:schemeClr val="accent6"/>
              </a:buClr>
              <a:buSzPct val="90000"/>
              <a:buFont typeface="Arial" panose="020B0604020202020204" pitchFamily="34" charset="0"/>
              <a:buChar char="•"/>
            </a:pPr>
            <a:endParaRPr lang="en-US" sz="1700"/>
          </a:p>
          <a:p>
            <a:pPr indent="-228600">
              <a:lnSpc>
                <a:spcPct val="90000"/>
              </a:lnSpc>
              <a:spcAft>
                <a:spcPts val="600"/>
              </a:spcAft>
              <a:buClr>
                <a:schemeClr val="accent6"/>
              </a:buClr>
              <a:buSzPct val="90000"/>
              <a:buFont typeface="Arial" panose="020B0604020202020204" pitchFamily="34" charset="0"/>
              <a:buChar char="•"/>
            </a:pPr>
            <a:r>
              <a:rPr lang="en-US" sz="1700"/>
              <a:t>As humans we need to express and understand the expressions of others especially children who are ill and fear what may happen next.</a:t>
            </a:r>
          </a:p>
          <a:p>
            <a:pPr indent="-228600">
              <a:lnSpc>
                <a:spcPct val="90000"/>
              </a:lnSpc>
              <a:spcAft>
                <a:spcPts val="600"/>
              </a:spcAft>
              <a:buClr>
                <a:schemeClr val="accent6"/>
              </a:buClr>
              <a:buSzPct val="90000"/>
              <a:buFont typeface="Arial" panose="020B0604020202020204" pitchFamily="34" charset="0"/>
              <a:buChar char="•"/>
            </a:pPr>
            <a:r>
              <a:rPr lang="en-US" sz="1700"/>
              <a:t>Having well trained educated nurses boost, company turn-over, patient satisfaction, happier environment and fulfilling teamwork objectives.</a:t>
            </a:r>
          </a:p>
          <a:p>
            <a:pPr indent="-228600">
              <a:lnSpc>
                <a:spcPct val="90000"/>
              </a:lnSpc>
              <a:spcAft>
                <a:spcPts val="600"/>
              </a:spcAft>
              <a:buClr>
                <a:schemeClr val="accent6"/>
              </a:buClr>
              <a:buSzPct val="90000"/>
              <a:buFont typeface="Arial" panose="020B0604020202020204" pitchFamily="34" charset="0"/>
              <a:buChar char="•"/>
            </a:pPr>
            <a:endParaRPr lang="en-US" sz="1700"/>
          </a:p>
        </p:txBody>
      </p:sp>
    </p:spTree>
    <p:extLst>
      <p:ext uri="{BB962C8B-B14F-4D97-AF65-F5344CB8AC3E}">
        <p14:creationId xmlns:p14="http://schemas.microsoft.com/office/powerpoint/2010/main" val="3886840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C54A3646-77FE-4862-96CE-45260829B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8">
            <a:extLst>
              <a:ext uri="{FF2B5EF4-FFF2-40B4-BE49-F238E27FC236}">
                <a16:creationId xmlns:a16="http://schemas.microsoft.com/office/drawing/2014/main" id="{3F6FA249-9C10-48B9-9F72-1F333D8A9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 name="Freeform 5">
              <a:extLst>
                <a:ext uri="{FF2B5EF4-FFF2-40B4-BE49-F238E27FC236}">
                  <a16:creationId xmlns:a16="http://schemas.microsoft.com/office/drawing/2014/main" id="{036894FA-6F9A-4863-AEC5-B734F422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 name="Freeform 6">
              <a:extLst>
                <a:ext uri="{FF2B5EF4-FFF2-40B4-BE49-F238E27FC236}">
                  <a16:creationId xmlns:a16="http://schemas.microsoft.com/office/drawing/2014/main" id="{6B103C0B-E1BF-4BF0-9605-7426160F9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B796B9AB-146B-42B0-B1F4-7EF69C521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 name="Freeform 8">
              <a:extLst>
                <a:ext uri="{FF2B5EF4-FFF2-40B4-BE49-F238E27FC236}">
                  <a16:creationId xmlns:a16="http://schemas.microsoft.com/office/drawing/2014/main" id="{0B8CEE20-F67A-4CFC-88F1-4C942EB62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6B823E68-E880-4A79-82AD-6088E1DE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10">
              <a:extLst>
                <a:ext uri="{FF2B5EF4-FFF2-40B4-BE49-F238E27FC236}">
                  <a16:creationId xmlns:a16="http://schemas.microsoft.com/office/drawing/2014/main" id="{C90FFE78-151B-4C6F-893F-683270602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A2B9B53-0432-42A0-ACC1-23CCDB118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2">
              <a:extLst>
                <a:ext uri="{FF2B5EF4-FFF2-40B4-BE49-F238E27FC236}">
                  <a16:creationId xmlns:a16="http://schemas.microsoft.com/office/drawing/2014/main" id="{142954D5-E17A-4C4B-B575-9D2BE72C6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2317E4B1-5573-4066-895C-2FB75980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4">
              <a:extLst>
                <a:ext uri="{FF2B5EF4-FFF2-40B4-BE49-F238E27FC236}">
                  <a16:creationId xmlns:a16="http://schemas.microsoft.com/office/drawing/2014/main" id="{EBA723B4-613D-41FA-93E8-94173C930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D2693AEC-A60D-40B1-87B3-1EF30A56D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6">
              <a:extLst>
                <a:ext uri="{FF2B5EF4-FFF2-40B4-BE49-F238E27FC236}">
                  <a16:creationId xmlns:a16="http://schemas.microsoft.com/office/drawing/2014/main" id="{0EFB57B1-129C-4CA5-9513-29226043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AC89A1FD-35E1-4574-A439-61C20F457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8">
              <a:extLst>
                <a:ext uri="{FF2B5EF4-FFF2-40B4-BE49-F238E27FC236}">
                  <a16:creationId xmlns:a16="http://schemas.microsoft.com/office/drawing/2014/main" id="{4D55D1DF-59D8-4B47-87C4-FB3A82689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F99FF32E-3548-4B4D-894E-B3A06C12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0">
              <a:extLst>
                <a:ext uri="{FF2B5EF4-FFF2-40B4-BE49-F238E27FC236}">
                  <a16:creationId xmlns:a16="http://schemas.microsoft.com/office/drawing/2014/main" id="{5005D0D4-EFA9-4355-BA9B-A7B46F94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6350B02F-5937-44B9-83F4-9C970BE96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9" name="Freeform 22">
              <a:extLst>
                <a:ext uri="{FF2B5EF4-FFF2-40B4-BE49-F238E27FC236}">
                  <a16:creationId xmlns:a16="http://schemas.microsoft.com/office/drawing/2014/main" id="{F21A245F-C10F-495E-BD0E-CE576C7F0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6F524856-7B56-403B-B504-044710FD5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24">
              <a:extLst>
                <a:ext uri="{FF2B5EF4-FFF2-40B4-BE49-F238E27FC236}">
                  <a16:creationId xmlns:a16="http://schemas.microsoft.com/office/drawing/2014/main" id="{4E6D29BC-894B-4228-9F3F-92037EA3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5">
              <a:extLst>
                <a:ext uri="{FF2B5EF4-FFF2-40B4-BE49-F238E27FC236}">
                  <a16:creationId xmlns:a16="http://schemas.microsoft.com/office/drawing/2014/main" id="{E03B2DC6-DF02-45CB-AC7C-6EBBD359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2" name="Rectangle 31">
            <a:extLst>
              <a:ext uri="{FF2B5EF4-FFF2-40B4-BE49-F238E27FC236}">
                <a16:creationId xmlns:a16="http://schemas.microsoft.com/office/drawing/2014/main" id="{700D0C16-8549-4373-8B7C-3555082CE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4"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C7341777-0F86-4E1E-A07F-2076F00D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47CCF315-DF62-4DDB-B480-54BDC6D9622F}"/>
              </a:ext>
            </a:extLst>
          </p:cNvPr>
          <p:cNvSpPr txBox="1"/>
          <p:nvPr/>
        </p:nvSpPr>
        <p:spPr>
          <a:xfrm>
            <a:off x="2982579" y="493107"/>
            <a:ext cx="8968405" cy="605273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Clr>
                <a:schemeClr val="accent6"/>
              </a:buClr>
              <a:buSzPct val="90000"/>
              <a:buFont typeface="Arial" panose="020B0604020202020204" pitchFamily="34" charset="0"/>
              <a:buChar char="•"/>
            </a:pPr>
            <a:r>
              <a:rPr lang="en-US" sz="1400" dirty="0"/>
              <a:t>Reference List 1</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p>
          <a:p>
            <a:pPr indent="-228600">
              <a:lnSpc>
                <a:spcPct val="90000"/>
              </a:lnSpc>
              <a:spcAft>
                <a:spcPts val="600"/>
              </a:spcAft>
              <a:buClr>
                <a:schemeClr val="accent6"/>
              </a:buClr>
              <a:buSzPct val="90000"/>
              <a:buFont typeface="Arial" panose="020B0604020202020204" pitchFamily="34" charset="0"/>
              <a:buChar char="•"/>
            </a:pPr>
            <a:r>
              <a:rPr lang="en-US" sz="1400"/>
              <a:t>John </a:t>
            </a:r>
            <a:r>
              <a:rPr lang="en-US" sz="1400" err="1"/>
              <a:t>Velentzas</a:t>
            </a:r>
            <a:r>
              <a:rPr lang="en-US" sz="1400" dirty="0"/>
              <a:t> and Georgia Broni, (2014).</a:t>
            </a:r>
            <a:r>
              <a:rPr lang="en-US" sz="1400" i="1" dirty="0"/>
              <a:t> Communication cycle: Definition, process, models and examples</a:t>
            </a:r>
            <a:r>
              <a:rPr lang="en-US" sz="1400" dirty="0"/>
              <a:t>. [ online]. Available at: wseas.us/e-library/conferences/2014/Istanbul/FINANCE/FINANCE-17.pdf</a:t>
            </a:r>
            <a:endParaRPr lang="en-US" sz="140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(Accessed: 15 December 2014).</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J. David Johnson, William A. Donohue, Charles K. Atkin and Sally Johnson,(1993). </a:t>
            </a:r>
            <a:r>
              <a:rPr lang="en-US" sz="1400" i="1" dirty="0"/>
              <a:t>Differences between formal and informal communication channels</a:t>
            </a:r>
            <a:r>
              <a:rPr lang="en-US" sz="1400" dirty="0"/>
              <a:t> [online].Available at:</a:t>
            </a:r>
            <a:r>
              <a:rPr lang="en-US" sz="1400" dirty="0">
                <a:hlinkClick r:id="rId2"/>
              </a:rPr>
              <a:t>http://course.sdu.edu.cn/G2S/eWebEditor/uploadfile/20131201162906010.pdf.</a:t>
            </a:r>
            <a:r>
              <a:rPr lang="en-US" sz="1400" dirty="0"/>
              <a:t> (Accessed:14 October 1993).</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Boddy, D. (2016). Management :</a:t>
            </a:r>
            <a:r>
              <a:rPr lang="en-US" sz="1400" i="1" dirty="0"/>
              <a:t> An Introduction, Pearson Education Limited, Harlow, United Kingdom.</a:t>
            </a:r>
            <a:endParaRPr lang="en-US" sz="1400" i="1"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i="1"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Griffith, B., and Dunham, E. (2015).</a:t>
            </a:r>
            <a:r>
              <a:rPr lang="en-US" sz="1400" i="1" dirty="0"/>
              <a:t>Working in Teams: moving from high potential to high performance</a:t>
            </a:r>
            <a:r>
              <a:rPr lang="en-US" sz="1400" dirty="0"/>
              <a:t>, Los Angeles, SAGE Publications. </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Hoppe, MH. (2007). </a:t>
            </a:r>
            <a:r>
              <a:rPr lang="en-US" sz="1400" i="1" dirty="0"/>
              <a:t>Active Listening: Improve Your Ability to Listen and Lead,</a:t>
            </a:r>
            <a:r>
              <a:rPr lang="en-US" sz="1400" dirty="0"/>
              <a:t> First Edition, Center for Creative Leadership, Greensboro</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Mehrabian, A. (1981). </a:t>
            </a:r>
            <a:r>
              <a:rPr lang="en-US" sz="1400" i="1" dirty="0"/>
              <a:t>Silent Messages: Implicit Communication of Emotions and Attitudes</a:t>
            </a:r>
            <a:r>
              <a:rPr lang="en-US" sz="1400" dirty="0"/>
              <a:t>, Boston: Wadsworth Publishing Company</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900">
              <a:cs typeface="Calibri" panose="020F0502020204030204"/>
            </a:endParaRPr>
          </a:p>
        </p:txBody>
      </p:sp>
    </p:spTree>
    <p:extLst>
      <p:ext uri="{BB962C8B-B14F-4D97-AF65-F5344CB8AC3E}">
        <p14:creationId xmlns:p14="http://schemas.microsoft.com/office/powerpoint/2010/main" val="1370067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C54A3646-77FE-4862-96CE-45260829B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8">
            <a:extLst>
              <a:ext uri="{FF2B5EF4-FFF2-40B4-BE49-F238E27FC236}">
                <a16:creationId xmlns:a16="http://schemas.microsoft.com/office/drawing/2014/main" id="{3F6FA249-9C10-48B9-9F72-1F333D8A94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 name="Freeform 5">
              <a:extLst>
                <a:ext uri="{FF2B5EF4-FFF2-40B4-BE49-F238E27FC236}">
                  <a16:creationId xmlns:a16="http://schemas.microsoft.com/office/drawing/2014/main" id="{036894FA-6F9A-4863-AEC5-B734F4226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 name="Freeform 6">
              <a:extLst>
                <a:ext uri="{FF2B5EF4-FFF2-40B4-BE49-F238E27FC236}">
                  <a16:creationId xmlns:a16="http://schemas.microsoft.com/office/drawing/2014/main" id="{6B103C0B-E1BF-4BF0-9605-7426160F9E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B796B9AB-146B-42B0-B1F4-7EF69C521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 name="Freeform 8">
              <a:extLst>
                <a:ext uri="{FF2B5EF4-FFF2-40B4-BE49-F238E27FC236}">
                  <a16:creationId xmlns:a16="http://schemas.microsoft.com/office/drawing/2014/main" id="{0B8CEE20-F67A-4CFC-88F1-4C942EB62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6B823E68-E880-4A79-82AD-6088E1DEA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1" name="Freeform 10">
              <a:extLst>
                <a:ext uri="{FF2B5EF4-FFF2-40B4-BE49-F238E27FC236}">
                  <a16:creationId xmlns:a16="http://schemas.microsoft.com/office/drawing/2014/main" id="{C90FFE78-151B-4C6F-893F-6832706022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A2B9B53-0432-42A0-ACC1-23CCDB118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2">
              <a:extLst>
                <a:ext uri="{FF2B5EF4-FFF2-40B4-BE49-F238E27FC236}">
                  <a16:creationId xmlns:a16="http://schemas.microsoft.com/office/drawing/2014/main" id="{142954D5-E17A-4C4B-B575-9D2BE72C6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2317E4B1-5573-4066-895C-2FB759804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4">
              <a:extLst>
                <a:ext uri="{FF2B5EF4-FFF2-40B4-BE49-F238E27FC236}">
                  <a16:creationId xmlns:a16="http://schemas.microsoft.com/office/drawing/2014/main" id="{EBA723B4-613D-41FA-93E8-94173C930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D2693AEC-A60D-40B1-87B3-1EF30A56D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6">
              <a:extLst>
                <a:ext uri="{FF2B5EF4-FFF2-40B4-BE49-F238E27FC236}">
                  <a16:creationId xmlns:a16="http://schemas.microsoft.com/office/drawing/2014/main" id="{0EFB57B1-129C-4CA5-9513-29226043B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AC89A1FD-35E1-4574-A439-61C20F457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8">
              <a:extLst>
                <a:ext uri="{FF2B5EF4-FFF2-40B4-BE49-F238E27FC236}">
                  <a16:creationId xmlns:a16="http://schemas.microsoft.com/office/drawing/2014/main" id="{4D55D1DF-59D8-4B47-87C4-FB3A82689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F99FF32E-3548-4B4D-894E-B3A06C12A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0">
              <a:extLst>
                <a:ext uri="{FF2B5EF4-FFF2-40B4-BE49-F238E27FC236}">
                  <a16:creationId xmlns:a16="http://schemas.microsoft.com/office/drawing/2014/main" id="{5005D0D4-EFA9-4355-BA9B-A7B46F94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6350B02F-5937-44B9-83F4-9C970BE96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9" name="Freeform 22">
              <a:extLst>
                <a:ext uri="{FF2B5EF4-FFF2-40B4-BE49-F238E27FC236}">
                  <a16:creationId xmlns:a16="http://schemas.microsoft.com/office/drawing/2014/main" id="{F21A245F-C10F-495E-BD0E-CE576C7F0D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6F524856-7B56-403B-B504-044710FD5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24">
              <a:extLst>
                <a:ext uri="{FF2B5EF4-FFF2-40B4-BE49-F238E27FC236}">
                  <a16:creationId xmlns:a16="http://schemas.microsoft.com/office/drawing/2014/main" id="{4E6D29BC-894B-4228-9F3F-92037EA39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5">
              <a:extLst>
                <a:ext uri="{FF2B5EF4-FFF2-40B4-BE49-F238E27FC236}">
                  <a16:creationId xmlns:a16="http://schemas.microsoft.com/office/drawing/2014/main" id="{E03B2DC6-DF02-45CB-AC7C-6EBBD359C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2" name="Rectangle 31">
            <a:extLst>
              <a:ext uri="{FF2B5EF4-FFF2-40B4-BE49-F238E27FC236}">
                <a16:creationId xmlns:a16="http://schemas.microsoft.com/office/drawing/2014/main" id="{700D0C16-8549-4373-8B7C-3555082CE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4"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C7341777-0F86-4E1E-A07F-2076F00D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3AA6D1CF-8A7A-4318-8409-3661B748F4B0}"/>
              </a:ext>
            </a:extLst>
          </p:cNvPr>
          <p:cNvSpPr txBox="1"/>
          <p:nvPr/>
        </p:nvSpPr>
        <p:spPr>
          <a:xfrm>
            <a:off x="3019750" y="530278"/>
            <a:ext cx="6227064" cy="38039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Clr>
                <a:schemeClr val="accent6"/>
              </a:buClr>
              <a:buSzPct val="90000"/>
              <a:buFont typeface="Arial" panose="020B0604020202020204" pitchFamily="34" charset="0"/>
              <a:buChar char="•"/>
            </a:pPr>
            <a:r>
              <a:rPr lang="en-US" sz="1400" dirty="0"/>
              <a:t>Reference List 2</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err="1"/>
              <a:t>Quintanlla</a:t>
            </a:r>
            <a:r>
              <a:rPr lang="en-US" sz="1400" dirty="0"/>
              <a:t> and Wahl, (2017). ‘Listening’, in Maund, A.,</a:t>
            </a:r>
            <a:r>
              <a:rPr lang="en-US" sz="1400" dirty="0" err="1"/>
              <a:t>Schriek</a:t>
            </a:r>
            <a:r>
              <a:rPr lang="en-US" sz="1400" dirty="0"/>
              <a:t>, M. and Tinkler P.K. (ed.) </a:t>
            </a:r>
            <a:r>
              <a:rPr lang="en-US" sz="1400" i="1" dirty="0"/>
              <a:t>Certificate in Higher Education: Skills for the workplace student yearbook</a:t>
            </a:r>
            <a:r>
              <a:rPr lang="en-US" sz="1400" dirty="0"/>
              <a:t>. London, Sage, 47-64. </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Davis Foulger, (2004). </a:t>
            </a:r>
            <a:r>
              <a:rPr lang="en-US" sz="1400" i="1" dirty="0"/>
              <a:t>Models of the communication process</a:t>
            </a:r>
            <a:r>
              <a:rPr lang="en-US" sz="1400" dirty="0"/>
              <a:t>. [online]. Available </a:t>
            </a:r>
            <a:r>
              <a:rPr lang="en-US" sz="1400" dirty="0" err="1"/>
              <a:t>at:https</a:t>
            </a:r>
            <a:r>
              <a:rPr lang="en-US" sz="1400" dirty="0"/>
              <a:t>://d1wqtxts1xzle7.cloudfront.net/45035040/comm-with-cover-page-v2.pdf?Expires=1636242077&amp;Signature=EAkciZnp4WbxfJECt73j5zPLO9FHDYPIO-bYIe6tCYNVvhgk6p3kNESCNVN8mEQkJtY786A5hMENa1TUW7RIIOPKkXGQsaRXetDCBDO3TkwU9K. (Accessed: 25 February 2004).</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Grant, Mary </a:t>
            </a:r>
            <a:r>
              <a:rPr lang="en-US" sz="1400" dirty="0" err="1"/>
              <a:t>Jo.C</a:t>
            </a:r>
            <a:r>
              <a:rPr lang="en-US" sz="1400" dirty="0"/>
              <a:t>, Donaldson, </a:t>
            </a:r>
            <a:r>
              <a:rPr lang="en-US" sz="1400" dirty="0" err="1"/>
              <a:t>Amy.E</a:t>
            </a:r>
            <a:r>
              <a:rPr lang="en-US" sz="1400" dirty="0"/>
              <a:t>, Larsen, </a:t>
            </a:r>
            <a:r>
              <a:rPr lang="en-US" sz="1400" dirty="0" err="1"/>
              <a:t>Gitte.Y</a:t>
            </a:r>
            <a:r>
              <a:rPr lang="en-US" sz="1400" dirty="0"/>
              <a:t>, (2006). </a:t>
            </a:r>
            <a:r>
              <a:rPr lang="en-US" sz="1400" i="1" dirty="0"/>
              <a:t>The safety culture in a children's Hospital</a:t>
            </a:r>
            <a:r>
              <a:rPr lang="en-US" sz="1400" dirty="0"/>
              <a:t>.[online]. Available </a:t>
            </a:r>
            <a:r>
              <a:rPr lang="en-US" sz="1400" dirty="0" err="1"/>
              <a:t>at:https</a:t>
            </a:r>
            <a:r>
              <a:rPr lang="en-US" sz="1400" dirty="0"/>
              <a:t>://scholar.googleusercontent.com/</a:t>
            </a:r>
            <a:r>
              <a:rPr lang="en-US" sz="1400" dirty="0" err="1"/>
              <a:t>scholar.enw?q</a:t>
            </a:r>
            <a:r>
              <a:rPr lang="en-US" sz="1400" dirty="0"/>
              <a:t>=info:8RVNmobzCCEJ:scholar.google.com/&amp;output=</a:t>
            </a:r>
            <a:r>
              <a:rPr lang="en-US" sz="1400" dirty="0" err="1"/>
              <a:t>citation&amp;scisdr</a:t>
            </a:r>
            <a:r>
              <a:rPr lang="en-US" sz="1400" dirty="0"/>
              <a:t>=CgXT-pk-EPLi0wjLOl0:AAGBfm0AAAAAYYLNll2NSLQlHxtOv4bn4nUTn9WkttwY&amp;scisig=AAGBfm0AAAAAYYLNIrQuPy  bB69tSjoiiZcogaKd5ju&amp;scisf=3&amp;ct=</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r>
              <a:rPr lang="en-US" sz="1400" dirty="0"/>
              <a:t>Bumpers, Bernadette, Dearmon, Valorie, Dycus, Paula, (2019).</a:t>
            </a:r>
            <a:r>
              <a:rPr lang="en-US" sz="1400" i="1" dirty="0"/>
              <a:t> Impacting the patients Experience in a Children's Hospital Using a Communication Bundle Strategy</a:t>
            </a:r>
            <a:r>
              <a:rPr lang="en-US" sz="1400" dirty="0"/>
              <a:t>.</a:t>
            </a:r>
            <a:r>
              <a:rPr lang="en-US" sz="1400" i="1" dirty="0"/>
              <a:t> </a:t>
            </a:r>
            <a:r>
              <a:rPr lang="en-US" sz="1400" dirty="0"/>
              <a:t>[online]. Available at: www.patientprovidercommunication.org</a:t>
            </a:r>
            <a:endParaRPr lang="en-US" sz="14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2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200" dirty="0">
              <a:cs typeface="Calibri"/>
            </a:endParaRPr>
          </a:p>
          <a:p>
            <a:pPr indent="-228600">
              <a:lnSpc>
                <a:spcPct val="90000"/>
              </a:lnSpc>
              <a:spcAft>
                <a:spcPts val="600"/>
              </a:spcAft>
              <a:buClr>
                <a:schemeClr val="accent6"/>
              </a:buClr>
              <a:buSzPct val="90000"/>
              <a:buFont typeface="Arial" panose="020B0604020202020204" pitchFamily="34" charset="0"/>
              <a:buChar char="•"/>
            </a:pPr>
            <a:endParaRPr lang="en-US" sz="1000"/>
          </a:p>
          <a:p>
            <a:pPr indent="-228600">
              <a:lnSpc>
                <a:spcPct val="90000"/>
              </a:lnSpc>
              <a:spcAft>
                <a:spcPts val="600"/>
              </a:spcAft>
              <a:buClr>
                <a:schemeClr val="accent6"/>
              </a:buClr>
              <a:buSzPct val="90000"/>
              <a:buFont typeface="Arial" panose="020B0604020202020204" pitchFamily="34" charset="0"/>
              <a:buChar char="•"/>
            </a:pPr>
            <a:endParaRPr lang="en-US" sz="1000"/>
          </a:p>
          <a:p>
            <a:pPr indent="-228600">
              <a:lnSpc>
                <a:spcPct val="90000"/>
              </a:lnSpc>
              <a:spcAft>
                <a:spcPts val="600"/>
              </a:spcAft>
              <a:buClr>
                <a:schemeClr val="accent6"/>
              </a:buClr>
              <a:buSzPct val="90000"/>
              <a:buFont typeface="Arial" panose="020B0604020202020204" pitchFamily="34" charset="0"/>
              <a:buChar char="•"/>
            </a:pPr>
            <a:endParaRPr lang="en-US" sz="1000"/>
          </a:p>
          <a:p>
            <a:pPr indent="-228600">
              <a:lnSpc>
                <a:spcPct val="90000"/>
              </a:lnSpc>
              <a:spcAft>
                <a:spcPts val="600"/>
              </a:spcAft>
              <a:buClr>
                <a:schemeClr val="accent6"/>
              </a:buClr>
              <a:buSzPct val="90000"/>
              <a:buFont typeface="Arial" panose="020B0604020202020204" pitchFamily="34" charset="0"/>
              <a:buChar char="•"/>
            </a:pPr>
            <a:endParaRPr lang="en-US" sz="1000"/>
          </a:p>
        </p:txBody>
      </p:sp>
    </p:spTree>
    <p:extLst>
      <p:ext uri="{BB962C8B-B14F-4D97-AF65-F5344CB8AC3E}">
        <p14:creationId xmlns:p14="http://schemas.microsoft.com/office/powerpoint/2010/main" val="693342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0"/>
          <p:cNvSpPr txBox="1"/>
          <p:nvPr/>
        </p:nvSpPr>
        <p:spPr>
          <a:xfrm>
            <a:off x="1014815" y="630614"/>
            <a:ext cx="10130535" cy="5604999"/>
          </a:xfrm>
          <a:prstGeom prst="rect">
            <a:avLst/>
          </a:prstGeom>
          <a:noFill/>
        </p:spPr>
        <p:txBody>
          <a:bodyPr wrap="square"/>
          <a:lstStyle/>
          <a:p>
            <a:endParaRPr/>
          </a:p>
        </p:txBody>
      </p:sp>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570193237"/>
              </p:ext>
            </p:extLst>
          </p:nvPr>
        </p:nvGraphicFramePr>
        <p:xfrm>
          <a:off x="457200" y="702796"/>
          <a:ext cx="11277600" cy="5452410"/>
        </p:xfrm>
        <a:graphic>
          <a:graphicData uri="http://schemas.openxmlformats.org/drawingml/2006/table">
            <a:tbl>
              <a:tblPr firstRow="1" bandRow="1">
                <a:solidFill>
                  <a:srgbClr val="F2F2F2">
                    <a:alpha val="30196"/>
                  </a:srgbClr>
                </a:solidFill>
                <a:tableStyleId>{5C22544A-7EE6-4342-B048-85BDC9FD1C3A}</a:tableStyleId>
              </a:tblPr>
              <a:tblGrid>
                <a:gridCol w="4242179">
                  <a:extLst>
                    <a:ext uri="{9D8B030D-6E8A-4147-A177-3AD203B41FA5}">
                      <a16:colId xmlns:a16="http://schemas.microsoft.com/office/drawing/2014/main" val="1381715570"/>
                    </a:ext>
                  </a:extLst>
                </a:gridCol>
                <a:gridCol w="7035421">
                  <a:extLst>
                    <a:ext uri="{9D8B030D-6E8A-4147-A177-3AD203B41FA5}">
                      <a16:colId xmlns:a16="http://schemas.microsoft.com/office/drawing/2014/main" val="3579679796"/>
                    </a:ext>
                  </a:extLst>
                </a:gridCol>
              </a:tblGrid>
              <a:tr h="576932">
                <a:tc>
                  <a:txBody>
                    <a:bodyPr/>
                    <a:lstStyle/>
                    <a:p>
                      <a:pPr algn="ctr"/>
                      <a:r>
                        <a:rPr lang="en-GB" altLang="en-GB" sz="1900" b="0" cap="none" spc="0">
                          <a:solidFill>
                            <a:schemeClr val="bg1"/>
                          </a:solidFill>
                        </a:rPr>
                        <a:t>Teamwork Evaluation </a:t>
                      </a:r>
                    </a:p>
                  </a:txBody>
                  <a:tcPr marL="158453" marR="217882" marT="121887" marB="121887" anchor="ctr">
                    <a:lnL w="19050" cap="flat" cmpd="sng" algn="ctr">
                      <a:noFill/>
                      <a:prstDash val="solid"/>
                    </a:lnL>
                    <a:lnR w="6350" cap="flat" cmpd="sng" algn="ctr">
                      <a:solidFill>
                        <a:schemeClr val="tx1">
                          <a:lumMod val="75000"/>
                          <a:lumOff val="25000"/>
                        </a:schemeClr>
                      </a:solid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tc>
                  <a:txBody>
                    <a:bodyPr/>
                    <a:lstStyle/>
                    <a:p>
                      <a:pPr algn="ctr"/>
                      <a:r>
                        <a:rPr lang="en-GB" altLang="en-GB" sz="1900" b="0" cap="none" spc="0">
                          <a:solidFill>
                            <a:schemeClr val="bg1"/>
                          </a:solidFill>
                        </a:rPr>
                        <a:t>Team responses. </a:t>
                      </a:r>
                    </a:p>
                  </a:txBody>
                  <a:tcPr marL="158453" marR="217882" marT="121887" marB="121887" anchor="ctr">
                    <a:lnL w="6350" cap="flat" cmpd="sng" algn="ctr">
                      <a:solidFill>
                        <a:schemeClr val="tx1">
                          <a:lumMod val="75000"/>
                          <a:lumOff val="25000"/>
                        </a:schemeClr>
                      </a:solidFill>
                      <a:prstDash val="solid"/>
                    </a:lnL>
                    <a:lnR w="38100" cap="flat" cmpd="sng" algn="ctr">
                      <a:noFill/>
                      <a:prstDash val="solid"/>
                    </a:lnR>
                    <a:lnT w="19050" cap="flat" cmpd="sng" algn="ctr">
                      <a:noFill/>
                      <a:prstDash val="solid"/>
                    </a:lnT>
                    <a:lnB w="6350" cap="flat" cmpd="sng" algn="ctr">
                      <a:solidFill>
                        <a:schemeClr val="tx1">
                          <a:lumMod val="75000"/>
                          <a:lumOff val="25000"/>
                        </a:schemeClr>
                      </a:solidFill>
                      <a:prstDash val="solid"/>
                    </a:lnB>
                    <a:solidFill>
                      <a:schemeClr val="accent1"/>
                    </a:solidFill>
                  </a:tcPr>
                </a:tc>
                <a:extLst>
                  <a:ext uri="{0D108BD9-81ED-4DB2-BD59-A6C34878D82A}">
                    <a16:rowId xmlns:a16="http://schemas.microsoft.com/office/drawing/2014/main" val="3160018179"/>
                  </a:ext>
                </a:extLst>
              </a:tr>
              <a:tr h="576932">
                <a:tc>
                  <a:txBody>
                    <a:bodyPr/>
                    <a:lstStyle/>
                    <a:p>
                      <a:r>
                        <a:rPr lang="en-GB" altLang="en-GB" sz="1900" cap="none" spc="0">
                          <a:solidFill>
                            <a:schemeClr val="tx1"/>
                          </a:solidFill>
                        </a:rPr>
                        <a:t>Who was in your team? </a:t>
                      </a:r>
                    </a:p>
                  </a:txBody>
                  <a:tcPr marL="158453" marR="145255" marT="121887" marB="121887">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noFill/>
                      <a:prstDash val="solid"/>
                    </a:lnB>
                    <a:solidFill>
                      <a:srgbClr val="F2F2F2">
                        <a:alpha val="30196"/>
                      </a:srgbClr>
                    </a:solidFill>
                  </a:tcPr>
                </a:tc>
                <a:tc>
                  <a:txBody>
                    <a:bodyPr/>
                    <a:lstStyle/>
                    <a:p>
                      <a:r>
                        <a:rPr sz="1900" cap="none" spc="0">
                          <a:solidFill>
                            <a:schemeClr val="tx1"/>
                          </a:solidFill>
                        </a:rPr>
                        <a:t>Kwabena, Addis and Maide</a:t>
                      </a:r>
                      <a:endParaRPr lang="en-GB" altLang="en-GB" sz="1900" cap="none" spc="0">
                        <a:solidFill>
                          <a:schemeClr val="tx1"/>
                        </a:solidFill>
                      </a:endParaRPr>
                    </a:p>
                  </a:txBody>
                  <a:tcPr marL="158453" marR="145255" marT="121887" marB="121887">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318373457"/>
                  </a:ext>
                </a:extLst>
              </a:tr>
              <a:tr h="1145737">
                <a:tc>
                  <a:txBody>
                    <a:bodyPr/>
                    <a:lstStyle/>
                    <a:p>
                      <a:pPr marL="0" marR="0" lvl="0" indent="0" algn="l" defTabSz="914400" rtl="0" eaLnBrk="1" latinLnBrk="0" hangingPunct="1">
                        <a:lnSpc>
                          <a:spcPct val="100000"/>
                        </a:lnSpc>
                        <a:spcBef>
                          <a:spcPts val="0"/>
                        </a:spcBef>
                        <a:spcAft>
                          <a:spcPts val="0"/>
                        </a:spcAft>
                        <a:buClrTx/>
                        <a:buSzTx/>
                        <a:buFontTx/>
                        <a:buNone/>
                        <a:tabLst/>
                        <a:defRPr/>
                      </a:pPr>
                      <a:r>
                        <a:rPr lang="en-GB" altLang="en-GB" sz="1900" cap="none" spc="0">
                          <a:solidFill>
                            <a:schemeClr val="tx1"/>
                          </a:solidFill>
                        </a:rPr>
                        <a:t>What were the key strengths of your team? </a:t>
                      </a:r>
                    </a:p>
                    <a:p>
                      <a:endParaRPr lang="en-GB" altLang="en-GB" sz="1900" cap="none" spc="0">
                        <a:solidFill>
                          <a:schemeClr val="tx1"/>
                        </a:solidFill>
                      </a:endParaRPr>
                    </a:p>
                  </a:txBody>
                  <a:tcPr marL="158453" marR="145255" marT="121887" marB="121887">
                    <a:lnL w="6350" cap="flat" cmpd="sng" algn="ctr">
                      <a:noFill/>
                      <a:prstDash val="solid"/>
                    </a:lnL>
                    <a:lnR w="6350" cap="flat" cmpd="sng" algn="ctr">
                      <a:noFill/>
                      <a:prstDash val="solid"/>
                    </a:lnR>
                    <a:lnT w="6350" cap="flat" cmpd="sng" algn="ctr">
                      <a:noFill/>
                      <a:prstDash val="solid"/>
                    </a:lnT>
                    <a:lnB w="6350" cap="flat" cmpd="sng" algn="ctr">
                      <a:solidFill>
                        <a:schemeClr val="tx1">
                          <a:lumMod val="75000"/>
                          <a:lumOff val="25000"/>
                        </a:schemeClr>
                      </a:solidFill>
                      <a:prstDash val="solid"/>
                    </a:lnB>
                    <a:solidFill>
                      <a:schemeClr val="bg1">
                        <a:lumMod val="95000"/>
                      </a:schemeClr>
                    </a:solidFill>
                  </a:tcPr>
                </a:tc>
                <a:tc>
                  <a:txBody>
                    <a:bodyPr/>
                    <a:lstStyle/>
                    <a:p>
                      <a:r>
                        <a:rPr sz="1900" cap="none" spc="0">
                          <a:solidFill>
                            <a:schemeClr val="tx1"/>
                          </a:solidFill>
                        </a:rPr>
                        <a:t>Cordial,</a:t>
                      </a:r>
                      <a:r>
                        <a:rPr lang="en-US" sz="1900" cap="none" spc="0">
                          <a:solidFill>
                            <a:schemeClr val="tx1"/>
                          </a:solidFill>
                        </a:rPr>
                        <a:t> hardworking</a:t>
                      </a:r>
                      <a:r>
                        <a:rPr sz="1900" cap="none" spc="0">
                          <a:solidFill>
                            <a:schemeClr val="tx1"/>
                          </a:solidFill>
                        </a:rPr>
                        <a:t> and constant communication</a:t>
                      </a:r>
                      <a:endParaRPr lang="en-GB" altLang="en-GB" sz="1900" cap="none" spc="0">
                        <a:solidFill>
                          <a:schemeClr val="tx1"/>
                        </a:solidFill>
                      </a:endParaRPr>
                    </a:p>
                  </a:txBody>
                  <a:tcPr marL="158453" marR="145255" marT="121887" marB="121887">
                    <a:lnL w="6350" cap="flat" cmpd="sng" algn="ctr">
                      <a:noFill/>
                      <a:prstDash val="solid"/>
                    </a:lnL>
                    <a:lnR w="38100" cap="flat" cmpd="sng" algn="ctr">
                      <a:noFill/>
                      <a:prstDash val="solid"/>
                    </a:lnR>
                    <a:lnT w="6350" cap="flat" cmpd="sng" algn="ctr">
                      <a:noFill/>
                      <a:prstDash val="solid"/>
                    </a:lnT>
                    <a:lnB w="6350" cap="flat" cmpd="sng" algn="ctr">
                      <a:solidFill>
                        <a:schemeClr val="tx1">
                          <a:lumMod val="75000"/>
                          <a:lumOff val="25000"/>
                        </a:schemeClr>
                      </a:solidFill>
                      <a:prstDash val="solid"/>
                    </a:lnB>
                    <a:solidFill>
                      <a:schemeClr val="bg1">
                        <a:lumMod val="95000"/>
                      </a:schemeClr>
                    </a:solidFill>
                  </a:tcPr>
                </a:tc>
                <a:extLst>
                  <a:ext uri="{0D108BD9-81ED-4DB2-BD59-A6C34878D82A}">
                    <a16:rowId xmlns:a16="http://schemas.microsoft.com/office/drawing/2014/main" val="2507276796"/>
                  </a:ext>
                </a:extLst>
              </a:tr>
              <a:tr h="1145737">
                <a:tc>
                  <a:txBody>
                    <a:bodyPr/>
                    <a:lstStyle/>
                    <a:p>
                      <a:pPr marL="0" marR="0" lvl="0" indent="0" algn="l" defTabSz="914400" rtl="0" eaLnBrk="1" latinLnBrk="0" hangingPunct="1">
                        <a:lnSpc>
                          <a:spcPct val="100000"/>
                        </a:lnSpc>
                        <a:spcBef>
                          <a:spcPts val="0"/>
                        </a:spcBef>
                        <a:spcAft>
                          <a:spcPts val="0"/>
                        </a:spcAft>
                        <a:buClrTx/>
                        <a:buSzTx/>
                        <a:buFontTx/>
                        <a:buNone/>
                        <a:tabLst/>
                        <a:defRPr/>
                      </a:pPr>
                      <a:r>
                        <a:rPr lang="en-GB" altLang="en-GB" sz="1900" cap="none" spc="0">
                          <a:solidFill>
                            <a:schemeClr val="tx1"/>
                          </a:solidFill>
                        </a:rPr>
                        <a:t>What were the challenges that you overcame as a team?</a:t>
                      </a:r>
                    </a:p>
                    <a:p>
                      <a:endParaRPr lang="en-GB" altLang="en-GB" sz="1900" cap="none" spc="0">
                        <a:solidFill>
                          <a:schemeClr val="tx1"/>
                        </a:solidFill>
                      </a:endParaRPr>
                    </a:p>
                  </a:txBody>
                  <a:tcPr marL="158453" marR="145255" marT="121887" marB="121887">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noFill/>
                      <a:prstDash val="solid"/>
                    </a:lnB>
                    <a:solidFill>
                      <a:srgbClr val="F2F2F2">
                        <a:alpha val="30196"/>
                      </a:srgbClr>
                    </a:solidFill>
                  </a:tcPr>
                </a:tc>
                <a:tc>
                  <a:txBody>
                    <a:bodyPr/>
                    <a:lstStyle/>
                    <a:p>
                      <a:r>
                        <a:rPr sz="1900" cap="none" spc="0">
                          <a:solidFill>
                            <a:schemeClr val="tx1"/>
                          </a:solidFill>
                        </a:rPr>
                        <a:t>Team members had it difficult to come together due to different working hours of members but managed to make some time to contribute to the project.</a:t>
                      </a:r>
                      <a:r>
                        <a:rPr lang="en-US" sz="1900" cap="none" spc="0">
                          <a:solidFill>
                            <a:schemeClr val="tx1"/>
                          </a:solidFill>
                        </a:rPr>
                        <a:t> </a:t>
                      </a:r>
                      <a:endParaRPr lang="en-GB" altLang="en-GB" sz="1900" cap="none" spc="0">
                        <a:solidFill>
                          <a:schemeClr val="tx1"/>
                        </a:solidFill>
                      </a:endParaRPr>
                    </a:p>
                  </a:txBody>
                  <a:tcPr marL="158453" marR="145255" marT="121887" marB="121887">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913256840"/>
                  </a:ext>
                </a:extLst>
              </a:tr>
              <a:tr h="1145737">
                <a:tc>
                  <a:txBody>
                    <a:bodyPr/>
                    <a:lstStyle/>
                    <a:p>
                      <a:pPr marL="0" marR="0" lvl="0" indent="0" algn="l" defTabSz="914400" rtl="0" eaLnBrk="1" latinLnBrk="0" hangingPunct="1">
                        <a:lnSpc>
                          <a:spcPct val="100000"/>
                        </a:lnSpc>
                        <a:spcBef>
                          <a:spcPts val="0"/>
                        </a:spcBef>
                        <a:spcAft>
                          <a:spcPts val="0"/>
                        </a:spcAft>
                        <a:buClrTx/>
                        <a:buSzTx/>
                        <a:buFontTx/>
                        <a:buNone/>
                        <a:tabLst/>
                        <a:defRPr/>
                      </a:pPr>
                      <a:r>
                        <a:rPr lang="en-GB" altLang="en-GB" sz="1900" cap="none" spc="0">
                          <a:solidFill>
                            <a:schemeClr val="tx1"/>
                          </a:solidFill>
                        </a:rPr>
                        <a:t>What would you do differently if you worked as a team again?</a:t>
                      </a:r>
                    </a:p>
                    <a:p>
                      <a:endParaRPr lang="en-GB" altLang="en-GB" sz="1900" cap="none" spc="0">
                        <a:solidFill>
                          <a:schemeClr val="tx1"/>
                        </a:solidFill>
                      </a:endParaRPr>
                    </a:p>
                  </a:txBody>
                  <a:tcPr marL="158453" marR="145255" marT="121887" marB="121887">
                    <a:lnL w="6350" cap="flat" cmpd="sng" algn="ctr">
                      <a:noFill/>
                      <a:prstDash val="solid"/>
                    </a:lnL>
                    <a:lnR w="6350" cap="flat" cmpd="sng" algn="ctr">
                      <a:noFill/>
                      <a:prstDash val="solid"/>
                    </a:lnR>
                    <a:lnT w="6350" cap="flat" cmpd="sng" algn="ctr">
                      <a:noFill/>
                      <a:prstDash val="solid"/>
                    </a:lnT>
                    <a:lnB w="6350" cap="flat" cmpd="sng" algn="ctr">
                      <a:solidFill>
                        <a:schemeClr val="tx1">
                          <a:lumMod val="75000"/>
                          <a:lumOff val="25000"/>
                        </a:schemeClr>
                      </a:solidFill>
                      <a:prstDash val="solid"/>
                    </a:lnB>
                    <a:solidFill>
                      <a:schemeClr val="bg1">
                        <a:lumMod val="95000"/>
                      </a:schemeClr>
                    </a:solidFill>
                  </a:tcPr>
                </a:tc>
                <a:tc>
                  <a:txBody>
                    <a:bodyPr/>
                    <a:lstStyle/>
                    <a:p>
                      <a:r>
                        <a:rPr sz="1900" cap="none" spc="0">
                          <a:solidFill>
                            <a:schemeClr val="tx1"/>
                          </a:solidFill>
                        </a:rPr>
                        <a:t>I would make sure we plan early enough to overcome any </a:t>
                      </a:r>
                      <a:r>
                        <a:rPr lang="en-US" sz="1900" cap="none" spc="0">
                          <a:solidFill>
                            <a:schemeClr val="tx1"/>
                          </a:solidFill>
                        </a:rPr>
                        <a:t>challenge</a:t>
                      </a:r>
                      <a:r>
                        <a:rPr sz="1900" cap="none" spc="0">
                          <a:solidFill>
                            <a:schemeClr val="tx1"/>
                          </a:solidFill>
                        </a:rPr>
                        <a:t> ahead of time.</a:t>
                      </a:r>
                      <a:endParaRPr lang="en-GB" altLang="en-GB" sz="1900" cap="none" spc="0">
                        <a:solidFill>
                          <a:schemeClr val="tx1"/>
                        </a:solidFill>
                      </a:endParaRPr>
                    </a:p>
                  </a:txBody>
                  <a:tcPr marL="158453" marR="145255" marT="121887" marB="121887">
                    <a:lnL w="6350" cap="flat" cmpd="sng" algn="ctr">
                      <a:noFill/>
                      <a:prstDash val="solid"/>
                    </a:lnL>
                    <a:lnR w="38100" cap="flat" cmpd="sng" algn="ctr">
                      <a:noFill/>
                      <a:prstDash val="solid"/>
                    </a:lnR>
                    <a:lnT w="6350" cap="flat" cmpd="sng" algn="ctr">
                      <a:noFill/>
                      <a:prstDash val="solid"/>
                    </a:lnT>
                    <a:lnB w="6350" cap="flat" cmpd="sng" algn="ctr">
                      <a:solidFill>
                        <a:schemeClr val="tx1">
                          <a:lumMod val="75000"/>
                          <a:lumOff val="25000"/>
                        </a:schemeClr>
                      </a:solidFill>
                      <a:prstDash val="solid"/>
                    </a:lnB>
                    <a:solidFill>
                      <a:schemeClr val="bg1">
                        <a:lumMod val="95000"/>
                      </a:schemeClr>
                    </a:solidFill>
                  </a:tcPr>
                </a:tc>
                <a:extLst>
                  <a:ext uri="{0D108BD9-81ED-4DB2-BD59-A6C34878D82A}">
                    <a16:rowId xmlns:a16="http://schemas.microsoft.com/office/drawing/2014/main" val="771358641"/>
                  </a:ext>
                </a:extLst>
              </a:tr>
              <a:tr h="861335">
                <a:tc>
                  <a:txBody>
                    <a:bodyPr/>
                    <a:lstStyle/>
                    <a:p>
                      <a:r>
                        <a:rPr lang="en-GB" altLang="en-GB" sz="1900" cap="none" spc="0">
                          <a:solidFill>
                            <a:schemeClr val="tx1"/>
                          </a:solidFill>
                        </a:rPr>
                        <a:t>How would you rate your team working? Out of 10? </a:t>
                      </a:r>
                    </a:p>
                  </a:txBody>
                  <a:tcPr marL="158453" marR="145255" marT="121887" marB="121887">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r>
                        <a:rPr lang="en-GB" altLang="en-GB" sz="1900" cap="none" spc="0">
                          <a:solidFill>
                            <a:schemeClr val="tx1"/>
                          </a:solidFill>
                        </a:rPr>
                        <a:t> 9 out of 10.</a:t>
                      </a:r>
                    </a:p>
                  </a:txBody>
                  <a:tcPr marL="158453" marR="145255" marT="121887" marB="121887">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2945179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Name:(Group 3)Kwabena, Addis and Maide  student's number: (2027768), (2028001) and (2026745)  Module: BMSW 4002  Lecturer: Jonathan Wyatt</vt:lpstr>
      <vt:lpstr>Introduction  This presentation is produced by the group 3 team led by Kwabena, Addis and Maide to be used as a training and development tool for new employees in Rainbow children Hospital to support families throughout their treatment. The task is focused on what communication is all about, the definition of communication as well as the function of communication. The effectiveness, model, channel, barriers and impact of communication have all been covered by the subsequent slides to be able to understand diverse ways of communication.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163</cp:revision>
  <dcterms:created xsi:type="dcterms:W3CDTF">2021-11-17T14:25:40Z</dcterms:created>
  <dcterms:modified xsi:type="dcterms:W3CDTF">2021-11-21T13:36:29Z</dcterms:modified>
</cp:coreProperties>
</file>