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CE5F0D-09BC-470B-9E70-7858DFDEFB65}" v="2" dt="2024-01-13T09:36:08.9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>
        <p:scale>
          <a:sx n="53" d="100"/>
          <a:sy n="53" d="100"/>
        </p:scale>
        <p:origin x="1206" y="114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ances Chester" userId="9c08f6b1-f2df-4b87-a89e-e63dae703c7a" providerId="ADAL" clId="{84CE5F0D-09BC-470B-9E70-7858DFDEFB65}"/>
    <pc:docChg chg="custSel modSld">
      <pc:chgData name="Frances Chester" userId="9c08f6b1-f2df-4b87-a89e-e63dae703c7a" providerId="ADAL" clId="{84CE5F0D-09BC-470B-9E70-7858DFDEFB65}" dt="2024-01-13T12:47:52.932" v="361" actId="113"/>
      <pc:docMkLst>
        <pc:docMk/>
      </pc:docMkLst>
      <pc:sldChg chg="modSp mod">
        <pc:chgData name="Frances Chester" userId="9c08f6b1-f2df-4b87-a89e-e63dae703c7a" providerId="ADAL" clId="{84CE5F0D-09BC-470B-9E70-7858DFDEFB65}" dt="2024-01-13T02:14:48.561" v="21" actId="403"/>
        <pc:sldMkLst>
          <pc:docMk/>
          <pc:sldMk cId="1528191748" sldId="257"/>
        </pc:sldMkLst>
        <pc:spChg chg="mod">
          <ac:chgData name="Frances Chester" userId="9c08f6b1-f2df-4b87-a89e-e63dae703c7a" providerId="ADAL" clId="{84CE5F0D-09BC-470B-9E70-7858DFDEFB65}" dt="2024-01-13T02:14:48.561" v="21" actId="403"/>
          <ac:spMkLst>
            <pc:docMk/>
            <pc:sldMk cId="1528191748" sldId="257"/>
            <ac:spMk id="3" creationId="{8B34EC5C-31F3-DC47-9D85-2521D2FA2933}"/>
          </ac:spMkLst>
        </pc:spChg>
      </pc:sldChg>
      <pc:sldChg chg="addSp delSp modSp mod">
        <pc:chgData name="Frances Chester" userId="9c08f6b1-f2df-4b87-a89e-e63dae703c7a" providerId="ADAL" clId="{84CE5F0D-09BC-470B-9E70-7858DFDEFB65}" dt="2024-01-13T02:13:47.443" v="18" actId="478"/>
        <pc:sldMkLst>
          <pc:docMk/>
          <pc:sldMk cId="127811438" sldId="258"/>
        </pc:sldMkLst>
        <pc:spChg chg="del mod">
          <ac:chgData name="Frances Chester" userId="9c08f6b1-f2df-4b87-a89e-e63dae703c7a" providerId="ADAL" clId="{84CE5F0D-09BC-470B-9E70-7858DFDEFB65}" dt="2024-01-13T02:13:33.941" v="14" actId="478"/>
          <ac:spMkLst>
            <pc:docMk/>
            <pc:sldMk cId="127811438" sldId="258"/>
            <ac:spMk id="2" creationId="{64A81F58-39B4-5851-97FB-AF3D6C21C5D4}"/>
          </ac:spMkLst>
        </pc:spChg>
        <pc:spChg chg="del">
          <ac:chgData name="Frances Chester" userId="9c08f6b1-f2df-4b87-a89e-e63dae703c7a" providerId="ADAL" clId="{84CE5F0D-09BC-470B-9E70-7858DFDEFB65}" dt="2024-01-13T02:12:42.764" v="0"/>
          <ac:spMkLst>
            <pc:docMk/>
            <pc:sldMk cId="127811438" sldId="258"/>
            <ac:spMk id="3" creationId="{8BF78A5F-F409-0A38-B024-C1F5CE37777F}"/>
          </ac:spMkLst>
        </pc:spChg>
        <pc:spChg chg="add del mod">
          <ac:chgData name="Frances Chester" userId="9c08f6b1-f2df-4b87-a89e-e63dae703c7a" providerId="ADAL" clId="{84CE5F0D-09BC-470B-9E70-7858DFDEFB65}" dt="2024-01-13T02:13:47.443" v="18" actId="478"/>
          <ac:spMkLst>
            <pc:docMk/>
            <pc:sldMk cId="127811438" sldId="258"/>
            <ac:spMk id="8" creationId="{F08BD69C-AB02-5B5D-AD08-61FCFBE8ACEC}"/>
          </ac:spMkLst>
        </pc:spChg>
        <pc:picChg chg="mod">
          <ac:chgData name="Frances Chester" userId="9c08f6b1-f2df-4b87-a89e-e63dae703c7a" providerId="ADAL" clId="{84CE5F0D-09BC-470B-9E70-7858DFDEFB65}" dt="2024-01-13T02:12:48.798" v="4" actId="1076"/>
          <ac:picMkLst>
            <pc:docMk/>
            <pc:sldMk cId="127811438" sldId="258"/>
            <ac:picMk id="4" creationId="{863D0D53-DAE4-D945-A3ED-E151E6555B03}"/>
          </ac:picMkLst>
        </pc:picChg>
        <pc:picChg chg="add mod">
          <ac:chgData name="Frances Chester" userId="9c08f6b1-f2df-4b87-a89e-e63dae703c7a" providerId="ADAL" clId="{84CE5F0D-09BC-470B-9E70-7858DFDEFB65}" dt="2024-01-13T02:13:41.688" v="17" actId="1076"/>
          <ac:picMkLst>
            <pc:docMk/>
            <pc:sldMk cId="127811438" sldId="258"/>
            <ac:picMk id="6" creationId="{DE78CFE7-C914-25BA-3195-569505C404C3}"/>
          </ac:picMkLst>
        </pc:picChg>
      </pc:sldChg>
      <pc:sldChg chg="modSp mod">
        <pc:chgData name="Frances Chester" userId="9c08f6b1-f2df-4b87-a89e-e63dae703c7a" providerId="ADAL" clId="{84CE5F0D-09BC-470B-9E70-7858DFDEFB65}" dt="2024-01-13T02:14:59.447" v="26" actId="404"/>
        <pc:sldMkLst>
          <pc:docMk/>
          <pc:sldMk cId="3914925601" sldId="259"/>
        </pc:sldMkLst>
        <pc:spChg chg="mod">
          <ac:chgData name="Frances Chester" userId="9c08f6b1-f2df-4b87-a89e-e63dae703c7a" providerId="ADAL" clId="{84CE5F0D-09BC-470B-9E70-7858DFDEFB65}" dt="2024-01-13T02:14:59.447" v="26" actId="404"/>
          <ac:spMkLst>
            <pc:docMk/>
            <pc:sldMk cId="3914925601" sldId="259"/>
            <ac:spMk id="3" creationId="{E1D87D52-41C3-EDA8-E938-01EC09287341}"/>
          </ac:spMkLst>
        </pc:spChg>
      </pc:sldChg>
      <pc:sldChg chg="modSp mod">
        <pc:chgData name="Frances Chester" userId="9c08f6b1-f2df-4b87-a89e-e63dae703c7a" providerId="ADAL" clId="{84CE5F0D-09BC-470B-9E70-7858DFDEFB65}" dt="2024-01-13T08:28:24.012" v="76" actId="27636"/>
        <pc:sldMkLst>
          <pc:docMk/>
          <pc:sldMk cId="3386516956" sldId="260"/>
        </pc:sldMkLst>
        <pc:spChg chg="mod">
          <ac:chgData name="Frances Chester" userId="9c08f6b1-f2df-4b87-a89e-e63dae703c7a" providerId="ADAL" clId="{84CE5F0D-09BC-470B-9E70-7858DFDEFB65}" dt="2024-01-13T08:28:24.012" v="76" actId="27636"/>
          <ac:spMkLst>
            <pc:docMk/>
            <pc:sldMk cId="3386516956" sldId="260"/>
            <ac:spMk id="3" creationId="{33144FED-F7BB-65A7-FD90-E73C99D71247}"/>
          </ac:spMkLst>
        </pc:spChg>
      </pc:sldChg>
      <pc:sldChg chg="addSp delSp modSp mod">
        <pc:chgData name="Frances Chester" userId="9c08f6b1-f2df-4b87-a89e-e63dae703c7a" providerId="ADAL" clId="{84CE5F0D-09BC-470B-9E70-7858DFDEFB65}" dt="2024-01-13T12:47:52.932" v="361" actId="113"/>
        <pc:sldMkLst>
          <pc:docMk/>
          <pc:sldMk cId="2343526363" sldId="261"/>
        </pc:sldMkLst>
        <pc:spChg chg="del">
          <ac:chgData name="Frances Chester" userId="9c08f6b1-f2df-4b87-a89e-e63dae703c7a" providerId="ADAL" clId="{84CE5F0D-09BC-470B-9E70-7858DFDEFB65}" dt="2024-01-13T09:14:29.503" v="77" actId="478"/>
          <ac:spMkLst>
            <pc:docMk/>
            <pc:sldMk cId="2343526363" sldId="261"/>
            <ac:spMk id="2" creationId="{014D066B-17CF-E99E-D256-3B88FC993502}"/>
          </ac:spMkLst>
        </pc:spChg>
        <pc:spChg chg="add mod">
          <ac:chgData name="Frances Chester" userId="9c08f6b1-f2df-4b87-a89e-e63dae703c7a" providerId="ADAL" clId="{84CE5F0D-09BC-470B-9E70-7858DFDEFB65}" dt="2024-01-13T12:47:52.932" v="361" actId="113"/>
          <ac:spMkLst>
            <pc:docMk/>
            <pc:sldMk cId="2343526363" sldId="261"/>
            <ac:spMk id="6" creationId="{DD11D1E4-76C8-0BCF-3D1E-28B96EF156D3}"/>
          </ac:spMkLst>
        </pc:spChg>
      </pc:sldChg>
      <pc:sldChg chg="modSp mod">
        <pc:chgData name="Frances Chester" userId="9c08f6b1-f2df-4b87-a89e-e63dae703c7a" providerId="ADAL" clId="{84CE5F0D-09BC-470B-9E70-7858DFDEFB65}" dt="2024-01-13T09:36:32.433" v="360" actId="27636"/>
        <pc:sldMkLst>
          <pc:docMk/>
          <pc:sldMk cId="3754228744" sldId="262"/>
        </pc:sldMkLst>
        <pc:spChg chg="mod">
          <ac:chgData name="Frances Chester" userId="9c08f6b1-f2df-4b87-a89e-e63dae703c7a" providerId="ADAL" clId="{84CE5F0D-09BC-470B-9E70-7858DFDEFB65}" dt="2024-01-13T09:26:07.015" v="181" actId="1076"/>
          <ac:spMkLst>
            <pc:docMk/>
            <pc:sldMk cId="3754228744" sldId="262"/>
            <ac:spMk id="2" creationId="{0A53A82B-32FF-7DD3-65A7-6E9EB858C93A}"/>
          </ac:spMkLst>
        </pc:spChg>
        <pc:spChg chg="mod">
          <ac:chgData name="Frances Chester" userId="9c08f6b1-f2df-4b87-a89e-e63dae703c7a" providerId="ADAL" clId="{84CE5F0D-09BC-470B-9E70-7858DFDEFB65}" dt="2024-01-13T09:36:32.433" v="360" actId="27636"/>
          <ac:spMkLst>
            <pc:docMk/>
            <pc:sldMk cId="3754228744" sldId="262"/>
            <ac:spMk id="3" creationId="{5DA5A12C-FB59-55EE-6E85-E22569D84EF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A6A15-6E39-4FFA-B5DC-89EB633E6D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8300" y="1371600"/>
            <a:ext cx="8127574" cy="2736443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169311-3201-45EC-B973-82EC27DA52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4299358"/>
            <a:ext cx="8127574" cy="1187042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AE4B9-EDEF-4A2C-B464-332C5C624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4C951-4861-4549-8E72-CEECA89E4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E1401-5637-41BC-AC21-891056450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790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B3747-9ADB-4FCC-89CE-6E84D1347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EC9C6-5D7D-4249-8820-D4C99D0AE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F35F7-46A1-40A9-ACD7-C49239926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45637-B780-4999-A87D-0039BC5A9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9777F-E471-4CC5-B27B-137CB061E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696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CB1D-064E-46DE-B533-7CDA331EE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2748406"/>
            <a:ext cx="8115300" cy="273799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D222C0-D002-4A94-BAFF-FD1A1CCA6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371600"/>
            <a:ext cx="8115300" cy="1333272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3E7D7E-EC9F-4AA5-A559-EF556C6AD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7A8EE-88C1-400C-A23F-656DC76B9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C245A4-F9C6-44E9-929F-78C657C8B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21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DF34F-B65E-4FA0-87E8-8890F482B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9382348" cy="1371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25A67-10CA-4531-93E1-39892C087E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38297" y="2057400"/>
            <a:ext cx="4553103" cy="41250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2BE36-0CAF-4D92-9AC2-9249276B96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7000" y="2057400"/>
            <a:ext cx="4543647" cy="41250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C36479-3B04-43BD-9B59-DBF6CA2BF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FD4449-57DB-41D2-B49E-694E7C13F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60CC2C-E50B-47D2-B62F-D5C4C9CDA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294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8530B-D0F2-4FC4-A10F-1E54EF82C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755118"/>
            <a:ext cx="9378304" cy="122276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68865C-9D06-4FA3-BA3D-7187BB41B5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56570-8F97-4B7E-A805-96925AC478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38300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57EF54-F63F-4730-99EE-0E472578F5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7213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08453E-B012-4889-9F49-E1351532AD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7213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9FC47A-8514-4C98-B1BE-FF6CC666C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D4301A-D375-4163-9488-27A9CDC6F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ED6105-4A37-4D4B-9BE8-715FB732C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675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3007F-6649-4D23-8869-C1CC29D00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8B85A1-41F9-4BC1-9C40-3E5D5C042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23774-EAA9-47ED-87EF-EE2B29A25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526550-DD4D-45E2-8916-8314C5D06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784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35FACD-1A4D-49F3-8EA8-21B5C1A6A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FD9DD-0E4E-4C36-AF85-B3EAD7FE6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E6F4C8-14FA-4405-85EE-ABF53FB03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191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E7C28-5DEE-493D-ABAD-38E4F2D75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621" y="1085481"/>
            <a:ext cx="365118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E79C5-E567-4F12-96B8-8BBEAE3D8B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6900" y="1132676"/>
            <a:ext cx="5289480" cy="4728374"/>
          </a:xfrm>
        </p:spPr>
        <p:txBody>
          <a:bodyPr/>
          <a:lstStyle>
            <a:lvl1pPr>
              <a:lnSpc>
                <a:spcPct val="110000"/>
              </a:lnSpc>
              <a:defRPr sz="3200"/>
            </a:lvl1pPr>
            <a:lvl2pPr>
              <a:lnSpc>
                <a:spcPct val="110000"/>
              </a:lnSpc>
              <a:defRPr sz="2800"/>
            </a:lvl2pPr>
            <a:lvl3pPr>
              <a:lnSpc>
                <a:spcPct val="110000"/>
              </a:lnSpc>
              <a:defRPr sz="2400"/>
            </a:lvl3pPr>
            <a:lvl4pPr>
              <a:lnSpc>
                <a:spcPct val="110000"/>
              </a:lnSpc>
              <a:defRPr sz="2000"/>
            </a:lvl4pPr>
            <a:lvl5pPr>
              <a:lnSpc>
                <a:spcPct val="110000"/>
              </a:lnSpc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33DF7F-0B5C-40CE-A65F-779FA7EFBF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25621" y="2748406"/>
            <a:ext cx="365118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22248C-1826-4833-9592-383B5873A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0219DC-2646-42AD-897A-EB765DCBE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238D7-4EEA-475B-B1CA-C44B89BEA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099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D65BE-C907-4660-A586-71C6A1D10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85481"/>
            <a:ext cx="365760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44C8A9-67DF-419C-B2FC-3A879CCEF3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6900" y="1061885"/>
            <a:ext cx="5331069" cy="477556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DA94A1-3058-402A-9C3F-2F210D91D9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2748406"/>
            <a:ext cx="365760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C3CA50-C8D8-4F83-B2F6-BCE825866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7E5BE3-7B02-4281-BD90-C1FAAF636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E256D-ACD5-438F-BA6F-605E5260E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563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AD0E6-AD36-493C-9DC3-5ACC2059E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0B8558-FA83-4F6C-A6D1-2DF9D3F74B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638299" y="2057399"/>
            <a:ext cx="8915401" cy="41148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6DE619-0CC6-4480-ABDE-277D36BDF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791E6-BE35-4ECA-8AD1-E8EC09B85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F94606-B928-42D6-85CC-9576F60E3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68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F18D8A-5002-491C-922A-E9624E2DBD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5882C6-2BE9-4E25-B8BB-A2346A2B0B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BEFF9-B3BC-4C07-BF6C-2E3C91B54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F4CF6-CDF1-4AFD-8319-71FD4FED4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1A026-57F4-47F7-B4F0-E0D48E012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28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31A689-589E-4A73-9313-EF44F7E4E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B11B8-9E77-4144-B9C1-FD164D9A11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57400"/>
            <a:ext cx="8915402" cy="41372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6E4CC-CF79-4C8D-9E5F-1BB517435A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1001475" y="1517536"/>
            <a:ext cx="28011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B6D41BCC-AD73-4203-A5A6-E62EB28B0FE6}" type="datetimeFigureOut">
              <a:rPr lang="en-US" smtClean="0"/>
              <a:pPr/>
              <a:t>1/13/2024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79449-05F6-4BC7-95DF-F04E1F1614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118764" y="4237870"/>
            <a:ext cx="334405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17FE5-2D1F-4ECC-9460-08145C3BB9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28877" y="6319138"/>
            <a:ext cx="7106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238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344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ethology.eu/live-as-if-you-were-to-die-tomorrow-learn-as-if-you-were-to-live-forever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44DFB53-C7FE-4BC7-BA96-83262BE09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20A690-0E9E-5C1A-B81A-294187AB0E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9200" y="461823"/>
            <a:ext cx="9334500" cy="771845"/>
          </a:xfrm>
        </p:spPr>
        <p:txBody>
          <a:bodyPr>
            <a:normAutofit/>
          </a:bodyPr>
          <a:lstStyle/>
          <a:p>
            <a:r>
              <a:rPr lang="en-GB" sz="3200" dirty="0"/>
              <a:t>ECP7001: Assessment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264FF2-84B9-9195-A450-2F3295DA84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200" y="1306948"/>
            <a:ext cx="9334500" cy="750452"/>
          </a:xfrm>
        </p:spPr>
        <p:txBody>
          <a:bodyPr>
            <a:normAutofit/>
          </a:bodyPr>
          <a:lstStyle/>
          <a:p>
            <a:r>
              <a:rPr lang="en-GB" sz="2000" dirty="0"/>
              <a:t>Frances </a:t>
            </a:r>
            <a:r>
              <a:rPr lang="en-GB" sz="2000" dirty="0" err="1"/>
              <a:t>chester</a:t>
            </a:r>
            <a:r>
              <a:rPr lang="en-GB" sz="2000" dirty="0"/>
              <a:t> (1602181)</a:t>
            </a:r>
          </a:p>
        </p:txBody>
      </p:sp>
      <p:pic>
        <p:nvPicPr>
          <p:cNvPr id="4" name="Picture 3" descr="Wavy paint art pattern">
            <a:extLst>
              <a:ext uri="{FF2B5EF4-FFF2-40B4-BE49-F238E27FC236}">
                <a16:creationId xmlns:a16="http://schemas.microsoft.com/office/drawing/2014/main" id="{82EF9770-1E98-51B3-9A2F-96052DA8FB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10" b="28040"/>
          <a:stretch/>
        </p:blipFill>
        <p:spPr>
          <a:xfrm>
            <a:off x="20" y="2064327"/>
            <a:ext cx="12191980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9097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F2B7D-14D9-4A5F-C9DA-E2DBAE7B8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2564" y="343740"/>
            <a:ext cx="8915402" cy="1371600"/>
          </a:xfrm>
        </p:spPr>
        <p:txBody>
          <a:bodyPr/>
          <a:lstStyle/>
          <a:p>
            <a:r>
              <a:rPr lang="en-GB" dirty="0"/>
              <a:t>1.	Influences on your own </a:t>
            </a:r>
            <a:br>
              <a:rPr lang="en-GB" dirty="0"/>
            </a:br>
            <a:r>
              <a:rPr lang="en-GB" dirty="0"/>
              <a:t>positioning and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4EC5C-31F3-DC47-9D85-2521D2FA29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5173" y="2012231"/>
            <a:ext cx="8915402" cy="4137259"/>
          </a:xfrm>
        </p:spPr>
        <p:txBody>
          <a:bodyPr/>
          <a:lstStyle/>
          <a:p>
            <a:r>
              <a:rPr lang="en-GB" sz="2800" dirty="0" err="1"/>
              <a:t>i</a:t>
            </a:r>
            <a:r>
              <a:rPr lang="en-GB" sz="2800" dirty="0"/>
              <a:t>.	Experiences</a:t>
            </a:r>
          </a:p>
          <a:p>
            <a:r>
              <a:rPr lang="en-GB" sz="2800" dirty="0"/>
              <a:t>ii.	Learning opportunities</a:t>
            </a:r>
          </a:p>
          <a:p>
            <a:r>
              <a:rPr lang="en-GB" sz="2800" dirty="0"/>
              <a:t>iii.	Personal and professional influences (for example mentor/role model)</a:t>
            </a:r>
          </a:p>
          <a:p>
            <a:r>
              <a:rPr lang="en-GB" sz="2800" dirty="0"/>
              <a:t>iv.	Links to theory and policy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235F88-FCDE-A72A-4942-B411346062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5325035" y="1560423"/>
            <a:ext cx="12192000" cy="4797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191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63D0D53-DAE4-D945-A3ED-E151E6555B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62356" y="-103297"/>
            <a:ext cx="17953222" cy="7064593"/>
          </a:xfrm>
          <a:prstGeom prst="rect">
            <a:avLst/>
          </a:prstGeom>
        </p:spPr>
      </p:pic>
      <p:pic>
        <p:nvPicPr>
          <p:cNvPr id="6" name="Content Placeholder 5" descr="A diagram of a concept&#10;&#10;Description automatically generated">
            <a:extLst>
              <a:ext uri="{FF2B5EF4-FFF2-40B4-BE49-F238E27FC236}">
                <a16:creationId xmlns:a16="http://schemas.microsoft.com/office/drawing/2014/main" id="{DE78CFE7-C914-25BA-3195-569505C404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7203" y="189901"/>
            <a:ext cx="8637593" cy="6478195"/>
          </a:xfrm>
        </p:spPr>
      </p:pic>
    </p:spTree>
    <p:extLst>
      <p:ext uri="{BB962C8B-B14F-4D97-AF65-F5344CB8AC3E}">
        <p14:creationId xmlns:p14="http://schemas.microsoft.com/office/powerpoint/2010/main" val="1278114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942EFD6-6C52-3775-113B-25721E1A83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398776"/>
            <a:ext cx="12192000" cy="479755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4BFB28-788E-BEBA-CB72-7A78C6FD7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journey to undertaking the programme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87D52-41C3-EDA8-E938-01EC09287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5277" y="2590137"/>
            <a:ext cx="8915402" cy="4137259"/>
          </a:xfrm>
        </p:spPr>
        <p:txBody>
          <a:bodyPr/>
          <a:lstStyle/>
          <a:p>
            <a:r>
              <a:rPr lang="en-GB" sz="2800" dirty="0" err="1"/>
              <a:t>i</a:t>
            </a:r>
            <a:r>
              <a:rPr lang="en-GB" sz="2800" dirty="0"/>
              <a:t>.	What led you here?</a:t>
            </a:r>
          </a:p>
          <a:p>
            <a:r>
              <a:rPr lang="en-GB" sz="2800" dirty="0"/>
              <a:t>ii.	What do you hope to achieve and why?</a:t>
            </a:r>
          </a:p>
          <a:p>
            <a:r>
              <a:rPr lang="en-GB" sz="2800" dirty="0"/>
              <a:t>iii.	Where would you like it to take you?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4925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63D28-4695-8E08-B433-E287BB093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4606" y="343893"/>
            <a:ext cx="8915402" cy="1371600"/>
          </a:xfrm>
        </p:spPr>
        <p:txBody>
          <a:bodyPr/>
          <a:lstStyle/>
          <a:p>
            <a:r>
              <a:rPr lang="en-GB" dirty="0"/>
              <a:t>Identification of 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44FED-F7BB-65A7-FD90-E73C99D71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5145" y="1511445"/>
            <a:ext cx="9376341" cy="5075786"/>
          </a:xfrm>
        </p:spPr>
        <p:txBody>
          <a:bodyPr>
            <a:normAutofit/>
          </a:bodyPr>
          <a:lstStyle/>
          <a:p>
            <a:r>
              <a:rPr lang="en-GB" sz="2800" dirty="0" err="1"/>
              <a:t>i</a:t>
            </a:r>
            <a:r>
              <a:rPr lang="en-GB" sz="2800" dirty="0"/>
              <a:t>.	What do you need to move forward in your career </a:t>
            </a:r>
          </a:p>
          <a:p>
            <a:pPr marL="0" indent="0">
              <a:buNone/>
            </a:pPr>
            <a:r>
              <a:rPr lang="en-GB" sz="2600" i="1" dirty="0"/>
              <a:t>To develop a broader understanding of theory behind practice – what drives practice</a:t>
            </a:r>
          </a:p>
          <a:p>
            <a:pPr marL="0" indent="0">
              <a:buNone/>
            </a:pPr>
            <a:r>
              <a:rPr lang="en-GB" sz="2600" i="1" dirty="0"/>
              <a:t>To have a firmer grasp on policies and legal procedures that are in place by Welsh government to structure support/support/education for children and young people. </a:t>
            </a:r>
          </a:p>
          <a:p>
            <a:pPr marL="0" indent="0">
              <a:buNone/>
            </a:pPr>
            <a:r>
              <a:rPr lang="en-GB" sz="2600" i="1" dirty="0"/>
              <a:t>Improve confidence in speaking and offering opinion in group settings. </a:t>
            </a:r>
          </a:p>
          <a:p>
            <a:pPr marL="0" indent="0">
              <a:buNone/>
            </a:pPr>
            <a:r>
              <a:rPr lang="en-GB" sz="2600" i="1" dirty="0"/>
              <a:t>Become a more thoughtful and reflective practitioner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E6F6F0-80B7-7EDF-346F-F45F442203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6096000" y="1181299"/>
            <a:ext cx="12192000" cy="4797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516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2718B34-DDD0-FEE9-80B2-2B7244A89D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703457" y="-124968"/>
            <a:ext cx="15658783" cy="710793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7B1F9-8FD5-EE59-A357-623008BEF4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D11D1E4-76C8-0BCF-3D1E-28B96EF15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5219" y="583291"/>
            <a:ext cx="10466772" cy="5346992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3600" b="0" dirty="0"/>
              <a:t>"Live as if you were to die tomorrow. Learn as if you were to live forever." </a:t>
            </a:r>
            <a:br>
              <a:rPr lang="en-GB" sz="3600" b="0" dirty="0"/>
            </a:br>
            <a:br>
              <a:rPr lang="en-GB" sz="3600" b="0" dirty="0"/>
            </a:br>
            <a:r>
              <a:rPr lang="en-GB" sz="3600" b="0" dirty="0"/>
              <a:t>					- Gandhi </a:t>
            </a:r>
            <a:r>
              <a:rPr lang="en-GB" sz="2000" b="0" dirty="0"/>
              <a:t>as cited by Abrantes, 2014</a:t>
            </a:r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435263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3A82B-32FF-7DD3-65A7-6E9EB858C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261" y="-148701"/>
            <a:ext cx="8915402" cy="1371600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5A12C-FB59-55EE-6E85-E22569D84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915" y="921058"/>
            <a:ext cx="11346216" cy="4619663"/>
          </a:xfrm>
        </p:spPr>
        <p:txBody>
          <a:bodyPr>
            <a:normAutofit/>
          </a:bodyPr>
          <a:lstStyle/>
          <a:p>
            <a:r>
              <a:rPr lang="en-GB" sz="1200" dirty="0"/>
              <a:t>Chu, H. C; Hwang, G. J. &amp; Huang, Y. M; 2010, An enhanced learning diagnosis model based on concept </a:t>
            </a:r>
            <a:r>
              <a:rPr lang="en-GB" sz="1200" dirty="0" err="1"/>
              <a:t>teffect</a:t>
            </a:r>
            <a:r>
              <a:rPr lang="en-GB" sz="1200" dirty="0"/>
              <a:t> relationships with multiple knowledge levels. Innovations in Education and Teaching International, 47,1, 53–67</a:t>
            </a:r>
          </a:p>
          <a:p>
            <a:r>
              <a:rPr lang="en-GB" sz="1200" dirty="0" err="1"/>
              <a:t>Chiou</a:t>
            </a:r>
            <a:r>
              <a:rPr lang="en-GB" sz="1200" dirty="0"/>
              <a:t>, C; (2008). The effect of concept mapping on students’ learning achievements and interests. Innovations in Education &amp; Teaching International, 45, 4, 375–387</a:t>
            </a:r>
          </a:p>
          <a:p>
            <a:r>
              <a:rPr lang="en-GB" sz="1200" dirty="0"/>
              <a:t>Gibbs, G, 1988,  Learning by doing: A guide to teaching and learning methods, Oxford: Oxford Further Education Unit</a:t>
            </a:r>
          </a:p>
          <a:p>
            <a:r>
              <a:rPr lang="en-GB" sz="1200" dirty="0"/>
              <a:t>Hwang, G. J., Tseng, J. C. R. &amp; Hwang, G. H; 2008, Diagnosing student learning problems based on historical assessment records. Innovations in Education and Teaching International,45, 1, 77–89</a:t>
            </a:r>
          </a:p>
          <a:p>
            <a:r>
              <a:rPr lang="en-GB" sz="1200" dirty="0"/>
              <a:t>Kao, G. Y. M., Lin, S. S. J. &amp; Sun, C. T; 2008,  Beyond Sharing: engaging Students in Cooperative and Competitive Active Learning, Educational Technology &amp; Society,11, 3, 82–96</a:t>
            </a:r>
          </a:p>
          <a:p>
            <a:r>
              <a:rPr lang="en-GB" sz="1200" dirty="0" err="1"/>
              <a:t>Fanthome</a:t>
            </a:r>
            <a:r>
              <a:rPr lang="en-GB" sz="1200" dirty="0"/>
              <a:t>, 2004, Work Placements - A Survival Guide for Students, Springer Nature Limited</a:t>
            </a:r>
          </a:p>
          <a:p>
            <a:r>
              <a:rPr lang="en-GB" sz="1200" dirty="0"/>
              <a:t>Abrantes, R, 2014, Live as If You Were to Die Tomorrow—Learn as If You Were to Live Forever, Ethology </a:t>
            </a:r>
            <a:r>
              <a:rPr lang="en-GB" sz="1200" dirty="0" err="1"/>
              <a:t>Institut</a:t>
            </a:r>
            <a:r>
              <a:rPr lang="en-GB" sz="1200" dirty="0"/>
              <a:t>, Last accessed 12/01/2024:  </a:t>
            </a:r>
            <a:r>
              <a:rPr lang="en-GB" sz="1200" dirty="0">
                <a:hlinkClick r:id="rId2"/>
              </a:rPr>
              <a:t>https://ethology.eu/live-as-if-you-were-to-die-tomorrow-learn-as-if-you-were-to-live-forever/</a:t>
            </a:r>
            <a:endParaRPr lang="en-GB" sz="1200" dirty="0"/>
          </a:p>
          <a:p>
            <a:r>
              <a:rPr lang="en-GB" sz="1200" dirty="0"/>
              <a:t>CLD Standards Council Scotland, 2022, National Occupational Standards for Youth Work, CLD Standards Scotland, NOS </a:t>
            </a:r>
          </a:p>
          <a:p>
            <a:r>
              <a:rPr lang="en-GB" sz="1200" dirty="0"/>
              <a:t>Youth Work in Wales Review Group, 2018, Youth Work in Wales: Principles and Purposes Document, YWWRG, Principles and Purposes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8B7487-2A50-AC20-736B-664C1B232F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59" y="5912325"/>
            <a:ext cx="12192000" cy="4797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228744"/>
      </p:ext>
    </p:extLst>
  </p:cSld>
  <p:clrMapOvr>
    <a:masterClrMapping/>
  </p:clrMapOvr>
</p:sld>
</file>

<file path=ppt/theme/theme1.xml><?xml version="1.0" encoding="utf-8"?>
<a:theme xmlns:a="http://schemas.openxmlformats.org/drawingml/2006/main" name="EncaseVTI">
  <a:themeElements>
    <a:clrScheme name="AnalogousFromLightSeedRightStep">
      <a:dk1>
        <a:srgbClr val="000000"/>
      </a:dk1>
      <a:lt1>
        <a:srgbClr val="FFFFFF"/>
      </a:lt1>
      <a:dk2>
        <a:srgbClr val="413424"/>
      </a:dk2>
      <a:lt2>
        <a:srgbClr val="E2E8E4"/>
      </a:lt2>
      <a:accent1>
        <a:srgbClr val="EC70C6"/>
      </a:accent1>
      <a:accent2>
        <a:srgbClr val="E8517A"/>
      </a:accent2>
      <a:accent3>
        <a:srgbClr val="EC8270"/>
      </a:accent3>
      <a:accent4>
        <a:srgbClr val="E2912A"/>
      </a:accent4>
      <a:accent5>
        <a:srgbClr val="A8A650"/>
      </a:accent5>
      <a:accent6>
        <a:srgbClr val="83AF3D"/>
      </a:accent6>
      <a:hlink>
        <a:srgbClr val="568E67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ncaseVTI" id="{C293990F-FDB3-4ED3-8175-FB79CE5A2A12}" vid="{A5662C19-271F-459F-B4ED-861A982376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497</Words>
  <Application>Microsoft Office PowerPoint</Application>
  <PresentationFormat>Widescreen</PresentationFormat>
  <Paragraphs>28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Avenir Next LT Pro</vt:lpstr>
      <vt:lpstr>Avenir Next LT Pro Light</vt:lpstr>
      <vt:lpstr>EncaseVTI</vt:lpstr>
      <vt:lpstr>ECP7001: Assessment 2</vt:lpstr>
      <vt:lpstr>1. Influences on your own  positioning and perspective</vt:lpstr>
      <vt:lpstr>PowerPoint Presentation</vt:lpstr>
      <vt:lpstr>Your journey to undertaking the programme</vt:lpstr>
      <vt:lpstr>Identification of next steps</vt:lpstr>
      <vt:lpstr>"Live as if you were to die tomorrow. Learn as if you were to live forever."        - Gandhi as cited by Abrantes, 2014.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ECP7001: Assessment 2</dc:title>
  <dc:creator>Frances Chester</dc:creator>
  <cp:lastModifiedBy>Frances Chester</cp:lastModifiedBy>
  <cp:revision>1</cp:revision>
  <dcterms:created xsi:type="dcterms:W3CDTF">2024-01-09T22:34:28Z</dcterms:created>
  <dcterms:modified xsi:type="dcterms:W3CDTF">2024-01-13T12:48:01Z</dcterms:modified>
</cp:coreProperties>
</file>