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64" r:id="rId4"/>
    <p:sldId id="265" r:id="rId5"/>
    <p:sldId id="266" r:id="rId6"/>
    <p:sldId id="267" r:id="rId7"/>
    <p:sldId id="268" r:id="rId8"/>
    <p:sldId id="269" r:id="rId9"/>
    <p:sldId id="270" r:id="rId10"/>
    <p:sldId id="273" r:id="rId11"/>
    <p:sldId id="272" r:id="rId12"/>
    <p:sldId id="271" r:id="rId13"/>
    <p:sldId id="274" r:id="rId14"/>
    <p:sldId id="275" r:id="rId15"/>
    <p:sldId id="276" r:id="rId16"/>
    <p:sldId id="258" r:id="rId17"/>
    <p:sldId id="259" r:id="rId18"/>
    <p:sldId id="260" r:id="rId19"/>
    <p:sldId id="261" r:id="rId20"/>
    <p:sldId id="263" r:id="rId21"/>
    <p:sldId id="262" r:id="rId22"/>
    <p:sldId id="277" r:id="rId23"/>
    <p:sldId id="279" r:id="rId24"/>
    <p:sldId id="278" r:id="rId25"/>
    <p:sldId id="280" r:id="rId26"/>
    <p:sldId id="281" r:id="rId27"/>
    <p:sldId id="282" r:id="rId28"/>
    <p:sldId id="283" r:id="rId29"/>
    <p:sldId id="284" r:id="rId30"/>
    <p:sldId id="286" r:id="rId31"/>
    <p:sldId id="285" r:id="rId32"/>
    <p:sldId id="287" r:id="rId33"/>
    <p:sldId id="288" r:id="rId34"/>
    <p:sldId id="289" r:id="rId35"/>
    <p:sldId id="290"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94" d="100"/>
          <a:sy n="94" d="100"/>
        </p:scale>
        <p:origin x="11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13.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759613-76A1-4292-BB6D-47C8B8739433}"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0B091E3-2580-4DD8-9FB5-22CED61C33AD}">
      <dgm:prSet/>
      <dgm:spPr/>
      <dgm:t>
        <a:bodyPr/>
        <a:lstStyle/>
        <a:p>
          <a:r>
            <a:rPr lang="en-GB"/>
            <a:t>All therapy should focus on cultivating positive aspects of a person and how they engage with the world and others around them. Through therapy they may start to uncover areas of growth and begin to move toward their full authentic potential.</a:t>
          </a:r>
          <a:endParaRPr lang="en-US"/>
        </a:p>
      </dgm:t>
    </dgm:pt>
    <dgm:pt modelId="{43326F98-16F9-4325-8350-AA8F9132C866}" type="parTrans" cxnId="{72C1DED4-08B1-4356-A55E-8C1B79008487}">
      <dgm:prSet/>
      <dgm:spPr/>
      <dgm:t>
        <a:bodyPr/>
        <a:lstStyle/>
        <a:p>
          <a:endParaRPr lang="en-US"/>
        </a:p>
      </dgm:t>
    </dgm:pt>
    <dgm:pt modelId="{772B6439-C4B4-471B-96D7-29B05D0CCF08}" type="sibTrans" cxnId="{72C1DED4-08B1-4356-A55E-8C1B79008487}">
      <dgm:prSet/>
      <dgm:spPr/>
      <dgm:t>
        <a:bodyPr/>
        <a:lstStyle/>
        <a:p>
          <a:endParaRPr lang="en-US"/>
        </a:p>
      </dgm:t>
    </dgm:pt>
    <dgm:pt modelId="{C0F963FB-9BA2-45B8-8929-FFD87E064F55}">
      <dgm:prSet/>
      <dgm:spPr/>
      <dgm:t>
        <a:bodyPr/>
        <a:lstStyle/>
        <a:p>
          <a:r>
            <a:rPr lang="en-GB"/>
            <a:t>Positive psychotherapy is one such therapeutic model. It focuses on supporting clients to use their inner resources to overcome challenges, understand and recognize areas of growth, and build resilience and a greater sense of wellbeing.</a:t>
          </a:r>
          <a:endParaRPr lang="en-US"/>
        </a:p>
      </dgm:t>
    </dgm:pt>
    <dgm:pt modelId="{ECA90EAA-EDD9-459B-9CE8-E5E9477B8A76}" type="parTrans" cxnId="{3C7ED7BF-C621-4B18-82C6-F80C2CBF0C20}">
      <dgm:prSet/>
      <dgm:spPr/>
      <dgm:t>
        <a:bodyPr/>
        <a:lstStyle/>
        <a:p>
          <a:endParaRPr lang="en-US"/>
        </a:p>
      </dgm:t>
    </dgm:pt>
    <dgm:pt modelId="{326459CE-3148-41EA-9A0E-2449EC7D972B}" type="sibTrans" cxnId="{3C7ED7BF-C621-4B18-82C6-F80C2CBF0C20}">
      <dgm:prSet/>
      <dgm:spPr/>
      <dgm:t>
        <a:bodyPr/>
        <a:lstStyle/>
        <a:p>
          <a:endParaRPr lang="en-US"/>
        </a:p>
      </dgm:t>
    </dgm:pt>
    <dgm:pt modelId="{58B9BEA2-2052-4005-B540-092732119D62}" type="pres">
      <dgm:prSet presAssocID="{0C759613-76A1-4292-BB6D-47C8B8739433}" presName="Name0" presStyleCnt="0">
        <dgm:presLayoutVars>
          <dgm:dir/>
          <dgm:animLvl val="lvl"/>
          <dgm:resizeHandles val="exact"/>
        </dgm:presLayoutVars>
      </dgm:prSet>
      <dgm:spPr/>
    </dgm:pt>
    <dgm:pt modelId="{03C22B04-093C-4C54-8D21-C9866A358EC1}" type="pres">
      <dgm:prSet presAssocID="{C0F963FB-9BA2-45B8-8929-FFD87E064F55}" presName="boxAndChildren" presStyleCnt="0"/>
      <dgm:spPr/>
    </dgm:pt>
    <dgm:pt modelId="{C39AC34F-C560-46AD-A426-1D894938AE54}" type="pres">
      <dgm:prSet presAssocID="{C0F963FB-9BA2-45B8-8929-FFD87E064F55}" presName="parentTextBox" presStyleLbl="node1" presStyleIdx="0" presStyleCnt="2"/>
      <dgm:spPr/>
    </dgm:pt>
    <dgm:pt modelId="{D05DDAB6-BB5F-4215-9F26-C81039343D40}" type="pres">
      <dgm:prSet presAssocID="{772B6439-C4B4-471B-96D7-29B05D0CCF08}" presName="sp" presStyleCnt="0"/>
      <dgm:spPr/>
    </dgm:pt>
    <dgm:pt modelId="{192E5ACC-A6D8-4B9E-92C8-DD10F757B234}" type="pres">
      <dgm:prSet presAssocID="{B0B091E3-2580-4DD8-9FB5-22CED61C33AD}" presName="arrowAndChildren" presStyleCnt="0"/>
      <dgm:spPr/>
    </dgm:pt>
    <dgm:pt modelId="{19D60C94-D284-4BAF-B701-A224FF2F34A2}" type="pres">
      <dgm:prSet presAssocID="{B0B091E3-2580-4DD8-9FB5-22CED61C33AD}" presName="parentTextArrow" presStyleLbl="node1" presStyleIdx="1" presStyleCnt="2"/>
      <dgm:spPr/>
    </dgm:pt>
  </dgm:ptLst>
  <dgm:cxnLst>
    <dgm:cxn modelId="{B0F8E329-233F-424A-A4EA-7A5ACE4C1DF1}" type="presOf" srcId="{C0F963FB-9BA2-45B8-8929-FFD87E064F55}" destId="{C39AC34F-C560-46AD-A426-1D894938AE54}" srcOrd="0" destOrd="0" presId="urn:microsoft.com/office/officeart/2005/8/layout/process4"/>
    <dgm:cxn modelId="{BBDCC73E-0E1D-4120-BB5C-8C6D232112BD}" type="presOf" srcId="{0C759613-76A1-4292-BB6D-47C8B8739433}" destId="{58B9BEA2-2052-4005-B540-092732119D62}" srcOrd="0" destOrd="0" presId="urn:microsoft.com/office/officeart/2005/8/layout/process4"/>
    <dgm:cxn modelId="{1130D990-4F10-4202-8860-DB391F89E83A}" type="presOf" srcId="{B0B091E3-2580-4DD8-9FB5-22CED61C33AD}" destId="{19D60C94-D284-4BAF-B701-A224FF2F34A2}" srcOrd="0" destOrd="0" presId="urn:microsoft.com/office/officeart/2005/8/layout/process4"/>
    <dgm:cxn modelId="{3C7ED7BF-C621-4B18-82C6-F80C2CBF0C20}" srcId="{0C759613-76A1-4292-BB6D-47C8B8739433}" destId="{C0F963FB-9BA2-45B8-8929-FFD87E064F55}" srcOrd="1" destOrd="0" parTransId="{ECA90EAA-EDD9-459B-9CE8-E5E9477B8A76}" sibTransId="{326459CE-3148-41EA-9A0E-2449EC7D972B}"/>
    <dgm:cxn modelId="{72C1DED4-08B1-4356-A55E-8C1B79008487}" srcId="{0C759613-76A1-4292-BB6D-47C8B8739433}" destId="{B0B091E3-2580-4DD8-9FB5-22CED61C33AD}" srcOrd="0" destOrd="0" parTransId="{43326F98-16F9-4325-8350-AA8F9132C866}" sibTransId="{772B6439-C4B4-471B-96D7-29B05D0CCF08}"/>
    <dgm:cxn modelId="{1D573827-5EAE-453B-840A-B7114E196A3B}" type="presParOf" srcId="{58B9BEA2-2052-4005-B540-092732119D62}" destId="{03C22B04-093C-4C54-8D21-C9866A358EC1}" srcOrd="0" destOrd="0" presId="urn:microsoft.com/office/officeart/2005/8/layout/process4"/>
    <dgm:cxn modelId="{3FAF3B2D-B5B9-490D-957D-4A157608D9BB}" type="presParOf" srcId="{03C22B04-093C-4C54-8D21-C9866A358EC1}" destId="{C39AC34F-C560-46AD-A426-1D894938AE54}" srcOrd="0" destOrd="0" presId="urn:microsoft.com/office/officeart/2005/8/layout/process4"/>
    <dgm:cxn modelId="{0C2A3909-97CC-4F5E-ADA6-A79AC3C69B98}" type="presParOf" srcId="{58B9BEA2-2052-4005-B540-092732119D62}" destId="{D05DDAB6-BB5F-4215-9F26-C81039343D40}" srcOrd="1" destOrd="0" presId="urn:microsoft.com/office/officeart/2005/8/layout/process4"/>
    <dgm:cxn modelId="{432B18A5-5605-4EFC-8F50-A48971D406CD}" type="presParOf" srcId="{58B9BEA2-2052-4005-B540-092732119D62}" destId="{192E5ACC-A6D8-4B9E-92C8-DD10F757B234}" srcOrd="2" destOrd="0" presId="urn:microsoft.com/office/officeart/2005/8/layout/process4"/>
    <dgm:cxn modelId="{71108263-12FA-406A-B638-25AAEFE276F7}" type="presParOf" srcId="{192E5ACC-A6D8-4B9E-92C8-DD10F757B234}" destId="{19D60C94-D284-4BAF-B701-A224FF2F34A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7A5AB8-36C9-4F29-89B9-E51C2A050F5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927CFD5-9CEC-46C9-8455-87D1B1A70F53}">
      <dgm:prSet/>
      <dgm:spPr/>
      <dgm:t>
        <a:bodyPr/>
        <a:lstStyle/>
        <a:p>
          <a:r>
            <a:rPr lang="en-GB"/>
            <a:t>Positive psychotherapy (PPT) is a relatively new therapeutic approach, influenced by both the humanistic and psychodynamic approaches to diagnosis and treatment. Its core focus is on moving away from what’s ‘wrong’ with an individual and toward what’s good and positive.</a:t>
          </a:r>
          <a:endParaRPr lang="en-US"/>
        </a:p>
      </dgm:t>
    </dgm:pt>
    <dgm:pt modelId="{C67AA2E1-2053-4A70-9D71-998686106A19}" type="parTrans" cxnId="{93EAEECA-E0B6-4383-AB4C-77A3BFA9C473}">
      <dgm:prSet/>
      <dgm:spPr/>
      <dgm:t>
        <a:bodyPr/>
        <a:lstStyle/>
        <a:p>
          <a:endParaRPr lang="en-US"/>
        </a:p>
      </dgm:t>
    </dgm:pt>
    <dgm:pt modelId="{CD9A9F1A-E973-42FB-8881-26D433DB4603}" type="sibTrans" cxnId="{93EAEECA-E0B6-4383-AB4C-77A3BFA9C473}">
      <dgm:prSet/>
      <dgm:spPr/>
      <dgm:t>
        <a:bodyPr/>
        <a:lstStyle/>
        <a:p>
          <a:endParaRPr lang="en-US"/>
        </a:p>
      </dgm:t>
    </dgm:pt>
    <dgm:pt modelId="{C5D67B61-C5F4-4450-BE02-C9B2C2F0B223}">
      <dgm:prSet/>
      <dgm:spPr/>
      <dgm:t>
        <a:bodyPr/>
        <a:lstStyle/>
        <a:p>
          <a:r>
            <a:rPr lang="en-GB"/>
            <a:t>Seligman, Rashid, and Parks (2006, p. 774) offer the following definition for PPT concerning depression:</a:t>
          </a:r>
          <a:endParaRPr lang="en-US"/>
        </a:p>
      </dgm:t>
    </dgm:pt>
    <dgm:pt modelId="{2501C721-C60F-437F-AE5F-55A277CC7353}" type="parTrans" cxnId="{62CA581C-8E73-4A32-BD95-04859F680C46}">
      <dgm:prSet/>
      <dgm:spPr/>
      <dgm:t>
        <a:bodyPr/>
        <a:lstStyle/>
        <a:p>
          <a:endParaRPr lang="en-US"/>
        </a:p>
      </dgm:t>
    </dgm:pt>
    <dgm:pt modelId="{07B08C45-1072-4C75-B97E-179D2728DAB6}" type="sibTrans" cxnId="{62CA581C-8E73-4A32-BD95-04859F680C46}">
      <dgm:prSet/>
      <dgm:spPr/>
      <dgm:t>
        <a:bodyPr/>
        <a:lstStyle/>
        <a:p>
          <a:endParaRPr lang="en-US"/>
        </a:p>
      </dgm:t>
    </dgm:pt>
    <dgm:pt modelId="{214A3A98-AE1F-4F6D-8FB3-D9A5A5711D7B}">
      <dgm:prSet/>
      <dgm:spPr/>
      <dgm:t>
        <a:bodyPr/>
        <a:lstStyle/>
        <a:p>
          <a:r>
            <a:rPr lang="en-GB" i="1" dirty="0"/>
            <a:t>Positive psychotherapy (PPT) contrasts with standard interventions for depression by increasing positive emotion, engagement, and meaning rather than directly targeting depressive symptoms.</a:t>
          </a:r>
          <a:endParaRPr lang="en-US" dirty="0"/>
        </a:p>
      </dgm:t>
    </dgm:pt>
    <dgm:pt modelId="{5611C857-8446-4DA2-9A9A-067294AC0321}" type="parTrans" cxnId="{F262D834-9B1F-4794-8D3B-D9EAF3975AC9}">
      <dgm:prSet/>
      <dgm:spPr/>
      <dgm:t>
        <a:bodyPr/>
        <a:lstStyle/>
        <a:p>
          <a:endParaRPr lang="en-US"/>
        </a:p>
      </dgm:t>
    </dgm:pt>
    <dgm:pt modelId="{43FF58BF-D684-47C1-BEE8-C4E78773F69D}" type="sibTrans" cxnId="{F262D834-9B1F-4794-8D3B-D9EAF3975AC9}">
      <dgm:prSet/>
      <dgm:spPr/>
      <dgm:t>
        <a:bodyPr/>
        <a:lstStyle/>
        <a:p>
          <a:endParaRPr lang="en-US"/>
        </a:p>
      </dgm:t>
    </dgm:pt>
    <dgm:pt modelId="{7AE85AFB-8BAF-4BED-AA3C-5C834C587B0A}" type="pres">
      <dgm:prSet presAssocID="{0A7A5AB8-36C9-4F29-89B9-E51C2A050F57}" presName="linear" presStyleCnt="0">
        <dgm:presLayoutVars>
          <dgm:animLvl val="lvl"/>
          <dgm:resizeHandles val="exact"/>
        </dgm:presLayoutVars>
      </dgm:prSet>
      <dgm:spPr/>
    </dgm:pt>
    <dgm:pt modelId="{1C51CE4E-6549-4BDE-8959-467F38EE7212}" type="pres">
      <dgm:prSet presAssocID="{0927CFD5-9CEC-46C9-8455-87D1B1A70F53}" presName="parentText" presStyleLbl="node1" presStyleIdx="0" presStyleCnt="3">
        <dgm:presLayoutVars>
          <dgm:chMax val="0"/>
          <dgm:bulletEnabled val="1"/>
        </dgm:presLayoutVars>
      </dgm:prSet>
      <dgm:spPr/>
    </dgm:pt>
    <dgm:pt modelId="{59F8467F-8F21-4F21-9DF8-8740E11AEE2E}" type="pres">
      <dgm:prSet presAssocID="{CD9A9F1A-E973-42FB-8881-26D433DB4603}" presName="spacer" presStyleCnt="0"/>
      <dgm:spPr/>
    </dgm:pt>
    <dgm:pt modelId="{8562897A-BB65-41BF-926A-64F229C73542}" type="pres">
      <dgm:prSet presAssocID="{C5D67B61-C5F4-4450-BE02-C9B2C2F0B223}" presName="parentText" presStyleLbl="node1" presStyleIdx="1" presStyleCnt="3">
        <dgm:presLayoutVars>
          <dgm:chMax val="0"/>
          <dgm:bulletEnabled val="1"/>
        </dgm:presLayoutVars>
      </dgm:prSet>
      <dgm:spPr/>
    </dgm:pt>
    <dgm:pt modelId="{14A3807C-CB30-4201-99B5-64771FA148DC}" type="pres">
      <dgm:prSet presAssocID="{07B08C45-1072-4C75-B97E-179D2728DAB6}" presName="spacer" presStyleCnt="0"/>
      <dgm:spPr/>
    </dgm:pt>
    <dgm:pt modelId="{3922A15C-D47F-4BD4-A428-BB14075E17F6}" type="pres">
      <dgm:prSet presAssocID="{214A3A98-AE1F-4F6D-8FB3-D9A5A5711D7B}" presName="parentText" presStyleLbl="node1" presStyleIdx="2" presStyleCnt="3">
        <dgm:presLayoutVars>
          <dgm:chMax val="0"/>
          <dgm:bulletEnabled val="1"/>
        </dgm:presLayoutVars>
      </dgm:prSet>
      <dgm:spPr/>
    </dgm:pt>
  </dgm:ptLst>
  <dgm:cxnLst>
    <dgm:cxn modelId="{288B1001-BA4B-4B41-B89A-B1898ACFE8ED}" type="presOf" srcId="{214A3A98-AE1F-4F6D-8FB3-D9A5A5711D7B}" destId="{3922A15C-D47F-4BD4-A428-BB14075E17F6}" srcOrd="0" destOrd="0" presId="urn:microsoft.com/office/officeart/2005/8/layout/vList2"/>
    <dgm:cxn modelId="{1D582C09-35B1-45AF-BAEB-BDD2783CDCE3}" type="presOf" srcId="{0A7A5AB8-36C9-4F29-89B9-E51C2A050F57}" destId="{7AE85AFB-8BAF-4BED-AA3C-5C834C587B0A}" srcOrd="0" destOrd="0" presId="urn:microsoft.com/office/officeart/2005/8/layout/vList2"/>
    <dgm:cxn modelId="{62CA581C-8E73-4A32-BD95-04859F680C46}" srcId="{0A7A5AB8-36C9-4F29-89B9-E51C2A050F57}" destId="{C5D67B61-C5F4-4450-BE02-C9B2C2F0B223}" srcOrd="1" destOrd="0" parTransId="{2501C721-C60F-437F-AE5F-55A277CC7353}" sibTransId="{07B08C45-1072-4C75-B97E-179D2728DAB6}"/>
    <dgm:cxn modelId="{F262D834-9B1F-4794-8D3B-D9EAF3975AC9}" srcId="{0A7A5AB8-36C9-4F29-89B9-E51C2A050F57}" destId="{214A3A98-AE1F-4F6D-8FB3-D9A5A5711D7B}" srcOrd="2" destOrd="0" parTransId="{5611C857-8446-4DA2-9A9A-067294AC0321}" sibTransId="{43FF58BF-D684-47C1-BEE8-C4E78773F69D}"/>
    <dgm:cxn modelId="{C58C463D-0962-4A98-AF8B-8E379C996ABC}" type="presOf" srcId="{0927CFD5-9CEC-46C9-8455-87D1B1A70F53}" destId="{1C51CE4E-6549-4BDE-8959-467F38EE7212}" srcOrd="0" destOrd="0" presId="urn:microsoft.com/office/officeart/2005/8/layout/vList2"/>
    <dgm:cxn modelId="{0CA0A262-53E9-4D7F-A5AA-C64DAB3E4D9B}" type="presOf" srcId="{C5D67B61-C5F4-4450-BE02-C9B2C2F0B223}" destId="{8562897A-BB65-41BF-926A-64F229C73542}" srcOrd="0" destOrd="0" presId="urn:microsoft.com/office/officeart/2005/8/layout/vList2"/>
    <dgm:cxn modelId="{93EAEECA-E0B6-4383-AB4C-77A3BFA9C473}" srcId="{0A7A5AB8-36C9-4F29-89B9-E51C2A050F57}" destId="{0927CFD5-9CEC-46C9-8455-87D1B1A70F53}" srcOrd="0" destOrd="0" parTransId="{C67AA2E1-2053-4A70-9D71-998686106A19}" sibTransId="{CD9A9F1A-E973-42FB-8881-26D433DB4603}"/>
    <dgm:cxn modelId="{398662AE-D34B-4002-81E8-93A12756EBB9}" type="presParOf" srcId="{7AE85AFB-8BAF-4BED-AA3C-5C834C587B0A}" destId="{1C51CE4E-6549-4BDE-8959-467F38EE7212}" srcOrd="0" destOrd="0" presId="urn:microsoft.com/office/officeart/2005/8/layout/vList2"/>
    <dgm:cxn modelId="{DE438C96-0E95-41E4-9ADE-32F76096F342}" type="presParOf" srcId="{7AE85AFB-8BAF-4BED-AA3C-5C834C587B0A}" destId="{59F8467F-8F21-4F21-9DF8-8740E11AEE2E}" srcOrd="1" destOrd="0" presId="urn:microsoft.com/office/officeart/2005/8/layout/vList2"/>
    <dgm:cxn modelId="{80F890C0-FCCC-4FCD-868F-88809AE09B24}" type="presParOf" srcId="{7AE85AFB-8BAF-4BED-AA3C-5C834C587B0A}" destId="{8562897A-BB65-41BF-926A-64F229C73542}" srcOrd="2" destOrd="0" presId="urn:microsoft.com/office/officeart/2005/8/layout/vList2"/>
    <dgm:cxn modelId="{CBF16257-FA39-4D5C-9C0B-223799DFF558}" type="presParOf" srcId="{7AE85AFB-8BAF-4BED-AA3C-5C834C587B0A}" destId="{14A3807C-CB30-4201-99B5-64771FA148DC}" srcOrd="3" destOrd="0" presId="urn:microsoft.com/office/officeart/2005/8/layout/vList2"/>
    <dgm:cxn modelId="{0A4EB4CF-5407-4CFB-8500-A28BBD3D6B47}" type="presParOf" srcId="{7AE85AFB-8BAF-4BED-AA3C-5C834C587B0A}" destId="{3922A15C-D47F-4BD4-A428-BB14075E17F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60231E-96AE-4B42-8736-BD32E0A5439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370B94-9AF5-42C6-9E94-CF6AEC2411A9}">
      <dgm:prSet/>
      <dgm:spPr/>
      <dgm:t>
        <a:bodyPr/>
        <a:lstStyle/>
        <a:p>
          <a:r>
            <a:rPr lang="en-GB"/>
            <a:t>While the emphasis is on positivity and positive outcomes, the overall theory of PPT also asserts that three core principles need to be addressed to allow this to happen (Dobiała &amp; Winkler, 2016):</a:t>
          </a:r>
          <a:endParaRPr lang="en-US"/>
        </a:p>
      </dgm:t>
    </dgm:pt>
    <dgm:pt modelId="{EB29B4BD-95A1-41C3-B30A-AAE2D3B31B7E}" type="parTrans" cxnId="{BCAAFCDE-5523-4242-9E09-B8826AA90389}">
      <dgm:prSet/>
      <dgm:spPr/>
      <dgm:t>
        <a:bodyPr/>
        <a:lstStyle/>
        <a:p>
          <a:endParaRPr lang="en-US"/>
        </a:p>
      </dgm:t>
    </dgm:pt>
    <dgm:pt modelId="{D4DE8908-F76F-4642-B3ED-F71FBC823E32}" type="sibTrans" cxnId="{BCAAFCDE-5523-4242-9E09-B8826AA90389}">
      <dgm:prSet/>
      <dgm:spPr/>
      <dgm:t>
        <a:bodyPr/>
        <a:lstStyle/>
        <a:p>
          <a:endParaRPr lang="en-US"/>
        </a:p>
      </dgm:t>
    </dgm:pt>
    <dgm:pt modelId="{9E5419E8-1CCC-4514-96E9-6FBB5B3C3625}">
      <dgm:prSet custT="1"/>
      <dgm:spPr/>
      <dgm:t>
        <a:bodyPr/>
        <a:lstStyle/>
        <a:p>
          <a:r>
            <a:rPr lang="en-GB" sz="2400" dirty="0"/>
            <a:t>Hope </a:t>
          </a:r>
          <a:endParaRPr lang="en-US" sz="2400" dirty="0"/>
        </a:p>
      </dgm:t>
    </dgm:pt>
    <dgm:pt modelId="{4CF26450-4064-42C3-9CB2-B0A5D146C47C}" type="parTrans" cxnId="{C9266C3F-7478-4660-B590-4DAE35FA22E8}">
      <dgm:prSet/>
      <dgm:spPr/>
      <dgm:t>
        <a:bodyPr/>
        <a:lstStyle/>
        <a:p>
          <a:endParaRPr lang="en-US"/>
        </a:p>
      </dgm:t>
    </dgm:pt>
    <dgm:pt modelId="{DF584DF0-FCBF-4338-8478-160211A921F6}" type="sibTrans" cxnId="{C9266C3F-7478-4660-B590-4DAE35FA22E8}">
      <dgm:prSet/>
      <dgm:spPr/>
      <dgm:t>
        <a:bodyPr/>
        <a:lstStyle/>
        <a:p>
          <a:endParaRPr lang="en-US"/>
        </a:p>
      </dgm:t>
    </dgm:pt>
    <dgm:pt modelId="{AE550E8F-CFD4-4576-8542-D12EDF6D766B}">
      <dgm:prSet custT="1"/>
      <dgm:spPr/>
      <dgm:t>
        <a:bodyPr/>
        <a:lstStyle/>
        <a:p>
          <a:r>
            <a:rPr lang="en-GB" sz="2400" dirty="0"/>
            <a:t>Balance</a:t>
          </a:r>
          <a:endParaRPr lang="en-US" sz="2400" dirty="0"/>
        </a:p>
      </dgm:t>
    </dgm:pt>
    <dgm:pt modelId="{92BED8BB-7934-4029-887F-3B551DF034AD}" type="parTrans" cxnId="{90786347-A43B-4D07-8137-A07FB1444FC2}">
      <dgm:prSet/>
      <dgm:spPr/>
      <dgm:t>
        <a:bodyPr/>
        <a:lstStyle/>
        <a:p>
          <a:endParaRPr lang="en-US"/>
        </a:p>
      </dgm:t>
    </dgm:pt>
    <dgm:pt modelId="{BDA9B6CE-7392-4EBB-9DC5-8EA806DE1D09}" type="sibTrans" cxnId="{90786347-A43B-4D07-8137-A07FB1444FC2}">
      <dgm:prSet/>
      <dgm:spPr/>
      <dgm:t>
        <a:bodyPr/>
        <a:lstStyle/>
        <a:p>
          <a:endParaRPr lang="en-US"/>
        </a:p>
      </dgm:t>
    </dgm:pt>
    <dgm:pt modelId="{7365EBB2-2C4D-4A1C-9F72-D4879DF9E8F6}">
      <dgm:prSet custT="1"/>
      <dgm:spPr/>
      <dgm:t>
        <a:bodyPr/>
        <a:lstStyle/>
        <a:p>
          <a:r>
            <a:rPr lang="en-GB" sz="2400" dirty="0"/>
            <a:t>Consultation</a:t>
          </a:r>
          <a:r>
            <a:rPr lang="en-GB" sz="1900" dirty="0"/>
            <a:t>  </a:t>
          </a:r>
          <a:endParaRPr lang="en-US" sz="1900" dirty="0"/>
        </a:p>
      </dgm:t>
    </dgm:pt>
    <dgm:pt modelId="{E1D0A27B-C544-46C5-A7B4-38164AED4D9C}" type="parTrans" cxnId="{4E620D1C-8A28-4F94-A3CC-85CCD29E4EE9}">
      <dgm:prSet/>
      <dgm:spPr/>
      <dgm:t>
        <a:bodyPr/>
        <a:lstStyle/>
        <a:p>
          <a:endParaRPr lang="en-US"/>
        </a:p>
      </dgm:t>
    </dgm:pt>
    <dgm:pt modelId="{B422F95A-6A6E-4A01-910E-F40CEFB8622E}" type="sibTrans" cxnId="{4E620D1C-8A28-4F94-A3CC-85CCD29E4EE9}">
      <dgm:prSet/>
      <dgm:spPr/>
      <dgm:t>
        <a:bodyPr/>
        <a:lstStyle/>
        <a:p>
          <a:endParaRPr lang="en-US"/>
        </a:p>
      </dgm:t>
    </dgm:pt>
    <dgm:pt modelId="{90C53591-4368-466D-BB2C-6E7235BC6BEE}" type="pres">
      <dgm:prSet presAssocID="{1560231E-96AE-4B42-8736-BD32E0A54399}" presName="linear" presStyleCnt="0">
        <dgm:presLayoutVars>
          <dgm:animLvl val="lvl"/>
          <dgm:resizeHandles val="exact"/>
        </dgm:presLayoutVars>
      </dgm:prSet>
      <dgm:spPr/>
    </dgm:pt>
    <dgm:pt modelId="{008ECABC-6E8F-4AFD-8B32-AED32DFCC12A}" type="pres">
      <dgm:prSet presAssocID="{5A370B94-9AF5-42C6-9E94-CF6AEC2411A9}" presName="parentText" presStyleLbl="node1" presStyleIdx="0" presStyleCnt="4">
        <dgm:presLayoutVars>
          <dgm:chMax val="0"/>
          <dgm:bulletEnabled val="1"/>
        </dgm:presLayoutVars>
      </dgm:prSet>
      <dgm:spPr/>
    </dgm:pt>
    <dgm:pt modelId="{89639205-D724-40D7-8A95-EF4E7A270C2B}" type="pres">
      <dgm:prSet presAssocID="{D4DE8908-F76F-4642-B3ED-F71FBC823E32}" presName="spacer" presStyleCnt="0"/>
      <dgm:spPr/>
    </dgm:pt>
    <dgm:pt modelId="{DC2F8D5E-648F-41C3-92EA-39C86EE64BEA}" type="pres">
      <dgm:prSet presAssocID="{9E5419E8-1CCC-4514-96E9-6FBB5B3C3625}" presName="parentText" presStyleLbl="node1" presStyleIdx="1" presStyleCnt="4">
        <dgm:presLayoutVars>
          <dgm:chMax val="0"/>
          <dgm:bulletEnabled val="1"/>
        </dgm:presLayoutVars>
      </dgm:prSet>
      <dgm:spPr/>
    </dgm:pt>
    <dgm:pt modelId="{178E2DE3-DD5D-4AD1-AC90-D7D3C2D9F0C3}" type="pres">
      <dgm:prSet presAssocID="{DF584DF0-FCBF-4338-8478-160211A921F6}" presName="spacer" presStyleCnt="0"/>
      <dgm:spPr/>
    </dgm:pt>
    <dgm:pt modelId="{14D3C468-F7E6-423B-8C82-612F8D64EFA7}" type="pres">
      <dgm:prSet presAssocID="{AE550E8F-CFD4-4576-8542-D12EDF6D766B}" presName="parentText" presStyleLbl="node1" presStyleIdx="2" presStyleCnt="4">
        <dgm:presLayoutVars>
          <dgm:chMax val="0"/>
          <dgm:bulletEnabled val="1"/>
        </dgm:presLayoutVars>
      </dgm:prSet>
      <dgm:spPr/>
    </dgm:pt>
    <dgm:pt modelId="{10589BAB-3596-4105-96A5-B4ECA63D666F}" type="pres">
      <dgm:prSet presAssocID="{BDA9B6CE-7392-4EBB-9DC5-8EA806DE1D09}" presName="spacer" presStyleCnt="0"/>
      <dgm:spPr/>
    </dgm:pt>
    <dgm:pt modelId="{418BCD68-E481-401F-8FB5-5430C3B73A0B}" type="pres">
      <dgm:prSet presAssocID="{7365EBB2-2C4D-4A1C-9F72-D4879DF9E8F6}" presName="parentText" presStyleLbl="node1" presStyleIdx="3" presStyleCnt="4">
        <dgm:presLayoutVars>
          <dgm:chMax val="0"/>
          <dgm:bulletEnabled val="1"/>
        </dgm:presLayoutVars>
      </dgm:prSet>
      <dgm:spPr/>
    </dgm:pt>
  </dgm:ptLst>
  <dgm:cxnLst>
    <dgm:cxn modelId="{4E620D1C-8A28-4F94-A3CC-85CCD29E4EE9}" srcId="{1560231E-96AE-4B42-8736-BD32E0A54399}" destId="{7365EBB2-2C4D-4A1C-9F72-D4879DF9E8F6}" srcOrd="3" destOrd="0" parTransId="{E1D0A27B-C544-46C5-A7B4-38164AED4D9C}" sibTransId="{B422F95A-6A6E-4A01-910E-F40CEFB8622E}"/>
    <dgm:cxn modelId="{C9266C3F-7478-4660-B590-4DAE35FA22E8}" srcId="{1560231E-96AE-4B42-8736-BD32E0A54399}" destId="{9E5419E8-1CCC-4514-96E9-6FBB5B3C3625}" srcOrd="1" destOrd="0" parTransId="{4CF26450-4064-42C3-9CB2-B0A5D146C47C}" sibTransId="{DF584DF0-FCBF-4338-8478-160211A921F6}"/>
    <dgm:cxn modelId="{F49B925E-002E-4FA4-9C08-DE7DB305AF9B}" type="presOf" srcId="{9E5419E8-1CCC-4514-96E9-6FBB5B3C3625}" destId="{DC2F8D5E-648F-41C3-92EA-39C86EE64BEA}" srcOrd="0" destOrd="0" presId="urn:microsoft.com/office/officeart/2005/8/layout/vList2"/>
    <dgm:cxn modelId="{90786347-A43B-4D07-8137-A07FB1444FC2}" srcId="{1560231E-96AE-4B42-8736-BD32E0A54399}" destId="{AE550E8F-CFD4-4576-8542-D12EDF6D766B}" srcOrd="2" destOrd="0" parTransId="{92BED8BB-7934-4029-887F-3B551DF034AD}" sibTransId="{BDA9B6CE-7392-4EBB-9DC5-8EA806DE1D09}"/>
    <dgm:cxn modelId="{AE59E76F-2FD8-419B-ADE9-7CA93CDCB7D9}" type="presOf" srcId="{1560231E-96AE-4B42-8736-BD32E0A54399}" destId="{90C53591-4368-466D-BB2C-6E7235BC6BEE}" srcOrd="0" destOrd="0" presId="urn:microsoft.com/office/officeart/2005/8/layout/vList2"/>
    <dgm:cxn modelId="{D01E5B73-CCD0-4A6A-98B4-D320FC1A4D4B}" type="presOf" srcId="{AE550E8F-CFD4-4576-8542-D12EDF6D766B}" destId="{14D3C468-F7E6-423B-8C82-612F8D64EFA7}" srcOrd="0" destOrd="0" presId="urn:microsoft.com/office/officeart/2005/8/layout/vList2"/>
    <dgm:cxn modelId="{E0052CAB-34CA-4B36-A6AE-46F8FA229A54}" type="presOf" srcId="{5A370B94-9AF5-42C6-9E94-CF6AEC2411A9}" destId="{008ECABC-6E8F-4AFD-8B32-AED32DFCC12A}" srcOrd="0" destOrd="0" presId="urn:microsoft.com/office/officeart/2005/8/layout/vList2"/>
    <dgm:cxn modelId="{4C2B5AB9-ADD4-4462-844A-7AF781CAE962}" type="presOf" srcId="{7365EBB2-2C4D-4A1C-9F72-D4879DF9E8F6}" destId="{418BCD68-E481-401F-8FB5-5430C3B73A0B}" srcOrd="0" destOrd="0" presId="urn:microsoft.com/office/officeart/2005/8/layout/vList2"/>
    <dgm:cxn modelId="{BCAAFCDE-5523-4242-9E09-B8826AA90389}" srcId="{1560231E-96AE-4B42-8736-BD32E0A54399}" destId="{5A370B94-9AF5-42C6-9E94-CF6AEC2411A9}" srcOrd="0" destOrd="0" parTransId="{EB29B4BD-95A1-41C3-B30A-AAE2D3B31B7E}" sibTransId="{D4DE8908-F76F-4642-B3ED-F71FBC823E32}"/>
    <dgm:cxn modelId="{DAB00B02-938A-4EE1-BB4F-42F0BE5E76FD}" type="presParOf" srcId="{90C53591-4368-466D-BB2C-6E7235BC6BEE}" destId="{008ECABC-6E8F-4AFD-8B32-AED32DFCC12A}" srcOrd="0" destOrd="0" presId="urn:microsoft.com/office/officeart/2005/8/layout/vList2"/>
    <dgm:cxn modelId="{A9B50872-E2B0-459D-A459-D75E04492C00}" type="presParOf" srcId="{90C53591-4368-466D-BB2C-6E7235BC6BEE}" destId="{89639205-D724-40D7-8A95-EF4E7A270C2B}" srcOrd="1" destOrd="0" presId="urn:microsoft.com/office/officeart/2005/8/layout/vList2"/>
    <dgm:cxn modelId="{D118A88F-B202-4E51-A313-3CA628365767}" type="presParOf" srcId="{90C53591-4368-466D-BB2C-6E7235BC6BEE}" destId="{DC2F8D5E-648F-41C3-92EA-39C86EE64BEA}" srcOrd="2" destOrd="0" presId="urn:microsoft.com/office/officeart/2005/8/layout/vList2"/>
    <dgm:cxn modelId="{0A4B216D-B66E-4366-9255-0F31F93BB6B6}" type="presParOf" srcId="{90C53591-4368-466D-BB2C-6E7235BC6BEE}" destId="{178E2DE3-DD5D-4AD1-AC90-D7D3C2D9F0C3}" srcOrd="3" destOrd="0" presId="urn:microsoft.com/office/officeart/2005/8/layout/vList2"/>
    <dgm:cxn modelId="{ADDED6B3-DAAA-4F4B-BA5C-2963D83DA8F5}" type="presParOf" srcId="{90C53591-4368-466D-BB2C-6E7235BC6BEE}" destId="{14D3C468-F7E6-423B-8C82-612F8D64EFA7}" srcOrd="4" destOrd="0" presId="urn:microsoft.com/office/officeart/2005/8/layout/vList2"/>
    <dgm:cxn modelId="{47C93C83-C62B-4538-A1C9-1E2692D204B1}" type="presParOf" srcId="{90C53591-4368-466D-BB2C-6E7235BC6BEE}" destId="{10589BAB-3596-4105-96A5-B4ECA63D666F}" srcOrd="5" destOrd="0" presId="urn:microsoft.com/office/officeart/2005/8/layout/vList2"/>
    <dgm:cxn modelId="{D27763AB-2ED3-4110-8A07-8B64517D30FD}" type="presParOf" srcId="{90C53591-4368-466D-BB2C-6E7235BC6BEE}" destId="{418BCD68-E481-401F-8FB5-5430C3B73A0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F55609-A9A5-47DB-B879-BD0C1CE06EA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C73403F-E5C2-4EB8-958E-FC98860883DD}">
      <dgm:prSet/>
      <dgm:spPr/>
      <dgm:t>
        <a:bodyPr/>
        <a:lstStyle/>
        <a:p>
          <a:r>
            <a:rPr lang="en-GB"/>
            <a:t>Identifying `False Beliefs`</a:t>
          </a:r>
          <a:endParaRPr lang="en-US"/>
        </a:p>
      </dgm:t>
    </dgm:pt>
    <dgm:pt modelId="{B9AE1272-4F21-4216-AA32-B2E3AC3C48D5}" type="parTrans" cxnId="{ABC931B9-5DBE-43ED-A50C-C531DEE49476}">
      <dgm:prSet/>
      <dgm:spPr/>
      <dgm:t>
        <a:bodyPr/>
        <a:lstStyle/>
        <a:p>
          <a:endParaRPr lang="en-US"/>
        </a:p>
      </dgm:t>
    </dgm:pt>
    <dgm:pt modelId="{E1147B8D-C7CA-4BA8-A21F-6FDD03A28510}" type="sibTrans" cxnId="{ABC931B9-5DBE-43ED-A50C-C531DEE49476}">
      <dgm:prSet/>
      <dgm:spPr/>
      <dgm:t>
        <a:bodyPr/>
        <a:lstStyle/>
        <a:p>
          <a:endParaRPr lang="en-US"/>
        </a:p>
      </dgm:t>
    </dgm:pt>
    <dgm:pt modelId="{A54AB1BB-B38D-4456-B9E7-64B6881A97F6}">
      <dgm:prSet/>
      <dgm:spPr/>
      <dgm:t>
        <a:bodyPr/>
        <a:lstStyle/>
        <a:p>
          <a:r>
            <a:rPr lang="en-GB"/>
            <a:t>Getting off the `Hedonic Treadmill`</a:t>
          </a:r>
          <a:endParaRPr lang="en-US"/>
        </a:p>
      </dgm:t>
    </dgm:pt>
    <dgm:pt modelId="{2BE3C85F-B920-464B-93C5-611AD1156444}" type="parTrans" cxnId="{1DC5440B-3BF3-4787-9877-B1064725645A}">
      <dgm:prSet/>
      <dgm:spPr/>
      <dgm:t>
        <a:bodyPr/>
        <a:lstStyle/>
        <a:p>
          <a:endParaRPr lang="en-US"/>
        </a:p>
      </dgm:t>
    </dgm:pt>
    <dgm:pt modelId="{5DAEF1A6-F732-4DE9-B807-F90738F4E9DF}" type="sibTrans" cxnId="{1DC5440B-3BF3-4787-9877-B1064725645A}">
      <dgm:prSet/>
      <dgm:spPr/>
      <dgm:t>
        <a:bodyPr/>
        <a:lstStyle/>
        <a:p>
          <a:endParaRPr lang="en-US"/>
        </a:p>
      </dgm:t>
    </dgm:pt>
    <dgm:pt modelId="{82696E4E-3A11-41B3-881E-3BFFC21EBE0E}">
      <dgm:prSet/>
      <dgm:spPr/>
      <dgm:t>
        <a:bodyPr/>
        <a:lstStyle/>
        <a:p>
          <a:r>
            <a:rPr lang="en-GB"/>
            <a:t>The `Bull`s-Eye` Values Survey </a:t>
          </a:r>
          <a:endParaRPr lang="en-US"/>
        </a:p>
      </dgm:t>
    </dgm:pt>
    <dgm:pt modelId="{CB98AAA8-CF62-45EB-B070-BA338D707493}" type="parTrans" cxnId="{EC152CD8-DE15-4A86-BB7F-104507A4015F}">
      <dgm:prSet/>
      <dgm:spPr/>
      <dgm:t>
        <a:bodyPr/>
        <a:lstStyle/>
        <a:p>
          <a:endParaRPr lang="en-US"/>
        </a:p>
      </dgm:t>
    </dgm:pt>
    <dgm:pt modelId="{5E7CE47D-20F6-458D-BFE2-E62D4A4C9158}" type="sibTrans" cxnId="{EC152CD8-DE15-4A86-BB7F-104507A4015F}">
      <dgm:prSet/>
      <dgm:spPr/>
      <dgm:t>
        <a:bodyPr/>
        <a:lstStyle/>
        <a:p>
          <a:endParaRPr lang="en-US"/>
        </a:p>
      </dgm:t>
    </dgm:pt>
    <dgm:pt modelId="{9AF0B3EE-4DD6-40AC-A985-2D21D0329BF9}">
      <dgm:prSet/>
      <dgm:spPr/>
      <dgm:t>
        <a:bodyPr/>
        <a:lstStyle/>
        <a:p>
          <a:r>
            <a:rPr lang="en-GB"/>
            <a:t>The Resilience Plan (four `S`s)</a:t>
          </a:r>
          <a:endParaRPr lang="en-US"/>
        </a:p>
      </dgm:t>
    </dgm:pt>
    <dgm:pt modelId="{877A55EA-F1F3-4BAB-BDE7-9E1D4B7753EB}" type="parTrans" cxnId="{04978B65-2403-4A0A-B3CB-2327A713F00D}">
      <dgm:prSet/>
      <dgm:spPr/>
      <dgm:t>
        <a:bodyPr/>
        <a:lstStyle/>
        <a:p>
          <a:endParaRPr lang="en-US"/>
        </a:p>
      </dgm:t>
    </dgm:pt>
    <dgm:pt modelId="{E66C1A23-628D-41EC-81E0-AF08B1CE05EF}" type="sibTrans" cxnId="{04978B65-2403-4A0A-B3CB-2327A713F00D}">
      <dgm:prSet/>
      <dgm:spPr/>
      <dgm:t>
        <a:bodyPr/>
        <a:lstStyle/>
        <a:p>
          <a:endParaRPr lang="en-US"/>
        </a:p>
      </dgm:t>
    </dgm:pt>
    <dgm:pt modelId="{2F27031F-965D-4F99-96C0-EDC53F3C07FC}">
      <dgm:prSet/>
      <dgm:spPr/>
      <dgm:t>
        <a:bodyPr/>
        <a:lstStyle/>
        <a:p>
          <a:r>
            <a:rPr lang="en-GB"/>
            <a:t>Energy Management Audit</a:t>
          </a:r>
          <a:endParaRPr lang="en-US"/>
        </a:p>
      </dgm:t>
    </dgm:pt>
    <dgm:pt modelId="{14E376E1-7637-4826-B1B8-F5D8B8A3EA18}" type="parTrans" cxnId="{D73D43AE-06A6-484D-B6FC-AD8019AAAA62}">
      <dgm:prSet/>
      <dgm:spPr/>
      <dgm:t>
        <a:bodyPr/>
        <a:lstStyle/>
        <a:p>
          <a:endParaRPr lang="en-US"/>
        </a:p>
      </dgm:t>
    </dgm:pt>
    <dgm:pt modelId="{BA6DFD0C-963C-4E01-8B09-C1B516B589C0}" type="sibTrans" cxnId="{D73D43AE-06A6-484D-B6FC-AD8019AAAA62}">
      <dgm:prSet/>
      <dgm:spPr/>
      <dgm:t>
        <a:bodyPr/>
        <a:lstStyle/>
        <a:p>
          <a:endParaRPr lang="en-US"/>
        </a:p>
      </dgm:t>
    </dgm:pt>
    <dgm:pt modelId="{DF1B4DA8-2601-451F-880C-735FA4221881}" type="pres">
      <dgm:prSet presAssocID="{CAF55609-A9A5-47DB-B879-BD0C1CE06EAF}" presName="outerComposite" presStyleCnt="0">
        <dgm:presLayoutVars>
          <dgm:chMax val="5"/>
          <dgm:dir/>
          <dgm:resizeHandles val="exact"/>
        </dgm:presLayoutVars>
      </dgm:prSet>
      <dgm:spPr/>
    </dgm:pt>
    <dgm:pt modelId="{C835C60F-034E-4A66-B513-4B3BB3CAEC79}" type="pres">
      <dgm:prSet presAssocID="{CAF55609-A9A5-47DB-B879-BD0C1CE06EAF}" presName="dummyMaxCanvas" presStyleCnt="0">
        <dgm:presLayoutVars/>
      </dgm:prSet>
      <dgm:spPr/>
    </dgm:pt>
    <dgm:pt modelId="{6839D74D-BB53-4DD3-AC15-483B0CF46604}" type="pres">
      <dgm:prSet presAssocID="{CAF55609-A9A5-47DB-B879-BD0C1CE06EAF}" presName="FiveNodes_1" presStyleLbl="node1" presStyleIdx="0" presStyleCnt="5">
        <dgm:presLayoutVars>
          <dgm:bulletEnabled val="1"/>
        </dgm:presLayoutVars>
      </dgm:prSet>
      <dgm:spPr/>
    </dgm:pt>
    <dgm:pt modelId="{5A7307DC-0670-44C7-99F4-554868F366C0}" type="pres">
      <dgm:prSet presAssocID="{CAF55609-A9A5-47DB-B879-BD0C1CE06EAF}" presName="FiveNodes_2" presStyleLbl="node1" presStyleIdx="1" presStyleCnt="5">
        <dgm:presLayoutVars>
          <dgm:bulletEnabled val="1"/>
        </dgm:presLayoutVars>
      </dgm:prSet>
      <dgm:spPr/>
    </dgm:pt>
    <dgm:pt modelId="{36914D69-362E-4D23-BA6F-B8B33BBD409F}" type="pres">
      <dgm:prSet presAssocID="{CAF55609-A9A5-47DB-B879-BD0C1CE06EAF}" presName="FiveNodes_3" presStyleLbl="node1" presStyleIdx="2" presStyleCnt="5">
        <dgm:presLayoutVars>
          <dgm:bulletEnabled val="1"/>
        </dgm:presLayoutVars>
      </dgm:prSet>
      <dgm:spPr/>
    </dgm:pt>
    <dgm:pt modelId="{521A8669-FBA6-413A-8132-6D37C4A983CB}" type="pres">
      <dgm:prSet presAssocID="{CAF55609-A9A5-47DB-B879-BD0C1CE06EAF}" presName="FiveNodes_4" presStyleLbl="node1" presStyleIdx="3" presStyleCnt="5">
        <dgm:presLayoutVars>
          <dgm:bulletEnabled val="1"/>
        </dgm:presLayoutVars>
      </dgm:prSet>
      <dgm:spPr/>
    </dgm:pt>
    <dgm:pt modelId="{41768090-A994-4CB4-89B3-80362CED646C}" type="pres">
      <dgm:prSet presAssocID="{CAF55609-A9A5-47DB-B879-BD0C1CE06EAF}" presName="FiveNodes_5" presStyleLbl="node1" presStyleIdx="4" presStyleCnt="5">
        <dgm:presLayoutVars>
          <dgm:bulletEnabled val="1"/>
        </dgm:presLayoutVars>
      </dgm:prSet>
      <dgm:spPr/>
    </dgm:pt>
    <dgm:pt modelId="{3E1A1590-0B01-4281-93F4-CE06FA240FE3}" type="pres">
      <dgm:prSet presAssocID="{CAF55609-A9A5-47DB-B879-BD0C1CE06EAF}" presName="FiveConn_1-2" presStyleLbl="fgAccFollowNode1" presStyleIdx="0" presStyleCnt="4">
        <dgm:presLayoutVars>
          <dgm:bulletEnabled val="1"/>
        </dgm:presLayoutVars>
      </dgm:prSet>
      <dgm:spPr/>
    </dgm:pt>
    <dgm:pt modelId="{6CCF5322-0685-40BE-8C94-3201FAA07805}" type="pres">
      <dgm:prSet presAssocID="{CAF55609-A9A5-47DB-B879-BD0C1CE06EAF}" presName="FiveConn_2-3" presStyleLbl="fgAccFollowNode1" presStyleIdx="1" presStyleCnt="4">
        <dgm:presLayoutVars>
          <dgm:bulletEnabled val="1"/>
        </dgm:presLayoutVars>
      </dgm:prSet>
      <dgm:spPr/>
    </dgm:pt>
    <dgm:pt modelId="{79A4D2CA-6127-41B4-BE14-74EAE1804D21}" type="pres">
      <dgm:prSet presAssocID="{CAF55609-A9A5-47DB-B879-BD0C1CE06EAF}" presName="FiveConn_3-4" presStyleLbl="fgAccFollowNode1" presStyleIdx="2" presStyleCnt="4">
        <dgm:presLayoutVars>
          <dgm:bulletEnabled val="1"/>
        </dgm:presLayoutVars>
      </dgm:prSet>
      <dgm:spPr/>
    </dgm:pt>
    <dgm:pt modelId="{773F2B37-9428-423A-8726-A6243C021956}" type="pres">
      <dgm:prSet presAssocID="{CAF55609-A9A5-47DB-B879-BD0C1CE06EAF}" presName="FiveConn_4-5" presStyleLbl="fgAccFollowNode1" presStyleIdx="3" presStyleCnt="4">
        <dgm:presLayoutVars>
          <dgm:bulletEnabled val="1"/>
        </dgm:presLayoutVars>
      </dgm:prSet>
      <dgm:spPr/>
    </dgm:pt>
    <dgm:pt modelId="{A39B16FC-CFA9-4D1A-BF0C-44ADD6311672}" type="pres">
      <dgm:prSet presAssocID="{CAF55609-A9A5-47DB-B879-BD0C1CE06EAF}" presName="FiveNodes_1_text" presStyleLbl="node1" presStyleIdx="4" presStyleCnt="5">
        <dgm:presLayoutVars>
          <dgm:bulletEnabled val="1"/>
        </dgm:presLayoutVars>
      </dgm:prSet>
      <dgm:spPr/>
    </dgm:pt>
    <dgm:pt modelId="{A6B3D595-9CB5-4309-86F6-FE675C55C7DF}" type="pres">
      <dgm:prSet presAssocID="{CAF55609-A9A5-47DB-B879-BD0C1CE06EAF}" presName="FiveNodes_2_text" presStyleLbl="node1" presStyleIdx="4" presStyleCnt="5">
        <dgm:presLayoutVars>
          <dgm:bulletEnabled val="1"/>
        </dgm:presLayoutVars>
      </dgm:prSet>
      <dgm:spPr/>
    </dgm:pt>
    <dgm:pt modelId="{BAA08113-B0F2-4897-B58A-89177C41E48B}" type="pres">
      <dgm:prSet presAssocID="{CAF55609-A9A5-47DB-B879-BD0C1CE06EAF}" presName="FiveNodes_3_text" presStyleLbl="node1" presStyleIdx="4" presStyleCnt="5">
        <dgm:presLayoutVars>
          <dgm:bulletEnabled val="1"/>
        </dgm:presLayoutVars>
      </dgm:prSet>
      <dgm:spPr/>
    </dgm:pt>
    <dgm:pt modelId="{55A4E760-230B-425C-8F6C-03F825153B15}" type="pres">
      <dgm:prSet presAssocID="{CAF55609-A9A5-47DB-B879-BD0C1CE06EAF}" presName="FiveNodes_4_text" presStyleLbl="node1" presStyleIdx="4" presStyleCnt="5">
        <dgm:presLayoutVars>
          <dgm:bulletEnabled val="1"/>
        </dgm:presLayoutVars>
      </dgm:prSet>
      <dgm:spPr/>
    </dgm:pt>
    <dgm:pt modelId="{32D66A20-1CDB-4768-99EE-CF80F00F044B}" type="pres">
      <dgm:prSet presAssocID="{CAF55609-A9A5-47DB-B879-BD0C1CE06EAF}" presName="FiveNodes_5_text" presStyleLbl="node1" presStyleIdx="4" presStyleCnt="5">
        <dgm:presLayoutVars>
          <dgm:bulletEnabled val="1"/>
        </dgm:presLayoutVars>
      </dgm:prSet>
      <dgm:spPr/>
    </dgm:pt>
  </dgm:ptLst>
  <dgm:cxnLst>
    <dgm:cxn modelId="{1DC5440B-3BF3-4787-9877-B1064725645A}" srcId="{CAF55609-A9A5-47DB-B879-BD0C1CE06EAF}" destId="{A54AB1BB-B38D-4456-B9E7-64B6881A97F6}" srcOrd="1" destOrd="0" parTransId="{2BE3C85F-B920-464B-93C5-611AD1156444}" sibTransId="{5DAEF1A6-F732-4DE9-B807-F90738F4E9DF}"/>
    <dgm:cxn modelId="{DAE6EA16-A3AB-426D-ABB8-B17AAA1A757B}" type="presOf" srcId="{5DAEF1A6-F732-4DE9-B807-F90738F4E9DF}" destId="{6CCF5322-0685-40BE-8C94-3201FAA07805}" srcOrd="0" destOrd="0" presId="urn:microsoft.com/office/officeart/2005/8/layout/vProcess5"/>
    <dgm:cxn modelId="{B73F9D17-1C55-41DA-8321-690348C13689}" type="presOf" srcId="{2F27031F-965D-4F99-96C0-EDC53F3C07FC}" destId="{41768090-A994-4CB4-89B3-80362CED646C}" srcOrd="0" destOrd="0" presId="urn:microsoft.com/office/officeart/2005/8/layout/vProcess5"/>
    <dgm:cxn modelId="{BC3F3F3E-3395-468A-B784-C142049090B0}" type="presOf" srcId="{2F27031F-965D-4F99-96C0-EDC53F3C07FC}" destId="{32D66A20-1CDB-4768-99EE-CF80F00F044B}" srcOrd="1" destOrd="0" presId="urn:microsoft.com/office/officeart/2005/8/layout/vProcess5"/>
    <dgm:cxn modelId="{11D3D63E-BD43-4410-851D-E8B8D6210956}" type="presOf" srcId="{7C73403F-E5C2-4EB8-958E-FC98860883DD}" destId="{6839D74D-BB53-4DD3-AC15-483B0CF46604}" srcOrd="0" destOrd="0" presId="urn:microsoft.com/office/officeart/2005/8/layout/vProcess5"/>
    <dgm:cxn modelId="{04978B65-2403-4A0A-B3CB-2327A713F00D}" srcId="{CAF55609-A9A5-47DB-B879-BD0C1CE06EAF}" destId="{9AF0B3EE-4DD6-40AC-A985-2D21D0329BF9}" srcOrd="3" destOrd="0" parTransId="{877A55EA-F1F3-4BAB-BDE7-9E1D4B7753EB}" sibTransId="{E66C1A23-628D-41EC-81E0-AF08B1CE05EF}"/>
    <dgm:cxn modelId="{F6205A69-79FF-4B95-BBF2-FFD8476346BF}" type="presOf" srcId="{82696E4E-3A11-41B3-881E-3BFFC21EBE0E}" destId="{36914D69-362E-4D23-BA6F-B8B33BBD409F}" srcOrd="0" destOrd="0" presId="urn:microsoft.com/office/officeart/2005/8/layout/vProcess5"/>
    <dgm:cxn modelId="{EADD2579-2F17-4DC2-9F29-700F44ED86ED}" type="presOf" srcId="{A54AB1BB-B38D-4456-B9E7-64B6881A97F6}" destId="{A6B3D595-9CB5-4309-86F6-FE675C55C7DF}" srcOrd="1" destOrd="0" presId="urn:microsoft.com/office/officeart/2005/8/layout/vProcess5"/>
    <dgm:cxn modelId="{60D35B7A-82AC-4977-81FE-B8E61DAE11F7}" type="presOf" srcId="{5E7CE47D-20F6-458D-BFE2-E62D4A4C9158}" destId="{79A4D2CA-6127-41B4-BE14-74EAE1804D21}" srcOrd="0" destOrd="0" presId="urn:microsoft.com/office/officeart/2005/8/layout/vProcess5"/>
    <dgm:cxn modelId="{EA803A80-910C-42C0-8456-10CEE046E084}" type="presOf" srcId="{E66C1A23-628D-41EC-81E0-AF08B1CE05EF}" destId="{773F2B37-9428-423A-8726-A6243C021956}" srcOrd="0" destOrd="0" presId="urn:microsoft.com/office/officeart/2005/8/layout/vProcess5"/>
    <dgm:cxn modelId="{872F2B8D-5417-4746-AA1A-9D766D0E6ED5}" type="presOf" srcId="{A54AB1BB-B38D-4456-B9E7-64B6881A97F6}" destId="{5A7307DC-0670-44C7-99F4-554868F366C0}" srcOrd="0" destOrd="0" presId="urn:microsoft.com/office/officeart/2005/8/layout/vProcess5"/>
    <dgm:cxn modelId="{58A31C94-196F-42F7-BE3E-C86D2518D44B}" type="presOf" srcId="{7C73403F-E5C2-4EB8-958E-FC98860883DD}" destId="{A39B16FC-CFA9-4D1A-BF0C-44ADD6311672}" srcOrd="1" destOrd="0" presId="urn:microsoft.com/office/officeart/2005/8/layout/vProcess5"/>
    <dgm:cxn modelId="{353767AC-14B3-4EDA-BEE4-3676CDC0ECCE}" type="presOf" srcId="{9AF0B3EE-4DD6-40AC-A985-2D21D0329BF9}" destId="{521A8669-FBA6-413A-8132-6D37C4A983CB}" srcOrd="0" destOrd="0" presId="urn:microsoft.com/office/officeart/2005/8/layout/vProcess5"/>
    <dgm:cxn modelId="{D73D43AE-06A6-484D-B6FC-AD8019AAAA62}" srcId="{CAF55609-A9A5-47DB-B879-BD0C1CE06EAF}" destId="{2F27031F-965D-4F99-96C0-EDC53F3C07FC}" srcOrd="4" destOrd="0" parTransId="{14E376E1-7637-4826-B1B8-F5D8B8A3EA18}" sibTransId="{BA6DFD0C-963C-4E01-8B09-C1B516B589C0}"/>
    <dgm:cxn modelId="{ABC931B9-5DBE-43ED-A50C-C531DEE49476}" srcId="{CAF55609-A9A5-47DB-B879-BD0C1CE06EAF}" destId="{7C73403F-E5C2-4EB8-958E-FC98860883DD}" srcOrd="0" destOrd="0" parTransId="{B9AE1272-4F21-4216-AA32-B2E3AC3C48D5}" sibTransId="{E1147B8D-C7CA-4BA8-A21F-6FDD03A28510}"/>
    <dgm:cxn modelId="{EC152CD8-DE15-4A86-BB7F-104507A4015F}" srcId="{CAF55609-A9A5-47DB-B879-BD0C1CE06EAF}" destId="{82696E4E-3A11-41B3-881E-3BFFC21EBE0E}" srcOrd="2" destOrd="0" parTransId="{CB98AAA8-CF62-45EB-B070-BA338D707493}" sibTransId="{5E7CE47D-20F6-458D-BFE2-E62D4A4C9158}"/>
    <dgm:cxn modelId="{B1F1A0E6-85DA-450B-A84B-2114D885DF6F}" type="presOf" srcId="{82696E4E-3A11-41B3-881E-3BFFC21EBE0E}" destId="{BAA08113-B0F2-4897-B58A-89177C41E48B}" srcOrd="1" destOrd="0" presId="urn:microsoft.com/office/officeart/2005/8/layout/vProcess5"/>
    <dgm:cxn modelId="{308D6BEE-C5D2-4534-965B-EA8BA6F0C5C9}" type="presOf" srcId="{9AF0B3EE-4DD6-40AC-A985-2D21D0329BF9}" destId="{55A4E760-230B-425C-8F6C-03F825153B15}" srcOrd="1" destOrd="0" presId="urn:microsoft.com/office/officeart/2005/8/layout/vProcess5"/>
    <dgm:cxn modelId="{ADFD88EE-5AA3-4296-9875-2BED5BA49827}" type="presOf" srcId="{CAF55609-A9A5-47DB-B879-BD0C1CE06EAF}" destId="{DF1B4DA8-2601-451F-880C-735FA4221881}" srcOrd="0" destOrd="0" presId="urn:microsoft.com/office/officeart/2005/8/layout/vProcess5"/>
    <dgm:cxn modelId="{1ADCACF8-5157-466D-8C55-5CB893B11D08}" type="presOf" srcId="{E1147B8D-C7CA-4BA8-A21F-6FDD03A28510}" destId="{3E1A1590-0B01-4281-93F4-CE06FA240FE3}" srcOrd="0" destOrd="0" presId="urn:microsoft.com/office/officeart/2005/8/layout/vProcess5"/>
    <dgm:cxn modelId="{9C60A36F-5B7F-442A-9360-4047B77B1F81}" type="presParOf" srcId="{DF1B4DA8-2601-451F-880C-735FA4221881}" destId="{C835C60F-034E-4A66-B513-4B3BB3CAEC79}" srcOrd="0" destOrd="0" presId="urn:microsoft.com/office/officeart/2005/8/layout/vProcess5"/>
    <dgm:cxn modelId="{4C3EB96C-63BC-4B60-B2E5-020DF6F883FD}" type="presParOf" srcId="{DF1B4DA8-2601-451F-880C-735FA4221881}" destId="{6839D74D-BB53-4DD3-AC15-483B0CF46604}" srcOrd="1" destOrd="0" presId="urn:microsoft.com/office/officeart/2005/8/layout/vProcess5"/>
    <dgm:cxn modelId="{7405E770-1C71-4CE6-A788-C3076BE80B39}" type="presParOf" srcId="{DF1B4DA8-2601-451F-880C-735FA4221881}" destId="{5A7307DC-0670-44C7-99F4-554868F366C0}" srcOrd="2" destOrd="0" presId="urn:microsoft.com/office/officeart/2005/8/layout/vProcess5"/>
    <dgm:cxn modelId="{E78B9CC9-5B6A-482D-BBEC-C46944CB960E}" type="presParOf" srcId="{DF1B4DA8-2601-451F-880C-735FA4221881}" destId="{36914D69-362E-4D23-BA6F-B8B33BBD409F}" srcOrd="3" destOrd="0" presId="urn:microsoft.com/office/officeart/2005/8/layout/vProcess5"/>
    <dgm:cxn modelId="{7961E650-9E68-4209-9F6B-82AD6FB2E128}" type="presParOf" srcId="{DF1B4DA8-2601-451F-880C-735FA4221881}" destId="{521A8669-FBA6-413A-8132-6D37C4A983CB}" srcOrd="4" destOrd="0" presId="urn:microsoft.com/office/officeart/2005/8/layout/vProcess5"/>
    <dgm:cxn modelId="{4030ECD2-E11B-426E-8F82-F5144FC319D1}" type="presParOf" srcId="{DF1B4DA8-2601-451F-880C-735FA4221881}" destId="{41768090-A994-4CB4-89B3-80362CED646C}" srcOrd="5" destOrd="0" presId="urn:microsoft.com/office/officeart/2005/8/layout/vProcess5"/>
    <dgm:cxn modelId="{8B270B7F-6B77-4113-A6D9-F959A1ACC0A0}" type="presParOf" srcId="{DF1B4DA8-2601-451F-880C-735FA4221881}" destId="{3E1A1590-0B01-4281-93F4-CE06FA240FE3}" srcOrd="6" destOrd="0" presId="urn:microsoft.com/office/officeart/2005/8/layout/vProcess5"/>
    <dgm:cxn modelId="{68B3DB4A-9EDD-4F4B-A642-E771C844D78C}" type="presParOf" srcId="{DF1B4DA8-2601-451F-880C-735FA4221881}" destId="{6CCF5322-0685-40BE-8C94-3201FAA07805}" srcOrd="7" destOrd="0" presId="urn:microsoft.com/office/officeart/2005/8/layout/vProcess5"/>
    <dgm:cxn modelId="{AD8F1149-BFB2-4BB4-A76D-76C94D20A7F3}" type="presParOf" srcId="{DF1B4DA8-2601-451F-880C-735FA4221881}" destId="{79A4D2CA-6127-41B4-BE14-74EAE1804D21}" srcOrd="8" destOrd="0" presId="urn:microsoft.com/office/officeart/2005/8/layout/vProcess5"/>
    <dgm:cxn modelId="{5A7FF18C-4199-422A-961D-6C109B0C6FBC}" type="presParOf" srcId="{DF1B4DA8-2601-451F-880C-735FA4221881}" destId="{773F2B37-9428-423A-8726-A6243C021956}" srcOrd="9" destOrd="0" presId="urn:microsoft.com/office/officeart/2005/8/layout/vProcess5"/>
    <dgm:cxn modelId="{3C692A46-172B-40CD-A917-7C6D07B4BD11}" type="presParOf" srcId="{DF1B4DA8-2601-451F-880C-735FA4221881}" destId="{A39B16FC-CFA9-4D1A-BF0C-44ADD6311672}" srcOrd="10" destOrd="0" presId="urn:microsoft.com/office/officeart/2005/8/layout/vProcess5"/>
    <dgm:cxn modelId="{B94E44E0-02D6-4BE8-8029-D025786C2B41}" type="presParOf" srcId="{DF1B4DA8-2601-451F-880C-735FA4221881}" destId="{A6B3D595-9CB5-4309-86F6-FE675C55C7DF}" srcOrd="11" destOrd="0" presId="urn:microsoft.com/office/officeart/2005/8/layout/vProcess5"/>
    <dgm:cxn modelId="{336416FB-2135-434F-8C35-F0AD0B371807}" type="presParOf" srcId="{DF1B4DA8-2601-451F-880C-735FA4221881}" destId="{BAA08113-B0F2-4897-B58A-89177C41E48B}" srcOrd="12" destOrd="0" presId="urn:microsoft.com/office/officeart/2005/8/layout/vProcess5"/>
    <dgm:cxn modelId="{47663575-1BA6-4084-90E0-3627B16B015F}" type="presParOf" srcId="{DF1B4DA8-2601-451F-880C-735FA4221881}" destId="{55A4E760-230B-425C-8F6C-03F825153B15}" srcOrd="13" destOrd="0" presId="urn:microsoft.com/office/officeart/2005/8/layout/vProcess5"/>
    <dgm:cxn modelId="{80DB8B0B-11B0-4B85-BBAA-40030C30E3B7}" type="presParOf" srcId="{DF1B4DA8-2601-451F-880C-735FA4221881}" destId="{32D66A20-1CDB-4768-99EE-CF80F00F044B}"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38A922-FDD2-4454-A0BC-63452CE155B6}" type="doc">
      <dgm:prSet loTypeId="urn:microsoft.com/office/officeart/2018/2/layout/IconVerticalSolidList" loCatId="icon" qsTypeId="urn:microsoft.com/office/officeart/2005/8/quickstyle/simple1" qsCatId="simple" csTypeId="urn:microsoft.com/office/officeart/2018/5/colors/Iconchunking_neutralbg_accent5_2" csCatId="accent5" phldr="1"/>
      <dgm:spPr/>
      <dgm:t>
        <a:bodyPr/>
        <a:lstStyle/>
        <a:p>
          <a:endParaRPr lang="en-US"/>
        </a:p>
      </dgm:t>
    </dgm:pt>
    <dgm:pt modelId="{9B357812-0B06-421B-9C3A-7B8FF0E3B86C}">
      <dgm:prSet custT="1"/>
      <dgm:spPr/>
      <dgm:t>
        <a:bodyPr/>
        <a:lstStyle/>
        <a:p>
          <a:r>
            <a:rPr lang="en-GB" sz="1800" dirty="0"/>
            <a:t>Many people have implicit beliefs about emotions. These beliefs operate outside conscious awareness and can determine the way people cope with their emotions. </a:t>
          </a:r>
          <a:endParaRPr lang="en-US" sz="1800" dirty="0"/>
        </a:p>
      </dgm:t>
    </dgm:pt>
    <dgm:pt modelId="{99C3CCE4-8185-40DF-9A41-B1C19E5A79C3}" type="parTrans" cxnId="{124CB3BF-8B14-4A58-A6ED-210EC733E2FC}">
      <dgm:prSet/>
      <dgm:spPr/>
      <dgm:t>
        <a:bodyPr/>
        <a:lstStyle/>
        <a:p>
          <a:endParaRPr lang="en-US"/>
        </a:p>
      </dgm:t>
    </dgm:pt>
    <dgm:pt modelId="{D65980FE-4522-45BA-BCD0-19839F27735C}" type="sibTrans" cxnId="{124CB3BF-8B14-4A58-A6ED-210EC733E2FC}">
      <dgm:prSet/>
      <dgm:spPr/>
      <dgm:t>
        <a:bodyPr/>
        <a:lstStyle/>
        <a:p>
          <a:endParaRPr lang="en-US"/>
        </a:p>
      </dgm:t>
    </dgm:pt>
    <dgm:pt modelId="{3A6C0743-BA11-4309-A197-FAD8854CF9AB}">
      <dgm:prSet custT="1"/>
      <dgm:spPr/>
      <dgm:t>
        <a:bodyPr/>
        <a:lstStyle/>
        <a:p>
          <a:r>
            <a:rPr lang="en-GB" sz="1600" dirty="0"/>
            <a:t>First, people hold beliefs about the “acceptability” of emotions. People vary in the degree to which they believe that experiencing and expressing negative feelings is acceptable. Beliefs about the unacceptability of experiencing or expressing negative thoughts and emotions have been suggested to play a key role in the development and maintenance of clinical problems (</a:t>
          </a:r>
          <a:r>
            <a:rPr lang="en-GB" sz="1600" dirty="0" err="1"/>
            <a:t>Surawy</a:t>
          </a:r>
          <a:r>
            <a:rPr lang="en-GB" sz="1600" dirty="0"/>
            <a:t>, Hackmann, Hawton, &amp; Sharpe, 1995). </a:t>
          </a:r>
          <a:endParaRPr lang="en-US" sz="1600" dirty="0"/>
        </a:p>
      </dgm:t>
    </dgm:pt>
    <dgm:pt modelId="{7B62DE4E-6285-4782-9BF4-8E0B192CBE3F}" type="parTrans" cxnId="{58832DD1-2634-446E-AFAA-7F866E8AE21A}">
      <dgm:prSet/>
      <dgm:spPr/>
      <dgm:t>
        <a:bodyPr/>
        <a:lstStyle/>
        <a:p>
          <a:endParaRPr lang="en-US"/>
        </a:p>
      </dgm:t>
    </dgm:pt>
    <dgm:pt modelId="{ABCBAB0D-3C26-427D-A130-FB747AB30A9A}" type="sibTrans" cxnId="{58832DD1-2634-446E-AFAA-7F866E8AE21A}">
      <dgm:prSet/>
      <dgm:spPr/>
      <dgm:t>
        <a:bodyPr/>
        <a:lstStyle/>
        <a:p>
          <a:endParaRPr lang="en-US"/>
        </a:p>
      </dgm:t>
    </dgm:pt>
    <dgm:pt modelId="{7DBA5E6E-D306-438B-8FAF-65F59E8D3949}">
      <dgm:prSet custT="1"/>
      <dgm:spPr/>
      <dgm:t>
        <a:bodyPr/>
        <a:lstStyle/>
        <a:p>
          <a:r>
            <a:rPr lang="en-GB" sz="1800" dirty="0"/>
            <a:t>They can be associated with worse prognosis and treatment outcomes (Corstorphine, 2006). In general, people with a range of different problems, such as depression, eating disorders, social phobia, post-traumatic stress disorder, and borderline personality disorder tend to believe that showing emotions is unacceptable. </a:t>
          </a:r>
          <a:endParaRPr lang="en-US" sz="1800" dirty="0"/>
        </a:p>
      </dgm:t>
    </dgm:pt>
    <dgm:pt modelId="{9E05FBA7-BEA2-4BFB-B6B5-D331488DDD09}" type="parTrans" cxnId="{78702BD0-5718-48C2-A184-8D56013C1BD7}">
      <dgm:prSet/>
      <dgm:spPr/>
      <dgm:t>
        <a:bodyPr/>
        <a:lstStyle/>
        <a:p>
          <a:endParaRPr lang="en-US"/>
        </a:p>
      </dgm:t>
    </dgm:pt>
    <dgm:pt modelId="{0F57C3DB-73D5-4444-86C0-F636C1A2BD35}" type="sibTrans" cxnId="{78702BD0-5718-48C2-A184-8D56013C1BD7}">
      <dgm:prSet/>
      <dgm:spPr/>
      <dgm:t>
        <a:bodyPr/>
        <a:lstStyle/>
        <a:p>
          <a:endParaRPr lang="en-US"/>
        </a:p>
      </dgm:t>
    </dgm:pt>
    <dgm:pt modelId="{71C75848-E6F2-4726-99F4-BC09C2DCA766}" type="pres">
      <dgm:prSet presAssocID="{8838A922-FDD2-4454-A0BC-63452CE155B6}" presName="root" presStyleCnt="0">
        <dgm:presLayoutVars>
          <dgm:dir/>
          <dgm:resizeHandles val="exact"/>
        </dgm:presLayoutVars>
      </dgm:prSet>
      <dgm:spPr/>
    </dgm:pt>
    <dgm:pt modelId="{58FB23B3-3368-473C-B4F2-47341CEF2BD8}" type="pres">
      <dgm:prSet presAssocID="{9B357812-0B06-421B-9C3A-7B8FF0E3B86C}" presName="compNode" presStyleCnt="0"/>
      <dgm:spPr/>
    </dgm:pt>
    <dgm:pt modelId="{F61BD3A0-DBBC-4EBE-89D8-B7CC6CC52DB2}" type="pres">
      <dgm:prSet presAssocID="{9B357812-0B06-421B-9C3A-7B8FF0E3B86C}" presName="bgRect" presStyleLbl="bgShp" presStyleIdx="0" presStyleCnt="3"/>
      <dgm:spPr/>
    </dgm:pt>
    <dgm:pt modelId="{940B2010-B2AB-44CF-A853-894E4B91326A}" type="pres">
      <dgm:prSet presAssocID="{9B357812-0B06-421B-9C3A-7B8FF0E3B86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3E4F2E4B-3802-4EDE-B0FE-277BF9B5FB61}" type="pres">
      <dgm:prSet presAssocID="{9B357812-0B06-421B-9C3A-7B8FF0E3B86C}" presName="spaceRect" presStyleCnt="0"/>
      <dgm:spPr/>
    </dgm:pt>
    <dgm:pt modelId="{3E1F0DF9-E7CB-459F-BF67-ABF5030F14E8}" type="pres">
      <dgm:prSet presAssocID="{9B357812-0B06-421B-9C3A-7B8FF0E3B86C}" presName="parTx" presStyleLbl="revTx" presStyleIdx="0" presStyleCnt="3">
        <dgm:presLayoutVars>
          <dgm:chMax val="0"/>
          <dgm:chPref val="0"/>
        </dgm:presLayoutVars>
      </dgm:prSet>
      <dgm:spPr/>
    </dgm:pt>
    <dgm:pt modelId="{4EB720C0-0B3A-4170-A5CF-D8BECB68B439}" type="pres">
      <dgm:prSet presAssocID="{D65980FE-4522-45BA-BCD0-19839F27735C}" presName="sibTrans" presStyleCnt="0"/>
      <dgm:spPr/>
    </dgm:pt>
    <dgm:pt modelId="{484F1BA3-E2B9-4A77-9C13-09C133BAB55C}" type="pres">
      <dgm:prSet presAssocID="{3A6C0743-BA11-4309-A197-FAD8854CF9AB}" presName="compNode" presStyleCnt="0"/>
      <dgm:spPr/>
    </dgm:pt>
    <dgm:pt modelId="{465CDC68-E64C-4BD4-965B-AEBAE9B2E871}" type="pres">
      <dgm:prSet presAssocID="{3A6C0743-BA11-4309-A197-FAD8854CF9AB}" presName="bgRect" presStyleLbl="bgShp" presStyleIdx="1" presStyleCnt="3"/>
      <dgm:spPr/>
    </dgm:pt>
    <dgm:pt modelId="{347E335F-DD6B-4BE9-BCBC-8F4951CD7CC5}" type="pres">
      <dgm:prSet presAssocID="{3A6C0743-BA11-4309-A197-FAD8854CF9A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089D4612-EE21-42D7-B135-EFCD884377CB}" type="pres">
      <dgm:prSet presAssocID="{3A6C0743-BA11-4309-A197-FAD8854CF9AB}" presName="spaceRect" presStyleCnt="0"/>
      <dgm:spPr/>
    </dgm:pt>
    <dgm:pt modelId="{D975763C-9411-4AC2-8459-4C7FD95113BE}" type="pres">
      <dgm:prSet presAssocID="{3A6C0743-BA11-4309-A197-FAD8854CF9AB}" presName="parTx" presStyleLbl="revTx" presStyleIdx="1" presStyleCnt="3">
        <dgm:presLayoutVars>
          <dgm:chMax val="0"/>
          <dgm:chPref val="0"/>
        </dgm:presLayoutVars>
      </dgm:prSet>
      <dgm:spPr/>
    </dgm:pt>
    <dgm:pt modelId="{5C8BBFE3-26CC-4219-B537-088D274AF291}" type="pres">
      <dgm:prSet presAssocID="{ABCBAB0D-3C26-427D-A130-FB747AB30A9A}" presName="sibTrans" presStyleCnt="0"/>
      <dgm:spPr/>
    </dgm:pt>
    <dgm:pt modelId="{1C92E40C-6AEF-4A2B-A8B3-81DD0BBF30A2}" type="pres">
      <dgm:prSet presAssocID="{7DBA5E6E-D306-438B-8FAF-65F59E8D3949}" presName="compNode" presStyleCnt="0"/>
      <dgm:spPr/>
    </dgm:pt>
    <dgm:pt modelId="{9B87F1B9-9E9F-4323-B410-0A82E17F649F}" type="pres">
      <dgm:prSet presAssocID="{7DBA5E6E-D306-438B-8FAF-65F59E8D3949}" presName="bgRect" presStyleLbl="bgShp" presStyleIdx="2" presStyleCnt="3"/>
      <dgm:spPr/>
    </dgm:pt>
    <dgm:pt modelId="{79DE2776-DD78-4B79-B686-12091E953513}" type="pres">
      <dgm:prSet presAssocID="{7DBA5E6E-D306-438B-8FAF-65F59E8D394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
        </a:ext>
      </dgm:extLst>
    </dgm:pt>
    <dgm:pt modelId="{BF711CBC-CDCB-4957-87F9-1D82C36BDC79}" type="pres">
      <dgm:prSet presAssocID="{7DBA5E6E-D306-438B-8FAF-65F59E8D3949}" presName="spaceRect" presStyleCnt="0"/>
      <dgm:spPr/>
    </dgm:pt>
    <dgm:pt modelId="{FC1D7B81-A3D0-4CBB-833C-EDF43CB50DA4}" type="pres">
      <dgm:prSet presAssocID="{7DBA5E6E-D306-438B-8FAF-65F59E8D3949}" presName="parTx" presStyleLbl="revTx" presStyleIdx="2" presStyleCnt="3">
        <dgm:presLayoutVars>
          <dgm:chMax val="0"/>
          <dgm:chPref val="0"/>
        </dgm:presLayoutVars>
      </dgm:prSet>
      <dgm:spPr/>
    </dgm:pt>
  </dgm:ptLst>
  <dgm:cxnLst>
    <dgm:cxn modelId="{84F06231-C554-4BFE-97FC-235B18FAC984}" type="presOf" srcId="{9B357812-0B06-421B-9C3A-7B8FF0E3B86C}" destId="{3E1F0DF9-E7CB-459F-BF67-ABF5030F14E8}" srcOrd="0" destOrd="0" presId="urn:microsoft.com/office/officeart/2018/2/layout/IconVerticalSolidList"/>
    <dgm:cxn modelId="{B53CA237-733F-4D77-AEFC-56F63A1B4F2E}" type="presOf" srcId="{7DBA5E6E-D306-438B-8FAF-65F59E8D3949}" destId="{FC1D7B81-A3D0-4CBB-833C-EDF43CB50DA4}" srcOrd="0" destOrd="0" presId="urn:microsoft.com/office/officeart/2018/2/layout/IconVerticalSolidList"/>
    <dgm:cxn modelId="{C7F1676D-D53E-486F-9A3D-11E386540C24}" type="presOf" srcId="{8838A922-FDD2-4454-A0BC-63452CE155B6}" destId="{71C75848-E6F2-4726-99F4-BC09C2DCA766}" srcOrd="0" destOrd="0" presId="urn:microsoft.com/office/officeart/2018/2/layout/IconVerticalSolidList"/>
    <dgm:cxn modelId="{124CB3BF-8B14-4A58-A6ED-210EC733E2FC}" srcId="{8838A922-FDD2-4454-A0BC-63452CE155B6}" destId="{9B357812-0B06-421B-9C3A-7B8FF0E3B86C}" srcOrd="0" destOrd="0" parTransId="{99C3CCE4-8185-40DF-9A41-B1C19E5A79C3}" sibTransId="{D65980FE-4522-45BA-BCD0-19839F27735C}"/>
    <dgm:cxn modelId="{78702BD0-5718-48C2-A184-8D56013C1BD7}" srcId="{8838A922-FDD2-4454-A0BC-63452CE155B6}" destId="{7DBA5E6E-D306-438B-8FAF-65F59E8D3949}" srcOrd="2" destOrd="0" parTransId="{9E05FBA7-BEA2-4BFB-B6B5-D331488DDD09}" sibTransId="{0F57C3DB-73D5-4444-86C0-F636C1A2BD35}"/>
    <dgm:cxn modelId="{58832DD1-2634-446E-AFAA-7F866E8AE21A}" srcId="{8838A922-FDD2-4454-A0BC-63452CE155B6}" destId="{3A6C0743-BA11-4309-A197-FAD8854CF9AB}" srcOrd="1" destOrd="0" parTransId="{7B62DE4E-6285-4782-9BF4-8E0B192CBE3F}" sibTransId="{ABCBAB0D-3C26-427D-A130-FB747AB30A9A}"/>
    <dgm:cxn modelId="{250A4FF4-A8E8-4938-A547-0C518DC1125B}" type="presOf" srcId="{3A6C0743-BA11-4309-A197-FAD8854CF9AB}" destId="{D975763C-9411-4AC2-8459-4C7FD95113BE}" srcOrd="0" destOrd="0" presId="urn:microsoft.com/office/officeart/2018/2/layout/IconVerticalSolidList"/>
    <dgm:cxn modelId="{72C39E48-2161-4872-BDD0-DF03D5F3054E}" type="presParOf" srcId="{71C75848-E6F2-4726-99F4-BC09C2DCA766}" destId="{58FB23B3-3368-473C-B4F2-47341CEF2BD8}" srcOrd="0" destOrd="0" presId="urn:microsoft.com/office/officeart/2018/2/layout/IconVerticalSolidList"/>
    <dgm:cxn modelId="{9A150280-A416-4F45-A2EE-BBDAD5683125}" type="presParOf" srcId="{58FB23B3-3368-473C-B4F2-47341CEF2BD8}" destId="{F61BD3A0-DBBC-4EBE-89D8-B7CC6CC52DB2}" srcOrd="0" destOrd="0" presId="urn:microsoft.com/office/officeart/2018/2/layout/IconVerticalSolidList"/>
    <dgm:cxn modelId="{6FA58420-A38C-4EB5-B988-916BC2AB65DB}" type="presParOf" srcId="{58FB23B3-3368-473C-B4F2-47341CEF2BD8}" destId="{940B2010-B2AB-44CF-A853-894E4B91326A}" srcOrd="1" destOrd="0" presId="urn:microsoft.com/office/officeart/2018/2/layout/IconVerticalSolidList"/>
    <dgm:cxn modelId="{92BA6CD7-2B80-4B52-B7C6-0F7885E2CFCA}" type="presParOf" srcId="{58FB23B3-3368-473C-B4F2-47341CEF2BD8}" destId="{3E4F2E4B-3802-4EDE-B0FE-277BF9B5FB61}" srcOrd="2" destOrd="0" presId="urn:microsoft.com/office/officeart/2018/2/layout/IconVerticalSolidList"/>
    <dgm:cxn modelId="{EBD9A3F7-BC24-4D24-9F9A-FB19A90259CD}" type="presParOf" srcId="{58FB23B3-3368-473C-B4F2-47341CEF2BD8}" destId="{3E1F0DF9-E7CB-459F-BF67-ABF5030F14E8}" srcOrd="3" destOrd="0" presId="urn:microsoft.com/office/officeart/2018/2/layout/IconVerticalSolidList"/>
    <dgm:cxn modelId="{4AC00F70-52AB-47B0-B808-CC93D8175A32}" type="presParOf" srcId="{71C75848-E6F2-4726-99F4-BC09C2DCA766}" destId="{4EB720C0-0B3A-4170-A5CF-D8BECB68B439}" srcOrd="1" destOrd="0" presId="urn:microsoft.com/office/officeart/2018/2/layout/IconVerticalSolidList"/>
    <dgm:cxn modelId="{A7BDF0F0-4DB4-4D61-B1E3-661225BDB9A4}" type="presParOf" srcId="{71C75848-E6F2-4726-99F4-BC09C2DCA766}" destId="{484F1BA3-E2B9-4A77-9C13-09C133BAB55C}" srcOrd="2" destOrd="0" presId="urn:microsoft.com/office/officeart/2018/2/layout/IconVerticalSolidList"/>
    <dgm:cxn modelId="{289F61B9-1CA4-4CCB-8CFC-D2F31320C796}" type="presParOf" srcId="{484F1BA3-E2B9-4A77-9C13-09C133BAB55C}" destId="{465CDC68-E64C-4BD4-965B-AEBAE9B2E871}" srcOrd="0" destOrd="0" presId="urn:microsoft.com/office/officeart/2018/2/layout/IconVerticalSolidList"/>
    <dgm:cxn modelId="{FD4E2358-1B22-4E55-8241-B98445691025}" type="presParOf" srcId="{484F1BA3-E2B9-4A77-9C13-09C133BAB55C}" destId="{347E335F-DD6B-4BE9-BCBC-8F4951CD7CC5}" srcOrd="1" destOrd="0" presId="urn:microsoft.com/office/officeart/2018/2/layout/IconVerticalSolidList"/>
    <dgm:cxn modelId="{CE34D9E7-871D-4D1D-96C2-59F6F98EB352}" type="presParOf" srcId="{484F1BA3-E2B9-4A77-9C13-09C133BAB55C}" destId="{089D4612-EE21-42D7-B135-EFCD884377CB}" srcOrd="2" destOrd="0" presId="urn:microsoft.com/office/officeart/2018/2/layout/IconVerticalSolidList"/>
    <dgm:cxn modelId="{DB8C57BF-C8D8-4511-AF57-B2C38D66D469}" type="presParOf" srcId="{484F1BA3-E2B9-4A77-9C13-09C133BAB55C}" destId="{D975763C-9411-4AC2-8459-4C7FD95113BE}" srcOrd="3" destOrd="0" presId="urn:microsoft.com/office/officeart/2018/2/layout/IconVerticalSolidList"/>
    <dgm:cxn modelId="{B60BEFD0-CED9-4287-981B-2C570CA2E5DA}" type="presParOf" srcId="{71C75848-E6F2-4726-99F4-BC09C2DCA766}" destId="{5C8BBFE3-26CC-4219-B537-088D274AF291}" srcOrd="3" destOrd="0" presId="urn:microsoft.com/office/officeart/2018/2/layout/IconVerticalSolidList"/>
    <dgm:cxn modelId="{EC76480B-B593-48EF-A563-00D6B3EEE2CC}" type="presParOf" srcId="{71C75848-E6F2-4726-99F4-BC09C2DCA766}" destId="{1C92E40C-6AEF-4A2B-A8B3-81DD0BBF30A2}" srcOrd="4" destOrd="0" presId="urn:microsoft.com/office/officeart/2018/2/layout/IconVerticalSolidList"/>
    <dgm:cxn modelId="{4E2D006C-2CC3-48AD-A6F4-177B2A5D6D01}" type="presParOf" srcId="{1C92E40C-6AEF-4A2B-A8B3-81DD0BBF30A2}" destId="{9B87F1B9-9E9F-4323-B410-0A82E17F649F}" srcOrd="0" destOrd="0" presId="urn:microsoft.com/office/officeart/2018/2/layout/IconVerticalSolidList"/>
    <dgm:cxn modelId="{38C3E828-CEF5-44B7-9E34-7210AE3B8AD1}" type="presParOf" srcId="{1C92E40C-6AEF-4A2B-A8B3-81DD0BBF30A2}" destId="{79DE2776-DD78-4B79-B686-12091E953513}" srcOrd="1" destOrd="0" presId="urn:microsoft.com/office/officeart/2018/2/layout/IconVerticalSolidList"/>
    <dgm:cxn modelId="{2F0C7E59-D624-4174-AEFE-04B6607B7E8E}" type="presParOf" srcId="{1C92E40C-6AEF-4A2B-A8B3-81DD0BBF30A2}" destId="{BF711CBC-CDCB-4957-87F9-1D82C36BDC79}" srcOrd="2" destOrd="0" presId="urn:microsoft.com/office/officeart/2018/2/layout/IconVerticalSolidList"/>
    <dgm:cxn modelId="{AE555DA2-3BDE-4B25-B6E5-6DD8986783B0}" type="presParOf" srcId="{1C92E40C-6AEF-4A2B-A8B3-81DD0BBF30A2}" destId="{FC1D7B81-A3D0-4CBB-833C-EDF43CB50DA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9E564E-A44C-4A4A-B34C-15B723F713B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3E33474-AA51-4F57-B8E3-408AF4847F00}">
      <dgm:prSet custT="1"/>
      <dgm:spPr/>
      <dgm:t>
        <a:bodyPr/>
        <a:lstStyle/>
        <a:p>
          <a:r>
            <a:rPr lang="en-GB" sz="1800" dirty="0"/>
            <a:t>False beliefs may lead to the avoidance of emotions, which prevents the individual from developing self-awareness, self-understanding, and the ability to take care of oneself (Kennedy-Moore &amp; Watson, 2001). </a:t>
          </a:r>
          <a:endParaRPr lang="en-US" sz="1800" dirty="0"/>
        </a:p>
      </dgm:t>
    </dgm:pt>
    <dgm:pt modelId="{2E245A46-3F17-4513-8E25-CD31F017A2E3}" type="parTrans" cxnId="{8A66EB99-9A23-4151-85F1-4917AF57AC1A}">
      <dgm:prSet/>
      <dgm:spPr/>
      <dgm:t>
        <a:bodyPr/>
        <a:lstStyle/>
        <a:p>
          <a:endParaRPr lang="en-US"/>
        </a:p>
      </dgm:t>
    </dgm:pt>
    <dgm:pt modelId="{26CBD63A-1A12-4DD4-B0B4-693FEC4BAB0B}" type="sibTrans" cxnId="{8A66EB99-9A23-4151-85F1-4917AF57AC1A}">
      <dgm:prSet/>
      <dgm:spPr/>
      <dgm:t>
        <a:bodyPr/>
        <a:lstStyle/>
        <a:p>
          <a:endParaRPr lang="en-US"/>
        </a:p>
      </dgm:t>
    </dgm:pt>
    <dgm:pt modelId="{3ED5046B-4C15-4718-9841-CC7A68525F5F}">
      <dgm:prSet custT="1"/>
      <dgm:spPr/>
      <dgm:t>
        <a:bodyPr/>
        <a:lstStyle/>
        <a:p>
          <a:r>
            <a:rPr lang="en-GB" sz="1800" dirty="0"/>
            <a:t>Growing up in an environment where the expression of negative feelings was met with punishment / lack of sympathy has been suggested as a cause for the development of beliefs about the unacceptability of emotions (Linehan, 1993).</a:t>
          </a:r>
          <a:endParaRPr lang="en-US" sz="1800" dirty="0"/>
        </a:p>
      </dgm:t>
    </dgm:pt>
    <dgm:pt modelId="{F24CF0BD-3C32-4703-9E69-7AD1E3DD2E41}" type="parTrans" cxnId="{D25B595B-9AAF-430E-B772-CC422B40F4E8}">
      <dgm:prSet/>
      <dgm:spPr/>
      <dgm:t>
        <a:bodyPr/>
        <a:lstStyle/>
        <a:p>
          <a:endParaRPr lang="en-US"/>
        </a:p>
      </dgm:t>
    </dgm:pt>
    <dgm:pt modelId="{CA19DD45-7D0F-4842-8F76-870F3D4C732D}" type="sibTrans" cxnId="{D25B595B-9AAF-430E-B772-CC422B40F4E8}">
      <dgm:prSet/>
      <dgm:spPr/>
      <dgm:t>
        <a:bodyPr/>
        <a:lstStyle/>
        <a:p>
          <a:endParaRPr lang="en-US"/>
        </a:p>
      </dgm:t>
    </dgm:pt>
    <dgm:pt modelId="{0B131B29-1714-44AB-87E3-ACE093E3F45D}">
      <dgm:prSet custT="1"/>
      <dgm:spPr/>
      <dgm:t>
        <a:bodyPr/>
        <a:lstStyle/>
        <a:p>
          <a:r>
            <a:rPr lang="en-GB" sz="1600" dirty="0"/>
            <a:t>People may also hold beliefs about the malleability of emotion. For instance, one may believe that no matter how hard one tries, one cannot change emotions. This belief that emotions are outside personal control is likely to result in fewer efforts to regulating emotion (Dweck, 2000).</a:t>
          </a:r>
          <a:endParaRPr lang="en-US" sz="1600" dirty="0"/>
        </a:p>
      </dgm:t>
    </dgm:pt>
    <dgm:pt modelId="{69959005-F573-4A8A-8034-A3686B388EC1}" type="parTrans" cxnId="{67131C16-3214-466C-A42F-FDBD86DE964D}">
      <dgm:prSet/>
      <dgm:spPr/>
      <dgm:t>
        <a:bodyPr/>
        <a:lstStyle/>
        <a:p>
          <a:endParaRPr lang="en-US"/>
        </a:p>
      </dgm:t>
    </dgm:pt>
    <dgm:pt modelId="{E9B477C2-387F-49C3-9215-019B0A27870F}" type="sibTrans" cxnId="{67131C16-3214-466C-A42F-FDBD86DE964D}">
      <dgm:prSet/>
      <dgm:spPr/>
      <dgm:t>
        <a:bodyPr/>
        <a:lstStyle/>
        <a:p>
          <a:endParaRPr lang="en-US"/>
        </a:p>
      </dgm:t>
    </dgm:pt>
    <dgm:pt modelId="{79294AD8-4307-4482-9780-41CE929D1B30}" type="pres">
      <dgm:prSet presAssocID="{E19E564E-A44C-4A4A-B34C-15B723F713BF}" presName="root" presStyleCnt="0">
        <dgm:presLayoutVars>
          <dgm:dir/>
          <dgm:resizeHandles val="exact"/>
        </dgm:presLayoutVars>
      </dgm:prSet>
      <dgm:spPr/>
    </dgm:pt>
    <dgm:pt modelId="{02761CFE-9C0F-4596-B53C-B6C227EBA480}" type="pres">
      <dgm:prSet presAssocID="{83E33474-AA51-4F57-B8E3-408AF4847F00}" presName="compNode" presStyleCnt="0"/>
      <dgm:spPr/>
    </dgm:pt>
    <dgm:pt modelId="{8362F560-F2A9-41A8-B47E-C01BDEB511DB}" type="pres">
      <dgm:prSet presAssocID="{83E33474-AA51-4F57-B8E3-408AF4847F00}" presName="bgRect" presStyleLbl="bgShp" presStyleIdx="0" presStyleCnt="3"/>
      <dgm:spPr/>
    </dgm:pt>
    <dgm:pt modelId="{213D34EC-B19A-42E2-9DCD-D240CA44EC03}" type="pres">
      <dgm:prSet presAssocID="{83E33474-AA51-4F57-B8E3-408AF4847F0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Face Outline"/>
        </a:ext>
      </dgm:extLst>
    </dgm:pt>
    <dgm:pt modelId="{C1D2D843-F933-4EB5-9F6F-A40A19A2A48E}" type="pres">
      <dgm:prSet presAssocID="{83E33474-AA51-4F57-B8E3-408AF4847F00}" presName="spaceRect" presStyleCnt="0"/>
      <dgm:spPr/>
    </dgm:pt>
    <dgm:pt modelId="{15F4433B-BB49-4751-AF12-FBA137F01540}" type="pres">
      <dgm:prSet presAssocID="{83E33474-AA51-4F57-B8E3-408AF4847F00}" presName="parTx" presStyleLbl="revTx" presStyleIdx="0" presStyleCnt="3">
        <dgm:presLayoutVars>
          <dgm:chMax val="0"/>
          <dgm:chPref val="0"/>
        </dgm:presLayoutVars>
      </dgm:prSet>
      <dgm:spPr/>
    </dgm:pt>
    <dgm:pt modelId="{3BB93B26-C66C-4C32-AECB-5A43888C3979}" type="pres">
      <dgm:prSet presAssocID="{26CBD63A-1A12-4DD4-B0B4-693FEC4BAB0B}" presName="sibTrans" presStyleCnt="0"/>
      <dgm:spPr/>
    </dgm:pt>
    <dgm:pt modelId="{99926373-C8CF-472A-BFF7-2DEBA1A70E02}" type="pres">
      <dgm:prSet presAssocID="{3ED5046B-4C15-4718-9841-CC7A68525F5F}" presName="compNode" presStyleCnt="0"/>
      <dgm:spPr/>
    </dgm:pt>
    <dgm:pt modelId="{855B7A75-1299-46FE-9E60-A6B7E087F7C3}" type="pres">
      <dgm:prSet presAssocID="{3ED5046B-4C15-4718-9841-CC7A68525F5F}" presName="bgRect" presStyleLbl="bgShp" presStyleIdx="1" presStyleCnt="3"/>
      <dgm:spPr/>
    </dgm:pt>
    <dgm:pt modelId="{D76DB1BF-F983-46A4-ACB3-6C5F833C560E}" type="pres">
      <dgm:prSet presAssocID="{3ED5046B-4C15-4718-9841-CC7A68525F5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7948C84E-865F-4B9B-B84A-D57FC850A8B4}" type="pres">
      <dgm:prSet presAssocID="{3ED5046B-4C15-4718-9841-CC7A68525F5F}" presName="spaceRect" presStyleCnt="0"/>
      <dgm:spPr/>
    </dgm:pt>
    <dgm:pt modelId="{C1E3314D-5235-4FD2-A870-8EFD5A059385}" type="pres">
      <dgm:prSet presAssocID="{3ED5046B-4C15-4718-9841-CC7A68525F5F}" presName="parTx" presStyleLbl="revTx" presStyleIdx="1" presStyleCnt="3">
        <dgm:presLayoutVars>
          <dgm:chMax val="0"/>
          <dgm:chPref val="0"/>
        </dgm:presLayoutVars>
      </dgm:prSet>
      <dgm:spPr/>
    </dgm:pt>
    <dgm:pt modelId="{06B21954-47EA-4E32-B733-C70CEAEA9271}" type="pres">
      <dgm:prSet presAssocID="{CA19DD45-7D0F-4842-8F76-870F3D4C732D}" presName="sibTrans" presStyleCnt="0"/>
      <dgm:spPr/>
    </dgm:pt>
    <dgm:pt modelId="{395B8244-0EE8-47FE-B57C-69E2E3E040CC}" type="pres">
      <dgm:prSet presAssocID="{0B131B29-1714-44AB-87E3-ACE093E3F45D}" presName="compNode" presStyleCnt="0"/>
      <dgm:spPr/>
    </dgm:pt>
    <dgm:pt modelId="{1ECDF064-E6EB-4188-91B8-81BE9D19FB8B}" type="pres">
      <dgm:prSet presAssocID="{0B131B29-1714-44AB-87E3-ACE093E3F45D}" presName="bgRect" presStyleLbl="bgShp" presStyleIdx="2" presStyleCnt="3"/>
      <dgm:spPr/>
    </dgm:pt>
    <dgm:pt modelId="{B3ECE50B-BBCE-4344-85F2-9DD8D841E4E0}" type="pres">
      <dgm:prSet presAssocID="{0B131B29-1714-44AB-87E3-ACE093E3F45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EC70984B-63D8-4D59-A896-A93B7116E6CC}" type="pres">
      <dgm:prSet presAssocID="{0B131B29-1714-44AB-87E3-ACE093E3F45D}" presName="spaceRect" presStyleCnt="0"/>
      <dgm:spPr/>
    </dgm:pt>
    <dgm:pt modelId="{1E1D28DF-1B5B-4515-9548-D2BE746FB1B8}" type="pres">
      <dgm:prSet presAssocID="{0B131B29-1714-44AB-87E3-ACE093E3F45D}" presName="parTx" presStyleLbl="revTx" presStyleIdx="2" presStyleCnt="3">
        <dgm:presLayoutVars>
          <dgm:chMax val="0"/>
          <dgm:chPref val="0"/>
        </dgm:presLayoutVars>
      </dgm:prSet>
      <dgm:spPr/>
    </dgm:pt>
  </dgm:ptLst>
  <dgm:cxnLst>
    <dgm:cxn modelId="{67131C16-3214-466C-A42F-FDBD86DE964D}" srcId="{E19E564E-A44C-4A4A-B34C-15B723F713BF}" destId="{0B131B29-1714-44AB-87E3-ACE093E3F45D}" srcOrd="2" destOrd="0" parTransId="{69959005-F573-4A8A-8034-A3686B388EC1}" sibTransId="{E9B477C2-387F-49C3-9215-019B0A27870F}"/>
    <dgm:cxn modelId="{46BE9419-0DE6-450C-A166-CC2DB0E54210}" type="presOf" srcId="{3ED5046B-4C15-4718-9841-CC7A68525F5F}" destId="{C1E3314D-5235-4FD2-A870-8EFD5A059385}" srcOrd="0" destOrd="0" presId="urn:microsoft.com/office/officeart/2018/2/layout/IconVerticalSolidList"/>
    <dgm:cxn modelId="{D25B595B-9AAF-430E-B772-CC422B40F4E8}" srcId="{E19E564E-A44C-4A4A-B34C-15B723F713BF}" destId="{3ED5046B-4C15-4718-9841-CC7A68525F5F}" srcOrd="1" destOrd="0" parTransId="{F24CF0BD-3C32-4703-9E69-7AD1E3DD2E41}" sibTransId="{CA19DD45-7D0F-4842-8F76-870F3D4C732D}"/>
    <dgm:cxn modelId="{E9326B67-4BD2-41A0-961F-DA6D171C1C3E}" type="presOf" srcId="{83E33474-AA51-4F57-B8E3-408AF4847F00}" destId="{15F4433B-BB49-4751-AF12-FBA137F01540}" srcOrd="0" destOrd="0" presId="urn:microsoft.com/office/officeart/2018/2/layout/IconVerticalSolidList"/>
    <dgm:cxn modelId="{8A66EB99-9A23-4151-85F1-4917AF57AC1A}" srcId="{E19E564E-A44C-4A4A-B34C-15B723F713BF}" destId="{83E33474-AA51-4F57-B8E3-408AF4847F00}" srcOrd="0" destOrd="0" parTransId="{2E245A46-3F17-4513-8E25-CD31F017A2E3}" sibTransId="{26CBD63A-1A12-4DD4-B0B4-693FEC4BAB0B}"/>
    <dgm:cxn modelId="{492BB5A8-54AB-4147-9B69-28D4C60D6948}" type="presOf" srcId="{E19E564E-A44C-4A4A-B34C-15B723F713BF}" destId="{79294AD8-4307-4482-9780-41CE929D1B30}" srcOrd="0" destOrd="0" presId="urn:microsoft.com/office/officeart/2018/2/layout/IconVerticalSolidList"/>
    <dgm:cxn modelId="{65198BDB-5BAD-41FE-BC96-7C17FFDC23D1}" type="presOf" srcId="{0B131B29-1714-44AB-87E3-ACE093E3F45D}" destId="{1E1D28DF-1B5B-4515-9548-D2BE746FB1B8}" srcOrd="0" destOrd="0" presId="urn:microsoft.com/office/officeart/2018/2/layout/IconVerticalSolidList"/>
    <dgm:cxn modelId="{F9BB0524-F426-4CF5-A2AD-C7C59532A46B}" type="presParOf" srcId="{79294AD8-4307-4482-9780-41CE929D1B30}" destId="{02761CFE-9C0F-4596-B53C-B6C227EBA480}" srcOrd="0" destOrd="0" presId="urn:microsoft.com/office/officeart/2018/2/layout/IconVerticalSolidList"/>
    <dgm:cxn modelId="{2547ADD1-908B-4A16-8386-FD200D6E6AE6}" type="presParOf" srcId="{02761CFE-9C0F-4596-B53C-B6C227EBA480}" destId="{8362F560-F2A9-41A8-B47E-C01BDEB511DB}" srcOrd="0" destOrd="0" presId="urn:microsoft.com/office/officeart/2018/2/layout/IconVerticalSolidList"/>
    <dgm:cxn modelId="{62709B63-9CFD-44C3-84CA-A1B5E4C859B3}" type="presParOf" srcId="{02761CFE-9C0F-4596-B53C-B6C227EBA480}" destId="{213D34EC-B19A-42E2-9DCD-D240CA44EC03}" srcOrd="1" destOrd="0" presId="urn:microsoft.com/office/officeart/2018/2/layout/IconVerticalSolidList"/>
    <dgm:cxn modelId="{1E402AB2-8526-489C-AD7A-C5C9C7DE6FD4}" type="presParOf" srcId="{02761CFE-9C0F-4596-B53C-B6C227EBA480}" destId="{C1D2D843-F933-4EB5-9F6F-A40A19A2A48E}" srcOrd="2" destOrd="0" presId="urn:microsoft.com/office/officeart/2018/2/layout/IconVerticalSolidList"/>
    <dgm:cxn modelId="{7B43D574-6134-4384-9FFA-F320EAA79820}" type="presParOf" srcId="{02761CFE-9C0F-4596-B53C-B6C227EBA480}" destId="{15F4433B-BB49-4751-AF12-FBA137F01540}" srcOrd="3" destOrd="0" presId="urn:microsoft.com/office/officeart/2018/2/layout/IconVerticalSolidList"/>
    <dgm:cxn modelId="{1C49EF84-2D0B-46E3-A82B-69C3F390806F}" type="presParOf" srcId="{79294AD8-4307-4482-9780-41CE929D1B30}" destId="{3BB93B26-C66C-4C32-AECB-5A43888C3979}" srcOrd="1" destOrd="0" presId="urn:microsoft.com/office/officeart/2018/2/layout/IconVerticalSolidList"/>
    <dgm:cxn modelId="{F86D523C-4971-4C6A-B0F7-8E7533348A84}" type="presParOf" srcId="{79294AD8-4307-4482-9780-41CE929D1B30}" destId="{99926373-C8CF-472A-BFF7-2DEBA1A70E02}" srcOrd="2" destOrd="0" presId="urn:microsoft.com/office/officeart/2018/2/layout/IconVerticalSolidList"/>
    <dgm:cxn modelId="{2BB746B5-22C0-472D-81C2-30D3FF95AB81}" type="presParOf" srcId="{99926373-C8CF-472A-BFF7-2DEBA1A70E02}" destId="{855B7A75-1299-46FE-9E60-A6B7E087F7C3}" srcOrd="0" destOrd="0" presId="urn:microsoft.com/office/officeart/2018/2/layout/IconVerticalSolidList"/>
    <dgm:cxn modelId="{72F9DEF1-CB5A-4CA1-BFE4-A145051B6FA3}" type="presParOf" srcId="{99926373-C8CF-472A-BFF7-2DEBA1A70E02}" destId="{D76DB1BF-F983-46A4-ACB3-6C5F833C560E}" srcOrd="1" destOrd="0" presId="urn:microsoft.com/office/officeart/2018/2/layout/IconVerticalSolidList"/>
    <dgm:cxn modelId="{5BBDE967-2DE2-45A5-80B4-7EBA7DCEACBF}" type="presParOf" srcId="{99926373-C8CF-472A-BFF7-2DEBA1A70E02}" destId="{7948C84E-865F-4B9B-B84A-D57FC850A8B4}" srcOrd="2" destOrd="0" presId="urn:microsoft.com/office/officeart/2018/2/layout/IconVerticalSolidList"/>
    <dgm:cxn modelId="{C9335BBD-161D-449B-BCBC-33B2124A2953}" type="presParOf" srcId="{99926373-C8CF-472A-BFF7-2DEBA1A70E02}" destId="{C1E3314D-5235-4FD2-A870-8EFD5A059385}" srcOrd="3" destOrd="0" presId="urn:microsoft.com/office/officeart/2018/2/layout/IconVerticalSolidList"/>
    <dgm:cxn modelId="{331BC3A1-6326-4AE6-B619-F745EB06A6EA}" type="presParOf" srcId="{79294AD8-4307-4482-9780-41CE929D1B30}" destId="{06B21954-47EA-4E32-B733-C70CEAEA9271}" srcOrd="3" destOrd="0" presId="urn:microsoft.com/office/officeart/2018/2/layout/IconVerticalSolidList"/>
    <dgm:cxn modelId="{7D670F3D-AA9B-4B1A-9025-F343978555D6}" type="presParOf" srcId="{79294AD8-4307-4482-9780-41CE929D1B30}" destId="{395B8244-0EE8-47FE-B57C-69E2E3E040CC}" srcOrd="4" destOrd="0" presId="urn:microsoft.com/office/officeart/2018/2/layout/IconVerticalSolidList"/>
    <dgm:cxn modelId="{16126064-2EA8-4590-8B01-A018F33243A3}" type="presParOf" srcId="{395B8244-0EE8-47FE-B57C-69E2E3E040CC}" destId="{1ECDF064-E6EB-4188-91B8-81BE9D19FB8B}" srcOrd="0" destOrd="0" presId="urn:microsoft.com/office/officeart/2018/2/layout/IconVerticalSolidList"/>
    <dgm:cxn modelId="{ECF5A660-BB74-463C-8CE8-1DC51837148E}" type="presParOf" srcId="{395B8244-0EE8-47FE-B57C-69E2E3E040CC}" destId="{B3ECE50B-BBCE-4344-85F2-9DD8D841E4E0}" srcOrd="1" destOrd="0" presId="urn:microsoft.com/office/officeart/2018/2/layout/IconVerticalSolidList"/>
    <dgm:cxn modelId="{F57D508D-959F-4E50-818A-CE9218A859D0}" type="presParOf" srcId="{395B8244-0EE8-47FE-B57C-69E2E3E040CC}" destId="{EC70984B-63D8-4D59-A896-A93B7116E6CC}" srcOrd="2" destOrd="0" presId="urn:microsoft.com/office/officeart/2018/2/layout/IconVerticalSolidList"/>
    <dgm:cxn modelId="{CED9AF19-2D98-46C5-BDD6-64A9918613B3}" type="presParOf" srcId="{395B8244-0EE8-47FE-B57C-69E2E3E040CC}" destId="{1E1D28DF-1B5B-4515-9548-D2BE746FB1B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3A9EDCE-C688-4198-A915-C2D5A147138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33D771A-6EE2-46A8-A2B7-46F80186B3CE}">
      <dgm:prSet custT="1"/>
      <dgm:spPr/>
      <dgm:t>
        <a:bodyPr/>
        <a:lstStyle/>
        <a:p>
          <a:r>
            <a:rPr lang="en-GB" sz="1800" dirty="0"/>
            <a:t>Because these individuals do not engage in active attempts to regulate emotions and do not experience emotional regulation, their beliefs remain unchallenged. </a:t>
          </a:r>
          <a:endParaRPr lang="en-US" sz="1800" dirty="0"/>
        </a:p>
      </dgm:t>
    </dgm:pt>
    <dgm:pt modelId="{D55D84E0-53FF-43BE-BF32-32798179DBC5}" type="parTrans" cxnId="{9788F900-1974-4A0F-BA90-A2A6C3013541}">
      <dgm:prSet/>
      <dgm:spPr/>
      <dgm:t>
        <a:bodyPr/>
        <a:lstStyle/>
        <a:p>
          <a:endParaRPr lang="en-US"/>
        </a:p>
      </dgm:t>
    </dgm:pt>
    <dgm:pt modelId="{FD82347E-C250-4A80-BF62-B749DEAF8178}" type="sibTrans" cxnId="{9788F900-1974-4A0F-BA90-A2A6C3013541}">
      <dgm:prSet/>
      <dgm:spPr/>
      <dgm:t>
        <a:bodyPr/>
        <a:lstStyle/>
        <a:p>
          <a:endParaRPr lang="en-US"/>
        </a:p>
      </dgm:t>
    </dgm:pt>
    <dgm:pt modelId="{68CA7225-5289-48F4-9CA2-9CB7DDA8B6CF}">
      <dgm:prSet custT="1"/>
      <dgm:spPr/>
      <dgm:t>
        <a:bodyPr/>
        <a:lstStyle/>
        <a:p>
          <a:r>
            <a:rPr lang="en-GB" sz="1600" dirty="0"/>
            <a:t>Moreover, research has shown that people who believe that emotions are less changeable experience fewer positive emotions, more negative emotions, decreased psychological wellbeing, lower perceived emotion regulation self-efficacy, and higher levels of depression (Kappes &amp; </a:t>
          </a:r>
          <a:r>
            <a:rPr lang="en-GB" sz="1600" dirty="0" err="1"/>
            <a:t>Schikowski</a:t>
          </a:r>
          <a:r>
            <a:rPr lang="en-GB" sz="1600" dirty="0"/>
            <a:t>, 2013).</a:t>
          </a:r>
          <a:endParaRPr lang="en-US" sz="1600" dirty="0"/>
        </a:p>
      </dgm:t>
    </dgm:pt>
    <dgm:pt modelId="{E5F150FD-BFB0-4F89-B526-A424CC7F2263}" type="parTrans" cxnId="{0EE4BEFF-69E6-41F3-9FD5-934EDD205A07}">
      <dgm:prSet/>
      <dgm:spPr/>
      <dgm:t>
        <a:bodyPr/>
        <a:lstStyle/>
        <a:p>
          <a:endParaRPr lang="en-US"/>
        </a:p>
      </dgm:t>
    </dgm:pt>
    <dgm:pt modelId="{8EB8B613-19D8-4CAA-ABDF-1A8EC4C8B2F9}" type="sibTrans" cxnId="{0EE4BEFF-69E6-41F3-9FD5-934EDD205A07}">
      <dgm:prSet/>
      <dgm:spPr/>
      <dgm:t>
        <a:bodyPr/>
        <a:lstStyle/>
        <a:p>
          <a:endParaRPr lang="en-US"/>
        </a:p>
      </dgm:t>
    </dgm:pt>
    <dgm:pt modelId="{0CD00062-7CC9-485B-BC32-AB23184332CE}">
      <dgm:prSet custT="1"/>
      <dgm:spPr/>
      <dgm:t>
        <a:bodyPr/>
        <a:lstStyle/>
        <a:p>
          <a:r>
            <a:rPr lang="en-GB" sz="1600" dirty="0"/>
            <a:t>By contrast, a person who believes that emotions are changeable will display a more assertive and active pattern of coping (Tamir et al., 2007). Over time, this active pattern of coping with emotions will confirm that emotions are indeed changeable and thus strengthen the very belief regarding the possibility of change.</a:t>
          </a:r>
          <a:endParaRPr lang="en-US" sz="1600" dirty="0"/>
        </a:p>
      </dgm:t>
    </dgm:pt>
    <dgm:pt modelId="{E37ADEC4-B498-4912-8CA6-D5E136A5598E}" type="parTrans" cxnId="{1E32E8B4-0563-414C-A5D0-ACF03F52F166}">
      <dgm:prSet/>
      <dgm:spPr/>
      <dgm:t>
        <a:bodyPr/>
        <a:lstStyle/>
        <a:p>
          <a:endParaRPr lang="en-US"/>
        </a:p>
      </dgm:t>
    </dgm:pt>
    <dgm:pt modelId="{96CA06C1-14E0-4416-90AF-19170D65C35C}" type="sibTrans" cxnId="{1E32E8B4-0563-414C-A5D0-ACF03F52F166}">
      <dgm:prSet/>
      <dgm:spPr/>
      <dgm:t>
        <a:bodyPr/>
        <a:lstStyle/>
        <a:p>
          <a:endParaRPr lang="en-US"/>
        </a:p>
      </dgm:t>
    </dgm:pt>
    <dgm:pt modelId="{CC045195-2871-4CB4-8387-0E743B6F40E1}" type="pres">
      <dgm:prSet presAssocID="{03A9EDCE-C688-4198-A915-C2D5A147138D}" presName="root" presStyleCnt="0">
        <dgm:presLayoutVars>
          <dgm:dir/>
          <dgm:resizeHandles val="exact"/>
        </dgm:presLayoutVars>
      </dgm:prSet>
      <dgm:spPr/>
    </dgm:pt>
    <dgm:pt modelId="{B690B732-BAD4-4EF7-893E-C18C6205212E}" type="pres">
      <dgm:prSet presAssocID="{433D771A-6EE2-46A8-A2B7-46F80186B3CE}" presName="compNode" presStyleCnt="0"/>
      <dgm:spPr/>
    </dgm:pt>
    <dgm:pt modelId="{B4A1928C-EB30-4994-BF7B-BBF6F22014B6}" type="pres">
      <dgm:prSet presAssocID="{433D771A-6EE2-46A8-A2B7-46F80186B3CE}" presName="bgRect" presStyleLbl="bgShp" presStyleIdx="0" presStyleCnt="3"/>
      <dgm:spPr/>
    </dgm:pt>
    <dgm:pt modelId="{DD27B6FC-EF5D-49F2-99A5-19AFBA26DC7B}" type="pres">
      <dgm:prSet presAssocID="{433D771A-6EE2-46A8-A2B7-46F80186B3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Face with Solid Fill"/>
        </a:ext>
      </dgm:extLst>
    </dgm:pt>
    <dgm:pt modelId="{73337F5D-EE41-4ECF-8EB2-E9AC92D5022A}" type="pres">
      <dgm:prSet presAssocID="{433D771A-6EE2-46A8-A2B7-46F80186B3CE}" presName="spaceRect" presStyleCnt="0"/>
      <dgm:spPr/>
    </dgm:pt>
    <dgm:pt modelId="{D745B087-9499-4FCD-9277-81432026F62D}" type="pres">
      <dgm:prSet presAssocID="{433D771A-6EE2-46A8-A2B7-46F80186B3CE}" presName="parTx" presStyleLbl="revTx" presStyleIdx="0" presStyleCnt="3">
        <dgm:presLayoutVars>
          <dgm:chMax val="0"/>
          <dgm:chPref val="0"/>
        </dgm:presLayoutVars>
      </dgm:prSet>
      <dgm:spPr/>
    </dgm:pt>
    <dgm:pt modelId="{B3F8374B-167B-4A50-8DA0-D7A8A73A20DA}" type="pres">
      <dgm:prSet presAssocID="{FD82347E-C250-4A80-BF62-B749DEAF8178}" presName="sibTrans" presStyleCnt="0"/>
      <dgm:spPr/>
    </dgm:pt>
    <dgm:pt modelId="{E52C52FF-0F19-485F-891F-9DD3785B19CF}" type="pres">
      <dgm:prSet presAssocID="{68CA7225-5289-48F4-9CA2-9CB7DDA8B6CF}" presName="compNode" presStyleCnt="0"/>
      <dgm:spPr/>
    </dgm:pt>
    <dgm:pt modelId="{89556851-884C-4063-8FF1-6FA4433653FB}" type="pres">
      <dgm:prSet presAssocID="{68CA7225-5289-48F4-9CA2-9CB7DDA8B6CF}" presName="bgRect" presStyleLbl="bgShp" presStyleIdx="1" presStyleCnt="3"/>
      <dgm:spPr/>
    </dgm:pt>
    <dgm:pt modelId="{2289430F-9FC2-49B9-97AD-DF59105E49E2}" type="pres">
      <dgm:prSet presAssocID="{68CA7225-5289-48F4-9CA2-9CB7DDA8B6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ried Face with No Fill"/>
        </a:ext>
      </dgm:extLst>
    </dgm:pt>
    <dgm:pt modelId="{6DAB393C-CD4D-434B-B459-66DDC91377BD}" type="pres">
      <dgm:prSet presAssocID="{68CA7225-5289-48F4-9CA2-9CB7DDA8B6CF}" presName="spaceRect" presStyleCnt="0"/>
      <dgm:spPr/>
    </dgm:pt>
    <dgm:pt modelId="{0BBA28F1-8923-4C95-9D57-9DD0F810CB7A}" type="pres">
      <dgm:prSet presAssocID="{68CA7225-5289-48F4-9CA2-9CB7DDA8B6CF}" presName="parTx" presStyleLbl="revTx" presStyleIdx="1" presStyleCnt="3">
        <dgm:presLayoutVars>
          <dgm:chMax val="0"/>
          <dgm:chPref val="0"/>
        </dgm:presLayoutVars>
      </dgm:prSet>
      <dgm:spPr/>
    </dgm:pt>
    <dgm:pt modelId="{870FC5B1-2C93-4731-8A95-B33C4E7B895B}" type="pres">
      <dgm:prSet presAssocID="{8EB8B613-19D8-4CAA-ABDF-1A8EC4C8B2F9}" presName="sibTrans" presStyleCnt="0"/>
      <dgm:spPr/>
    </dgm:pt>
    <dgm:pt modelId="{D7B25885-C126-4E6D-97FB-84C7AF0BE3CB}" type="pres">
      <dgm:prSet presAssocID="{0CD00062-7CC9-485B-BC32-AB23184332CE}" presName="compNode" presStyleCnt="0"/>
      <dgm:spPr/>
    </dgm:pt>
    <dgm:pt modelId="{CDD253A2-AF57-40F5-871D-21F954563C31}" type="pres">
      <dgm:prSet presAssocID="{0CD00062-7CC9-485B-BC32-AB23184332CE}" presName="bgRect" presStyleLbl="bgShp" presStyleIdx="2" presStyleCnt="3"/>
      <dgm:spPr/>
    </dgm:pt>
    <dgm:pt modelId="{A0D21DED-F4DF-4915-A1E8-804B70DEF1FD}" type="pres">
      <dgm:prSet presAssocID="{0CD00062-7CC9-485B-BC32-AB23184332C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utral Face with No Fill"/>
        </a:ext>
      </dgm:extLst>
    </dgm:pt>
    <dgm:pt modelId="{4ABCE65D-AADD-4216-8A02-230FE063C21D}" type="pres">
      <dgm:prSet presAssocID="{0CD00062-7CC9-485B-BC32-AB23184332CE}" presName="spaceRect" presStyleCnt="0"/>
      <dgm:spPr/>
    </dgm:pt>
    <dgm:pt modelId="{5C8AA258-1706-412F-A972-540B71567242}" type="pres">
      <dgm:prSet presAssocID="{0CD00062-7CC9-485B-BC32-AB23184332CE}" presName="parTx" presStyleLbl="revTx" presStyleIdx="2" presStyleCnt="3">
        <dgm:presLayoutVars>
          <dgm:chMax val="0"/>
          <dgm:chPref val="0"/>
        </dgm:presLayoutVars>
      </dgm:prSet>
      <dgm:spPr/>
    </dgm:pt>
  </dgm:ptLst>
  <dgm:cxnLst>
    <dgm:cxn modelId="{9788F900-1974-4A0F-BA90-A2A6C3013541}" srcId="{03A9EDCE-C688-4198-A915-C2D5A147138D}" destId="{433D771A-6EE2-46A8-A2B7-46F80186B3CE}" srcOrd="0" destOrd="0" parTransId="{D55D84E0-53FF-43BE-BF32-32798179DBC5}" sibTransId="{FD82347E-C250-4A80-BF62-B749DEAF8178}"/>
    <dgm:cxn modelId="{E4719A03-E92F-4691-8581-650AFA3C5F86}" type="presOf" srcId="{433D771A-6EE2-46A8-A2B7-46F80186B3CE}" destId="{D745B087-9499-4FCD-9277-81432026F62D}" srcOrd="0" destOrd="0" presId="urn:microsoft.com/office/officeart/2018/2/layout/IconVerticalSolidList"/>
    <dgm:cxn modelId="{3106A083-C914-40D1-A46F-1A130BC1F95F}" type="presOf" srcId="{68CA7225-5289-48F4-9CA2-9CB7DDA8B6CF}" destId="{0BBA28F1-8923-4C95-9D57-9DD0F810CB7A}" srcOrd="0" destOrd="0" presId="urn:microsoft.com/office/officeart/2018/2/layout/IconVerticalSolidList"/>
    <dgm:cxn modelId="{FD464595-26AF-4475-A1E4-B3E0BA7AE857}" type="presOf" srcId="{03A9EDCE-C688-4198-A915-C2D5A147138D}" destId="{CC045195-2871-4CB4-8387-0E743B6F40E1}" srcOrd="0" destOrd="0" presId="urn:microsoft.com/office/officeart/2018/2/layout/IconVerticalSolidList"/>
    <dgm:cxn modelId="{1E32E8B4-0563-414C-A5D0-ACF03F52F166}" srcId="{03A9EDCE-C688-4198-A915-C2D5A147138D}" destId="{0CD00062-7CC9-485B-BC32-AB23184332CE}" srcOrd="2" destOrd="0" parTransId="{E37ADEC4-B498-4912-8CA6-D5E136A5598E}" sibTransId="{96CA06C1-14E0-4416-90AF-19170D65C35C}"/>
    <dgm:cxn modelId="{E99D13C2-4791-42B7-A502-DB4131453EAC}" type="presOf" srcId="{0CD00062-7CC9-485B-BC32-AB23184332CE}" destId="{5C8AA258-1706-412F-A972-540B71567242}" srcOrd="0" destOrd="0" presId="urn:microsoft.com/office/officeart/2018/2/layout/IconVerticalSolidList"/>
    <dgm:cxn modelId="{0EE4BEFF-69E6-41F3-9FD5-934EDD205A07}" srcId="{03A9EDCE-C688-4198-A915-C2D5A147138D}" destId="{68CA7225-5289-48F4-9CA2-9CB7DDA8B6CF}" srcOrd="1" destOrd="0" parTransId="{E5F150FD-BFB0-4F89-B526-A424CC7F2263}" sibTransId="{8EB8B613-19D8-4CAA-ABDF-1A8EC4C8B2F9}"/>
    <dgm:cxn modelId="{52DD30B3-B71F-400B-A2FB-D422D983BB52}" type="presParOf" srcId="{CC045195-2871-4CB4-8387-0E743B6F40E1}" destId="{B690B732-BAD4-4EF7-893E-C18C6205212E}" srcOrd="0" destOrd="0" presId="urn:microsoft.com/office/officeart/2018/2/layout/IconVerticalSolidList"/>
    <dgm:cxn modelId="{AE2CACC5-91A1-40C0-AC40-8EC798CABE50}" type="presParOf" srcId="{B690B732-BAD4-4EF7-893E-C18C6205212E}" destId="{B4A1928C-EB30-4994-BF7B-BBF6F22014B6}" srcOrd="0" destOrd="0" presId="urn:microsoft.com/office/officeart/2018/2/layout/IconVerticalSolidList"/>
    <dgm:cxn modelId="{234C8304-964A-4D7A-9C40-26DDB13B18FF}" type="presParOf" srcId="{B690B732-BAD4-4EF7-893E-C18C6205212E}" destId="{DD27B6FC-EF5D-49F2-99A5-19AFBA26DC7B}" srcOrd="1" destOrd="0" presId="urn:microsoft.com/office/officeart/2018/2/layout/IconVerticalSolidList"/>
    <dgm:cxn modelId="{CF653CE6-CDB0-4097-9F45-1E7FFA8EF136}" type="presParOf" srcId="{B690B732-BAD4-4EF7-893E-C18C6205212E}" destId="{73337F5D-EE41-4ECF-8EB2-E9AC92D5022A}" srcOrd="2" destOrd="0" presId="urn:microsoft.com/office/officeart/2018/2/layout/IconVerticalSolidList"/>
    <dgm:cxn modelId="{87F975BA-2EB1-43AD-8C2A-77DE14EFE3D5}" type="presParOf" srcId="{B690B732-BAD4-4EF7-893E-C18C6205212E}" destId="{D745B087-9499-4FCD-9277-81432026F62D}" srcOrd="3" destOrd="0" presId="urn:microsoft.com/office/officeart/2018/2/layout/IconVerticalSolidList"/>
    <dgm:cxn modelId="{2DD094C2-3ECF-4F90-9EF5-452B342BBD7A}" type="presParOf" srcId="{CC045195-2871-4CB4-8387-0E743B6F40E1}" destId="{B3F8374B-167B-4A50-8DA0-D7A8A73A20DA}" srcOrd="1" destOrd="0" presId="urn:microsoft.com/office/officeart/2018/2/layout/IconVerticalSolidList"/>
    <dgm:cxn modelId="{0F230BB5-2454-470A-AF4A-19560BE80EB9}" type="presParOf" srcId="{CC045195-2871-4CB4-8387-0E743B6F40E1}" destId="{E52C52FF-0F19-485F-891F-9DD3785B19CF}" srcOrd="2" destOrd="0" presId="urn:microsoft.com/office/officeart/2018/2/layout/IconVerticalSolidList"/>
    <dgm:cxn modelId="{26664723-A51E-47D4-B77F-0D9D52A48D32}" type="presParOf" srcId="{E52C52FF-0F19-485F-891F-9DD3785B19CF}" destId="{89556851-884C-4063-8FF1-6FA4433653FB}" srcOrd="0" destOrd="0" presId="urn:microsoft.com/office/officeart/2018/2/layout/IconVerticalSolidList"/>
    <dgm:cxn modelId="{B8A20723-2441-4FA5-A811-324A684C70BE}" type="presParOf" srcId="{E52C52FF-0F19-485F-891F-9DD3785B19CF}" destId="{2289430F-9FC2-49B9-97AD-DF59105E49E2}" srcOrd="1" destOrd="0" presId="urn:microsoft.com/office/officeart/2018/2/layout/IconVerticalSolidList"/>
    <dgm:cxn modelId="{4519CAB7-08A0-4FB9-BCCE-DB841325F5AF}" type="presParOf" srcId="{E52C52FF-0F19-485F-891F-9DD3785B19CF}" destId="{6DAB393C-CD4D-434B-B459-66DDC91377BD}" srcOrd="2" destOrd="0" presId="urn:microsoft.com/office/officeart/2018/2/layout/IconVerticalSolidList"/>
    <dgm:cxn modelId="{37F1720B-B66F-4AF7-9AE3-00D29A6B2430}" type="presParOf" srcId="{E52C52FF-0F19-485F-891F-9DD3785B19CF}" destId="{0BBA28F1-8923-4C95-9D57-9DD0F810CB7A}" srcOrd="3" destOrd="0" presId="urn:microsoft.com/office/officeart/2018/2/layout/IconVerticalSolidList"/>
    <dgm:cxn modelId="{B7173228-5F56-4B10-AEC3-52627AEB143A}" type="presParOf" srcId="{CC045195-2871-4CB4-8387-0E743B6F40E1}" destId="{870FC5B1-2C93-4731-8A95-B33C4E7B895B}" srcOrd="3" destOrd="0" presId="urn:microsoft.com/office/officeart/2018/2/layout/IconVerticalSolidList"/>
    <dgm:cxn modelId="{17F297DF-0604-4F7E-B15A-58FA753E5681}" type="presParOf" srcId="{CC045195-2871-4CB4-8387-0E743B6F40E1}" destId="{D7B25885-C126-4E6D-97FB-84C7AF0BE3CB}" srcOrd="4" destOrd="0" presId="urn:microsoft.com/office/officeart/2018/2/layout/IconVerticalSolidList"/>
    <dgm:cxn modelId="{985FDD94-3092-4937-ACFE-1B99A1DBEFEA}" type="presParOf" srcId="{D7B25885-C126-4E6D-97FB-84C7AF0BE3CB}" destId="{CDD253A2-AF57-40F5-871D-21F954563C31}" srcOrd="0" destOrd="0" presId="urn:microsoft.com/office/officeart/2018/2/layout/IconVerticalSolidList"/>
    <dgm:cxn modelId="{D1029EC3-8EA2-4612-B7B5-BC11D8B9FF40}" type="presParOf" srcId="{D7B25885-C126-4E6D-97FB-84C7AF0BE3CB}" destId="{A0D21DED-F4DF-4915-A1E8-804B70DEF1FD}" srcOrd="1" destOrd="0" presId="urn:microsoft.com/office/officeart/2018/2/layout/IconVerticalSolidList"/>
    <dgm:cxn modelId="{EE689B3C-E595-4203-A685-6923E91EACBB}" type="presParOf" srcId="{D7B25885-C126-4E6D-97FB-84C7AF0BE3CB}" destId="{4ABCE65D-AADD-4216-8A02-230FE063C21D}" srcOrd="2" destOrd="0" presId="urn:microsoft.com/office/officeart/2018/2/layout/IconVerticalSolidList"/>
    <dgm:cxn modelId="{66E1C4C4-108C-48A3-A0D9-8BA1E93A08EE}" type="presParOf" srcId="{D7B25885-C126-4E6D-97FB-84C7AF0BE3CB}" destId="{5C8AA258-1706-412F-A972-540B7156724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BFA19CC-B677-4AF0-9F22-6AB3D4FEFD12}" type="doc">
      <dgm:prSet loTypeId="urn:microsoft.com/office/officeart/2008/layout/LinedList" loCatId="list" qsTypeId="urn:microsoft.com/office/officeart/2005/8/quickstyle/simple1" qsCatId="simple" csTypeId="urn:microsoft.com/office/officeart/2005/8/colors/accent3_4" csCatId="accent3" phldr="1"/>
      <dgm:spPr/>
      <dgm:t>
        <a:bodyPr/>
        <a:lstStyle/>
        <a:p>
          <a:endParaRPr lang="en-US"/>
        </a:p>
      </dgm:t>
    </dgm:pt>
    <dgm:pt modelId="{0AE9F23B-5F0F-4BD1-BCC8-3F06ED8DD395}">
      <dgm:prSet custT="1"/>
      <dgm:spPr/>
      <dgm:t>
        <a:bodyPr/>
        <a:lstStyle/>
        <a:p>
          <a:r>
            <a:rPr lang="en-GB" sz="2000" dirty="0"/>
            <a:t>Using the worksheet: </a:t>
          </a:r>
          <a:endParaRPr lang="en-US" sz="2000" dirty="0"/>
        </a:p>
      </dgm:t>
    </dgm:pt>
    <dgm:pt modelId="{EC27CF9D-6FD8-45D3-8414-AF60399CD1F1}" type="parTrans" cxnId="{FF6AA5A2-2D8E-480E-A57B-9EA57AA626D8}">
      <dgm:prSet/>
      <dgm:spPr/>
      <dgm:t>
        <a:bodyPr/>
        <a:lstStyle/>
        <a:p>
          <a:endParaRPr lang="en-US"/>
        </a:p>
      </dgm:t>
    </dgm:pt>
    <dgm:pt modelId="{901373ED-C917-4245-B356-6BFAA408325D}" type="sibTrans" cxnId="{FF6AA5A2-2D8E-480E-A57B-9EA57AA626D8}">
      <dgm:prSet/>
      <dgm:spPr/>
      <dgm:t>
        <a:bodyPr/>
        <a:lstStyle/>
        <a:p>
          <a:endParaRPr lang="en-US"/>
        </a:p>
      </dgm:t>
    </dgm:pt>
    <dgm:pt modelId="{5F27E3B6-F4E9-4FB4-9942-BD035DD39CF0}">
      <dgm:prSet custT="1"/>
      <dgm:spPr/>
      <dgm:t>
        <a:bodyPr/>
        <a:lstStyle/>
        <a:p>
          <a:r>
            <a:rPr lang="en-GB" sz="2000" dirty="0"/>
            <a:t>The worksheet should be brought to a session in order that the client complete it themselves. </a:t>
          </a:r>
          <a:endParaRPr lang="en-US" sz="2000" dirty="0"/>
        </a:p>
      </dgm:t>
    </dgm:pt>
    <dgm:pt modelId="{9B52D1CE-1DB1-479A-95E6-6DA736BE2F2E}" type="parTrans" cxnId="{4B5F6D65-396B-4E0D-9D80-E1309CEF9CF6}">
      <dgm:prSet/>
      <dgm:spPr/>
      <dgm:t>
        <a:bodyPr/>
        <a:lstStyle/>
        <a:p>
          <a:endParaRPr lang="en-US"/>
        </a:p>
      </dgm:t>
    </dgm:pt>
    <dgm:pt modelId="{7ED8BCAC-4EAD-4084-B3F8-3F7A1A4C388F}" type="sibTrans" cxnId="{4B5F6D65-396B-4E0D-9D80-E1309CEF9CF6}">
      <dgm:prSet/>
      <dgm:spPr/>
      <dgm:t>
        <a:bodyPr/>
        <a:lstStyle/>
        <a:p>
          <a:endParaRPr lang="en-US"/>
        </a:p>
      </dgm:t>
    </dgm:pt>
    <dgm:pt modelId="{180F748C-7E8F-4242-9161-B2F1E0A243AA}">
      <dgm:prSet custT="1"/>
      <dgm:spPr/>
      <dgm:t>
        <a:bodyPr/>
        <a:lstStyle/>
        <a:p>
          <a:r>
            <a:rPr lang="en-GB" sz="1800" dirty="0"/>
            <a:t>Gently remind clients that they should not blame anyone for the false beliefs they have about emotions. Advise them that parents, grandparents, etc., were likely exposed to the very same dysfunctional messages. </a:t>
          </a:r>
          <a:endParaRPr lang="en-US" sz="1800" dirty="0"/>
        </a:p>
      </dgm:t>
    </dgm:pt>
    <dgm:pt modelId="{7D8FDAF4-19A4-4A93-8E56-2CECFAF87BF6}" type="parTrans" cxnId="{3778FA84-E886-49D5-A607-3D5C99E5DBFB}">
      <dgm:prSet/>
      <dgm:spPr/>
      <dgm:t>
        <a:bodyPr/>
        <a:lstStyle/>
        <a:p>
          <a:endParaRPr lang="en-US"/>
        </a:p>
      </dgm:t>
    </dgm:pt>
    <dgm:pt modelId="{0F1FE8E3-31CA-4CF1-A0D2-133CE056C723}" type="sibTrans" cxnId="{3778FA84-E886-49D5-A607-3D5C99E5DBFB}">
      <dgm:prSet/>
      <dgm:spPr/>
      <dgm:t>
        <a:bodyPr/>
        <a:lstStyle/>
        <a:p>
          <a:endParaRPr lang="en-US"/>
        </a:p>
      </dgm:t>
    </dgm:pt>
    <dgm:pt modelId="{4BD0082E-035D-4C87-9431-EE49DDD4D6FE}">
      <dgm:prSet custT="1"/>
      <dgm:spPr/>
      <dgm:t>
        <a:bodyPr/>
        <a:lstStyle/>
        <a:p>
          <a:r>
            <a:rPr lang="en-GB" sz="1600" dirty="0"/>
            <a:t>This exercise can be completed numerous times with different emotions, as people can hold different beliefs about different emotional states. This will help the client to gain an in-depth understanding of the core beliefs and consequences associated with each emotion. </a:t>
          </a:r>
          <a:endParaRPr lang="en-US" sz="1600" dirty="0"/>
        </a:p>
      </dgm:t>
    </dgm:pt>
    <dgm:pt modelId="{9E6500A8-C7C6-4968-96F1-25567DE28827}" type="parTrans" cxnId="{A42E4430-E1BA-4773-9849-9D40293F0DC1}">
      <dgm:prSet/>
      <dgm:spPr/>
      <dgm:t>
        <a:bodyPr/>
        <a:lstStyle/>
        <a:p>
          <a:endParaRPr lang="en-US"/>
        </a:p>
      </dgm:t>
    </dgm:pt>
    <dgm:pt modelId="{47CF61D0-5E10-4597-AB85-567CA8E5D74E}" type="sibTrans" cxnId="{A42E4430-E1BA-4773-9849-9D40293F0DC1}">
      <dgm:prSet/>
      <dgm:spPr/>
      <dgm:t>
        <a:bodyPr/>
        <a:lstStyle/>
        <a:p>
          <a:endParaRPr lang="en-US"/>
        </a:p>
      </dgm:t>
    </dgm:pt>
    <dgm:pt modelId="{11A6DC32-8B89-4223-BDA6-265A4ED02A76}">
      <dgm:prSet custT="1"/>
      <dgm:spPr/>
      <dgm:t>
        <a:bodyPr/>
        <a:lstStyle/>
        <a:p>
          <a:r>
            <a:rPr lang="en-GB" sz="2000" dirty="0"/>
            <a:t>You can complete the exercise with positive emotion too, as the client likely holds adaptive core beliefs about positive emotional states.</a:t>
          </a:r>
          <a:endParaRPr lang="en-US" sz="2000" dirty="0"/>
        </a:p>
      </dgm:t>
    </dgm:pt>
    <dgm:pt modelId="{44AF07F5-C69D-451E-B817-E016613DA703}" type="parTrans" cxnId="{F937EFE5-BB37-4E74-B16A-7B719C80A4FF}">
      <dgm:prSet/>
      <dgm:spPr/>
      <dgm:t>
        <a:bodyPr/>
        <a:lstStyle/>
        <a:p>
          <a:endParaRPr lang="en-US"/>
        </a:p>
      </dgm:t>
    </dgm:pt>
    <dgm:pt modelId="{CD7DA441-C232-4CED-BB8F-7E2DF23C74F2}" type="sibTrans" cxnId="{F937EFE5-BB37-4E74-B16A-7B719C80A4FF}">
      <dgm:prSet/>
      <dgm:spPr/>
      <dgm:t>
        <a:bodyPr/>
        <a:lstStyle/>
        <a:p>
          <a:endParaRPr lang="en-US"/>
        </a:p>
      </dgm:t>
    </dgm:pt>
    <dgm:pt modelId="{907DBB7C-7750-41B1-8C69-144C70DF5C1E}" type="pres">
      <dgm:prSet presAssocID="{0BFA19CC-B677-4AF0-9F22-6AB3D4FEFD12}" presName="vert0" presStyleCnt="0">
        <dgm:presLayoutVars>
          <dgm:dir/>
          <dgm:animOne val="branch"/>
          <dgm:animLvl val="lvl"/>
        </dgm:presLayoutVars>
      </dgm:prSet>
      <dgm:spPr/>
    </dgm:pt>
    <dgm:pt modelId="{F54CB103-8188-47C9-976C-CB4F3D08EADD}" type="pres">
      <dgm:prSet presAssocID="{0AE9F23B-5F0F-4BD1-BCC8-3F06ED8DD395}" presName="thickLine" presStyleLbl="alignNode1" presStyleIdx="0" presStyleCnt="5"/>
      <dgm:spPr/>
    </dgm:pt>
    <dgm:pt modelId="{DF5E202C-CC65-46D7-917E-433A59761E0C}" type="pres">
      <dgm:prSet presAssocID="{0AE9F23B-5F0F-4BD1-BCC8-3F06ED8DD395}" presName="horz1" presStyleCnt="0"/>
      <dgm:spPr/>
    </dgm:pt>
    <dgm:pt modelId="{7B59C432-0C50-4CB9-83F0-EA3C1ED071C1}" type="pres">
      <dgm:prSet presAssocID="{0AE9F23B-5F0F-4BD1-BCC8-3F06ED8DD395}" presName="tx1" presStyleLbl="revTx" presStyleIdx="0" presStyleCnt="5"/>
      <dgm:spPr/>
    </dgm:pt>
    <dgm:pt modelId="{BF85FDF0-2721-4DB2-AAC0-E32A870DACEC}" type="pres">
      <dgm:prSet presAssocID="{0AE9F23B-5F0F-4BD1-BCC8-3F06ED8DD395}" presName="vert1" presStyleCnt="0"/>
      <dgm:spPr/>
    </dgm:pt>
    <dgm:pt modelId="{5752621B-8056-41E0-95F6-794F86468A6E}" type="pres">
      <dgm:prSet presAssocID="{5F27E3B6-F4E9-4FB4-9942-BD035DD39CF0}" presName="thickLine" presStyleLbl="alignNode1" presStyleIdx="1" presStyleCnt="5"/>
      <dgm:spPr/>
    </dgm:pt>
    <dgm:pt modelId="{CFF21F71-0577-45B4-B375-780004CDEB56}" type="pres">
      <dgm:prSet presAssocID="{5F27E3B6-F4E9-4FB4-9942-BD035DD39CF0}" presName="horz1" presStyleCnt="0"/>
      <dgm:spPr/>
    </dgm:pt>
    <dgm:pt modelId="{3CD54608-B567-40FC-9B8B-C9CF40B34899}" type="pres">
      <dgm:prSet presAssocID="{5F27E3B6-F4E9-4FB4-9942-BD035DD39CF0}" presName="tx1" presStyleLbl="revTx" presStyleIdx="1" presStyleCnt="5"/>
      <dgm:spPr/>
    </dgm:pt>
    <dgm:pt modelId="{F061F81B-F50E-40A4-AD7E-C9AB766A1419}" type="pres">
      <dgm:prSet presAssocID="{5F27E3B6-F4E9-4FB4-9942-BD035DD39CF0}" presName="vert1" presStyleCnt="0"/>
      <dgm:spPr/>
    </dgm:pt>
    <dgm:pt modelId="{640313FA-E421-4DAF-A84D-8C5255E1A25A}" type="pres">
      <dgm:prSet presAssocID="{180F748C-7E8F-4242-9161-B2F1E0A243AA}" presName="thickLine" presStyleLbl="alignNode1" presStyleIdx="2" presStyleCnt="5"/>
      <dgm:spPr/>
    </dgm:pt>
    <dgm:pt modelId="{FE89E576-95D3-4832-9A8C-A81D20765C5D}" type="pres">
      <dgm:prSet presAssocID="{180F748C-7E8F-4242-9161-B2F1E0A243AA}" presName="horz1" presStyleCnt="0"/>
      <dgm:spPr/>
    </dgm:pt>
    <dgm:pt modelId="{BF409263-392B-4A1E-810E-DF46E17FB4AC}" type="pres">
      <dgm:prSet presAssocID="{180F748C-7E8F-4242-9161-B2F1E0A243AA}" presName="tx1" presStyleLbl="revTx" presStyleIdx="2" presStyleCnt="5"/>
      <dgm:spPr/>
    </dgm:pt>
    <dgm:pt modelId="{6BD9457D-A1A5-42FE-B4E5-C831DA471F37}" type="pres">
      <dgm:prSet presAssocID="{180F748C-7E8F-4242-9161-B2F1E0A243AA}" presName="vert1" presStyleCnt="0"/>
      <dgm:spPr/>
    </dgm:pt>
    <dgm:pt modelId="{15B22140-411B-4B09-9CFF-EAE7FC189359}" type="pres">
      <dgm:prSet presAssocID="{4BD0082E-035D-4C87-9431-EE49DDD4D6FE}" presName="thickLine" presStyleLbl="alignNode1" presStyleIdx="3" presStyleCnt="5"/>
      <dgm:spPr/>
    </dgm:pt>
    <dgm:pt modelId="{570D2396-0B77-46FB-BCBB-D67DFC7457B8}" type="pres">
      <dgm:prSet presAssocID="{4BD0082E-035D-4C87-9431-EE49DDD4D6FE}" presName="horz1" presStyleCnt="0"/>
      <dgm:spPr/>
    </dgm:pt>
    <dgm:pt modelId="{09EEA99A-3F1E-487D-86A8-D5A6FD756AE6}" type="pres">
      <dgm:prSet presAssocID="{4BD0082E-035D-4C87-9431-EE49DDD4D6FE}" presName="tx1" presStyleLbl="revTx" presStyleIdx="3" presStyleCnt="5"/>
      <dgm:spPr/>
    </dgm:pt>
    <dgm:pt modelId="{EF147DCC-F60B-440B-A2FB-077C1D45CFFE}" type="pres">
      <dgm:prSet presAssocID="{4BD0082E-035D-4C87-9431-EE49DDD4D6FE}" presName="vert1" presStyleCnt="0"/>
      <dgm:spPr/>
    </dgm:pt>
    <dgm:pt modelId="{DC186A42-57E2-492F-8ACC-91174D260C3D}" type="pres">
      <dgm:prSet presAssocID="{11A6DC32-8B89-4223-BDA6-265A4ED02A76}" presName="thickLine" presStyleLbl="alignNode1" presStyleIdx="4" presStyleCnt="5"/>
      <dgm:spPr/>
    </dgm:pt>
    <dgm:pt modelId="{2CC8EE5F-9CEB-4603-9E1B-954740D69599}" type="pres">
      <dgm:prSet presAssocID="{11A6DC32-8B89-4223-BDA6-265A4ED02A76}" presName="horz1" presStyleCnt="0"/>
      <dgm:spPr/>
    </dgm:pt>
    <dgm:pt modelId="{5794EFD7-AED5-4946-A9FA-66945D3B8BA5}" type="pres">
      <dgm:prSet presAssocID="{11A6DC32-8B89-4223-BDA6-265A4ED02A76}" presName="tx1" presStyleLbl="revTx" presStyleIdx="4" presStyleCnt="5"/>
      <dgm:spPr/>
    </dgm:pt>
    <dgm:pt modelId="{059D8991-00CC-4834-8FB2-D3DDCAD90EF2}" type="pres">
      <dgm:prSet presAssocID="{11A6DC32-8B89-4223-BDA6-265A4ED02A76}" presName="vert1" presStyleCnt="0"/>
      <dgm:spPr/>
    </dgm:pt>
  </dgm:ptLst>
  <dgm:cxnLst>
    <dgm:cxn modelId="{A42E4430-E1BA-4773-9849-9D40293F0DC1}" srcId="{0BFA19CC-B677-4AF0-9F22-6AB3D4FEFD12}" destId="{4BD0082E-035D-4C87-9431-EE49DDD4D6FE}" srcOrd="3" destOrd="0" parTransId="{9E6500A8-C7C6-4968-96F1-25567DE28827}" sibTransId="{47CF61D0-5E10-4597-AB85-567CA8E5D74E}"/>
    <dgm:cxn modelId="{4B5F6D65-396B-4E0D-9D80-E1309CEF9CF6}" srcId="{0BFA19CC-B677-4AF0-9F22-6AB3D4FEFD12}" destId="{5F27E3B6-F4E9-4FB4-9942-BD035DD39CF0}" srcOrd="1" destOrd="0" parTransId="{9B52D1CE-1DB1-479A-95E6-6DA736BE2F2E}" sibTransId="{7ED8BCAC-4EAD-4084-B3F8-3F7A1A4C388F}"/>
    <dgm:cxn modelId="{76E7205A-08CF-410B-B122-F315AC78B8D5}" type="presOf" srcId="{4BD0082E-035D-4C87-9431-EE49DDD4D6FE}" destId="{09EEA99A-3F1E-487D-86A8-D5A6FD756AE6}" srcOrd="0" destOrd="0" presId="urn:microsoft.com/office/officeart/2008/layout/LinedList"/>
    <dgm:cxn modelId="{4F37897D-2CBB-41B2-9C0E-E2C269A6ED0F}" type="presOf" srcId="{5F27E3B6-F4E9-4FB4-9942-BD035DD39CF0}" destId="{3CD54608-B567-40FC-9B8B-C9CF40B34899}" srcOrd="0" destOrd="0" presId="urn:microsoft.com/office/officeart/2008/layout/LinedList"/>
    <dgm:cxn modelId="{3778FA84-E886-49D5-A607-3D5C99E5DBFB}" srcId="{0BFA19CC-B677-4AF0-9F22-6AB3D4FEFD12}" destId="{180F748C-7E8F-4242-9161-B2F1E0A243AA}" srcOrd="2" destOrd="0" parTransId="{7D8FDAF4-19A4-4A93-8E56-2CECFAF87BF6}" sibTransId="{0F1FE8E3-31CA-4CF1-A0D2-133CE056C723}"/>
    <dgm:cxn modelId="{F4001990-A82F-49A9-BD24-EACA6CFB4B3E}" type="presOf" srcId="{0BFA19CC-B677-4AF0-9F22-6AB3D4FEFD12}" destId="{907DBB7C-7750-41B1-8C69-144C70DF5C1E}" srcOrd="0" destOrd="0" presId="urn:microsoft.com/office/officeart/2008/layout/LinedList"/>
    <dgm:cxn modelId="{FF6AA5A2-2D8E-480E-A57B-9EA57AA626D8}" srcId="{0BFA19CC-B677-4AF0-9F22-6AB3D4FEFD12}" destId="{0AE9F23B-5F0F-4BD1-BCC8-3F06ED8DD395}" srcOrd="0" destOrd="0" parTransId="{EC27CF9D-6FD8-45D3-8414-AF60399CD1F1}" sibTransId="{901373ED-C917-4245-B356-6BFAA408325D}"/>
    <dgm:cxn modelId="{B2D184AC-BBA6-4EE2-B469-E006BA688E3D}" type="presOf" srcId="{0AE9F23B-5F0F-4BD1-BCC8-3F06ED8DD395}" destId="{7B59C432-0C50-4CB9-83F0-EA3C1ED071C1}" srcOrd="0" destOrd="0" presId="urn:microsoft.com/office/officeart/2008/layout/LinedList"/>
    <dgm:cxn modelId="{260443DF-9FAA-43C9-A56B-3E9623274E77}" type="presOf" srcId="{180F748C-7E8F-4242-9161-B2F1E0A243AA}" destId="{BF409263-392B-4A1E-810E-DF46E17FB4AC}" srcOrd="0" destOrd="0" presId="urn:microsoft.com/office/officeart/2008/layout/LinedList"/>
    <dgm:cxn modelId="{8616CEE0-2447-474A-A1DE-0DF85DEDC4F9}" type="presOf" srcId="{11A6DC32-8B89-4223-BDA6-265A4ED02A76}" destId="{5794EFD7-AED5-4946-A9FA-66945D3B8BA5}" srcOrd="0" destOrd="0" presId="urn:microsoft.com/office/officeart/2008/layout/LinedList"/>
    <dgm:cxn modelId="{F937EFE5-BB37-4E74-B16A-7B719C80A4FF}" srcId="{0BFA19CC-B677-4AF0-9F22-6AB3D4FEFD12}" destId="{11A6DC32-8B89-4223-BDA6-265A4ED02A76}" srcOrd="4" destOrd="0" parTransId="{44AF07F5-C69D-451E-B817-E016613DA703}" sibTransId="{CD7DA441-C232-4CED-BB8F-7E2DF23C74F2}"/>
    <dgm:cxn modelId="{E6670D5B-C28D-4B4E-9B75-C61808F355D5}" type="presParOf" srcId="{907DBB7C-7750-41B1-8C69-144C70DF5C1E}" destId="{F54CB103-8188-47C9-976C-CB4F3D08EADD}" srcOrd="0" destOrd="0" presId="urn:microsoft.com/office/officeart/2008/layout/LinedList"/>
    <dgm:cxn modelId="{55B41259-5B05-4F56-B685-BE740CD8C19F}" type="presParOf" srcId="{907DBB7C-7750-41B1-8C69-144C70DF5C1E}" destId="{DF5E202C-CC65-46D7-917E-433A59761E0C}" srcOrd="1" destOrd="0" presId="urn:microsoft.com/office/officeart/2008/layout/LinedList"/>
    <dgm:cxn modelId="{EFE83D8A-90D7-4E76-A14D-A7189F1EF975}" type="presParOf" srcId="{DF5E202C-CC65-46D7-917E-433A59761E0C}" destId="{7B59C432-0C50-4CB9-83F0-EA3C1ED071C1}" srcOrd="0" destOrd="0" presId="urn:microsoft.com/office/officeart/2008/layout/LinedList"/>
    <dgm:cxn modelId="{64213A9C-8327-471B-B133-0A0BF1870B8C}" type="presParOf" srcId="{DF5E202C-CC65-46D7-917E-433A59761E0C}" destId="{BF85FDF0-2721-4DB2-AAC0-E32A870DACEC}" srcOrd="1" destOrd="0" presId="urn:microsoft.com/office/officeart/2008/layout/LinedList"/>
    <dgm:cxn modelId="{E97082C9-2A21-4F13-B1C9-50F880DB3A41}" type="presParOf" srcId="{907DBB7C-7750-41B1-8C69-144C70DF5C1E}" destId="{5752621B-8056-41E0-95F6-794F86468A6E}" srcOrd="2" destOrd="0" presId="urn:microsoft.com/office/officeart/2008/layout/LinedList"/>
    <dgm:cxn modelId="{1423A36E-34E1-4C55-AF00-91D9C5A6AD0F}" type="presParOf" srcId="{907DBB7C-7750-41B1-8C69-144C70DF5C1E}" destId="{CFF21F71-0577-45B4-B375-780004CDEB56}" srcOrd="3" destOrd="0" presId="urn:microsoft.com/office/officeart/2008/layout/LinedList"/>
    <dgm:cxn modelId="{64E66A08-21E0-4560-8D54-E502F213B6EA}" type="presParOf" srcId="{CFF21F71-0577-45B4-B375-780004CDEB56}" destId="{3CD54608-B567-40FC-9B8B-C9CF40B34899}" srcOrd="0" destOrd="0" presId="urn:microsoft.com/office/officeart/2008/layout/LinedList"/>
    <dgm:cxn modelId="{A92FBE02-0525-4C75-BB7A-F55E05CF9221}" type="presParOf" srcId="{CFF21F71-0577-45B4-B375-780004CDEB56}" destId="{F061F81B-F50E-40A4-AD7E-C9AB766A1419}" srcOrd="1" destOrd="0" presId="urn:microsoft.com/office/officeart/2008/layout/LinedList"/>
    <dgm:cxn modelId="{2CBBFCFC-B9C5-460A-9155-E9917C4C36EF}" type="presParOf" srcId="{907DBB7C-7750-41B1-8C69-144C70DF5C1E}" destId="{640313FA-E421-4DAF-A84D-8C5255E1A25A}" srcOrd="4" destOrd="0" presId="urn:microsoft.com/office/officeart/2008/layout/LinedList"/>
    <dgm:cxn modelId="{82E9140A-EA0E-4DFD-91EE-3C0D74C0EB92}" type="presParOf" srcId="{907DBB7C-7750-41B1-8C69-144C70DF5C1E}" destId="{FE89E576-95D3-4832-9A8C-A81D20765C5D}" srcOrd="5" destOrd="0" presId="urn:microsoft.com/office/officeart/2008/layout/LinedList"/>
    <dgm:cxn modelId="{5782B0F3-FC6B-42ED-93E4-07B87FBACE9A}" type="presParOf" srcId="{FE89E576-95D3-4832-9A8C-A81D20765C5D}" destId="{BF409263-392B-4A1E-810E-DF46E17FB4AC}" srcOrd="0" destOrd="0" presId="urn:microsoft.com/office/officeart/2008/layout/LinedList"/>
    <dgm:cxn modelId="{DDE35510-3EFE-460E-84E3-200EEF66F484}" type="presParOf" srcId="{FE89E576-95D3-4832-9A8C-A81D20765C5D}" destId="{6BD9457D-A1A5-42FE-B4E5-C831DA471F37}" srcOrd="1" destOrd="0" presId="urn:microsoft.com/office/officeart/2008/layout/LinedList"/>
    <dgm:cxn modelId="{89D480A3-B2BC-4055-969E-911A0B200414}" type="presParOf" srcId="{907DBB7C-7750-41B1-8C69-144C70DF5C1E}" destId="{15B22140-411B-4B09-9CFF-EAE7FC189359}" srcOrd="6" destOrd="0" presId="urn:microsoft.com/office/officeart/2008/layout/LinedList"/>
    <dgm:cxn modelId="{29B158F6-2AFD-4208-8872-3D7B2770B43F}" type="presParOf" srcId="{907DBB7C-7750-41B1-8C69-144C70DF5C1E}" destId="{570D2396-0B77-46FB-BCBB-D67DFC7457B8}" srcOrd="7" destOrd="0" presId="urn:microsoft.com/office/officeart/2008/layout/LinedList"/>
    <dgm:cxn modelId="{D9D633C1-8C47-4FE2-B15B-B2D4BE2FF29E}" type="presParOf" srcId="{570D2396-0B77-46FB-BCBB-D67DFC7457B8}" destId="{09EEA99A-3F1E-487D-86A8-D5A6FD756AE6}" srcOrd="0" destOrd="0" presId="urn:microsoft.com/office/officeart/2008/layout/LinedList"/>
    <dgm:cxn modelId="{9E755545-40E7-4E43-B306-6895293864FC}" type="presParOf" srcId="{570D2396-0B77-46FB-BCBB-D67DFC7457B8}" destId="{EF147DCC-F60B-440B-A2FB-077C1D45CFFE}" srcOrd="1" destOrd="0" presId="urn:microsoft.com/office/officeart/2008/layout/LinedList"/>
    <dgm:cxn modelId="{E739B57E-A435-4786-B205-D9ED2F2891E2}" type="presParOf" srcId="{907DBB7C-7750-41B1-8C69-144C70DF5C1E}" destId="{DC186A42-57E2-492F-8ACC-91174D260C3D}" srcOrd="8" destOrd="0" presId="urn:microsoft.com/office/officeart/2008/layout/LinedList"/>
    <dgm:cxn modelId="{63BBBC51-8F37-4399-B4C5-2C03C31FD827}" type="presParOf" srcId="{907DBB7C-7750-41B1-8C69-144C70DF5C1E}" destId="{2CC8EE5F-9CEB-4603-9E1B-954740D69599}" srcOrd="9" destOrd="0" presId="urn:microsoft.com/office/officeart/2008/layout/LinedList"/>
    <dgm:cxn modelId="{ED212694-948C-4CF1-87AB-FE2BF1C31379}" type="presParOf" srcId="{2CC8EE5F-9CEB-4603-9E1B-954740D69599}" destId="{5794EFD7-AED5-4946-A9FA-66945D3B8BA5}" srcOrd="0" destOrd="0" presId="urn:microsoft.com/office/officeart/2008/layout/LinedList"/>
    <dgm:cxn modelId="{673A8BC5-A069-4CF4-B670-AAA351B4568B}" type="presParOf" srcId="{2CC8EE5F-9CEB-4603-9E1B-954740D69599}" destId="{059D8991-00CC-4834-8FB2-D3DDCAD90EF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32E0550-9B72-41B7-87AE-8C277B737847}"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E5F7F2E8-1A84-4752-86D6-E82629E72896}">
      <dgm:prSet/>
      <dgm:spPr/>
      <dgm:t>
        <a:bodyPr/>
        <a:lstStyle/>
        <a:p>
          <a:r>
            <a:rPr lang="en-GB"/>
            <a:t>1. Work/Education refers to your career aims, your values about improving your education and knowledge, and generally feeling of use to those close to you or your community (i.e., volunteering, overseeing your household, etc.). </a:t>
          </a:r>
          <a:endParaRPr lang="en-US"/>
        </a:p>
      </dgm:t>
    </dgm:pt>
    <dgm:pt modelId="{1A4C1A0F-ED09-451B-A4EE-03E87FC3787D}" type="parTrans" cxnId="{D9AC9E20-AAF9-4287-A246-96F8A997D63A}">
      <dgm:prSet/>
      <dgm:spPr/>
      <dgm:t>
        <a:bodyPr/>
        <a:lstStyle/>
        <a:p>
          <a:endParaRPr lang="en-US"/>
        </a:p>
      </dgm:t>
    </dgm:pt>
    <dgm:pt modelId="{1F825DDC-A02C-4B38-8009-0192F32243CA}" type="sibTrans" cxnId="{D9AC9E20-AAF9-4287-A246-96F8A997D63A}">
      <dgm:prSet/>
      <dgm:spPr/>
      <dgm:t>
        <a:bodyPr/>
        <a:lstStyle/>
        <a:p>
          <a:endParaRPr lang="en-US"/>
        </a:p>
      </dgm:t>
    </dgm:pt>
    <dgm:pt modelId="{A45A1011-EA95-422D-80E1-1CCE85B35298}">
      <dgm:prSet/>
      <dgm:spPr/>
      <dgm:t>
        <a:bodyPr/>
        <a:lstStyle/>
        <a:p>
          <a:r>
            <a:rPr lang="en-GB"/>
            <a:t>2. Leisure refers to how you play in your life, how you enjoy yourself, your hobbies or other activities that you spend your free time doing (i.e., gardening, sewing, coaching a children’s soccer team, fishing, playing sports). </a:t>
          </a:r>
          <a:endParaRPr lang="en-US"/>
        </a:p>
      </dgm:t>
    </dgm:pt>
    <dgm:pt modelId="{85218BBF-8D33-40B3-BC3F-F0C8BE5E4317}" type="parTrans" cxnId="{9DAA6664-6D64-4A5D-B3F2-EA9B300ECBBD}">
      <dgm:prSet/>
      <dgm:spPr/>
      <dgm:t>
        <a:bodyPr/>
        <a:lstStyle/>
        <a:p>
          <a:endParaRPr lang="en-US"/>
        </a:p>
      </dgm:t>
    </dgm:pt>
    <dgm:pt modelId="{0ACC503F-5D84-48AF-86AD-3F2661AD4791}" type="sibTrans" cxnId="{9DAA6664-6D64-4A5D-B3F2-EA9B300ECBBD}">
      <dgm:prSet/>
      <dgm:spPr/>
      <dgm:t>
        <a:bodyPr/>
        <a:lstStyle/>
        <a:p>
          <a:endParaRPr lang="en-US"/>
        </a:p>
      </dgm:t>
    </dgm:pt>
    <dgm:pt modelId="{7F4A6091-ED33-4821-8EBB-E7BF5A92CD22}">
      <dgm:prSet/>
      <dgm:spPr/>
      <dgm:t>
        <a:bodyPr/>
        <a:lstStyle/>
        <a:p>
          <a:r>
            <a:rPr lang="en-GB"/>
            <a:t>3. Relationships refer to intimacy in your life, relationships with your children, your family of origin, your friends, and social contacts in the community. </a:t>
          </a:r>
          <a:endParaRPr lang="en-US"/>
        </a:p>
      </dgm:t>
    </dgm:pt>
    <dgm:pt modelId="{CFB590CD-03A5-470B-B338-74718633567E}" type="parTrans" cxnId="{AE21CC4B-CC3A-4B28-8093-B5777FDE0820}">
      <dgm:prSet/>
      <dgm:spPr/>
      <dgm:t>
        <a:bodyPr/>
        <a:lstStyle/>
        <a:p>
          <a:endParaRPr lang="en-US"/>
        </a:p>
      </dgm:t>
    </dgm:pt>
    <dgm:pt modelId="{31363260-A73B-4430-AF16-D4346A67FAB3}" type="sibTrans" cxnId="{AE21CC4B-CC3A-4B28-8093-B5777FDE0820}">
      <dgm:prSet/>
      <dgm:spPr/>
      <dgm:t>
        <a:bodyPr/>
        <a:lstStyle/>
        <a:p>
          <a:endParaRPr lang="en-US"/>
        </a:p>
      </dgm:t>
    </dgm:pt>
    <dgm:pt modelId="{CE34E36D-61F0-4C7A-8CF9-4D196E64206A}">
      <dgm:prSet/>
      <dgm:spPr/>
      <dgm:t>
        <a:bodyPr/>
        <a:lstStyle/>
        <a:p>
          <a:r>
            <a:rPr lang="en-GB"/>
            <a:t>4. Personal growth/health refers to your spiritual life, either in organized religion or personal expressions of spirituality, exercise, nutrition, and health risk factors, like drinking, drug use, smoking, weight.</a:t>
          </a:r>
          <a:endParaRPr lang="en-US"/>
        </a:p>
      </dgm:t>
    </dgm:pt>
    <dgm:pt modelId="{5D859037-ECB7-4FF0-8997-559CB2D5B3D6}" type="parTrans" cxnId="{725ADE43-8382-4526-A761-1A767B82E994}">
      <dgm:prSet/>
      <dgm:spPr/>
      <dgm:t>
        <a:bodyPr/>
        <a:lstStyle/>
        <a:p>
          <a:endParaRPr lang="en-US"/>
        </a:p>
      </dgm:t>
    </dgm:pt>
    <dgm:pt modelId="{45FDADDE-A08D-4FEC-AF0A-B847538705E6}" type="sibTrans" cxnId="{725ADE43-8382-4526-A761-1A767B82E994}">
      <dgm:prSet/>
      <dgm:spPr/>
      <dgm:t>
        <a:bodyPr/>
        <a:lstStyle/>
        <a:p>
          <a:endParaRPr lang="en-US"/>
        </a:p>
      </dgm:t>
    </dgm:pt>
    <dgm:pt modelId="{C681ABA7-EADA-4727-A391-05406DECC2A0}" type="pres">
      <dgm:prSet presAssocID="{E32E0550-9B72-41B7-87AE-8C277B737847}" presName="cycle" presStyleCnt="0">
        <dgm:presLayoutVars>
          <dgm:dir/>
          <dgm:resizeHandles val="exact"/>
        </dgm:presLayoutVars>
      </dgm:prSet>
      <dgm:spPr/>
    </dgm:pt>
    <dgm:pt modelId="{8A306E71-1897-4604-AC08-0E5B7C6A66DD}" type="pres">
      <dgm:prSet presAssocID="{E5F7F2E8-1A84-4752-86D6-E82629E72896}" presName="dummy" presStyleCnt="0"/>
      <dgm:spPr/>
    </dgm:pt>
    <dgm:pt modelId="{A873A332-9F97-46F4-B9FC-EF01101ED111}" type="pres">
      <dgm:prSet presAssocID="{E5F7F2E8-1A84-4752-86D6-E82629E72896}" presName="node" presStyleLbl="revTx" presStyleIdx="0" presStyleCnt="4">
        <dgm:presLayoutVars>
          <dgm:bulletEnabled val="1"/>
        </dgm:presLayoutVars>
      </dgm:prSet>
      <dgm:spPr/>
    </dgm:pt>
    <dgm:pt modelId="{D79CE53D-C1C4-4E4A-8063-3B30E4DDCAB8}" type="pres">
      <dgm:prSet presAssocID="{1F825DDC-A02C-4B38-8009-0192F32243CA}" presName="sibTrans" presStyleLbl="node1" presStyleIdx="0" presStyleCnt="4"/>
      <dgm:spPr/>
    </dgm:pt>
    <dgm:pt modelId="{E983EDAE-DA32-4BEF-ADE1-4F08D2209AE2}" type="pres">
      <dgm:prSet presAssocID="{A45A1011-EA95-422D-80E1-1CCE85B35298}" presName="dummy" presStyleCnt="0"/>
      <dgm:spPr/>
    </dgm:pt>
    <dgm:pt modelId="{E43AA8C7-546C-469C-A5D5-AD47DBADE9DB}" type="pres">
      <dgm:prSet presAssocID="{A45A1011-EA95-422D-80E1-1CCE85B35298}" presName="node" presStyleLbl="revTx" presStyleIdx="1" presStyleCnt="4">
        <dgm:presLayoutVars>
          <dgm:bulletEnabled val="1"/>
        </dgm:presLayoutVars>
      </dgm:prSet>
      <dgm:spPr/>
    </dgm:pt>
    <dgm:pt modelId="{9146125A-EDFD-4ACC-87EE-064BB66F162E}" type="pres">
      <dgm:prSet presAssocID="{0ACC503F-5D84-48AF-86AD-3F2661AD4791}" presName="sibTrans" presStyleLbl="node1" presStyleIdx="1" presStyleCnt="4"/>
      <dgm:spPr/>
    </dgm:pt>
    <dgm:pt modelId="{B5EF7DAB-D570-4092-835F-758C42697385}" type="pres">
      <dgm:prSet presAssocID="{7F4A6091-ED33-4821-8EBB-E7BF5A92CD22}" presName="dummy" presStyleCnt="0"/>
      <dgm:spPr/>
    </dgm:pt>
    <dgm:pt modelId="{9989D6BB-E72A-4C07-9D0C-D2A061498BAF}" type="pres">
      <dgm:prSet presAssocID="{7F4A6091-ED33-4821-8EBB-E7BF5A92CD22}" presName="node" presStyleLbl="revTx" presStyleIdx="2" presStyleCnt="4">
        <dgm:presLayoutVars>
          <dgm:bulletEnabled val="1"/>
        </dgm:presLayoutVars>
      </dgm:prSet>
      <dgm:spPr/>
    </dgm:pt>
    <dgm:pt modelId="{26C3961D-3458-4775-BB50-6F9533E351F6}" type="pres">
      <dgm:prSet presAssocID="{31363260-A73B-4430-AF16-D4346A67FAB3}" presName="sibTrans" presStyleLbl="node1" presStyleIdx="2" presStyleCnt="4" custScaleX="105355" custScaleY="116798"/>
      <dgm:spPr/>
    </dgm:pt>
    <dgm:pt modelId="{BAA7607C-57F2-424E-9E65-A932B9677472}" type="pres">
      <dgm:prSet presAssocID="{CE34E36D-61F0-4C7A-8CF9-4D196E64206A}" presName="dummy" presStyleCnt="0"/>
      <dgm:spPr/>
    </dgm:pt>
    <dgm:pt modelId="{FDB0C75A-550F-4A99-90A1-BBB8216D196A}" type="pres">
      <dgm:prSet presAssocID="{CE34E36D-61F0-4C7A-8CF9-4D196E64206A}" presName="node" presStyleLbl="revTx" presStyleIdx="3" presStyleCnt="4">
        <dgm:presLayoutVars>
          <dgm:bulletEnabled val="1"/>
        </dgm:presLayoutVars>
      </dgm:prSet>
      <dgm:spPr/>
    </dgm:pt>
    <dgm:pt modelId="{93E0D59A-590D-4E80-AA14-9424E1372D69}" type="pres">
      <dgm:prSet presAssocID="{45FDADDE-A08D-4FEC-AF0A-B847538705E6}" presName="sibTrans" presStyleLbl="node1" presStyleIdx="3" presStyleCnt="4"/>
      <dgm:spPr/>
    </dgm:pt>
  </dgm:ptLst>
  <dgm:cxnLst>
    <dgm:cxn modelId="{F18FAA08-10C3-4DFA-94BE-921483D7C6EC}" type="presOf" srcId="{CE34E36D-61F0-4C7A-8CF9-4D196E64206A}" destId="{FDB0C75A-550F-4A99-90A1-BBB8216D196A}" srcOrd="0" destOrd="0" presId="urn:microsoft.com/office/officeart/2005/8/layout/cycle1"/>
    <dgm:cxn modelId="{6288D40D-5939-4F89-BA4E-84A84190AE43}" type="presOf" srcId="{31363260-A73B-4430-AF16-D4346A67FAB3}" destId="{26C3961D-3458-4775-BB50-6F9533E351F6}" srcOrd="0" destOrd="0" presId="urn:microsoft.com/office/officeart/2005/8/layout/cycle1"/>
    <dgm:cxn modelId="{D9AC9E20-AAF9-4287-A246-96F8A997D63A}" srcId="{E32E0550-9B72-41B7-87AE-8C277B737847}" destId="{E5F7F2E8-1A84-4752-86D6-E82629E72896}" srcOrd="0" destOrd="0" parTransId="{1A4C1A0F-ED09-451B-A4EE-03E87FC3787D}" sibTransId="{1F825DDC-A02C-4B38-8009-0192F32243CA}"/>
    <dgm:cxn modelId="{725ADE43-8382-4526-A761-1A767B82E994}" srcId="{E32E0550-9B72-41B7-87AE-8C277B737847}" destId="{CE34E36D-61F0-4C7A-8CF9-4D196E64206A}" srcOrd="3" destOrd="0" parTransId="{5D859037-ECB7-4FF0-8997-559CB2D5B3D6}" sibTransId="{45FDADDE-A08D-4FEC-AF0A-B847538705E6}"/>
    <dgm:cxn modelId="{9DAA6664-6D64-4A5D-B3F2-EA9B300ECBBD}" srcId="{E32E0550-9B72-41B7-87AE-8C277B737847}" destId="{A45A1011-EA95-422D-80E1-1CCE85B35298}" srcOrd="1" destOrd="0" parTransId="{85218BBF-8D33-40B3-BC3F-F0C8BE5E4317}" sibTransId="{0ACC503F-5D84-48AF-86AD-3F2661AD4791}"/>
    <dgm:cxn modelId="{AE21CC4B-CC3A-4B28-8093-B5777FDE0820}" srcId="{E32E0550-9B72-41B7-87AE-8C277B737847}" destId="{7F4A6091-ED33-4821-8EBB-E7BF5A92CD22}" srcOrd="2" destOrd="0" parTransId="{CFB590CD-03A5-470B-B338-74718633567E}" sibTransId="{31363260-A73B-4430-AF16-D4346A67FAB3}"/>
    <dgm:cxn modelId="{3B57724C-50B7-4978-83FD-403089CF8767}" type="presOf" srcId="{1F825DDC-A02C-4B38-8009-0192F32243CA}" destId="{D79CE53D-C1C4-4E4A-8063-3B30E4DDCAB8}" srcOrd="0" destOrd="0" presId="urn:microsoft.com/office/officeart/2005/8/layout/cycle1"/>
    <dgm:cxn modelId="{E5B4E376-04A2-4610-8534-0EF1F9D77C51}" type="presOf" srcId="{E5F7F2E8-1A84-4752-86D6-E82629E72896}" destId="{A873A332-9F97-46F4-B9FC-EF01101ED111}" srcOrd="0" destOrd="0" presId="urn:microsoft.com/office/officeart/2005/8/layout/cycle1"/>
    <dgm:cxn modelId="{A4285F85-348B-4715-814B-55044301DADB}" type="presOf" srcId="{0ACC503F-5D84-48AF-86AD-3F2661AD4791}" destId="{9146125A-EDFD-4ACC-87EE-064BB66F162E}" srcOrd="0" destOrd="0" presId="urn:microsoft.com/office/officeart/2005/8/layout/cycle1"/>
    <dgm:cxn modelId="{A364F186-FA0A-4702-83C1-A3C9054F8107}" type="presOf" srcId="{7F4A6091-ED33-4821-8EBB-E7BF5A92CD22}" destId="{9989D6BB-E72A-4C07-9D0C-D2A061498BAF}" srcOrd="0" destOrd="0" presId="urn:microsoft.com/office/officeart/2005/8/layout/cycle1"/>
    <dgm:cxn modelId="{15A44ACC-E8C0-49F7-B781-A33CD40BEF8B}" type="presOf" srcId="{45FDADDE-A08D-4FEC-AF0A-B847538705E6}" destId="{93E0D59A-590D-4E80-AA14-9424E1372D69}" srcOrd="0" destOrd="0" presId="urn:microsoft.com/office/officeart/2005/8/layout/cycle1"/>
    <dgm:cxn modelId="{D0E3B4E1-9E38-465B-B8A4-5B3FF7760B76}" type="presOf" srcId="{E32E0550-9B72-41B7-87AE-8C277B737847}" destId="{C681ABA7-EADA-4727-A391-05406DECC2A0}" srcOrd="0" destOrd="0" presId="urn:microsoft.com/office/officeart/2005/8/layout/cycle1"/>
    <dgm:cxn modelId="{DFAA41F4-D59C-4645-B7D2-8402EFB7E4D3}" type="presOf" srcId="{A45A1011-EA95-422D-80E1-1CCE85B35298}" destId="{E43AA8C7-546C-469C-A5D5-AD47DBADE9DB}" srcOrd="0" destOrd="0" presId="urn:microsoft.com/office/officeart/2005/8/layout/cycle1"/>
    <dgm:cxn modelId="{FC056089-133D-423B-AC8F-D24411221AE6}" type="presParOf" srcId="{C681ABA7-EADA-4727-A391-05406DECC2A0}" destId="{8A306E71-1897-4604-AC08-0E5B7C6A66DD}" srcOrd="0" destOrd="0" presId="urn:microsoft.com/office/officeart/2005/8/layout/cycle1"/>
    <dgm:cxn modelId="{9DD30158-6CC9-4358-8394-660EDB56C963}" type="presParOf" srcId="{C681ABA7-EADA-4727-A391-05406DECC2A0}" destId="{A873A332-9F97-46F4-B9FC-EF01101ED111}" srcOrd="1" destOrd="0" presId="urn:microsoft.com/office/officeart/2005/8/layout/cycle1"/>
    <dgm:cxn modelId="{1C08A154-164F-4D16-9B85-149734550732}" type="presParOf" srcId="{C681ABA7-EADA-4727-A391-05406DECC2A0}" destId="{D79CE53D-C1C4-4E4A-8063-3B30E4DDCAB8}" srcOrd="2" destOrd="0" presId="urn:microsoft.com/office/officeart/2005/8/layout/cycle1"/>
    <dgm:cxn modelId="{74DCCC99-E5C9-46BC-8821-313AB5C1D9DF}" type="presParOf" srcId="{C681ABA7-EADA-4727-A391-05406DECC2A0}" destId="{E983EDAE-DA32-4BEF-ADE1-4F08D2209AE2}" srcOrd="3" destOrd="0" presId="urn:microsoft.com/office/officeart/2005/8/layout/cycle1"/>
    <dgm:cxn modelId="{A247EDE2-8905-40D1-8655-60C7074873AE}" type="presParOf" srcId="{C681ABA7-EADA-4727-A391-05406DECC2A0}" destId="{E43AA8C7-546C-469C-A5D5-AD47DBADE9DB}" srcOrd="4" destOrd="0" presId="urn:microsoft.com/office/officeart/2005/8/layout/cycle1"/>
    <dgm:cxn modelId="{A8F6B9DC-F375-482A-A8BD-C7D03BC0683D}" type="presParOf" srcId="{C681ABA7-EADA-4727-A391-05406DECC2A0}" destId="{9146125A-EDFD-4ACC-87EE-064BB66F162E}" srcOrd="5" destOrd="0" presId="urn:microsoft.com/office/officeart/2005/8/layout/cycle1"/>
    <dgm:cxn modelId="{F468BCEC-6061-42CD-B757-3CDDB54E5D7E}" type="presParOf" srcId="{C681ABA7-EADA-4727-A391-05406DECC2A0}" destId="{B5EF7DAB-D570-4092-835F-758C42697385}" srcOrd="6" destOrd="0" presId="urn:microsoft.com/office/officeart/2005/8/layout/cycle1"/>
    <dgm:cxn modelId="{50929754-1016-40FD-9016-EBA9B8C82305}" type="presParOf" srcId="{C681ABA7-EADA-4727-A391-05406DECC2A0}" destId="{9989D6BB-E72A-4C07-9D0C-D2A061498BAF}" srcOrd="7" destOrd="0" presId="urn:microsoft.com/office/officeart/2005/8/layout/cycle1"/>
    <dgm:cxn modelId="{35A66DE6-B842-4A4C-9D8E-C1CD96AA901A}" type="presParOf" srcId="{C681ABA7-EADA-4727-A391-05406DECC2A0}" destId="{26C3961D-3458-4775-BB50-6F9533E351F6}" srcOrd="8" destOrd="0" presId="urn:microsoft.com/office/officeart/2005/8/layout/cycle1"/>
    <dgm:cxn modelId="{4615AA65-38C3-493F-A0DB-AEE79E5C91BC}" type="presParOf" srcId="{C681ABA7-EADA-4727-A391-05406DECC2A0}" destId="{BAA7607C-57F2-424E-9E65-A932B9677472}" srcOrd="9" destOrd="0" presId="urn:microsoft.com/office/officeart/2005/8/layout/cycle1"/>
    <dgm:cxn modelId="{D2AB8E48-B84A-40F6-98D2-50D5F0CDCE8D}" type="presParOf" srcId="{C681ABA7-EADA-4727-A391-05406DECC2A0}" destId="{FDB0C75A-550F-4A99-90A1-BBB8216D196A}" srcOrd="10" destOrd="0" presId="urn:microsoft.com/office/officeart/2005/8/layout/cycle1"/>
    <dgm:cxn modelId="{E1626F02-5048-4C11-BEF0-E17A0AAF697C}" type="presParOf" srcId="{C681ABA7-EADA-4727-A391-05406DECC2A0}" destId="{93E0D59A-590D-4E80-AA14-9424E1372D69}"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7729499-FDDC-4D4A-A050-ED1279B9532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6358687-24DD-4448-9A46-1453A7944AD8}">
      <dgm:prSet/>
      <dgm:spPr/>
      <dgm:t>
        <a:bodyPr/>
        <a:lstStyle/>
        <a:p>
          <a:r>
            <a:rPr lang="en-GB" dirty="0"/>
            <a:t>Resilience is the ability to cope with whatever life throws at you and bounce back stronger and more resolute than before. Resilient people work through life challenges using personal resources, including social support, coping strategies, sagacity (wisdom and insight that we hold onto), and solution-seeking.</a:t>
          </a:r>
          <a:endParaRPr lang="en-US" dirty="0"/>
        </a:p>
      </dgm:t>
    </dgm:pt>
    <dgm:pt modelId="{59169F28-18D5-4274-BF42-883E1754FDEE}" type="parTrans" cxnId="{CECD8A95-94E1-4513-BC59-7BD7DD784563}">
      <dgm:prSet/>
      <dgm:spPr/>
      <dgm:t>
        <a:bodyPr/>
        <a:lstStyle/>
        <a:p>
          <a:endParaRPr lang="en-US"/>
        </a:p>
      </dgm:t>
    </dgm:pt>
    <dgm:pt modelId="{B45E54E5-79BA-422A-9F1C-35FFF4298F30}" type="sibTrans" cxnId="{CECD8A95-94E1-4513-BC59-7BD7DD784563}">
      <dgm:prSet/>
      <dgm:spPr/>
      <dgm:t>
        <a:bodyPr/>
        <a:lstStyle/>
        <a:p>
          <a:endParaRPr lang="en-US"/>
        </a:p>
      </dgm:t>
    </dgm:pt>
    <dgm:pt modelId="{728B5CF3-E9CF-4488-BEEF-896AF6290CF6}">
      <dgm:prSet/>
      <dgm:spPr/>
      <dgm:t>
        <a:bodyPr/>
        <a:lstStyle/>
        <a:p>
          <a:r>
            <a:rPr lang="en-GB" dirty="0"/>
            <a:t>Think about a time recently when you overcame a challenge or a setback in your life. Perhaps you injured yourself, or received some negative feedback at work, or had an argument with a friend or family member. Start by providing a description of this.</a:t>
          </a:r>
          <a:endParaRPr lang="en-US" dirty="0"/>
        </a:p>
      </dgm:t>
    </dgm:pt>
    <dgm:pt modelId="{2FFC4DC7-557D-4D1E-B0F5-B2390D07B789}" type="parTrans" cxnId="{771513A6-2CA0-4AE6-A057-4E64E578C4FB}">
      <dgm:prSet/>
      <dgm:spPr/>
      <dgm:t>
        <a:bodyPr/>
        <a:lstStyle/>
        <a:p>
          <a:endParaRPr lang="en-US"/>
        </a:p>
      </dgm:t>
    </dgm:pt>
    <dgm:pt modelId="{31EA204F-8F2C-4B8E-B5D8-B95E9D1CF089}" type="sibTrans" cxnId="{771513A6-2CA0-4AE6-A057-4E64E578C4FB}">
      <dgm:prSet/>
      <dgm:spPr/>
      <dgm:t>
        <a:bodyPr/>
        <a:lstStyle/>
        <a:p>
          <a:endParaRPr lang="en-US"/>
        </a:p>
      </dgm:t>
    </dgm:pt>
    <dgm:pt modelId="{67931B27-E03E-4469-B028-D05F0646E485}" type="pres">
      <dgm:prSet presAssocID="{67729499-FDDC-4D4A-A050-ED1279B95328}" presName="hierChild1" presStyleCnt="0">
        <dgm:presLayoutVars>
          <dgm:chPref val="1"/>
          <dgm:dir/>
          <dgm:animOne val="branch"/>
          <dgm:animLvl val="lvl"/>
          <dgm:resizeHandles/>
        </dgm:presLayoutVars>
      </dgm:prSet>
      <dgm:spPr/>
    </dgm:pt>
    <dgm:pt modelId="{0A3987C9-9895-4B48-A845-F32C4E6BC396}" type="pres">
      <dgm:prSet presAssocID="{D6358687-24DD-4448-9A46-1453A7944AD8}" presName="hierRoot1" presStyleCnt="0"/>
      <dgm:spPr/>
    </dgm:pt>
    <dgm:pt modelId="{B742AFD9-2950-4719-95F9-E67A8DBC48AC}" type="pres">
      <dgm:prSet presAssocID="{D6358687-24DD-4448-9A46-1453A7944AD8}" presName="composite" presStyleCnt="0"/>
      <dgm:spPr/>
    </dgm:pt>
    <dgm:pt modelId="{2EC7893B-BE6C-4097-86B4-025FBC808B52}" type="pres">
      <dgm:prSet presAssocID="{D6358687-24DD-4448-9A46-1453A7944AD8}" presName="background" presStyleLbl="node0" presStyleIdx="0" presStyleCnt="2"/>
      <dgm:spPr/>
    </dgm:pt>
    <dgm:pt modelId="{70BBB773-147F-4CF4-B77F-CDE91229A2BD}" type="pres">
      <dgm:prSet presAssocID="{D6358687-24DD-4448-9A46-1453A7944AD8}" presName="text" presStyleLbl="fgAcc0" presStyleIdx="0" presStyleCnt="2">
        <dgm:presLayoutVars>
          <dgm:chPref val="3"/>
        </dgm:presLayoutVars>
      </dgm:prSet>
      <dgm:spPr/>
    </dgm:pt>
    <dgm:pt modelId="{A8D2DC73-C720-4A66-86DB-BC0A60B6400A}" type="pres">
      <dgm:prSet presAssocID="{D6358687-24DD-4448-9A46-1453A7944AD8}" presName="hierChild2" presStyleCnt="0"/>
      <dgm:spPr/>
    </dgm:pt>
    <dgm:pt modelId="{40103400-CD6F-4245-A96D-C7A4B12D90F6}" type="pres">
      <dgm:prSet presAssocID="{728B5CF3-E9CF-4488-BEEF-896AF6290CF6}" presName="hierRoot1" presStyleCnt="0"/>
      <dgm:spPr/>
    </dgm:pt>
    <dgm:pt modelId="{004DCA7F-DFAA-413C-A322-E9D337EFB17E}" type="pres">
      <dgm:prSet presAssocID="{728B5CF3-E9CF-4488-BEEF-896AF6290CF6}" presName="composite" presStyleCnt="0"/>
      <dgm:spPr/>
    </dgm:pt>
    <dgm:pt modelId="{F4FF1DE5-BB3F-40DA-BB2C-A8E880BBE8B4}" type="pres">
      <dgm:prSet presAssocID="{728B5CF3-E9CF-4488-BEEF-896AF6290CF6}" presName="background" presStyleLbl="node0" presStyleIdx="1" presStyleCnt="2"/>
      <dgm:spPr/>
    </dgm:pt>
    <dgm:pt modelId="{DFE1C34A-FAFD-4D7F-8005-E2D65DDC8F25}" type="pres">
      <dgm:prSet presAssocID="{728B5CF3-E9CF-4488-BEEF-896AF6290CF6}" presName="text" presStyleLbl="fgAcc0" presStyleIdx="1" presStyleCnt="2">
        <dgm:presLayoutVars>
          <dgm:chPref val="3"/>
        </dgm:presLayoutVars>
      </dgm:prSet>
      <dgm:spPr/>
    </dgm:pt>
    <dgm:pt modelId="{5334FED5-7161-40E7-9330-301DCD006819}" type="pres">
      <dgm:prSet presAssocID="{728B5CF3-E9CF-4488-BEEF-896AF6290CF6}" presName="hierChild2" presStyleCnt="0"/>
      <dgm:spPr/>
    </dgm:pt>
  </dgm:ptLst>
  <dgm:cxnLst>
    <dgm:cxn modelId="{9FF9BE8D-3D1C-497F-A7CC-ABD2F591C34E}" type="presOf" srcId="{728B5CF3-E9CF-4488-BEEF-896AF6290CF6}" destId="{DFE1C34A-FAFD-4D7F-8005-E2D65DDC8F25}" srcOrd="0" destOrd="0" presId="urn:microsoft.com/office/officeart/2005/8/layout/hierarchy1"/>
    <dgm:cxn modelId="{CECD8A95-94E1-4513-BC59-7BD7DD784563}" srcId="{67729499-FDDC-4D4A-A050-ED1279B95328}" destId="{D6358687-24DD-4448-9A46-1453A7944AD8}" srcOrd="0" destOrd="0" parTransId="{59169F28-18D5-4274-BF42-883E1754FDEE}" sibTransId="{B45E54E5-79BA-422A-9F1C-35FFF4298F30}"/>
    <dgm:cxn modelId="{6246D298-8011-411B-BF99-E9B16E429996}" type="presOf" srcId="{67729499-FDDC-4D4A-A050-ED1279B95328}" destId="{67931B27-E03E-4469-B028-D05F0646E485}" srcOrd="0" destOrd="0" presId="urn:microsoft.com/office/officeart/2005/8/layout/hierarchy1"/>
    <dgm:cxn modelId="{771513A6-2CA0-4AE6-A057-4E64E578C4FB}" srcId="{67729499-FDDC-4D4A-A050-ED1279B95328}" destId="{728B5CF3-E9CF-4488-BEEF-896AF6290CF6}" srcOrd="1" destOrd="0" parTransId="{2FFC4DC7-557D-4D1E-B0F5-B2390D07B789}" sibTransId="{31EA204F-8F2C-4B8E-B5D8-B95E9D1CF089}"/>
    <dgm:cxn modelId="{4E71D6BF-8472-48E1-AD6A-11EF800DF40B}" type="presOf" srcId="{D6358687-24DD-4448-9A46-1453A7944AD8}" destId="{70BBB773-147F-4CF4-B77F-CDE91229A2BD}" srcOrd="0" destOrd="0" presId="urn:microsoft.com/office/officeart/2005/8/layout/hierarchy1"/>
    <dgm:cxn modelId="{1415AC77-D914-4028-A252-9B90B2CE638F}" type="presParOf" srcId="{67931B27-E03E-4469-B028-D05F0646E485}" destId="{0A3987C9-9895-4B48-A845-F32C4E6BC396}" srcOrd="0" destOrd="0" presId="urn:microsoft.com/office/officeart/2005/8/layout/hierarchy1"/>
    <dgm:cxn modelId="{85CE3564-8483-40DA-8AFD-FB980CB22CB2}" type="presParOf" srcId="{0A3987C9-9895-4B48-A845-F32C4E6BC396}" destId="{B742AFD9-2950-4719-95F9-E67A8DBC48AC}" srcOrd="0" destOrd="0" presId="urn:microsoft.com/office/officeart/2005/8/layout/hierarchy1"/>
    <dgm:cxn modelId="{D42857C0-55E0-4A23-8D0F-8E272C0BABC8}" type="presParOf" srcId="{B742AFD9-2950-4719-95F9-E67A8DBC48AC}" destId="{2EC7893B-BE6C-4097-86B4-025FBC808B52}" srcOrd="0" destOrd="0" presId="urn:microsoft.com/office/officeart/2005/8/layout/hierarchy1"/>
    <dgm:cxn modelId="{A7525B03-C0BA-473F-9780-9A8CB598E8AC}" type="presParOf" srcId="{B742AFD9-2950-4719-95F9-E67A8DBC48AC}" destId="{70BBB773-147F-4CF4-B77F-CDE91229A2BD}" srcOrd="1" destOrd="0" presId="urn:microsoft.com/office/officeart/2005/8/layout/hierarchy1"/>
    <dgm:cxn modelId="{9DDE4E4F-37DC-4DB1-9337-EC3F979ED30B}" type="presParOf" srcId="{0A3987C9-9895-4B48-A845-F32C4E6BC396}" destId="{A8D2DC73-C720-4A66-86DB-BC0A60B6400A}" srcOrd="1" destOrd="0" presId="urn:microsoft.com/office/officeart/2005/8/layout/hierarchy1"/>
    <dgm:cxn modelId="{0E60BD4E-84EE-4A6A-B642-A751A8FA4ED2}" type="presParOf" srcId="{67931B27-E03E-4469-B028-D05F0646E485}" destId="{40103400-CD6F-4245-A96D-C7A4B12D90F6}" srcOrd="1" destOrd="0" presId="urn:microsoft.com/office/officeart/2005/8/layout/hierarchy1"/>
    <dgm:cxn modelId="{2609FBFD-AC9C-4D0A-9A5E-9CC67EAC61FE}" type="presParOf" srcId="{40103400-CD6F-4245-A96D-C7A4B12D90F6}" destId="{004DCA7F-DFAA-413C-A322-E9D337EFB17E}" srcOrd="0" destOrd="0" presId="urn:microsoft.com/office/officeart/2005/8/layout/hierarchy1"/>
    <dgm:cxn modelId="{7682BE22-62CE-42FA-B5D2-48932BF08E31}" type="presParOf" srcId="{004DCA7F-DFAA-413C-A322-E9D337EFB17E}" destId="{F4FF1DE5-BB3F-40DA-BB2C-A8E880BBE8B4}" srcOrd="0" destOrd="0" presId="urn:microsoft.com/office/officeart/2005/8/layout/hierarchy1"/>
    <dgm:cxn modelId="{477C7DDE-FCFA-40FD-B157-6801065F4E14}" type="presParOf" srcId="{004DCA7F-DFAA-413C-A322-E9D337EFB17E}" destId="{DFE1C34A-FAFD-4D7F-8005-E2D65DDC8F25}" srcOrd="1" destOrd="0" presId="urn:microsoft.com/office/officeart/2005/8/layout/hierarchy1"/>
    <dgm:cxn modelId="{E66004E6-65F1-4916-B403-5187F4764B15}" type="presParOf" srcId="{40103400-CD6F-4245-A96D-C7A4B12D90F6}" destId="{5334FED5-7161-40E7-9330-301DCD00681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7729499-FDDC-4D4A-A050-ED1279B9532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D6358687-24DD-4448-9A46-1453A7944AD8}">
      <dgm:prSet/>
      <dgm:spPr/>
      <dgm:t>
        <a:bodyPr/>
        <a:lstStyle/>
        <a:p>
          <a:r>
            <a:rPr lang="en-US" dirty="0"/>
            <a:t>Now, think about who supported you.</a:t>
          </a:r>
        </a:p>
        <a:p>
          <a:r>
            <a:rPr lang="en-US" dirty="0"/>
            <a:t>Next think about the strategies you used.</a:t>
          </a:r>
        </a:p>
        <a:p>
          <a:r>
            <a:rPr lang="en-US" dirty="0"/>
            <a:t>Follow this by identifying the sagacity that you held onto. </a:t>
          </a:r>
        </a:p>
        <a:p>
          <a:r>
            <a:rPr lang="en-US" dirty="0"/>
            <a:t>Finally, what solution seeking- </a:t>
          </a:r>
          <a:r>
            <a:rPr lang="en-US" dirty="0" err="1"/>
            <a:t>behaviours</a:t>
          </a:r>
          <a:r>
            <a:rPr lang="en-US" dirty="0"/>
            <a:t> did you use to address the situation?</a:t>
          </a:r>
        </a:p>
      </dgm:t>
    </dgm:pt>
    <dgm:pt modelId="{59169F28-18D5-4274-BF42-883E1754FDEE}" type="parTrans" cxnId="{CECD8A95-94E1-4513-BC59-7BD7DD784563}">
      <dgm:prSet/>
      <dgm:spPr/>
      <dgm:t>
        <a:bodyPr/>
        <a:lstStyle/>
        <a:p>
          <a:endParaRPr lang="en-US"/>
        </a:p>
      </dgm:t>
    </dgm:pt>
    <dgm:pt modelId="{B45E54E5-79BA-422A-9F1C-35FFF4298F30}" type="sibTrans" cxnId="{CECD8A95-94E1-4513-BC59-7BD7DD784563}">
      <dgm:prSet/>
      <dgm:spPr/>
      <dgm:t>
        <a:bodyPr/>
        <a:lstStyle/>
        <a:p>
          <a:endParaRPr lang="en-US"/>
        </a:p>
      </dgm:t>
    </dgm:pt>
    <dgm:pt modelId="{728B5CF3-E9CF-4488-BEEF-896AF6290CF6}">
      <dgm:prSet/>
      <dgm:spPr/>
      <dgm:t>
        <a:bodyPr/>
        <a:lstStyle/>
        <a:p>
          <a:r>
            <a:rPr lang="en-US" dirty="0"/>
            <a:t>Now, think of a current difficulty or challenge. </a:t>
          </a:r>
        </a:p>
        <a:p>
          <a:r>
            <a:rPr lang="en-US" dirty="0"/>
            <a:t>Apply this to your resilience plan.</a:t>
          </a:r>
        </a:p>
        <a:p>
          <a:r>
            <a:rPr lang="en-US" dirty="0"/>
            <a:t>The next step is putting your plan in place. </a:t>
          </a:r>
        </a:p>
        <a:p>
          <a:r>
            <a:rPr lang="en-GB" dirty="0"/>
            <a:t>Which </a:t>
          </a:r>
        </a:p>
        <a:p>
          <a:r>
            <a:rPr lang="en-GB" dirty="0"/>
            <a:t>resource is most feasible to start with?</a:t>
          </a:r>
        </a:p>
        <a:p>
          <a:r>
            <a:rPr lang="en-US" dirty="0"/>
            <a:t>One you have worked through your plan, you now need to evaluate.</a:t>
          </a:r>
        </a:p>
        <a:p>
          <a:endParaRPr lang="en-US" dirty="0"/>
        </a:p>
      </dgm:t>
    </dgm:pt>
    <dgm:pt modelId="{2FFC4DC7-557D-4D1E-B0F5-B2390D07B789}" type="parTrans" cxnId="{771513A6-2CA0-4AE6-A057-4E64E578C4FB}">
      <dgm:prSet/>
      <dgm:spPr/>
      <dgm:t>
        <a:bodyPr/>
        <a:lstStyle/>
        <a:p>
          <a:endParaRPr lang="en-US"/>
        </a:p>
      </dgm:t>
    </dgm:pt>
    <dgm:pt modelId="{31EA204F-8F2C-4B8E-B5D8-B95E9D1CF089}" type="sibTrans" cxnId="{771513A6-2CA0-4AE6-A057-4E64E578C4FB}">
      <dgm:prSet/>
      <dgm:spPr/>
      <dgm:t>
        <a:bodyPr/>
        <a:lstStyle/>
        <a:p>
          <a:endParaRPr lang="en-US"/>
        </a:p>
      </dgm:t>
    </dgm:pt>
    <dgm:pt modelId="{67931B27-E03E-4469-B028-D05F0646E485}" type="pres">
      <dgm:prSet presAssocID="{67729499-FDDC-4D4A-A050-ED1279B95328}" presName="hierChild1" presStyleCnt="0">
        <dgm:presLayoutVars>
          <dgm:chPref val="1"/>
          <dgm:dir/>
          <dgm:animOne val="branch"/>
          <dgm:animLvl val="lvl"/>
          <dgm:resizeHandles/>
        </dgm:presLayoutVars>
      </dgm:prSet>
      <dgm:spPr/>
    </dgm:pt>
    <dgm:pt modelId="{0A3987C9-9895-4B48-A845-F32C4E6BC396}" type="pres">
      <dgm:prSet presAssocID="{D6358687-24DD-4448-9A46-1453A7944AD8}" presName="hierRoot1" presStyleCnt="0"/>
      <dgm:spPr/>
    </dgm:pt>
    <dgm:pt modelId="{B742AFD9-2950-4719-95F9-E67A8DBC48AC}" type="pres">
      <dgm:prSet presAssocID="{D6358687-24DD-4448-9A46-1453A7944AD8}" presName="composite" presStyleCnt="0"/>
      <dgm:spPr/>
    </dgm:pt>
    <dgm:pt modelId="{2EC7893B-BE6C-4097-86B4-025FBC808B52}" type="pres">
      <dgm:prSet presAssocID="{D6358687-24DD-4448-9A46-1453A7944AD8}" presName="background" presStyleLbl="node0" presStyleIdx="0" presStyleCnt="2"/>
      <dgm:spPr/>
    </dgm:pt>
    <dgm:pt modelId="{70BBB773-147F-4CF4-B77F-CDE91229A2BD}" type="pres">
      <dgm:prSet presAssocID="{D6358687-24DD-4448-9A46-1453A7944AD8}" presName="text" presStyleLbl="fgAcc0" presStyleIdx="0" presStyleCnt="2">
        <dgm:presLayoutVars>
          <dgm:chPref val="3"/>
        </dgm:presLayoutVars>
      </dgm:prSet>
      <dgm:spPr/>
    </dgm:pt>
    <dgm:pt modelId="{A8D2DC73-C720-4A66-86DB-BC0A60B6400A}" type="pres">
      <dgm:prSet presAssocID="{D6358687-24DD-4448-9A46-1453A7944AD8}" presName="hierChild2" presStyleCnt="0"/>
      <dgm:spPr/>
    </dgm:pt>
    <dgm:pt modelId="{40103400-CD6F-4245-A96D-C7A4B12D90F6}" type="pres">
      <dgm:prSet presAssocID="{728B5CF3-E9CF-4488-BEEF-896AF6290CF6}" presName="hierRoot1" presStyleCnt="0"/>
      <dgm:spPr/>
    </dgm:pt>
    <dgm:pt modelId="{004DCA7F-DFAA-413C-A322-E9D337EFB17E}" type="pres">
      <dgm:prSet presAssocID="{728B5CF3-E9CF-4488-BEEF-896AF6290CF6}" presName="composite" presStyleCnt="0"/>
      <dgm:spPr/>
    </dgm:pt>
    <dgm:pt modelId="{F4FF1DE5-BB3F-40DA-BB2C-A8E880BBE8B4}" type="pres">
      <dgm:prSet presAssocID="{728B5CF3-E9CF-4488-BEEF-896AF6290CF6}" presName="background" presStyleLbl="node0" presStyleIdx="1" presStyleCnt="2"/>
      <dgm:spPr/>
    </dgm:pt>
    <dgm:pt modelId="{DFE1C34A-FAFD-4D7F-8005-E2D65DDC8F25}" type="pres">
      <dgm:prSet presAssocID="{728B5CF3-E9CF-4488-BEEF-896AF6290CF6}" presName="text" presStyleLbl="fgAcc0" presStyleIdx="1" presStyleCnt="2">
        <dgm:presLayoutVars>
          <dgm:chPref val="3"/>
        </dgm:presLayoutVars>
      </dgm:prSet>
      <dgm:spPr/>
    </dgm:pt>
    <dgm:pt modelId="{5334FED5-7161-40E7-9330-301DCD006819}" type="pres">
      <dgm:prSet presAssocID="{728B5CF3-E9CF-4488-BEEF-896AF6290CF6}" presName="hierChild2" presStyleCnt="0"/>
      <dgm:spPr/>
    </dgm:pt>
  </dgm:ptLst>
  <dgm:cxnLst>
    <dgm:cxn modelId="{9FF9BE8D-3D1C-497F-A7CC-ABD2F591C34E}" type="presOf" srcId="{728B5CF3-E9CF-4488-BEEF-896AF6290CF6}" destId="{DFE1C34A-FAFD-4D7F-8005-E2D65DDC8F25}" srcOrd="0" destOrd="0" presId="urn:microsoft.com/office/officeart/2005/8/layout/hierarchy1"/>
    <dgm:cxn modelId="{CECD8A95-94E1-4513-BC59-7BD7DD784563}" srcId="{67729499-FDDC-4D4A-A050-ED1279B95328}" destId="{D6358687-24DD-4448-9A46-1453A7944AD8}" srcOrd="0" destOrd="0" parTransId="{59169F28-18D5-4274-BF42-883E1754FDEE}" sibTransId="{B45E54E5-79BA-422A-9F1C-35FFF4298F30}"/>
    <dgm:cxn modelId="{6246D298-8011-411B-BF99-E9B16E429996}" type="presOf" srcId="{67729499-FDDC-4D4A-A050-ED1279B95328}" destId="{67931B27-E03E-4469-B028-D05F0646E485}" srcOrd="0" destOrd="0" presId="urn:microsoft.com/office/officeart/2005/8/layout/hierarchy1"/>
    <dgm:cxn modelId="{771513A6-2CA0-4AE6-A057-4E64E578C4FB}" srcId="{67729499-FDDC-4D4A-A050-ED1279B95328}" destId="{728B5CF3-E9CF-4488-BEEF-896AF6290CF6}" srcOrd="1" destOrd="0" parTransId="{2FFC4DC7-557D-4D1E-B0F5-B2390D07B789}" sibTransId="{31EA204F-8F2C-4B8E-B5D8-B95E9D1CF089}"/>
    <dgm:cxn modelId="{4E71D6BF-8472-48E1-AD6A-11EF800DF40B}" type="presOf" srcId="{D6358687-24DD-4448-9A46-1453A7944AD8}" destId="{70BBB773-147F-4CF4-B77F-CDE91229A2BD}" srcOrd="0" destOrd="0" presId="urn:microsoft.com/office/officeart/2005/8/layout/hierarchy1"/>
    <dgm:cxn modelId="{1415AC77-D914-4028-A252-9B90B2CE638F}" type="presParOf" srcId="{67931B27-E03E-4469-B028-D05F0646E485}" destId="{0A3987C9-9895-4B48-A845-F32C4E6BC396}" srcOrd="0" destOrd="0" presId="urn:microsoft.com/office/officeart/2005/8/layout/hierarchy1"/>
    <dgm:cxn modelId="{85CE3564-8483-40DA-8AFD-FB980CB22CB2}" type="presParOf" srcId="{0A3987C9-9895-4B48-A845-F32C4E6BC396}" destId="{B742AFD9-2950-4719-95F9-E67A8DBC48AC}" srcOrd="0" destOrd="0" presId="urn:microsoft.com/office/officeart/2005/8/layout/hierarchy1"/>
    <dgm:cxn modelId="{D42857C0-55E0-4A23-8D0F-8E272C0BABC8}" type="presParOf" srcId="{B742AFD9-2950-4719-95F9-E67A8DBC48AC}" destId="{2EC7893B-BE6C-4097-86B4-025FBC808B52}" srcOrd="0" destOrd="0" presId="urn:microsoft.com/office/officeart/2005/8/layout/hierarchy1"/>
    <dgm:cxn modelId="{A7525B03-C0BA-473F-9780-9A8CB598E8AC}" type="presParOf" srcId="{B742AFD9-2950-4719-95F9-E67A8DBC48AC}" destId="{70BBB773-147F-4CF4-B77F-CDE91229A2BD}" srcOrd="1" destOrd="0" presId="urn:microsoft.com/office/officeart/2005/8/layout/hierarchy1"/>
    <dgm:cxn modelId="{9DDE4E4F-37DC-4DB1-9337-EC3F979ED30B}" type="presParOf" srcId="{0A3987C9-9895-4B48-A845-F32C4E6BC396}" destId="{A8D2DC73-C720-4A66-86DB-BC0A60B6400A}" srcOrd="1" destOrd="0" presId="urn:microsoft.com/office/officeart/2005/8/layout/hierarchy1"/>
    <dgm:cxn modelId="{0E60BD4E-84EE-4A6A-B642-A751A8FA4ED2}" type="presParOf" srcId="{67931B27-E03E-4469-B028-D05F0646E485}" destId="{40103400-CD6F-4245-A96D-C7A4B12D90F6}" srcOrd="1" destOrd="0" presId="urn:microsoft.com/office/officeart/2005/8/layout/hierarchy1"/>
    <dgm:cxn modelId="{2609FBFD-AC9C-4D0A-9A5E-9CC67EAC61FE}" type="presParOf" srcId="{40103400-CD6F-4245-A96D-C7A4B12D90F6}" destId="{004DCA7F-DFAA-413C-A322-E9D337EFB17E}" srcOrd="0" destOrd="0" presId="urn:microsoft.com/office/officeart/2005/8/layout/hierarchy1"/>
    <dgm:cxn modelId="{7682BE22-62CE-42FA-B5D2-48932BF08E31}" type="presParOf" srcId="{004DCA7F-DFAA-413C-A322-E9D337EFB17E}" destId="{F4FF1DE5-BB3F-40DA-BB2C-A8E880BBE8B4}" srcOrd="0" destOrd="0" presId="urn:microsoft.com/office/officeart/2005/8/layout/hierarchy1"/>
    <dgm:cxn modelId="{477C7DDE-FCFA-40FD-B157-6801065F4E14}" type="presParOf" srcId="{004DCA7F-DFAA-413C-A322-E9D337EFB17E}" destId="{DFE1C34A-FAFD-4D7F-8005-E2D65DDC8F25}" srcOrd="1" destOrd="0" presId="urn:microsoft.com/office/officeart/2005/8/layout/hierarchy1"/>
    <dgm:cxn modelId="{E66004E6-65F1-4916-B403-5187F4764B15}" type="presParOf" srcId="{40103400-CD6F-4245-A96D-C7A4B12D90F6}" destId="{5334FED5-7161-40E7-9330-301DCD00681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2C6D6D8-FBA1-4E8C-BF21-7FE7EC217DDC}"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A703AADA-FA97-4120-86E6-5CD7E9389320}">
      <dgm:prSet/>
      <dgm:spPr/>
      <dgm:t>
        <a:bodyPr/>
        <a:lstStyle/>
        <a:p>
          <a:r>
            <a:rPr lang="en-GB"/>
            <a:t>Discuss the following: </a:t>
          </a:r>
          <a:endParaRPr lang="en-US"/>
        </a:p>
      </dgm:t>
    </dgm:pt>
    <dgm:pt modelId="{5371F38B-3FCD-4DE0-9F3A-2331CA5EC5F8}" type="parTrans" cxnId="{F8919801-31D5-457F-B224-0AC520365B05}">
      <dgm:prSet/>
      <dgm:spPr/>
      <dgm:t>
        <a:bodyPr/>
        <a:lstStyle/>
        <a:p>
          <a:endParaRPr lang="en-US"/>
        </a:p>
      </dgm:t>
    </dgm:pt>
    <dgm:pt modelId="{825E78AF-E906-4193-AF93-1A109DEC82CD}" type="sibTrans" cxnId="{F8919801-31D5-457F-B224-0AC520365B05}">
      <dgm:prSet/>
      <dgm:spPr/>
      <dgm:t>
        <a:bodyPr/>
        <a:lstStyle/>
        <a:p>
          <a:endParaRPr lang="en-US"/>
        </a:p>
      </dgm:t>
    </dgm:pt>
    <dgm:pt modelId="{17444120-8C51-448D-8716-974AAB71F2A2}">
      <dgm:prSet custT="1"/>
      <dgm:spPr/>
      <dgm:t>
        <a:bodyPr/>
        <a:lstStyle/>
        <a:p>
          <a:r>
            <a:rPr lang="en-GB" sz="1800" dirty="0"/>
            <a:t>How was it for you to carry out your resilience plan? </a:t>
          </a:r>
          <a:endParaRPr lang="en-US" sz="1800" dirty="0"/>
        </a:p>
      </dgm:t>
    </dgm:pt>
    <dgm:pt modelId="{B8135BF8-5FA1-4F90-ABA9-283C9F230D38}" type="parTrans" cxnId="{FCF3DBD0-E619-48AB-9025-6D6DAFF76A77}">
      <dgm:prSet/>
      <dgm:spPr/>
      <dgm:t>
        <a:bodyPr/>
        <a:lstStyle/>
        <a:p>
          <a:endParaRPr lang="en-US"/>
        </a:p>
      </dgm:t>
    </dgm:pt>
    <dgm:pt modelId="{5728D37E-BB73-4A3C-9A6A-D4FE89E55F20}" type="sibTrans" cxnId="{FCF3DBD0-E619-48AB-9025-6D6DAFF76A77}">
      <dgm:prSet/>
      <dgm:spPr/>
      <dgm:t>
        <a:bodyPr/>
        <a:lstStyle/>
        <a:p>
          <a:endParaRPr lang="en-US"/>
        </a:p>
      </dgm:t>
    </dgm:pt>
    <dgm:pt modelId="{ED952058-423C-43BF-9ABA-D3BB7959C67E}">
      <dgm:prSet custT="1"/>
      <dgm:spPr/>
      <dgm:t>
        <a:bodyPr/>
        <a:lstStyle/>
        <a:p>
          <a:r>
            <a:rPr lang="en-GB" sz="1800" dirty="0"/>
            <a:t>Did it help you bounce back from this difficulty? </a:t>
          </a:r>
          <a:endParaRPr lang="en-US" sz="1800" dirty="0"/>
        </a:p>
      </dgm:t>
    </dgm:pt>
    <dgm:pt modelId="{27E97BA4-7747-469D-9989-616ED95F1F3C}" type="parTrans" cxnId="{C51E2D4A-968F-43D0-B933-581CD40145E1}">
      <dgm:prSet/>
      <dgm:spPr/>
      <dgm:t>
        <a:bodyPr/>
        <a:lstStyle/>
        <a:p>
          <a:endParaRPr lang="en-US"/>
        </a:p>
      </dgm:t>
    </dgm:pt>
    <dgm:pt modelId="{24303C8D-9231-47A8-A4ED-39C5112862B8}" type="sibTrans" cxnId="{C51E2D4A-968F-43D0-B933-581CD40145E1}">
      <dgm:prSet/>
      <dgm:spPr/>
      <dgm:t>
        <a:bodyPr/>
        <a:lstStyle/>
        <a:p>
          <a:endParaRPr lang="en-US"/>
        </a:p>
      </dgm:t>
    </dgm:pt>
    <dgm:pt modelId="{B563F049-169E-4391-B87C-278485169B1B}">
      <dgm:prSet custT="1"/>
      <dgm:spPr/>
      <dgm:t>
        <a:bodyPr/>
        <a:lstStyle/>
        <a:p>
          <a:r>
            <a:rPr lang="en-GB" sz="1800" dirty="0"/>
            <a:t>What resources (specific skills/supports/strategies/sagacity) were most helpful to you? Why?  </a:t>
          </a:r>
          <a:endParaRPr lang="en-US" sz="1800" dirty="0"/>
        </a:p>
      </dgm:t>
    </dgm:pt>
    <dgm:pt modelId="{CDC6DCAB-5081-4C43-AE90-121C727ABCBC}" type="parTrans" cxnId="{6E3BD4D0-FD12-4A7B-8630-B9FC37530831}">
      <dgm:prSet/>
      <dgm:spPr/>
      <dgm:t>
        <a:bodyPr/>
        <a:lstStyle/>
        <a:p>
          <a:endParaRPr lang="en-US"/>
        </a:p>
      </dgm:t>
    </dgm:pt>
    <dgm:pt modelId="{E4252DDC-1F77-461D-8A72-0B9631A93ED9}" type="sibTrans" cxnId="{6E3BD4D0-FD12-4A7B-8630-B9FC37530831}">
      <dgm:prSet/>
      <dgm:spPr/>
      <dgm:t>
        <a:bodyPr/>
        <a:lstStyle/>
        <a:p>
          <a:endParaRPr lang="en-US"/>
        </a:p>
      </dgm:t>
    </dgm:pt>
    <dgm:pt modelId="{E927EFBA-C135-42BD-8D6E-FB608D6CC152}">
      <dgm:prSet custT="1"/>
      <dgm:spPr/>
      <dgm:t>
        <a:bodyPr/>
        <a:lstStyle/>
        <a:p>
          <a:r>
            <a:rPr lang="en-GB" sz="1800" dirty="0"/>
            <a:t>What resources (specific skills/supports/strategies/sagacity) were least helpful to you? Why? </a:t>
          </a:r>
          <a:endParaRPr lang="en-US" sz="1800" dirty="0"/>
        </a:p>
      </dgm:t>
    </dgm:pt>
    <dgm:pt modelId="{DF685EA4-D881-46CC-A413-394F9C6CE5CC}" type="parTrans" cxnId="{91EFBD3B-90CA-49EE-820F-62F7F964941D}">
      <dgm:prSet/>
      <dgm:spPr/>
      <dgm:t>
        <a:bodyPr/>
        <a:lstStyle/>
        <a:p>
          <a:endParaRPr lang="en-US"/>
        </a:p>
      </dgm:t>
    </dgm:pt>
    <dgm:pt modelId="{6135126D-1221-4CC3-A2DF-C3D2E5A9E7F8}" type="sibTrans" cxnId="{91EFBD3B-90CA-49EE-820F-62F7F964941D}">
      <dgm:prSet/>
      <dgm:spPr/>
      <dgm:t>
        <a:bodyPr/>
        <a:lstStyle/>
        <a:p>
          <a:endParaRPr lang="en-US"/>
        </a:p>
      </dgm:t>
    </dgm:pt>
    <dgm:pt modelId="{158C5FF0-6B67-41C9-86FB-A50F1CA5B724}">
      <dgm:prSet custT="1"/>
      <dgm:spPr/>
      <dgm:t>
        <a:bodyPr/>
        <a:lstStyle/>
        <a:p>
          <a:r>
            <a:rPr lang="en-GB" sz="1800" dirty="0"/>
            <a:t>Did you not use any resources, and if so, why? </a:t>
          </a:r>
          <a:endParaRPr lang="en-US" sz="1800" dirty="0"/>
        </a:p>
      </dgm:t>
    </dgm:pt>
    <dgm:pt modelId="{B6058AC7-092A-4B7F-B808-41291764FB49}" type="parTrans" cxnId="{CE8E50FB-60C5-4185-98B7-30738A8E4034}">
      <dgm:prSet/>
      <dgm:spPr/>
      <dgm:t>
        <a:bodyPr/>
        <a:lstStyle/>
        <a:p>
          <a:endParaRPr lang="en-US"/>
        </a:p>
      </dgm:t>
    </dgm:pt>
    <dgm:pt modelId="{C7D09FDF-0F2B-4F38-85CD-8758FC471495}" type="sibTrans" cxnId="{CE8E50FB-60C5-4185-98B7-30738A8E4034}">
      <dgm:prSet/>
      <dgm:spPr/>
      <dgm:t>
        <a:bodyPr/>
        <a:lstStyle/>
        <a:p>
          <a:endParaRPr lang="en-US"/>
        </a:p>
      </dgm:t>
    </dgm:pt>
    <dgm:pt modelId="{CD1D889C-F303-4FE1-BC79-1B374AC3B1E0}">
      <dgm:prSet custT="1"/>
      <dgm:spPr/>
      <dgm:t>
        <a:bodyPr/>
        <a:lstStyle/>
        <a:p>
          <a:r>
            <a:rPr lang="en-GB" sz="1800" dirty="0"/>
            <a:t>Is there anything you would like to add to your resilience plan? </a:t>
          </a:r>
          <a:endParaRPr lang="en-US" sz="1800" dirty="0"/>
        </a:p>
      </dgm:t>
    </dgm:pt>
    <dgm:pt modelId="{044C199C-96DD-46C9-8D62-6838973F1DB5}" type="parTrans" cxnId="{68E8659B-E150-4785-B1F7-1C011D4292A5}">
      <dgm:prSet/>
      <dgm:spPr/>
      <dgm:t>
        <a:bodyPr/>
        <a:lstStyle/>
        <a:p>
          <a:endParaRPr lang="en-US"/>
        </a:p>
      </dgm:t>
    </dgm:pt>
    <dgm:pt modelId="{1A2F5EDE-1986-42D9-9F16-7950FB353491}" type="sibTrans" cxnId="{68E8659B-E150-4785-B1F7-1C011D4292A5}">
      <dgm:prSet/>
      <dgm:spPr/>
      <dgm:t>
        <a:bodyPr/>
        <a:lstStyle/>
        <a:p>
          <a:endParaRPr lang="en-US"/>
        </a:p>
      </dgm:t>
    </dgm:pt>
    <dgm:pt modelId="{75F5E44B-8DA4-4022-B0D2-4A86E1EEF6D5}">
      <dgm:prSet custT="1"/>
      <dgm:spPr/>
      <dgm:t>
        <a:bodyPr/>
        <a:lstStyle/>
        <a:p>
          <a:r>
            <a:rPr lang="en-GB" sz="1800" dirty="0"/>
            <a:t>In what other areas of your life could you use your resilience plan? </a:t>
          </a:r>
          <a:endParaRPr lang="en-US" sz="1800" dirty="0"/>
        </a:p>
      </dgm:t>
    </dgm:pt>
    <dgm:pt modelId="{46091C2A-0327-46DB-AAC9-616B95DB179F}" type="parTrans" cxnId="{F347571C-0616-4A46-9994-F49E1007D543}">
      <dgm:prSet/>
      <dgm:spPr/>
      <dgm:t>
        <a:bodyPr/>
        <a:lstStyle/>
        <a:p>
          <a:endParaRPr lang="en-US"/>
        </a:p>
      </dgm:t>
    </dgm:pt>
    <dgm:pt modelId="{757A8530-0458-47C2-BB72-DAC6DF6178B2}" type="sibTrans" cxnId="{F347571C-0616-4A46-9994-F49E1007D543}">
      <dgm:prSet/>
      <dgm:spPr/>
      <dgm:t>
        <a:bodyPr/>
        <a:lstStyle/>
        <a:p>
          <a:endParaRPr lang="en-US"/>
        </a:p>
      </dgm:t>
    </dgm:pt>
    <dgm:pt modelId="{6C520487-E951-4F7F-B27F-BD8350CC08EF}">
      <dgm:prSet custT="1"/>
      <dgm:spPr/>
      <dgm:t>
        <a:bodyPr/>
        <a:lstStyle/>
        <a:p>
          <a:r>
            <a:rPr lang="en-GB" sz="2000" dirty="0"/>
            <a:t>How might things improve for you? </a:t>
          </a:r>
          <a:endParaRPr lang="en-US" sz="2000" dirty="0"/>
        </a:p>
      </dgm:t>
    </dgm:pt>
    <dgm:pt modelId="{644399B5-3937-4EDD-A28C-798490D191E7}" type="parTrans" cxnId="{47C2BD92-34C6-4370-8A78-695E3AA80EB9}">
      <dgm:prSet/>
      <dgm:spPr/>
      <dgm:t>
        <a:bodyPr/>
        <a:lstStyle/>
        <a:p>
          <a:endParaRPr lang="en-US"/>
        </a:p>
      </dgm:t>
    </dgm:pt>
    <dgm:pt modelId="{415E1CE9-0FBC-4033-BDED-353E1EA32925}" type="sibTrans" cxnId="{47C2BD92-34C6-4370-8A78-695E3AA80EB9}">
      <dgm:prSet/>
      <dgm:spPr/>
      <dgm:t>
        <a:bodyPr/>
        <a:lstStyle/>
        <a:p>
          <a:endParaRPr lang="en-US"/>
        </a:p>
      </dgm:t>
    </dgm:pt>
    <dgm:pt modelId="{073EEAA1-DC1A-4EFD-9570-695772EE4A18}" type="pres">
      <dgm:prSet presAssocID="{02C6D6D8-FBA1-4E8C-BF21-7FE7EC217DDC}" presName="vert0" presStyleCnt="0">
        <dgm:presLayoutVars>
          <dgm:dir/>
          <dgm:animOne val="branch"/>
          <dgm:animLvl val="lvl"/>
        </dgm:presLayoutVars>
      </dgm:prSet>
      <dgm:spPr/>
    </dgm:pt>
    <dgm:pt modelId="{8BDCDEA0-C54A-4577-AC7F-98836D4EA13B}" type="pres">
      <dgm:prSet presAssocID="{A703AADA-FA97-4120-86E6-5CD7E9389320}" presName="thickLine" presStyleLbl="alignNode1" presStyleIdx="0" presStyleCnt="9"/>
      <dgm:spPr/>
    </dgm:pt>
    <dgm:pt modelId="{5A072B88-EB48-4D38-A761-B99CA1379A9A}" type="pres">
      <dgm:prSet presAssocID="{A703AADA-FA97-4120-86E6-5CD7E9389320}" presName="horz1" presStyleCnt="0"/>
      <dgm:spPr/>
    </dgm:pt>
    <dgm:pt modelId="{96F182C5-200A-4EE8-B0B3-444909E8F99C}" type="pres">
      <dgm:prSet presAssocID="{A703AADA-FA97-4120-86E6-5CD7E9389320}" presName="tx1" presStyleLbl="revTx" presStyleIdx="0" presStyleCnt="9"/>
      <dgm:spPr/>
    </dgm:pt>
    <dgm:pt modelId="{088533F7-451C-40FB-B9D8-F5248094D3E6}" type="pres">
      <dgm:prSet presAssocID="{A703AADA-FA97-4120-86E6-5CD7E9389320}" presName="vert1" presStyleCnt="0"/>
      <dgm:spPr/>
    </dgm:pt>
    <dgm:pt modelId="{D4A3E5DE-E15E-4535-A477-C163D741F0FF}" type="pres">
      <dgm:prSet presAssocID="{17444120-8C51-448D-8716-974AAB71F2A2}" presName="thickLine" presStyleLbl="alignNode1" presStyleIdx="1" presStyleCnt="9"/>
      <dgm:spPr/>
    </dgm:pt>
    <dgm:pt modelId="{1720B6DD-478C-4473-85A0-CE3EFA1B1A26}" type="pres">
      <dgm:prSet presAssocID="{17444120-8C51-448D-8716-974AAB71F2A2}" presName="horz1" presStyleCnt="0"/>
      <dgm:spPr/>
    </dgm:pt>
    <dgm:pt modelId="{D077BA72-556E-4747-A4DB-BEAC651037E6}" type="pres">
      <dgm:prSet presAssocID="{17444120-8C51-448D-8716-974AAB71F2A2}" presName="tx1" presStyleLbl="revTx" presStyleIdx="1" presStyleCnt="9"/>
      <dgm:spPr/>
    </dgm:pt>
    <dgm:pt modelId="{2FEA2AB2-899A-46EF-9D45-4ECD52854316}" type="pres">
      <dgm:prSet presAssocID="{17444120-8C51-448D-8716-974AAB71F2A2}" presName="vert1" presStyleCnt="0"/>
      <dgm:spPr/>
    </dgm:pt>
    <dgm:pt modelId="{C4478B5B-7A9F-4FAA-9CCA-71EE0577BA49}" type="pres">
      <dgm:prSet presAssocID="{ED952058-423C-43BF-9ABA-D3BB7959C67E}" presName="thickLine" presStyleLbl="alignNode1" presStyleIdx="2" presStyleCnt="9"/>
      <dgm:spPr/>
    </dgm:pt>
    <dgm:pt modelId="{7DC4DD51-B6B8-4E55-901B-981BF9024CB2}" type="pres">
      <dgm:prSet presAssocID="{ED952058-423C-43BF-9ABA-D3BB7959C67E}" presName="horz1" presStyleCnt="0"/>
      <dgm:spPr/>
    </dgm:pt>
    <dgm:pt modelId="{EBE3395F-CB3D-4A1F-89F8-7EECF92BD769}" type="pres">
      <dgm:prSet presAssocID="{ED952058-423C-43BF-9ABA-D3BB7959C67E}" presName="tx1" presStyleLbl="revTx" presStyleIdx="2" presStyleCnt="9"/>
      <dgm:spPr/>
    </dgm:pt>
    <dgm:pt modelId="{09402D64-D49E-48E0-B061-13FD84665E2F}" type="pres">
      <dgm:prSet presAssocID="{ED952058-423C-43BF-9ABA-D3BB7959C67E}" presName="vert1" presStyleCnt="0"/>
      <dgm:spPr/>
    </dgm:pt>
    <dgm:pt modelId="{35DACC38-04CE-4145-A2D1-48053C580B48}" type="pres">
      <dgm:prSet presAssocID="{B563F049-169E-4391-B87C-278485169B1B}" presName="thickLine" presStyleLbl="alignNode1" presStyleIdx="3" presStyleCnt="9"/>
      <dgm:spPr/>
    </dgm:pt>
    <dgm:pt modelId="{4513BE5D-A3DF-402F-8A10-970FF15CA9DD}" type="pres">
      <dgm:prSet presAssocID="{B563F049-169E-4391-B87C-278485169B1B}" presName="horz1" presStyleCnt="0"/>
      <dgm:spPr/>
    </dgm:pt>
    <dgm:pt modelId="{CAB0B50B-65DA-47FE-BDFF-69CA7532275A}" type="pres">
      <dgm:prSet presAssocID="{B563F049-169E-4391-B87C-278485169B1B}" presName="tx1" presStyleLbl="revTx" presStyleIdx="3" presStyleCnt="9"/>
      <dgm:spPr/>
    </dgm:pt>
    <dgm:pt modelId="{E32F4AFF-8372-40DE-ACAC-D796E9F0F78A}" type="pres">
      <dgm:prSet presAssocID="{B563F049-169E-4391-B87C-278485169B1B}" presName="vert1" presStyleCnt="0"/>
      <dgm:spPr/>
    </dgm:pt>
    <dgm:pt modelId="{42791E5A-57C9-4A80-AACE-59B1E883B15B}" type="pres">
      <dgm:prSet presAssocID="{E927EFBA-C135-42BD-8D6E-FB608D6CC152}" presName="thickLine" presStyleLbl="alignNode1" presStyleIdx="4" presStyleCnt="9"/>
      <dgm:spPr/>
    </dgm:pt>
    <dgm:pt modelId="{FCD2DDA5-C3A8-4095-B2DA-28894BA50120}" type="pres">
      <dgm:prSet presAssocID="{E927EFBA-C135-42BD-8D6E-FB608D6CC152}" presName="horz1" presStyleCnt="0"/>
      <dgm:spPr/>
    </dgm:pt>
    <dgm:pt modelId="{C244FFC7-5CD2-413C-8E7E-16327D80B077}" type="pres">
      <dgm:prSet presAssocID="{E927EFBA-C135-42BD-8D6E-FB608D6CC152}" presName="tx1" presStyleLbl="revTx" presStyleIdx="4" presStyleCnt="9"/>
      <dgm:spPr/>
    </dgm:pt>
    <dgm:pt modelId="{021D70CE-162D-4EF0-9596-905D72BC561D}" type="pres">
      <dgm:prSet presAssocID="{E927EFBA-C135-42BD-8D6E-FB608D6CC152}" presName="vert1" presStyleCnt="0"/>
      <dgm:spPr/>
    </dgm:pt>
    <dgm:pt modelId="{1FA1C631-85DE-44F0-AA37-6237F9AC1536}" type="pres">
      <dgm:prSet presAssocID="{158C5FF0-6B67-41C9-86FB-A50F1CA5B724}" presName="thickLine" presStyleLbl="alignNode1" presStyleIdx="5" presStyleCnt="9"/>
      <dgm:spPr/>
    </dgm:pt>
    <dgm:pt modelId="{3F0609BE-DD8D-4BAE-AEFD-29FD19F540EE}" type="pres">
      <dgm:prSet presAssocID="{158C5FF0-6B67-41C9-86FB-A50F1CA5B724}" presName="horz1" presStyleCnt="0"/>
      <dgm:spPr/>
    </dgm:pt>
    <dgm:pt modelId="{8EBA4839-60D7-4A5D-936D-1E7B01642D32}" type="pres">
      <dgm:prSet presAssocID="{158C5FF0-6B67-41C9-86FB-A50F1CA5B724}" presName="tx1" presStyleLbl="revTx" presStyleIdx="5" presStyleCnt="9"/>
      <dgm:spPr/>
    </dgm:pt>
    <dgm:pt modelId="{2DBB161E-E410-49B9-8636-6D2FD74A1194}" type="pres">
      <dgm:prSet presAssocID="{158C5FF0-6B67-41C9-86FB-A50F1CA5B724}" presName="vert1" presStyleCnt="0"/>
      <dgm:spPr/>
    </dgm:pt>
    <dgm:pt modelId="{6DAB681D-0B3C-4290-BA87-98D103F3B57B}" type="pres">
      <dgm:prSet presAssocID="{CD1D889C-F303-4FE1-BC79-1B374AC3B1E0}" presName="thickLine" presStyleLbl="alignNode1" presStyleIdx="6" presStyleCnt="9"/>
      <dgm:spPr/>
    </dgm:pt>
    <dgm:pt modelId="{B480B3C0-1EEC-4AE3-8173-636897264A4D}" type="pres">
      <dgm:prSet presAssocID="{CD1D889C-F303-4FE1-BC79-1B374AC3B1E0}" presName="horz1" presStyleCnt="0"/>
      <dgm:spPr/>
    </dgm:pt>
    <dgm:pt modelId="{5005E5C1-5205-461A-9B6B-41716F0DF142}" type="pres">
      <dgm:prSet presAssocID="{CD1D889C-F303-4FE1-BC79-1B374AC3B1E0}" presName="tx1" presStyleLbl="revTx" presStyleIdx="6" presStyleCnt="9"/>
      <dgm:spPr/>
    </dgm:pt>
    <dgm:pt modelId="{13B8E66D-46CA-497E-A924-08AD598DBE16}" type="pres">
      <dgm:prSet presAssocID="{CD1D889C-F303-4FE1-BC79-1B374AC3B1E0}" presName="vert1" presStyleCnt="0"/>
      <dgm:spPr/>
    </dgm:pt>
    <dgm:pt modelId="{50B2436B-CAFF-49C1-9878-65E3D8D9E34A}" type="pres">
      <dgm:prSet presAssocID="{75F5E44B-8DA4-4022-B0D2-4A86E1EEF6D5}" presName="thickLine" presStyleLbl="alignNode1" presStyleIdx="7" presStyleCnt="9"/>
      <dgm:spPr/>
    </dgm:pt>
    <dgm:pt modelId="{3BD8A5FE-9135-49AC-8A1E-E9F421C2558A}" type="pres">
      <dgm:prSet presAssocID="{75F5E44B-8DA4-4022-B0D2-4A86E1EEF6D5}" presName="horz1" presStyleCnt="0"/>
      <dgm:spPr/>
    </dgm:pt>
    <dgm:pt modelId="{FD3071EA-51D6-4CE3-8629-67730BF2D683}" type="pres">
      <dgm:prSet presAssocID="{75F5E44B-8DA4-4022-B0D2-4A86E1EEF6D5}" presName="tx1" presStyleLbl="revTx" presStyleIdx="7" presStyleCnt="9"/>
      <dgm:spPr/>
    </dgm:pt>
    <dgm:pt modelId="{D54122C6-4E94-475E-99A8-D16C376AAC77}" type="pres">
      <dgm:prSet presAssocID="{75F5E44B-8DA4-4022-B0D2-4A86E1EEF6D5}" presName="vert1" presStyleCnt="0"/>
      <dgm:spPr/>
    </dgm:pt>
    <dgm:pt modelId="{D4A664D2-6A43-4128-B8C6-73B30DC21619}" type="pres">
      <dgm:prSet presAssocID="{6C520487-E951-4F7F-B27F-BD8350CC08EF}" presName="thickLine" presStyleLbl="alignNode1" presStyleIdx="8" presStyleCnt="9"/>
      <dgm:spPr/>
    </dgm:pt>
    <dgm:pt modelId="{C93EC4CF-B54C-409B-818D-D68AC7C51377}" type="pres">
      <dgm:prSet presAssocID="{6C520487-E951-4F7F-B27F-BD8350CC08EF}" presName="horz1" presStyleCnt="0"/>
      <dgm:spPr/>
    </dgm:pt>
    <dgm:pt modelId="{D52D9CD2-66CD-4BD4-84BE-66B6B20CF80B}" type="pres">
      <dgm:prSet presAssocID="{6C520487-E951-4F7F-B27F-BD8350CC08EF}" presName="tx1" presStyleLbl="revTx" presStyleIdx="8" presStyleCnt="9"/>
      <dgm:spPr/>
    </dgm:pt>
    <dgm:pt modelId="{D0BE821F-77EF-45C1-895A-D86B4A16B99C}" type="pres">
      <dgm:prSet presAssocID="{6C520487-E951-4F7F-B27F-BD8350CC08EF}" presName="vert1" presStyleCnt="0"/>
      <dgm:spPr/>
    </dgm:pt>
  </dgm:ptLst>
  <dgm:cxnLst>
    <dgm:cxn modelId="{F8919801-31D5-457F-B224-0AC520365B05}" srcId="{02C6D6D8-FBA1-4E8C-BF21-7FE7EC217DDC}" destId="{A703AADA-FA97-4120-86E6-5CD7E9389320}" srcOrd="0" destOrd="0" parTransId="{5371F38B-3FCD-4DE0-9F3A-2331CA5EC5F8}" sibTransId="{825E78AF-E906-4193-AF93-1A109DEC82CD}"/>
    <dgm:cxn modelId="{BCA2A40A-009E-4471-BE84-D3B0E992F791}" type="presOf" srcId="{ED952058-423C-43BF-9ABA-D3BB7959C67E}" destId="{EBE3395F-CB3D-4A1F-89F8-7EECF92BD769}" srcOrd="0" destOrd="0" presId="urn:microsoft.com/office/officeart/2008/layout/LinedList"/>
    <dgm:cxn modelId="{F347571C-0616-4A46-9994-F49E1007D543}" srcId="{02C6D6D8-FBA1-4E8C-BF21-7FE7EC217DDC}" destId="{75F5E44B-8DA4-4022-B0D2-4A86E1EEF6D5}" srcOrd="7" destOrd="0" parTransId="{46091C2A-0327-46DB-AAC9-616B95DB179F}" sibTransId="{757A8530-0458-47C2-BB72-DAC6DF6178B2}"/>
    <dgm:cxn modelId="{91EFBD3B-90CA-49EE-820F-62F7F964941D}" srcId="{02C6D6D8-FBA1-4E8C-BF21-7FE7EC217DDC}" destId="{E927EFBA-C135-42BD-8D6E-FB608D6CC152}" srcOrd="4" destOrd="0" parTransId="{DF685EA4-D881-46CC-A413-394F9C6CE5CC}" sibTransId="{6135126D-1221-4CC3-A2DF-C3D2E5A9E7F8}"/>
    <dgm:cxn modelId="{C4301040-33EB-44D2-BA30-5F0EF8868C0D}" type="presOf" srcId="{6C520487-E951-4F7F-B27F-BD8350CC08EF}" destId="{D52D9CD2-66CD-4BD4-84BE-66B6B20CF80B}" srcOrd="0" destOrd="0" presId="urn:microsoft.com/office/officeart/2008/layout/LinedList"/>
    <dgm:cxn modelId="{5423D65B-EAFC-480C-A157-417F595FF8BC}" type="presOf" srcId="{CD1D889C-F303-4FE1-BC79-1B374AC3B1E0}" destId="{5005E5C1-5205-461A-9B6B-41716F0DF142}" srcOrd="0" destOrd="0" presId="urn:microsoft.com/office/officeart/2008/layout/LinedList"/>
    <dgm:cxn modelId="{C51E2D4A-968F-43D0-B933-581CD40145E1}" srcId="{02C6D6D8-FBA1-4E8C-BF21-7FE7EC217DDC}" destId="{ED952058-423C-43BF-9ABA-D3BB7959C67E}" srcOrd="2" destOrd="0" parTransId="{27E97BA4-7747-469D-9989-616ED95F1F3C}" sibTransId="{24303C8D-9231-47A8-A4ED-39C5112862B8}"/>
    <dgm:cxn modelId="{013D685A-12CB-4800-9885-20D6101A9400}" type="presOf" srcId="{158C5FF0-6B67-41C9-86FB-A50F1CA5B724}" destId="{8EBA4839-60D7-4A5D-936D-1E7B01642D32}" srcOrd="0" destOrd="0" presId="urn:microsoft.com/office/officeart/2008/layout/LinedList"/>
    <dgm:cxn modelId="{47C2BD92-34C6-4370-8A78-695E3AA80EB9}" srcId="{02C6D6D8-FBA1-4E8C-BF21-7FE7EC217DDC}" destId="{6C520487-E951-4F7F-B27F-BD8350CC08EF}" srcOrd="8" destOrd="0" parTransId="{644399B5-3937-4EDD-A28C-798490D191E7}" sibTransId="{415E1CE9-0FBC-4033-BDED-353E1EA32925}"/>
    <dgm:cxn modelId="{E985D194-B3BE-4CC9-8C11-704F5BD0CBAF}" type="presOf" srcId="{75F5E44B-8DA4-4022-B0D2-4A86E1EEF6D5}" destId="{FD3071EA-51D6-4CE3-8629-67730BF2D683}" srcOrd="0" destOrd="0" presId="urn:microsoft.com/office/officeart/2008/layout/LinedList"/>
    <dgm:cxn modelId="{68E8659B-E150-4785-B1F7-1C011D4292A5}" srcId="{02C6D6D8-FBA1-4E8C-BF21-7FE7EC217DDC}" destId="{CD1D889C-F303-4FE1-BC79-1B374AC3B1E0}" srcOrd="6" destOrd="0" parTransId="{044C199C-96DD-46C9-8D62-6838973F1DB5}" sibTransId="{1A2F5EDE-1986-42D9-9F16-7950FB353491}"/>
    <dgm:cxn modelId="{02B1D59C-45B6-464A-B27D-E9B6E7642425}" type="presOf" srcId="{B563F049-169E-4391-B87C-278485169B1B}" destId="{CAB0B50B-65DA-47FE-BDFF-69CA7532275A}" srcOrd="0" destOrd="0" presId="urn:microsoft.com/office/officeart/2008/layout/LinedList"/>
    <dgm:cxn modelId="{94AB20B5-D9D4-45F7-B821-56C171B2B457}" type="presOf" srcId="{17444120-8C51-448D-8716-974AAB71F2A2}" destId="{D077BA72-556E-4747-A4DB-BEAC651037E6}" srcOrd="0" destOrd="0" presId="urn:microsoft.com/office/officeart/2008/layout/LinedList"/>
    <dgm:cxn modelId="{2647B2C1-7093-41BB-A921-986B1D364D41}" type="presOf" srcId="{A703AADA-FA97-4120-86E6-5CD7E9389320}" destId="{96F182C5-200A-4EE8-B0B3-444909E8F99C}" srcOrd="0" destOrd="0" presId="urn:microsoft.com/office/officeart/2008/layout/LinedList"/>
    <dgm:cxn modelId="{6E3BD4D0-FD12-4A7B-8630-B9FC37530831}" srcId="{02C6D6D8-FBA1-4E8C-BF21-7FE7EC217DDC}" destId="{B563F049-169E-4391-B87C-278485169B1B}" srcOrd="3" destOrd="0" parTransId="{CDC6DCAB-5081-4C43-AE90-121C727ABCBC}" sibTransId="{E4252DDC-1F77-461D-8A72-0B9631A93ED9}"/>
    <dgm:cxn modelId="{FCF3DBD0-E619-48AB-9025-6D6DAFF76A77}" srcId="{02C6D6D8-FBA1-4E8C-BF21-7FE7EC217DDC}" destId="{17444120-8C51-448D-8716-974AAB71F2A2}" srcOrd="1" destOrd="0" parTransId="{B8135BF8-5FA1-4F90-ABA9-283C9F230D38}" sibTransId="{5728D37E-BB73-4A3C-9A6A-D4FE89E55F20}"/>
    <dgm:cxn modelId="{26B980DA-1661-43D9-8DE7-26D9694AE91E}" type="presOf" srcId="{E927EFBA-C135-42BD-8D6E-FB608D6CC152}" destId="{C244FFC7-5CD2-413C-8E7E-16327D80B077}" srcOrd="0" destOrd="0" presId="urn:microsoft.com/office/officeart/2008/layout/LinedList"/>
    <dgm:cxn modelId="{4B4849F5-BE73-4051-921A-88C0AB1247BF}" type="presOf" srcId="{02C6D6D8-FBA1-4E8C-BF21-7FE7EC217DDC}" destId="{073EEAA1-DC1A-4EFD-9570-695772EE4A18}" srcOrd="0" destOrd="0" presId="urn:microsoft.com/office/officeart/2008/layout/LinedList"/>
    <dgm:cxn modelId="{CE8E50FB-60C5-4185-98B7-30738A8E4034}" srcId="{02C6D6D8-FBA1-4E8C-BF21-7FE7EC217DDC}" destId="{158C5FF0-6B67-41C9-86FB-A50F1CA5B724}" srcOrd="5" destOrd="0" parTransId="{B6058AC7-092A-4B7F-B808-41291764FB49}" sibTransId="{C7D09FDF-0F2B-4F38-85CD-8758FC471495}"/>
    <dgm:cxn modelId="{D904D721-54DF-4414-90C8-345B3ECA1958}" type="presParOf" srcId="{073EEAA1-DC1A-4EFD-9570-695772EE4A18}" destId="{8BDCDEA0-C54A-4577-AC7F-98836D4EA13B}" srcOrd="0" destOrd="0" presId="urn:microsoft.com/office/officeart/2008/layout/LinedList"/>
    <dgm:cxn modelId="{CC931137-B28A-4DA7-8676-44B4150EC778}" type="presParOf" srcId="{073EEAA1-DC1A-4EFD-9570-695772EE4A18}" destId="{5A072B88-EB48-4D38-A761-B99CA1379A9A}" srcOrd="1" destOrd="0" presId="urn:microsoft.com/office/officeart/2008/layout/LinedList"/>
    <dgm:cxn modelId="{1C97D633-F9E6-4ED7-86C1-7F05B33C471C}" type="presParOf" srcId="{5A072B88-EB48-4D38-A761-B99CA1379A9A}" destId="{96F182C5-200A-4EE8-B0B3-444909E8F99C}" srcOrd="0" destOrd="0" presId="urn:microsoft.com/office/officeart/2008/layout/LinedList"/>
    <dgm:cxn modelId="{3C0F6C44-C1CE-4EDA-A599-CBB9339D1773}" type="presParOf" srcId="{5A072B88-EB48-4D38-A761-B99CA1379A9A}" destId="{088533F7-451C-40FB-B9D8-F5248094D3E6}" srcOrd="1" destOrd="0" presId="urn:microsoft.com/office/officeart/2008/layout/LinedList"/>
    <dgm:cxn modelId="{9B1183B4-C965-4ACF-BF99-AB6A6AD88E8E}" type="presParOf" srcId="{073EEAA1-DC1A-4EFD-9570-695772EE4A18}" destId="{D4A3E5DE-E15E-4535-A477-C163D741F0FF}" srcOrd="2" destOrd="0" presId="urn:microsoft.com/office/officeart/2008/layout/LinedList"/>
    <dgm:cxn modelId="{FD9E0462-9485-43B7-BA1E-E163CDED4807}" type="presParOf" srcId="{073EEAA1-DC1A-4EFD-9570-695772EE4A18}" destId="{1720B6DD-478C-4473-85A0-CE3EFA1B1A26}" srcOrd="3" destOrd="0" presId="urn:microsoft.com/office/officeart/2008/layout/LinedList"/>
    <dgm:cxn modelId="{63F39A96-92D7-406C-99BC-5C9FA46A44FE}" type="presParOf" srcId="{1720B6DD-478C-4473-85A0-CE3EFA1B1A26}" destId="{D077BA72-556E-4747-A4DB-BEAC651037E6}" srcOrd="0" destOrd="0" presId="urn:microsoft.com/office/officeart/2008/layout/LinedList"/>
    <dgm:cxn modelId="{70C6201A-229F-4D81-8B4D-F21DCA738CB1}" type="presParOf" srcId="{1720B6DD-478C-4473-85A0-CE3EFA1B1A26}" destId="{2FEA2AB2-899A-46EF-9D45-4ECD52854316}" srcOrd="1" destOrd="0" presId="urn:microsoft.com/office/officeart/2008/layout/LinedList"/>
    <dgm:cxn modelId="{3C6C9592-2954-4BE6-A5AC-D8D585E577C6}" type="presParOf" srcId="{073EEAA1-DC1A-4EFD-9570-695772EE4A18}" destId="{C4478B5B-7A9F-4FAA-9CCA-71EE0577BA49}" srcOrd="4" destOrd="0" presId="urn:microsoft.com/office/officeart/2008/layout/LinedList"/>
    <dgm:cxn modelId="{EC23979B-DE68-4727-8630-8D870D75FDE8}" type="presParOf" srcId="{073EEAA1-DC1A-4EFD-9570-695772EE4A18}" destId="{7DC4DD51-B6B8-4E55-901B-981BF9024CB2}" srcOrd="5" destOrd="0" presId="urn:microsoft.com/office/officeart/2008/layout/LinedList"/>
    <dgm:cxn modelId="{A220FFBE-78B6-4879-A2BF-267BCB277575}" type="presParOf" srcId="{7DC4DD51-B6B8-4E55-901B-981BF9024CB2}" destId="{EBE3395F-CB3D-4A1F-89F8-7EECF92BD769}" srcOrd="0" destOrd="0" presId="urn:microsoft.com/office/officeart/2008/layout/LinedList"/>
    <dgm:cxn modelId="{C86B260D-F440-4974-AE9E-731AEF6D6864}" type="presParOf" srcId="{7DC4DD51-B6B8-4E55-901B-981BF9024CB2}" destId="{09402D64-D49E-48E0-B061-13FD84665E2F}" srcOrd="1" destOrd="0" presId="urn:microsoft.com/office/officeart/2008/layout/LinedList"/>
    <dgm:cxn modelId="{FD59241B-FD9F-4F49-9FB4-68DB5781572E}" type="presParOf" srcId="{073EEAA1-DC1A-4EFD-9570-695772EE4A18}" destId="{35DACC38-04CE-4145-A2D1-48053C580B48}" srcOrd="6" destOrd="0" presId="urn:microsoft.com/office/officeart/2008/layout/LinedList"/>
    <dgm:cxn modelId="{34F93E9E-9A85-4982-AC9E-91360B9F7B16}" type="presParOf" srcId="{073EEAA1-DC1A-4EFD-9570-695772EE4A18}" destId="{4513BE5D-A3DF-402F-8A10-970FF15CA9DD}" srcOrd="7" destOrd="0" presId="urn:microsoft.com/office/officeart/2008/layout/LinedList"/>
    <dgm:cxn modelId="{A2E1774D-FBF3-4CFE-B578-60EF9CFB4E7C}" type="presParOf" srcId="{4513BE5D-A3DF-402F-8A10-970FF15CA9DD}" destId="{CAB0B50B-65DA-47FE-BDFF-69CA7532275A}" srcOrd="0" destOrd="0" presId="urn:microsoft.com/office/officeart/2008/layout/LinedList"/>
    <dgm:cxn modelId="{28899DF9-9E5F-44D2-A284-F899641D89B7}" type="presParOf" srcId="{4513BE5D-A3DF-402F-8A10-970FF15CA9DD}" destId="{E32F4AFF-8372-40DE-ACAC-D796E9F0F78A}" srcOrd="1" destOrd="0" presId="urn:microsoft.com/office/officeart/2008/layout/LinedList"/>
    <dgm:cxn modelId="{BF1B932D-363C-4360-84A5-859956CB0D9F}" type="presParOf" srcId="{073EEAA1-DC1A-4EFD-9570-695772EE4A18}" destId="{42791E5A-57C9-4A80-AACE-59B1E883B15B}" srcOrd="8" destOrd="0" presId="urn:microsoft.com/office/officeart/2008/layout/LinedList"/>
    <dgm:cxn modelId="{AD329671-D0B7-4FCE-86DD-51BABE4EEF5A}" type="presParOf" srcId="{073EEAA1-DC1A-4EFD-9570-695772EE4A18}" destId="{FCD2DDA5-C3A8-4095-B2DA-28894BA50120}" srcOrd="9" destOrd="0" presId="urn:microsoft.com/office/officeart/2008/layout/LinedList"/>
    <dgm:cxn modelId="{C8433A72-B495-4043-8A82-9694A58520A0}" type="presParOf" srcId="{FCD2DDA5-C3A8-4095-B2DA-28894BA50120}" destId="{C244FFC7-5CD2-413C-8E7E-16327D80B077}" srcOrd="0" destOrd="0" presId="urn:microsoft.com/office/officeart/2008/layout/LinedList"/>
    <dgm:cxn modelId="{F16211E1-8535-4486-935A-DD545847330F}" type="presParOf" srcId="{FCD2DDA5-C3A8-4095-B2DA-28894BA50120}" destId="{021D70CE-162D-4EF0-9596-905D72BC561D}" srcOrd="1" destOrd="0" presId="urn:microsoft.com/office/officeart/2008/layout/LinedList"/>
    <dgm:cxn modelId="{165C7AE2-BF9A-4358-920F-EEF9E24A3301}" type="presParOf" srcId="{073EEAA1-DC1A-4EFD-9570-695772EE4A18}" destId="{1FA1C631-85DE-44F0-AA37-6237F9AC1536}" srcOrd="10" destOrd="0" presId="urn:microsoft.com/office/officeart/2008/layout/LinedList"/>
    <dgm:cxn modelId="{6B24F691-7DC5-46AC-8954-18BE3A41084F}" type="presParOf" srcId="{073EEAA1-DC1A-4EFD-9570-695772EE4A18}" destId="{3F0609BE-DD8D-4BAE-AEFD-29FD19F540EE}" srcOrd="11" destOrd="0" presId="urn:microsoft.com/office/officeart/2008/layout/LinedList"/>
    <dgm:cxn modelId="{BE56DA8E-C0B8-479F-9779-237577F82261}" type="presParOf" srcId="{3F0609BE-DD8D-4BAE-AEFD-29FD19F540EE}" destId="{8EBA4839-60D7-4A5D-936D-1E7B01642D32}" srcOrd="0" destOrd="0" presId="urn:microsoft.com/office/officeart/2008/layout/LinedList"/>
    <dgm:cxn modelId="{B99E72BF-F5C4-4595-8009-3FBB0EDE8E1B}" type="presParOf" srcId="{3F0609BE-DD8D-4BAE-AEFD-29FD19F540EE}" destId="{2DBB161E-E410-49B9-8636-6D2FD74A1194}" srcOrd="1" destOrd="0" presId="urn:microsoft.com/office/officeart/2008/layout/LinedList"/>
    <dgm:cxn modelId="{1527DB4C-8CDB-4FD1-B9C8-D2BFE32B29B1}" type="presParOf" srcId="{073EEAA1-DC1A-4EFD-9570-695772EE4A18}" destId="{6DAB681D-0B3C-4290-BA87-98D103F3B57B}" srcOrd="12" destOrd="0" presId="urn:microsoft.com/office/officeart/2008/layout/LinedList"/>
    <dgm:cxn modelId="{627421DB-B3D3-4418-BA39-923ED1391B23}" type="presParOf" srcId="{073EEAA1-DC1A-4EFD-9570-695772EE4A18}" destId="{B480B3C0-1EEC-4AE3-8173-636897264A4D}" srcOrd="13" destOrd="0" presId="urn:microsoft.com/office/officeart/2008/layout/LinedList"/>
    <dgm:cxn modelId="{7E4FD1B5-CA7A-4F95-886B-EA039CCA49FF}" type="presParOf" srcId="{B480B3C0-1EEC-4AE3-8173-636897264A4D}" destId="{5005E5C1-5205-461A-9B6B-41716F0DF142}" srcOrd="0" destOrd="0" presId="urn:microsoft.com/office/officeart/2008/layout/LinedList"/>
    <dgm:cxn modelId="{552F3174-A4E3-4D36-AEA0-3FF98CCAFB62}" type="presParOf" srcId="{B480B3C0-1EEC-4AE3-8173-636897264A4D}" destId="{13B8E66D-46CA-497E-A924-08AD598DBE16}" srcOrd="1" destOrd="0" presId="urn:microsoft.com/office/officeart/2008/layout/LinedList"/>
    <dgm:cxn modelId="{747D21A9-4D69-4FA7-B809-04FC0D9C500C}" type="presParOf" srcId="{073EEAA1-DC1A-4EFD-9570-695772EE4A18}" destId="{50B2436B-CAFF-49C1-9878-65E3D8D9E34A}" srcOrd="14" destOrd="0" presId="urn:microsoft.com/office/officeart/2008/layout/LinedList"/>
    <dgm:cxn modelId="{215631AF-A1C3-4883-B193-913FF8243F0F}" type="presParOf" srcId="{073EEAA1-DC1A-4EFD-9570-695772EE4A18}" destId="{3BD8A5FE-9135-49AC-8A1E-E9F421C2558A}" srcOrd="15" destOrd="0" presId="urn:microsoft.com/office/officeart/2008/layout/LinedList"/>
    <dgm:cxn modelId="{A3A3B9F3-2A73-4F72-8C7F-E5B4D7DC8C13}" type="presParOf" srcId="{3BD8A5FE-9135-49AC-8A1E-E9F421C2558A}" destId="{FD3071EA-51D6-4CE3-8629-67730BF2D683}" srcOrd="0" destOrd="0" presId="urn:microsoft.com/office/officeart/2008/layout/LinedList"/>
    <dgm:cxn modelId="{C46E821E-144D-4925-9B8C-07FD8B6C3E02}" type="presParOf" srcId="{3BD8A5FE-9135-49AC-8A1E-E9F421C2558A}" destId="{D54122C6-4E94-475E-99A8-D16C376AAC77}" srcOrd="1" destOrd="0" presId="urn:microsoft.com/office/officeart/2008/layout/LinedList"/>
    <dgm:cxn modelId="{9DF79BFA-C36A-4491-9A37-21E971BCC360}" type="presParOf" srcId="{073EEAA1-DC1A-4EFD-9570-695772EE4A18}" destId="{D4A664D2-6A43-4128-B8C6-73B30DC21619}" srcOrd="16" destOrd="0" presId="urn:microsoft.com/office/officeart/2008/layout/LinedList"/>
    <dgm:cxn modelId="{D3FD0210-EDDE-48A0-9EB1-B88EA5901004}" type="presParOf" srcId="{073EEAA1-DC1A-4EFD-9570-695772EE4A18}" destId="{C93EC4CF-B54C-409B-818D-D68AC7C51377}" srcOrd="17" destOrd="0" presId="urn:microsoft.com/office/officeart/2008/layout/LinedList"/>
    <dgm:cxn modelId="{28D32C1D-5F76-415D-A6E1-D5DC6E6785B0}" type="presParOf" srcId="{C93EC4CF-B54C-409B-818D-D68AC7C51377}" destId="{D52D9CD2-66CD-4BD4-84BE-66B6B20CF80B}" srcOrd="0" destOrd="0" presId="urn:microsoft.com/office/officeart/2008/layout/LinedList"/>
    <dgm:cxn modelId="{1DB09C72-B4F1-452E-97F5-D8386707BFA1}" type="presParOf" srcId="{C93EC4CF-B54C-409B-818D-D68AC7C51377}" destId="{D0BE821F-77EF-45C1-895A-D86B4A16B9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E0A4E98-FAFD-495A-ABC8-E0C704B8656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250F416-B3B5-4F03-BC9E-9922679C90C8}">
      <dgm:prSet/>
      <dgm:spPr/>
      <dgm:t>
        <a:bodyPr/>
        <a:lstStyle/>
        <a:p>
          <a:pPr>
            <a:lnSpc>
              <a:spcPct val="100000"/>
            </a:lnSpc>
          </a:pPr>
          <a:r>
            <a:rPr lang="en-GB" b="1" dirty="0"/>
            <a:t>Physical energy </a:t>
          </a:r>
          <a:r>
            <a:rPr lang="en-GB" dirty="0"/>
            <a:t>is derived from how well we fuel our body, including nutrition, exercise, rest, and sleep.</a:t>
          </a:r>
          <a:endParaRPr lang="en-US" dirty="0"/>
        </a:p>
      </dgm:t>
    </dgm:pt>
    <dgm:pt modelId="{332BAD6D-6285-43B6-9E7C-E3412353EDDA}" type="parTrans" cxnId="{4923971B-F575-4B2E-8671-12D0C77E9BBB}">
      <dgm:prSet/>
      <dgm:spPr/>
      <dgm:t>
        <a:bodyPr/>
        <a:lstStyle/>
        <a:p>
          <a:endParaRPr lang="en-US"/>
        </a:p>
      </dgm:t>
    </dgm:pt>
    <dgm:pt modelId="{26C3B48E-2440-4A49-A662-B429B1AA552F}" type="sibTrans" cxnId="{4923971B-F575-4B2E-8671-12D0C77E9BBB}">
      <dgm:prSet/>
      <dgm:spPr/>
      <dgm:t>
        <a:bodyPr/>
        <a:lstStyle/>
        <a:p>
          <a:endParaRPr lang="en-US"/>
        </a:p>
      </dgm:t>
    </dgm:pt>
    <dgm:pt modelId="{129A975C-2A72-4A94-86E5-5713CD57F093}">
      <dgm:prSet/>
      <dgm:spPr/>
      <dgm:t>
        <a:bodyPr/>
        <a:lstStyle/>
        <a:p>
          <a:pPr>
            <a:lnSpc>
              <a:spcPct val="100000"/>
            </a:lnSpc>
          </a:pPr>
          <a:r>
            <a:rPr lang="en-GB" dirty="0"/>
            <a:t>When we can manage our </a:t>
          </a:r>
          <a:r>
            <a:rPr lang="en-GB" b="1" dirty="0"/>
            <a:t>emotions, </a:t>
          </a:r>
          <a:r>
            <a:rPr lang="en-GB" dirty="0"/>
            <a:t>and develop psychological flexibility, we can enhance the quality of our emotional energy and subsequent performance. </a:t>
          </a:r>
          <a:endParaRPr lang="en-US" dirty="0"/>
        </a:p>
      </dgm:t>
    </dgm:pt>
    <dgm:pt modelId="{55010BC2-7616-4DCA-8133-53FC8CAAD227}" type="parTrans" cxnId="{829D55A8-F8A7-4EE9-BC79-106EFAE43E55}">
      <dgm:prSet/>
      <dgm:spPr/>
      <dgm:t>
        <a:bodyPr/>
        <a:lstStyle/>
        <a:p>
          <a:endParaRPr lang="en-US"/>
        </a:p>
      </dgm:t>
    </dgm:pt>
    <dgm:pt modelId="{418CC288-854B-4326-8D8B-17D26634599D}" type="sibTrans" cxnId="{829D55A8-F8A7-4EE9-BC79-106EFAE43E55}">
      <dgm:prSet/>
      <dgm:spPr/>
      <dgm:t>
        <a:bodyPr/>
        <a:lstStyle/>
        <a:p>
          <a:endParaRPr lang="en-US"/>
        </a:p>
      </dgm:t>
    </dgm:pt>
    <dgm:pt modelId="{48B78853-2CE0-4825-83D1-7F02F39A9163}">
      <dgm:prSet/>
      <dgm:spPr/>
      <dgm:t>
        <a:bodyPr/>
        <a:lstStyle/>
        <a:p>
          <a:pPr>
            <a:lnSpc>
              <a:spcPct val="100000"/>
            </a:lnSpc>
          </a:pPr>
          <a:r>
            <a:rPr lang="en-GB" b="1" dirty="0"/>
            <a:t>Mental energy </a:t>
          </a:r>
          <a:r>
            <a:rPr lang="en-GB" dirty="0"/>
            <a:t>can be honed by learning how to develop attentional focus, a key strategy to counteract the influence of distractions prevalent in today’s work/social environments.</a:t>
          </a:r>
          <a:endParaRPr lang="en-US" dirty="0"/>
        </a:p>
      </dgm:t>
    </dgm:pt>
    <dgm:pt modelId="{815A480C-35F8-44B1-A39D-9548D9A95562}" type="parTrans" cxnId="{B0AF9650-10DB-4C76-A0D2-6CBFF8BC510A}">
      <dgm:prSet/>
      <dgm:spPr/>
      <dgm:t>
        <a:bodyPr/>
        <a:lstStyle/>
        <a:p>
          <a:endParaRPr lang="en-US"/>
        </a:p>
      </dgm:t>
    </dgm:pt>
    <dgm:pt modelId="{3CAEE0BB-111E-49FA-8D06-B3E77B6BB4FC}" type="sibTrans" cxnId="{B0AF9650-10DB-4C76-A0D2-6CBFF8BC510A}">
      <dgm:prSet/>
      <dgm:spPr/>
      <dgm:t>
        <a:bodyPr/>
        <a:lstStyle/>
        <a:p>
          <a:endParaRPr lang="en-US"/>
        </a:p>
      </dgm:t>
    </dgm:pt>
    <dgm:pt modelId="{B2A8B84D-2F0E-4A3B-9F46-6298DBDE4390}">
      <dgm:prSet/>
      <dgm:spPr/>
      <dgm:t>
        <a:bodyPr/>
        <a:lstStyle/>
        <a:p>
          <a:pPr>
            <a:lnSpc>
              <a:spcPct val="100000"/>
            </a:lnSpc>
          </a:pPr>
          <a:r>
            <a:rPr lang="en-GB" dirty="0"/>
            <a:t>Finally, we can tap into our </a:t>
          </a:r>
          <a:r>
            <a:rPr lang="en-GB" b="1" dirty="0"/>
            <a:t>spiritual energy </a:t>
          </a:r>
          <a:r>
            <a:rPr lang="en-GB" dirty="0"/>
            <a:t>when our activities are aligned with our values and develop a sense of meaning and purpose.</a:t>
          </a:r>
          <a:endParaRPr lang="en-US" dirty="0"/>
        </a:p>
      </dgm:t>
    </dgm:pt>
    <dgm:pt modelId="{B58D9216-4E9C-4EAE-9DB4-D4C106DB52BC}" type="parTrans" cxnId="{53C2420C-458E-428E-A944-0FD03A727D23}">
      <dgm:prSet/>
      <dgm:spPr/>
      <dgm:t>
        <a:bodyPr/>
        <a:lstStyle/>
        <a:p>
          <a:endParaRPr lang="en-US"/>
        </a:p>
      </dgm:t>
    </dgm:pt>
    <dgm:pt modelId="{5C7D4509-1D28-4014-B064-7308CB751DEE}" type="sibTrans" cxnId="{53C2420C-458E-428E-A944-0FD03A727D23}">
      <dgm:prSet/>
      <dgm:spPr/>
      <dgm:t>
        <a:bodyPr/>
        <a:lstStyle/>
        <a:p>
          <a:endParaRPr lang="en-US"/>
        </a:p>
      </dgm:t>
    </dgm:pt>
    <dgm:pt modelId="{23723B24-789E-43E0-AC44-1ACB86F49E98}" type="pres">
      <dgm:prSet presAssocID="{2E0A4E98-FAFD-495A-ABC8-E0C704B8656E}" presName="root" presStyleCnt="0">
        <dgm:presLayoutVars>
          <dgm:dir/>
          <dgm:resizeHandles val="exact"/>
        </dgm:presLayoutVars>
      </dgm:prSet>
      <dgm:spPr/>
    </dgm:pt>
    <dgm:pt modelId="{690D9827-ED07-4697-A723-B00825576B28}" type="pres">
      <dgm:prSet presAssocID="{D250F416-B3B5-4F03-BC9E-9922679C90C8}" presName="compNode" presStyleCnt="0"/>
      <dgm:spPr/>
    </dgm:pt>
    <dgm:pt modelId="{92E532E0-2FB9-4411-B7CF-635F5AA3D6BF}" type="pres">
      <dgm:prSet presAssocID="{D250F416-B3B5-4F03-BC9E-9922679C90C8}" presName="bgRect" presStyleLbl="bgShp" presStyleIdx="0" presStyleCnt="4"/>
      <dgm:spPr/>
    </dgm:pt>
    <dgm:pt modelId="{5B05B8D1-1454-44F4-B830-0CDA61F1FCDA}" type="pres">
      <dgm:prSet presAssocID="{D250F416-B3B5-4F03-BC9E-9922679C90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C979BF78-B46A-4C18-B9B1-7F02E5A14A3F}" type="pres">
      <dgm:prSet presAssocID="{D250F416-B3B5-4F03-BC9E-9922679C90C8}" presName="spaceRect" presStyleCnt="0"/>
      <dgm:spPr/>
    </dgm:pt>
    <dgm:pt modelId="{53EEDA76-A718-4E02-A19C-671A8D1259C6}" type="pres">
      <dgm:prSet presAssocID="{D250F416-B3B5-4F03-BC9E-9922679C90C8}" presName="parTx" presStyleLbl="revTx" presStyleIdx="0" presStyleCnt="4">
        <dgm:presLayoutVars>
          <dgm:chMax val="0"/>
          <dgm:chPref val="0"/>
        </dgm:presLayoutVars>
      </dgm:prSet>
      <dgm:spPr/>
    </dgm:pt>
    <dgm:pt modelId="{3162FC61-3DE0-410B-8ED7-570E27FEE130}" type="pres">
      <dgm:prSet presAssocID="{26C3B48E-2440-4A49-A662-B429B1AA552F}" presName="sibTrans" presStyleCnt="0"/>
      <dgm:spPr/>
    </dgm:pt>
    <dgm:pt modelId="{52276695-6EE1-4EA5-AAC7-3CD1AE61FCD1}" type="pres">
      <dgm:prSet presAssocID="{129A975C-2A72-4A94-86E5-5713CD57F093}" presName="compNode" presStyleCnt="0"/>
      <dgm:spPr/>
    </dgm:pt>
    <dgm:pt modelId="{59ED0744-E003-4BC9-BF1F-703C81FAD443}" type="pres">
      <dgm:prSet presAssocID="{129A975C-2A72-4A94-86E5-5713CD57F093}" presName="bgRect" presStyleLbl="bgShp" presStyleIdx="1" presStyleCnt="4"/>
      <dgm:spPr/>
    </dgm:pt>
    <dgm:pt modelId="{0977A9B1-50DB-4302-AEC6-BC9523CA9D02}" type="pres">
      <dgm:prSet presAssocID="{129A975C-2A72-4A94-86E5-5713CD57F0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63D888DF-84B7-4CAA-AEE4-50DBEF9A3C25}" type="pres">
      <dgm:prSet presAssocID="{129A975C-2A72-4A94-86E5-5713CD57F093}" presName="spaceRect" presStyleCnt="0"/>
      <dgm:spPr/>
    </dgm:pt>
    <dgm:pt modelId="{C743A7D8-121C-45B8-906A-680C6A9CA8A3}" type="pres">
      <dgm:prSet presAssocID="{129A975C-2A72-4A94-86E5-5713CD57F093}" presName="parTx" presStyleLbl="revTx" presStyleIdx="1" presStyleCnt="4">
        <dgm:presLayoutVars>
          <dgm:chMax val="0"/>
          <dgm:chPref val="0"/>
        </dgm:presLayoutVars>
      </dgm:prSet>
      <dgm:spPr/>
    </dgm:pt>
    <dgm:pt modelId="{C40DCEB4-6D9D-4224-856E-95508D9E6F83}" type="pres">
      <dgm:prSet presAssocID="{418CC288-854B-4326-8D8B-17D26634599D}" presName="sibTrans" presStyleCnt="0"/>
      <dgm:spPr/>
    </dgm:pt>
    <dgm:pt modelId="{4D61B74F-22E8-4C53-B1BA-81ECCD0291FC}" type="pres">
      <dgm:prSet presAssocID="{48B78853-2CE0-4825-83D1-7F02F39A9163}" presName="compNode" presStyleCnt="0"/>
      <dgm:spPr/>
    </dgm:pt>
    <dgm:pt modelId="{9D4CD9AE-B2DD-4982-99CD-B9CB93A5C32B}" type="pres">
      <dgm:prSet presAssocID="{48B78853-2CE0-4825-83D1-7F02F39A9163}" presName="bgRect" presStyleLbl="bgShp" presStyleIdx="2" presStyleCnt="4"/>
      <dgm:spPr/>
    </dgm:pt>
    <dgm:pt modelId="{9EB920E0-21DF-4137-98D9-2F0CC73231AD}" type="pres">
      <dgm:prSet presAssocID="{48B78853-2CE0-4825-83D1-7F02F39A91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37E5AB1-2097-47CF-896D-54652154AAD1}" type="pres">
      <dgm:prSet presAssocID="{48B78853-2CE0-4825-83D1-7F02F39A9163}" presName="spaceRect" presStyleCnt="0"/>
      <dgm:spPr/>
    </dgm:pt>
    <dgm:pt modelId="{5CB3AC80-DF69-42D4-A682-415C1F7BA678}" type="pres">
      <dgm:prSet presAssocID="{48B78853-2CE0-4825-83D1-7F02F39A9163}" presName="parTx" presStyleLbl="revTx" presStyleIdx="2" presStyleCnt="4">
        <dgm:presLayoutVars>
          <dgm:chMax val="0"/>
          <dgm:chPref val="0"/>
        </dgm:presLayoutVars>
      </dgm:prSet>
      <dgm:spPr/>
    </dgm:pt>
    <dgm:pt modelId="{EAD30EC5-5D38-44DD-BF49-00380F7840FE}" type="pres">
      <dgm:prSet presAssocID="{3CAEE0BB-111E-49FA-8D06-B3E77B6BB4FC}" presName="sibTrans" presStyleCnt="0"/>
      <dgm:spPr/>
    </dgm:pt>
    <dgm:pt modelId="{C3BD9464-CFC7-441E-A8B8-88BD1BA690DE}" type="pres">
      <dgm:prSet presAssocID="{B2A8B84D-2F0E-4A3B-9F46-6298DBDE4390}" presName="compNode" presStyleCnt="0"/>
      <dgm:spPr/>
    </dgm:pt>
    <dgm:pt modelId="{6F5704F0-96AD-413F-9CC6-50DA78A32128}" type="pres">
      <dgm:prSet presAssocID="{B2A8B84D-2F0E-4A3B-9F46-6298DBDE4390}" presName="bgRect" presStyleLbl="bgShp" presStyleIdx="3" presStyleCnt="4"/>
      <dgm:spPr/>
    </dgm:pt>
    <dgm:pt modelId="{DAC2D8B5-4852-466C-B2D8-1FDE49CB44E3}" type="pres">
      <dgm:prSet presAssocID="{B2A8B84D-2F0E-4A3B-9F46-6298DBDE439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457B9957-662A-43C0-901B-6FF678242D2F}" type="pres">
      <dgm:prSet presAssocID="{B2A8B84D-2F0E-4A3B-9F46-6298DBDE4390}" presName="spaceRect" presStyleCnt="0"/>
      <dgm:spPr/>
    </dgm:pt>
    <dgm:pt modelId="{BD4C62CA-E78D-4C9E-8D6A-8CAEB4DD927A}" type="pres">
      <dgm:prSet presAssocID="{B2A8B84D-2F0E-4A3B-9F46-6298DBDE4390}" presName="parTx" presStyleLbl="revTx" presStyleIdx="3" presStyleCnt="4">
        <dgm:presLayoutVars>
          <dgm:chMax val="0"/>
          <dgm:chPref val="0"/>
        </dgm:presLayoutVars>
      </dgm:prSet>
      <dgm:spPr/>
    </dgm:pt>
  </dgm:ptLst>
  <dgm:cxnLst>
    <dgm:cxn modelId="{53C2420C-458E-428E-A944-0FD03A727D23}" srcId="{2E0A4E98-FAFD-495A-ABC8-E0C704B8656E}" destId="{B2A8B84D-2F0E-4A3B-9F46-6298DBDE4390}" srcOrd="3" destOrd="0" parTransId="{B58D9216-4E9C-4EAE-9DB4-D4C106DB52BC}" sibTransId="{5C7D4509-1D28-4014-B064-7308CB751DEE}"/>
    <dgm:cxn modelId="{4D91D317-6511-4EE8-9719-86554817E6C9}" type="presOf" srcId="{D250F416-B3B5-4F03-BC9E-9922679C90C8}" destId="{53EEDA76-A718-4E02-A19C-671A8D1259C6}" srcOrd="0" destOrd="0" presId="urn:microsoft.com/office/officeart/2018/2/layout/IconVerticalSolidList"/>
    <dgm:cxn modelId="{4923971B-F575-4B2E-8671-12D0C77E9BBB}" srcId="{2E0A4E98-FAFD-495A-ABC8-E0C704B8656E}" destId="{D250F416-B3B5-4F03-BC9E-9922679C90C8}" srcOrd="0" destOrd="0" parTransId="{332BAD6D-6285-43B6-9E7C-E3412353EDDA}" sibTransId="{26C3B48E-2440-4A49-A662-B429B1AA552F}"/>
    <dgm:cxn modelId="{EAA00B62-95D2-49F0-8E4C-FD7C99A67AC6}" type="presOf" srcId="{2E0A4E98-FAFD-495A-ABC8-E0C704B8656E}" destId="{23723B24-789E-43E0-AC44-1ACB86F49E98}" srcOrd="0" destOrd="0" presId="urn:microsoft.com/office/officeart/2018/2/layout/IconVerticalSolidList"/>
    <dgm:cxn modelId="{B0AF9650-10DB-4C76-A0D2-6CBFF8BC510A}" srcId="{2E0A4E98-FAFD-495A-ABC8-E0C704B8656E}" destId="{48B78853-2CE0-4825-83D1-7F02F39A9163}" srcOrd="2" destOrd="0" parTransId="{815A480C-35F8-44B1-A39D-9548D9A95562}" sibTransId="{3CAEE0BB-111E-49FA-8D06-B3E77B6BB4FC}"/>
    <dgm:cxn modelId="{C5B0737E-C329-42E7-BB5C-5F88E55644EC}" type="presOf" srcId="{B2A8B84D-2F0E-4A3B-9F46-6298DBDE4390}" destId="{BD4C62CA-E78D-4C9E-8D6A-8CAEB4DD927A}" srcOrd="0" destOrd="0" presId="urn:microsoft.com/office/officeart/2018/2/layout/IconVerticalSolidList"/>
    <dgm:cxn modelId="{829D55A8-F8A7-4EE9-BC79-106EFAE43E55}" srcId="{2E0A4E98-FAFD-495A-ABC8-E0C704B8656E}" destId="{129A975C-2A72-4A94-86E5-5713CD57F093}" srcOrd="1" destOrd="0" parTransId="{55010BC2-7616-4DCA-8133-53FC8CAAD227}" sibTransId="{418CC288-854B-4326-8D8B-17D26634599D}"/>
    <dgm:cxn modelId="{346B29B2-17DF-475B-A7A7-8B7EBE2D214C}" type="presOf" srcId="{129A975C-2A72-4A94-86E5-5713CD57F093}" destId="{C743A7D8-121C-45B8-906A-680C6A9CA8A3}" srcOrd="0" destOrd="0" presId="urn:microsoft.com/office/officeart/2018/2/layout/IconVerticalSolidList"/>
    <dgm:cxn modelId="{310F53E8-0730-457E-B858-C547BA630541}" type="presOf" srcId="{48B78853-2CE0-4825-83D1-7F02F39A9163}" destId="{5CB3AC80-DF69-42D4-A682-415C1F7BA678}" srcOrd="0" destOrd="0" presId="urn:microsoft.com/office/officeart/2018/2/layout/IconVerticalSolidList"/>
    <dgm:cxn modelId="{2CD81A9B-65FF-49CE-9FA1-793BA28A5477}" type="presParOf" srcId="{23723B24-789E-43E0-AC44-1ACB86F49E98}" destId="{690D9827-ED07-4697-A723-B00825576B28}" srcOrd="0" destOrd="0" presId="urn:microsoft.com/office/officeart/2018/2/layout/IconVerticalSolidList"/>
    <dgm:cxn modelId="{21F6D2AB-89D9-4F7A-8D94-1B317CFDC769}" type="presParOf" srcId="{690D9827-ED07-4697-A723-B00825576B28}" destId="{92E532E0-2FB9-4411-B7CF-635F5AA3D6BF}" srcOrd="0" destOrd="0" presId="urn:microsoft.com/office/officeart/2018/2/layout/IconVerticalSolidList"/>
    <dgm:cxn modelId="{E6F6F879-A8FD-42F1-8411-4B789C0C2670}" type="presParOf" srcId="{690D9827-ED07-4697-A723-B00825576B28}" destId="{5B05B8D1-1454-44F4-B830-0CDA61F1FCDA}" srcOrd="1" destOrd="0" presId="urn:microsoft.com/office/officeart/2018/2/layout/IconVerticalSolidList"/>
    <dgm:cxn modelId="{B0A67FC4-F661-446B-A39B-A74B57D7DFDD}" type="presParOf" srcId="{690D9827-ED07-4697-A723-B00825576B28}" destId="{C979BF78-B46A-4C18-B9B1-7F02E5A14A3F}" srcOrd="2" destOrd="0" presId="urn:microsoft.com/office/officeart/2018/2/layout/IconVerticalSolidList"/>
    <dgm:cxn modelId="{EC13E816-2796-46F3-9BC5-74E8375FD148}" type="presParOf" srcId="{690D9827-ED07-4697-A723-B00825576B28}" destId="{53EEDA76-A718-4E02-A19C-671A8D1259C6}" srcOrd="3" destOrd="0" presId="urn:microsoft.com/office/officeart/2018/2/layout/IconVerticalSolidList"/>
    <dgm:cxn modelId="{7C109A64-DF5A-4730-8DAA-D3ECDA6439F4}" type="presParOf" srcId="{23723B24-789E-43E0-AC44-1ACB86F49E98}" destId="{3162FC61-3DE0-410B-8ED7-570E27FEE130}" srcOrd="1" destOrd="0" presId="urn:microsoft.com/office/officeart/2018/2/layout/IconVerticalSolidList"/>
    <dgm:cxn modelId="{6D15ECD0-4AEE-4BBE-B8FC-9D6A933FBFDA}" type="presParOf" srcId="{23723B24-789E-43E0-AC44-1ACB86F49E98}" destId="{52276695-6EE1-4EA5-AAC7-3CD1AE61FCD1}" srcOrd="2" destOrd="0" presId="urn:microsoft.com/office/officeart/2018/2/layout/IconVerticalSolidList"/>
    <dgm:cxn modelId="{F5FF0B82-AC69-4D0A-B50C-2CF75E846F84}" type="presParOf" srcId="{52276695-6EE1-4EA5-AAC7-3CD1AE61FCD1}" destId="{59ED0744-E003-4BC9-BF1F-703C81FAD443}" srcOrd="0" destOrd="0" presId="urn:microsoft.com/office/officeart/2018/2/layout/IconVerticalSolidList"/>
    <dgm:cxn modelId="{00A60637-1A5F-4BC8-959C-12BB4C682F58}" type="presParOf" srcId="{52276695-6EE1-4EA5-AAC7-3CD1AE61FCD1}" destId="{0977A9B1-50DB-4302-AEC6-BC9523CA9D02}" srcOrd="1" destOrd="0" presId="urn:microsoft.com/office/officeart/2018/2/layout/IconVerticalSolidList"/>
    <dgm:cxn modelId="{EC61DAD3-568E-43E7-BCC8-F08789499EBD}" type="presParOf" srcId="{52276695-6EE1-4EA5-AAC7-3CD1AE61FCD1}" destId="{63D888DF-84B7-4CAA-AEE4-50DBEF9A3C25}" srcOrd="2" destOrd="0" presId="urn:microsoft.com/office/officeart/2018/2/layout/IconVerticalSolidList"/>
    <dgm:cxn modelId="{496D287F-7DF1-47CA-BAF4-91BB3CB6B1CD}" type="presParOf" srcId="{52276695-6EE1-4EA5-AAC7-3CD1AE61FCD1}" destId="{C743A7D8-121C-45B8-906A-680C6A9CA8A3}" srcOrd="3" destOrd="0" presId="urn:microsoft.com/office/officeart/2018/2/layout/IconVerticalSolidList"/>
    <dgm:cxn modelId="{0674F5D3-2A67-4021-8606-1905AE5390A7}" type="presParOf" srcId="{23723B24-789E-43E0-AC44-1ACB86F49E98}" destId="{C40DCEB4-6D9D-4224-856E-95508D9E6F83}" srcOrd="3" destOrd="0" presId="urn:microsoft.com/office/officeart/2018/2/layout/IconVerticalSolidList"/>
    <dgm:cxn modelId="{C1D297EF-1BE5-4CBD-92A7-5169BB09A674}" type="presParOf" srcId="{23723B24-789E-43E0-AC44-1ACB86F49E98}" destId="{4D61B74F-22E8-4C53-B1BA-81ECCD0291FC}" srcOrd="4" destOrd="0" presId="urn:microsoft.com/office/officeart/2018/2/layout/IconVerticalSolidList"/>
    <dgm:cxn modelId="{A6E79834-A31F-45B1-A6D3-A4CBF0572E38}" type="presParOf" srcId="{4D61B74F-22E8-4C53-B1BA-81ECCD0291FC}" destId="{9D4CD9AE-B2DD-4982-99CD-B9CB93A5C32B}" srcOrd="0" destOrd="0" presId="urn:microsoft.com/office/officeart/2018/2/layout/IconVerticalSolidList"/>
    <dgm:cxn modelId="{688BE420-499C-477F-98AD-797D6255D227}" type="presParOf" srcId="{4D61B74F-22E8-4C53-B1BA-81ECCD0291FC}" destId="{9EB920E0-21DF-4137-98D9-2F0CC73231AD}" srcOrd="1" destOrd="0" presId="urn:microsoft.com/office/officeart/2018/2/layout/IconVerticalSolidList"/>
    <dgm:cxn modelId="{00831530-377D-496C-B288-F141424F9A6D}" type="presParOf" srcId="{4D61B74F-22E8-4C53-B1BA-81ECCD0291FC}" destId="{237E5AB1-2097-47CF-896D-54652154AAD1}" srcOrd="2" destOrd="0" presId="urn:microsoft.com/office/officeart/2018/2/layout/IconVerticalSolidList"/>
    <dgm:cxn modelId="{5B423FF2-4300-4674-90AB-50E61C3C1073}" type="presParOf" srcId="{4D61B74F-22E8-4C53-B1BA-81ECCD0291FC}" destId="{5CB3AC80-DF69-42D4-A682-415C1F7BA678}" srcOrd="3" destOrd="0" presId="urn:microsoft.com/office/officeart/2018/2/layout/IconVerticalSolidList"/>
    <dgm:cxn modelId="{D7E0D87B-9819-4DCF-8859-3940A21AE83D}" type="presParOf" srcId="{23723B24-789E-43E0-AC44-1ACB86F49E98}" destId="{EAD30EC5-5D38-44DD-BF49-00380F7840FE}" srcOrd="5" destOrd="0" presId="urn:microsoft.com/office/officeart/2018/2/layout/IconVerticalSolidList"/>
    <dgm:cxn modelId="{E7DF50E1-0030-491F-850A-422F6B5792F7}" type="presParOf" srcId="{23723B24-789E-43E0-AC44-1ACB86F49E98}" destId="{C3BD9464-CFC7-441E-A8B8-88BD1BA690DE}" srcOrd="6" destOrd="0" presId="urn:microsoft.com/office/officeart/2018/2/layout/IconVerticalSolidList"/>
    <dgm:cxn modelId="{30D8C4F8-970B-4B01-ABDC-C5E693680627}" type="presParOf" srcId="{C3BD9464-CFC7-441E-A8B8-88BD1BA690DE}" destId="{6F5704F0-96AD-413F-9CC6-50DA78A32128}" srcOrd="0" destOrd="0" presId="urn:microsoft.com/office/officeart/2018/2/layout/IconVerticalSolidList"/>
    <dgm:cxn modelId="{944AA9FC-6424-4FC3-BC53-886FAD9A04BF}" type="presParOf" srcId="{C3BD9464-CFC7-441E-A8B8-88BD1BA690DE}" destId="{DAC2D8B5-4852-466C-B2D8-1FDE49CB44E3}" srcOrd="1" destOrd="0" presId="urn:microsoft.com/office/officeart/2018/2/layout/IconVerticalSolidList"/>
    <dgm:cxn modelId="{DA96EE66-A6DF-4681-BF7C-306566C17F9A}" type="presParOf" srcId="{C3BD9464-CFC7-441E-A8B8-88BD1BA690DE}" destId="{457B9957-662A-43C0-901B-6FF678242D2F}" srcOrd="2" destOrd="0" presId="urn:microsoft.com/office/officeart/2018/2/layout/IconVerticalSolidList"/>
    <dgm:cxn modelId="{507881E6-F5E0-46AC-91E8-5A443FE51F6F}" type="presParOf" srcId="{C3BD9464-CFC7-441E-A8B8-88BD1BA690DE}" destId="{BD4C62CA-E78D-4C9E-8D6A-8CAEB4DD927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3771DFB-FAFD-4C59-8030-AC03B8106429}"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60F46872-4982-46F0-AADF-5C1EB208365B}">
      <dgm:prSet/>
      <dgm:spPr/>
      <dgm:t>
        <a:bodyPr/>
        <a:lstStyle/>
        <a:p>
          <a:r>
            <a:rPr lang="en-GB"/>
            <a:t>To determine your overall energy rating, add together all checked statements: </a:t>
          </a:r>
          <a:endParaRPr lang="en-US"/>
        </a:p>
      </dgm:t>
    </dgm:pt>
    <dgm:pt modelId="{90D6E495-18F3-4BB7-AA9F-9B9E619FAA43}" type="parTrans" cxnId="{8C8A5BA3-0FA6-4735-AC7D-E55CF5C94667}">
      <dgm:prSet/>
      <dgm:spPr/>
      <dgm:t>
        <a:bodyPr/>
        <a:lstStyle/>
        <a:p>
          <a:endParaRPr lang="en-US"/>
        </a:p>
      </dgm:t>
    </dgm:pt>
    <dgm:pt modelId="{F9A0DDFE-BEAF-4700-BB9F-10C3689D46D7}" type="sibTrans" cxnId="{8C8A5BA3-0FA6-4735-AC7D-E55CF5C94667}">
      <dgm:prSet/>
      <dgm:spPr/>
      <dgm:t>
        <a:bodyPr/>
        <a:lstStyle/>
        <a:p>
          <a:endParaRPr lang="en-US"/>
        </a:p>
      </dgm:t>
    </dgm:pt>
    <dgm:pt modelId="{51457623-BEE2-4B96-9B99-C76A0D82AF4D}">
      <dgm:prSet custT="1"/>
      <dgm:spPr/>
      <dgm:t>
        <a:bodyPr/>
        <a:lstStyle/>
        <a:p>
          <a:r>
            <a:rPr lang="en-GB" sz="1800" dirty="0"/>
            <a:t>Guide to scores: </a:t>
          </a:r>
          <a:endParaRPr lang="en-US" sz="1800" dirty="0"/>
        </a:p>
      </dgm:t>
    </dgm:pt>
    <dgm:pt modelId="{81D5FE58-A741-44DD-9DDD-9F3DF460733B}" type="parTrans" cxnId="{D10604C6-A91C-4782-BB04-31BD025F780B}">
      <dgm:prSet/>
      <dgm:spPr/>
      <dgm:t>
        <a:bodyPr/>
        <a:lstStyle/>
        <a:p>
          <a:endParaRPr lang="en-US"/>
        </a:p>
      </dgm:t>
    </dgm:pt>
    <dgm:pt modelId="{A1D5832B-E316-45AC-A601-005CF078DBDF}" type="sibTrans" cxnId="{D10604C6-A91C-4782-BB04-31BD025F780B}">
      <dgm:prSet/>
      <dgm:spPr/>
      <dgm:t>
        <a:bodyPr/>
        <a:lstStyle/>
        <a:p>
          <a:endParaRPr lang="en-US"/>
        </a:p>
      </dgm:t>
    </dgm:pt>
    <dgm:pt modelId="{8E05BC69-DB12-4972-A768-BCAFD35DFC22}">
      <dgm:prSet custT="1"/>
      <dgm:spPr/>
      <dgm:t>
        <a:bodyPr/>
        <a:lstStyle/>
        <a:p>
          <a:r>
            <a:rPr lang="en-GB" sz="1800" dirty="0"/>
            <a:t>0-3: Excellent energy management skills </a:t>
          </a:r>
          <a:endParaRPr lang="en-US" sz="1800" dirty="0"/>
        </a:p>
      </dgm:t>
    </dgm:pt>
    <dgm:pt modelId="{C6F5A034-D3C4-4946-9AB3-49F4A2816167}" type="parTrans" cxnId="{0101F3AE-F3AE-4C8F-8E88-4E4FBB3BA4B6}">
      <dgm:prSet/>
      <dgm:spPr/>
      <dgm:t>
        <a:bodyPr/>
        <a:lstStyle/>
        <a:p>
          <a:endParaRPr lang="en-US"/>
        </a:p>
      </dgm:t>
    </dgm:pt>
    <dgm:pt modelId="{C19D3542-FE27-4761-8EE5-DB4535330873}" type="sibTrans" cxnId="{0101F3AE-F3AE-4C8F-8E88-4E4FBB3BA4B6}">
      <dgm:prSet/>
      <dgm:spPr/>
      <dgm:t>
        <a:bodyPr/>
        <a:lstStyle/>
        <a:p>
          <a:endParaRPr lang="en-US"/>
        </a:p>
      </dgm:t>
    </dgm:pt>
    <dgm:pt modelId="{8C87B725-0F9F-49C6-9EE5-51CBBE2F2FD0}">
      <dgm:prSet custT="1"/>
      <dgm:spPr/>
      <dgm:t>
        <a:bodyPr/>
        <a:lstStyle/>
        <a:p>
          <a:r>
            <a:rPr lang="en-GB" sz="1800" dirty="0"/>
            <a:t>4-6: Reasonable energy management skills </a:t>
          </a:r>
          <a:endParaRPr lang="en-US" sz="1800" dirty="0"/>
        </a:p>
      </dgm:t>
    </dgm:pt>
    <dgm:pt modelId="{80B5113E-24AD-4AD9-A67F-3F98DBE5FE71}" type="parTrans" cxnId="{51B106C3-9086-4454-8E2D-04216C794C42}">
      <dgm:prSet/>
      <dgm:spPr/>
      <dgm:t>
        <a:bodyPr/>
        <a:lstStyle/>
        <a:p>
          <a:endParaRPr lang="en-US"/>
        </a:p>
      </dgm:t>
    </dgm:pt>
    <dgm:pt modelId="{32588209-4DBC-4CFD-93B1-7C804543A5A1}" type="sibTrans" cxnId="{51B106C3-9086-4454-8E2D-04216C794C42}">
      <dgm:prSet/>
      <dgm:spPr/>
      <dgm:t>
        <a:bodyPr/>
        <a:lstStyle/>
        <a:p>
          <a:endParaRPr lang="en-US"/>
        </a:p>
      </dgm:t>
    </dgm:pt>
    <dgm:pt modelId="{7A10A68E-307F-41CE-8120-8A45EA7D2E9C}">
      <dgm:prSet custT="1"/>
      <dgm:spPr/>
      <dgm:t>
        <a:bodyPr/>
        <a:lstStyle/>
        <a:p>
          <a:r>
            <a:rPr lang="en-GB" sz="1600" dirty="0"/>
            <a:t>7-10: Significant energy management deficits </a:t>
          </a:r>
          <a:endParaRPr lang="en-US" sz="1600" dirty="0"/>
        </a:p>
      </dgm:t>
    </dgm:pt>
    <dgm:pt modelId="{3C78B7C5-99FA-4E74-9C8C-B75E6B573FBF}" type="parTrans" cxnId="{E3D7E5D8-021B-454C-AFB8-E8F3D310C467}">
      <dgm:prSet/>
      <dgm:spPr/>
      <dgm:t>
        <a:bodyPr/>
        <a:lstStyle/>
        <a:p>
          <a:endParaRPr lang="en-US"/>
        </a:p>
      </dgm:t>
    </dgm:pt>
    <dgm:pt modelId="{44459763-EE1D-43B6-8F5B-2178B35A14ED}" type="sibTrans" cxnId="{E3D7E5D8-021B-454C-AFB8-E8F3D310C467}">
      <dgm:prSet/>
      <dgm:spPr/>
      <dgm:t>
        <a:bodyPr/>
        <a:lstStyle/>
        <a:p>
          <a:endParaRPr lang="en-US"/>
        </a:p>
      </dgm:t>
    </dgm:pt>
    <dgm:pt modelId="{CE4DEA2F-05FF-440B-9D3A-FE86B2518286}">
      <dgm:prSet custT="1"/>
      <dgm:spPr/>
      <dgm:t>
        <a:bodyPr/>
        <a:lstStyle/>
        <a:p>
          <a:r>
            <a:rPr lang="en-GB" sz="1600" dirty="0"/>
            <a:t>11-16: A full-fledged energy management crisis</a:t>
          </a:r>
          <a:endParaRPr lang="en-US" sz="1600" dirty="0"/>
        </a:p>
      </dgm:t>
    </dgm:pt>
    <dgm:pt modelId="{02A8E054-E9C5-42BE-8542-FCD626659DBC}" type="parTrans" cxnId="{8773D95B-0214-48C3-9D3E-809E8ECD8D1A}">
      <dgm:prSet/>
      <dgm:spPr/>
      <dgm:t>
        <a:bodyPr/>
        <a:lstStyle/>
        <a:p>
          <a:endParaRPr lang="en-US"/>
        </a:p>
      </dgm:t>
    </dgm:pt>
    <dgm:pt modelId="{A48A4CCA-0248-4868-B023-E5A7097B9614}" type="sibTrans" cxnId="{8773D95B-0214-48C3-9D3E-809E8ECD8D1A}">
      <dgm:prSet/>
      <dgm:spPr/>
      <dgm:t>
        <a:bodyPr/>
        <a:lstStyle/>
        <a:p>
          <a:endParaRPr lang="en-US"/>
        </a:p>
      </dgm:t>
    </dgm:pt>
    <dgm:pt modelId="{1A79699E-2505-445B-81A9-282A3E47F396}" type="pres">
      <dgm:prSet presAssocID="{83771DFB-FAFD-4C59-8030-AC03B8106429}" presName="Name0" presStyleCnt="0">
        <dgm:presLayoutVars>
          <dgm:dir/>
          <dgm:animLvl val="lvl"/>
          <dgm:resizeHandles val="exact"/>
        </dgm:presLayoutVars>
      </dgm:prSet>
      <dgm:spPr/>
    </dgm:pt>
    <dgm:pt modelId="{8D97C861-5DF9-4DCB-A5D0-87C05B5253D6}" type="pres">
      <dgm:prSet presAssocID="{60F46872-4982-46F0-AADF-5C1EB208365B}" presName="linNode" presStyleCnt="0"/>
      <dgm:spPr/>
    </dgm:pt>
    <dgm:pt modelId="{40EC2F16-137A-4529-A228-5CDB51B04362}" type="pres">
      <dgm:prSet presAssocID="{60F46872-4982-46F0-AADF-5C1EB208365B}" presName="parentText" presStyleLbl="node1" presStyleIdx="0" presStyleCnt="6">
        <dgm:presLayoutVars>
          <dgm:chMax val="1"/>
          <dgm:bulletEnabled val="1"/>
        </dgm:presLayoutVars>
      </dgm:prSet>
      <dgm:spPr/>
    </dgm:pt>
    <dgm:pt modelId="{9A571605-7972-4641-9A36-8FD2D55C9D91}" type="pres">
      <dgm:prSet presAssocID="{F9A0DDFE-BEAF-4700-BB9F-10C3689D46D7}" presName="sp" presStyleCnt="0"/>
      <dgm:spPr/>
    </dgm:pt>
    <dgm:pt modelId="{5531BDED-8FC1-4EA2-A837-951E505ADA08}" type="pres">
      <dgm:prSet presAssocID="{51457623-BEE2-4B96-9B99-C76A0D82AF4D}" presName="linNode" presStyleCnt="0"/>
      <dgm:spPr/>
    </dgm:pt>
    <dgm:pt modelId="{4749552A-4A5F-4FB3-8BA7-6A5612BEB1FE}" type="pres">
      <dgm:prSet presAssocID="{51457623-BEE2-4B96-9B99-C76A0D82AF4D}" presName="parentText" presStyleLbl="node1" presStyleIdx="1" presStyleCnt="6">
        <dgm:presLayoutVars>
          <dgm:chMax val="1"/>
          <dgm:bulletEnabled val="1"/>
        </dgm:presLayoutVars>
      </dgm:prSet>
      <dgm:spPr/>
    </dgm:pt>
    <dgm:pt modelId="{146757C5-5A65-4EBD-B7DE-75B958CCB909}" type="pres">
      <dgm:prSet presAssocID="{A1D5832B-E316-45AC-A601-005CF078DBDF}" presName="sp" presStyleCnt="0"/>
      <dgm:spPr/>
    </dgm:pt>
    <dgm:pt modelId="{24C216A3-D829-4F61-838B-3148A6827516}" type="pres">
      <dgm:prSet presAssocID="{8E05BC69-DB12-4972-A768-BCAFD35DFC22}" presName="linNode" presStyleCnt="0"/>
      <dgm:spPr/>
    </dgm:pt>
    <dgm:pt modelId="{6FC515D4-AC60-45D8-8006-CBD46045D4E5}" type="pres">
      <dgm:prSet presAssocID="{8E05BC69-DB12-4972-A768-BCAFD35DFC22}" presName="parentText" presStyleLbl="node1" presStyleIdx="2" presStyleCnt="6">
        <dgm:presLayoutVars>
          <dgm:chMax val="1"/>
          <dgm:bulletEnabled val="1"/>
        </dgm:presLayoutVars>
      </dgm:prSet>
      <dgm:spPr/>
    </dgm:pt>
    <dgm:pt modelId="{47A4D108-AB43-46D0-9810-0C4EC0EA5960}" type="pres">
      <dgm:prSet presAssocID="{C19D3542-FE27-4761-8EE5-DB4535330873}" presName="sp" presStyleCnt="0"/>
      <dgm:spPr/>
    </dgm:pt>
    <dgm:pt modelId="{F2BDA712-F58F-4444-836D-D766133DF95D}" type="pres">
      <dgm:prSet presAssocID="{8C87B725-0F9F-49C6-9EE5-51CBBE2F2FD0}" presName="linNode" presStyleCnt="0"/>
      <dgm:spPr/>
    </dgm:pt>
    <dgm:pt modelId="{32E90C2C-19BE-469A-921C-BEEEA24C12B6}" type="pres">
      <dgm:prSet presAssocID="{8C87B725-0F9F-49C6-9EE5-51CBBE2F2FD0}" presName="parentText" presStyleLbl="node1" presStyleIdx="3" presStyleCnt="6">
        <dgm:presLayoutVars>
          <dgm:chMax val="1"/>
          <dgm:bulletEnabled val="1"/>
        </dgm:presLayoutVars>
      </dgm:prSet>
      <dgm:spPr/>
    </dgm:pt>
    <dgm:pt modelId="{EC3C21DA-A64B-495C-A99A-91FACA43CA6B}" type="pres">
      <dgm:prSet presAssocID="{32588209-4DBC-4CFD-93B1-7C804543A5A1}" presName="sp" presStyleCnt="0"/>
      <dgm:spPr/>
    </dgm:pt>
    <dgm:pt modelId="{90579D12-3D2F-4305-88DD-6CE6A3ED8AC3}" type="pres">
      <dgm:prSet presAssocID="{7A10A68E-307F-41CE-8120-8A45EA7D2E9C}" presName="linNode" presStyleCnt="0"/>
      <dgm:spPr/>
    </dgm:pt>
    <dgm:pt modelId="{6ED6986B-AF7D-40B7-AA06-E6429805AB0E}" type="pres">
      <dgm:prSet presAssocID="{7A10A68E-307F-41CE-8120-8A45EA7D2E9C}" presName="parentText" presStyleLbl="node1" presStyleIdx="4" presStyleCnt="6">
        <dgm:presLayoutVars>
          <dgm:chMax val="1"/>
          <dgm:bulletEnabled val="1"/>
        </dgm:presLayoutVars>
      </dgm:prSet>
      <dgm:spPr/>
    </dgm:pt>
    <dgm:pt modelId="{7BB4CF0E-CBEE-4648-B4E0-C25E8A723C21}" type="pres">
      <dgm:prSet presAssocID="{44459763-EE1D-43B6-8F5B-2178B35A14ED}" presName="sp" presStyleCnt="0"/>
      <dgm:spPr/>
    </dgm:pt>
    <dgm:pt modelId="{EF1B4D8E-40AE-4E7D-ACB9-E64445EBBD7F}" type="pres">
      <dgm:prSet presAssocID="{CE4DEA2F-05FF-440B-9D3A-FE86B2518286}" presName="linNode" presStyleCnt="0"/>
      <dgm:spPr/>
    </dgm:pt>
    <dgm:pt modelId="{5C45FD3F-2971-4F62-934A-6803806FBA8E}" type="pres">
      <dgm:prSet presAssocID="{CE4DEA2F-05FF-440B-9D3A-FE86B2518286}" presName="parentText" presStyleLbl="node1" presStyleIdx="5" presStyleCnt="6">
        <dgm:presLayoutVars>
          <dgm:chMax val="1"/>
          <dgm:bulletEnabled val="1"/>
        </dgm:presLayoutVars>
      </dgm:prSet>
      <dgm:spPr/>
    </dgm:pt>
  </dgm:ptLst>
  <dgm:cxnLst>
    <dgm:cxn modelId="{6D4F251F-5A4C-4785-B9D6-890C7A466665}" type="presOf" srcId="{83771DFB-FAFD-4C59-8030-AC03B8106429}" destId="{1A79699E-2505-445B-81A9-282A3E47F396}" srcOrd="0" destOrd="0" presId="urn:microsoft.com/office/officeart/2005/8/layout/vList5"/>
    <dgm:cxn modelId="{5214185B-124A-4B92-AE3B-4269305BF1A6}" type="presOf" srcId="{51457623-BEE2-4B96-9B99-C76A0D82AF4D}" destId="{4749552A-4A5F-4FB3-8BA7-6A5612BEB1FE}" srcOrd="0" destOrd="0" presId="urn:microsoft.com/office/officeart/2005/8/layout/vList5"/>
    <dgm:cxn modelId="{8773D95B-0214-48C3-9D3E-809E8ECD8D1A}" srcId="{83771DFB-FAFD-4C59-8030-AC03B8106429}" destId="{CE4DEA2F-05FF-440B-9D3A-FE86B2518286}" srcOrd="5" destOrd="0" parTransId="{02A8E054-E9C5-42BE-8542-FCD626659DBC}" sibTransId="{A48A4CCA-0248-4868-B023-E5A7097B9614}"/>
    <dgm:cxn modelId="{622E9F7A-718C-4576-ADD8-8F558C3E45C1}" type="presOf" srcId="{CE4DEA2F-05FF-440B-9D3A-FE86B2518286}" destId="{5C45FD3F-2971-4F62-934A-6803806FBA8E}" srcOrd="0" destOrd="0" presId="urn:microsoft.com/office/officeart/2005/8/layout/vList5"/>
    <dgm:cxn modelId="{8C8A5BA3-0FA6-4735-AC7D-E55CF5C94667}" srcId="{83771DFB-FAFD-4C59-8030-AC03B8106429}" destId="{60F46872-4982-46F0-AADF-5C1EB208365B}" srcOrd="0" destOrd="0" parTransId="{90D6E495-18F3-4BB7-AA9F-9B9E619FAA43}" sibTransId="{F9A0DDFE-BEAF-4700-BB9F-10C3689D46D7}"/>
    <dgm:cxn modelId="{450367AD-20C7-4D3F-B96E-C46F29DEB7AE}" type="presOf" srcId="{7A10A68E-307F-41CE-8120-8A45EA7D2E9C}" destId="{6ED6986B-AF7D-40B7-AA06-E6429805AB0E}" srcOrd="0" destOrd="0" presId="urn:microsoft.com/office/officeart/2005/8/layout/vList5"/>
    <dgm:cxn modelId="{0101F3AE-F3AE-4C8F-8E88-4E4FBB3BA4B6}" srcId="{83771DFB-FAFD-4C59-8030-AC03B8106429}" destId="{8E05BC69-DB12-4972-A768-BCAFD35DFC22}" srcOrd="2" destOrd="0" parTransId="{C6F5A034-D3C4-4946-9AB3-49F4A2816167}" sibTransId="{C19D3542-FE27-4761-8EE5-DB4535330873}"/>
    <dgm:cxn modelId="{51B106C3-9086-4454-8E2D-04216C794C42}" srcId="{83771DFB-FAFD-4C59-8030-AC03B8106429}" destId="{8C87B725-0F9F-49C6-9EE5-51CBBE2F2FD0}" srcOrd="3" destOrd="0" parTransId="{80B5113E-24AD-4AD9-A67F-3F98DBE5FE71}" sibTransId="{32588209-4DBC-4CFD-93B1-7C804543A5A1}"/>
    <dgm:cxn modelId="{D10604C6-A91C-4782-BB04-31BD025F780B}" srcId="{83771DFB-FAFD-4C59-8030-AC03B8106429}" destId="{51457623-BEE2-4B96-9B99-C76A0D82AF4D}" srcOrd="1" destOrd="0" parTransId="{81D5FE58-A741-44DD-9DDD-9F3DF460733B}" sibTransId="{A1D5832B-E316-45AC-A601-005CF078DBDF}"/>
    <dgm:cxn modelId="{8A2958CC-053A-4EE7-A548-EB661846605D}" type="presOf" srcId="{8C87B725-0F9F-49C6-9EE5-51CBBE2F2FD0}" destId="{32E90C2C-19BE-469A-921C-BEEEA24C12B6}" srcOrd="0" destOrd="0" presId="urn:microsoft.com/office/officeart/2005/8/layout/vList5"/>
    <dgm:cxn modelId="{E3D7E5D8-021B-454C-AFB8-E8F3D310C467}" srcId="{83771DFB-FAFD-4C59-8030-AC03B8106429}" destId="{7A10A68E-307F-41CE-8120-8A45EA7D2E9C}" srcOrd="4" destOrd="0" parTransId="{3C78B7C5-99FA-4E74-9C8C-B75E6B573FBF}" sibTransId="{44459763-EE1D-43B6-8F5B-2178B35A14ED}"/>
    <dgm:cxn modelId="{BAF0E5EE-37CE-4772-88B4-9A01CEDBC056}" type="presOf" srcId="{8E05BC69-DB12-4972-A768-BCAFD35DFC22}" destId="{6FC515D4-AC60-45D8-8006-CBD46045D4E5}" srcOrd="0" destOrd="0" presId="urn:microsoft.com/office/officeart/2005/8/layout/vList5"/>
    <dgm:cxn modelId="{FE089DF5-95BD-4F43-B94E-0B9A84277F6C}" type="presOf" srcId="{60F46872-4982-46F0-AADF-5C1EB208365B}" destId="{40EC2F16-137A-4529-A228-5CDB51B04362}" srcOrd="0" destOrd="0" presId="urn:microsoft.com/office/officeart/2005/8/layout/vList5"/>
    <dgm:cxn modelId="{37B0C4CE-3860-42E3-B94B-38925AFE58BB}" type="presParOf" srcId="{1A79699E-2505-445B-81A9-282A3E47F396}" destId="{8D97C861-5DF9-4DCB-A5D0-87C05B5253D6}" srcOrd="0" destOrd="0" presId="urn:microsoft.com/office/officeart/2005/8/layout/vList5"/>
    <dgm:cxn modelId="{2661D3CC-2D7B-43F0-8E55-C4CA470F82AE}" type="presParOf" srcId="{8D97C861-5DF9-4DCB-A5D0-87C05B5253D6}" destId="{40EC2F16-137A-4529-A228-5CDB51B04362}" srcOrd="0" destOrd="0" presId="urn:microsoft.com/office/officeart/2005/8/layout/vList5"/>
    <dgm:cxn modelId="{8DA06ACE-D7D6-49AA-BB67-90AA227D18E6}" type="presParOf" srcId="{1A79699E-2505-445B-81A9-282A3E47F396}" destId="{9A571605-7972-4641-9A36-8FD2D55C9D91}" srcOrd="1" destOrd="0" presId="urn:microsoft.com/office/officeart/2005/8/layout/vList5"/>
    <dgm:cxn modelId="{10686DFC-9CBC-401A-A282-66C291A58046}" type="presParOf" srcId="{1A79699E-2505-445B-81A9-282A3E47F396}" destId="{5531BDED-8FC1-4EA2-A837-951E505ADA08}" srcOrd="2" destOrd="0" presId="urn:microsoft.com/office/officeart/2005/8/layout/vList5"/>
    <dgm:cxn modelId="{B1936CEF-03DB-4723-9914-D88E7B7259F4}" type="presParOf" srcId="{5531BDED-8FC1-4EA2-A837-951E505ADA08}" destId="{4749552A-4A5F-4FB3-8BA7-6A5612BEB1FE}" srcOrd="0" destOrd="0" presId="urn:microsoft.com/office/officeart/2005/8/layout/vList5"/>
    <dgm:cxn modelId="{53FE5FF3-0325-4AF9-85A6-12C59E12CBFC}" type="presParOf" srcId="{1A79699E-2505-445B-81A9-282A3E47F396}" destId="{146757C5-5A65-4EBD-B7DE-75B958CCB909}" srcOrd="3" destOrd="0" presId="urn:microsoft.com/office/officeart/2005/8/layout/vList5"/>
    <dgm:cxn modelId="{36770ECB-973E-403D-AB5E-FABB6F9D6B66}" type="presParOf" srcId="{1A79699E-2505-445B-81A9-282A3E47F396}" destId="{24C216A3-D829-4F61-838B-3148A6827516}" srcOrd="4" destOrd="0" presId="urn:microsoft.com/office/officeart/2005/8/layout/vList5"/>
    <dgm:cxn modelId="{127D75EC-9FCF-4DE0-BEFE-82013DA86DC1}" type="presParOf" srcId="{24C216A3-D829-4F61-838B-3148A6827516}" destId="{6FC515D4-AC60-45D8-8006-CBD46045D4E5}" srcOrd="0" destOrd="0" presId="urn:microsoft.com/office/officeart/2005/8/layout/vList5"/>
    <dgm:cxn modelId="{98950CB4-0A16-45BC-947A-3B53C5FD4FD7}" type="presParOf" srcId="{1A79699E-2505-445B-81A9-282A3E47F396}" destId="{47A4D108-AB43-46D0-9810-0C4EC0EA5960}" srcOrd="5" destOrd="0" presId="urn:microsoft.com/office/officeart/2005/8/layout/vList5"/>
    <dgm:cxn modelId="{5BB499F2-7302-4DBA-9D96-1715E904BA67}" type="presParOf" srcId="{1A79699E-2505-445B-81A9-282A3E47F396}" destId="{F2BDA712-F58F-4444-836D-D766133DF95D}" srcOrd="6" destOrd="0" presId="urn:microsoft.com/office/officeart/2005/8/layout/vList5"/>
    <dgm:cxn modelId="{C2E8C096-87C7-4EFC-B6EF-BC7E4B2B12E1}" type="presParOf" srcId="{F2BDA712-F58F-4444-836D-D766133DF95D}" destId="{32E90C2C-19BE-469A-921C-BEEEA24C12B6}" srcOrd="0" destOrd="0" presId="urn:microsoft.com/office/officeart/2005/8/layout/vList5"/>
    <dgm:cxn modelId="{4CB8FA9E-6FA4-4098-926F-5C15610AB3DE}" type="presParOf" srcId="{1A79699E-2505-445B-81A9-282A3E47F396}" destId="{EC3C21DA-A64B-495C-A99A-91FACA43CA6B}" srcOrd="7" destOrd="0" presId="urn:microsoft.com/office/officeart/2005/8/layout/vList5"/>
    <dgm:cxn modelId="{3F8B1340-C9B5-474D-8C23-21C58C3CC59F}" type="presParOf" srcId="{1A79699E-2505-445B-81A9-282A3E47F396}" destId="{90579D12-3D2F-4305-88DD-6CE6A3ED8AC3}" srcOrd="8" destOrd="0" presId="urn:microsoft.com/office/officeart/2005/8/layout/vList5"/>
    <dgm:cxn modelId="{429F2C78-4BE5-484F-83B3-E0EC73F7E450}" type="presParOf" srcId="{90579D12-3D2F-4305-88DD-6CE6A3ED8AC3}" destId="{6ED6986B-AF7D-40B7-AA06-E6429805AB0E}" srcOrd="0" destOrd="0" presId="urn:microsoft.com/office/officeart/2005/8/layout/vList5"/>
    <dgm:cxn modelId="{881E51E2-1D66-4AA8-A229-CF4BE3B3EEA0}" type="presParOf" srcId="{1A79699E-2505-445B-81A9-282A3E47F396}" destId="{7BB4CF0E-CBEE-4648-B4E0-C25E8A723C21}" srcOrd="9" destOrd="0" presId="urn:microsoft.com/office/officeart/2005/8/layout/vList5"/>
    <dgm:cxn modelId="{2410E6A7-9BB2-4816-B80A-93AFE21D2D7F}" type="presParOf" srcId="{1A79699E-2505-445B-81A9-282A3E47F396}" destId="{EF1B4D8E-40AE-4E7D-ACB9-E64445EBBD7F}" srcOrd="10" destOrd="0" presId="urn:microsoft.com/office/officeart/2005/8/layout/vList5"/>
    <dgm:cxn modelId="{E4BE98E3-9F86-4E8A-B720-F660088B77D1}" type="presParOf" srcId="{EF1B4D8E-40AE-4E7D-ACB9-E64445EBBD7F}" destId="{5C45FD3F-2971-4F62-934A-6803806FBA8E}"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9AC34F-C560-46AD-A426-1D894938AE54}">
      <dsp:nvSpPr>
        <dsp:cNvPr id="0" name=""/>
        <dsp:cNvSpPr/>
      </dsp:nvSpPr>
      <dsp:spPr>
        <a:xfrm>
          <a:off x="0" y="3311333"/>
          <a:ext cx="6096000" cy="21725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Positive psychotherapy is one such therapeutic model. It focuses on supporting clients to use their inner resources to overcome challenges, understand and recognize areas of growth, and build resilience and a greater sense of wellbeing.</a:t>
          </a:r>
          <a:endParaRPr lang="en-US" sz="2300" kern="1200"/>
        </a:p>
      </dsp:txBody>
      <dsp:txXfrm>
        <a:off x="0" y="3311333"/>
        <a:ext cx="6096000" cy="2172592"/>
      </dsp:txXfrm>
    </dsp:sp>
    <dsp:sp modelId="{19D60C94-D284-4BAF-B701-A224FF2F34A2}">
      <dsp:nvSpPr>
        <dsp:cNvPr id="0" name=""/>
        <dsp:cNvSpPr/>
      </dsp:nvSpPr>
      <dsp:spPr>
        <a:xfrm rot="10800000">
          <a:off x="0" y="2473"/>
          <a:ext cx="6096000" cy="3341447"/>
        </a:xfrm>
        <a:prstGeom prst="upArrowCallout">
          <a:avLst/>
        </a:prstGeom>
        <a:solidFill>
          <a:schemeClr val="accent2">
            <a:hueOff val="9200113"/>
            <a:satOff val="8910"/>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All therapy should focus on cultivating positive aspects of a person and how they engage with the world and others around them. Through therapy they may start to uncover areas of growth and begin to move toward their full authentic potential.</a:t>
          </a:r>
          <a:endParaRPr lang="en-US" sz="2300" kern="1200"/>
        </a:p>
      </dsp:txBody>
      <dsp:txXfrm rot="10800000">
        <a:off x="0" y="2473"/>
        <a:ext cx="6096000" cy="21711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51CE4E-6549-4BDE-8959-467F38EE7212}">
      <dsp:nvSpPr>
        <dsp:cNvPr id="0" name=""/>
        <dsp:cNvSpPr/>
      </dsp:nvSpPr>
      <dsp:spPr>
        <a:xfrm>
          <a:off x="0" y="520312"/>
          <a:ext cx="6864626" cy="1719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Positive psychotherapy (PPT) is a relatively new therapeutic approach, influenced by both the humanistic and psychodynamic approaches to diagnosis and treatment. Its core focus is on moving away from what’s ‘wrong’ with an individual and toward what’s good and positive.</a:t>
          </a:r>
          <a:endParaRPr lang="en-US" sz="2100" kern="1200"/>
        </a:p>
      </dsp:txBody>
      <dsp:txXfrm>
        <a:off x="83959" y="604271"/>
        <a:ext cx="6696708" cy="1551982"/>
      </dsp:txXfrm>
    </dsp:sp>
    <dsp:sp modelId="{8562897A-BB65-41BF-926A-64F229C73542}">
      <dsp:nvSpPr>
        <dsp:cNvPr id="0" name=""/>
        <dsp:cNvSpPr/>
      </dsp:nvSpPr>
      <dsp:spPr>
        <a:xfrm>
          <a:off x="0" y="2300693"/>
          <a:ext cx="6864626" cy="1719900"/>
        </a:xfrm>
        <a:prstGeom prst="roundRect">
          <a:avLst/>
        </a:prstGeom>
        <a:solidFill>
          <a:schemeClr val="accent2">
            <a:hueOff val="4600057"/>
            <a:satOff val="4455"/>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Seligman, Rashid, and Parks (2006, p. 774) offer the following definition for PPT concerning depression:</a:t>
          </a:r>
          <a:endParaRPr lang="en-US" sz="2100" kern="1200"/>
        </a:p>
      </dsp:txBody>
      <dsp:txXfrm>
        <a:off x="83959" y="2384652"/>
        <a:ext cx="6696708" cy="1551982"/>
      </dsp:txXfrm>
    </dsp:sp>
    <dsp:sp modelId="{3922A15C-D47F-4BD4-A428-BB14075E17F6}">
      <dsp:nvSpPr>
        <dsp:cNvPr id="0" name=""/>
        <dsp:cNvSpPr/>
      </dsp:nvSpPr>
      <dsp:spPr>
        <a:xfrm>
          <a:off x="0" y="4081073"/>
          <a:ext cx="6864626" cy="1719900"/>
        </a:xfrm>
        <a:prstGeom prst="roundRect">
          <a:avLst/>
        </a:prstGeom>
        <a:solidFill>
          <a:schemeClr val="accent2">
            <a:hueOff val="9200113"/>
            <a:satOff val="8910"/>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i="1" kern="1200" dirty="0"/>
            <a:t>Positive psychotherapy (PPT) contrasts with standard interventions for depression by increasing positive emotion, engagement, and meaning rather than directly targeting depressive symptoms.</a:t>
          </a:r>
          <a:endParaRPr lang="en-US" sz="2100" kern="1200" dirty="0"/>
        </a:p>
      </dsp:txBody>
      <dsp:txXfrm>
        <a:off x="83959" y="4165032"/>
        <a:ext cx="6696708" cy="15519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ECABC-6E8F-4AFD-8B32-AED32DFCC12A}">
      <dsp:nvSpPr>
        <dsp:cNvPr id="0" name=""/>
        <dsp:cNvSpPr/>
      </dsp:nvSpPr>
      <dsp:spPr>
        <a:xfrm>
          <a:off x="0" y="74502"/>
          <a:ext cx="6096000" cy="12893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While the emphasis is on positivity and positive outcomes, the overall theory of PPT also asserts that three core principles need to be addressed to allow this to happen (Dobiała &amp; Winkler, 2016):</a:t>
          </a:r>
          <a:endParaRPr lang="en-US" sz="1900" kern="1200"/>
        </a:p>
      </dsp:txBody>
      <dsp:txXfrm>
        <a:off x="62940" y="137442"/>
        <a:ext cx="5970120" cy="1163460"/>
      </dsp:txXfrm>
    </dsp:sp>
    <dsp:sp modelId="{DC2F8D5E-648F-41C3-92EA-39C86EE64BEA}">
      <dsp:nvSpPr>
        <dsp:cNvPr id="0" name=""/>
        <dsp:cNvSpPr/>
      </dsp:nvSpPr>
      <dsp:spPr>
        <a:xfrm>
          <a:off x="0" y="1418562"/>
          <a:ext cx="6096000" cy="1289340"/>
        </a:xfrm>
        <a:prstGeom prst="roundRect">
          <a:avLst/>
        </a:prstGeom>
        <a:solidFill>
          <a:schemeClr val="accent2">
            <a:hueOff val="3066704"/>
            <a:satOff val="2970"/>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Hope </a:t>
          </a:r>
          <a:endParaRPr lang="en-US" sz="2400" kern="1200" dirty="0"/>
        </a:p>
      </dsp:txBody>
      <dsp:txXfrm>
        <a:off x="62940" y="1481502"/>
        <a:ext cx="5970120" cy="1163460"/>
      </dsp:txXfrm>
    </dsp:sp>
    <dsp:sp modelId="{14D3C468-F7E6-423B-8C82-612F8D64EFA7}">
      <dsp:nvSpPr>
        <dsp:cNvPr id="0" name=""/>
        <dsp:cNvSpPr/>
      </dsp:nvSpPr>
      <dsp:spPr>
        <a:xfrm>
          <a:off x="0" y="2762622"/>
          <a:ext cx="6096000" cy="1289340"/>
        </a:xfrm>
        <a:prstGeom prst="roundRect">
          <a:avLst/>
        </a:prstGeom>
        <a:solidFill>
          <a:schemeClr val="accent2">
            <a:hueOff val="6133409"/>
            <a:satOff val="5940"/>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Balance</a:t>
          </a:r>
          <a:endParaRPr lang="en-US" sz="2400" kern="1200" dirty="0"/>
        </a:p>
      </dsp:txBody>
      <dsp:txXfrm>
        <a:off x="62940" y="2825562"/>
        <a:ext cx="5970120" cy="1163460"/>
      </dsp:txXfrm>
    </dsp:sp>
    <dsp:sp modelId="{418BCD68-E481-401F-8FB5-5430C3B73A0B}">
      <dsp:nvSpPr>
        <dsp:cNvPr id="0" name=""/>
        <dsp:cNvSpPr/>
      </dsp:nvSpPr>
      <dsp:spPr>
        <a:xfrm>
          <a:off x="0" y="4106682"/>
          <a:ext cx="6096000" cy="1289340"/>
        </a:xfrm>
        <a:prstGeom prst="roundRect">
          <a:avLst/>
        </a:prstGeom>
        <a:solidFill>
          <a:schemeClr val="accent2">
            <a:hueOff val="9200113"/>
            <a:satOff val="8910"/>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Consultation</a:t>
          </a:r>
          <a:r>
            <a:rPr lang="en-GB" sz="1900" kern="1200" dirty="0"/>
            <a:t>  </a:t>
          </a:r>
          <a:endParaRPr lang="en-US" sz="1900" kern="1200" dirty="0"/>
        </a:p>
      </dsp:txBody>
      <dsp:txXfrm>
        <a:off x="62940" y="4169622"/>
        <a:ext cx="5970120" cy="11634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9D74D-BB53-4DD3-AC15-483B0CF46604}">
      <dsp:nvSpPr>
        <dsp:cNvPr id="0" name=""/>
        <dsp:cNvSpPr/>
      </dsp:nvSpPr>
      <dsp:spPr>
        <a:xfrm>
          <a:off x="0" y="0"/>
          <a:ext cx="7304913" cy="60603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Identifying `False Beliefs`</a:t>
          </a:r>
          <a:endParaRPr lang="en-US" sz="2700" kern="1200"/>
        </a:p>
      </dsp:txBody>
      <dsp:txXfrm>
        <a:off x="17750" y="17750"/>
        <a:ext cx="6580046" cy="570536"/>
      </dsp:txXfrm>
    </dsp:sp>
    <dsp:sp modelId="{5A7307DC-0670-44C7-99F4-554868F366C0}">
      <dsp:nvSpPr>
        <dsp:cNvPr id="0" name=""/>
        <dsp:cNvSpPr/>
      </dsp:nvSpPr>
      <dsp:spPr>
        <a:xfrm>
          <a:off x="545496" y="690207"/>
          <a:ext cx="7304913" cy="606036"/>
        </a:xfrm>
        <a:prstGeom prst="roundRect">
          <a:avLst>
            <a:gd name="adj" fmla="val 10000"/>
          </a:avLst>
        </a:prstGeom>
        <a:solidFill>
          <a:schemeClr val="accent2">
            <a:hueOff val="2300028"/>
            <a:satOff val="2228"/>
            <a:lumOff val="-10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Getting off the `Hedonic Treadmill`</a:t>
          </a:r>
          <a:endParaRPr lang="en-US" sz="2700" kern="1200"/>
        </a:p>
      </dsp:txBody>
      <dsp:txXfrm>
        <a:off x="563246" y="707957"/>
        <a:ext cx="6329992" cy="570536"/>
      </dsp:txXfrm>
    </dsp:sp>
    <dsp:sp modelId="{36914D69-362E-4D23-BA6F-B8B33BBD409F}">
      <dsp:nvSpPr>
        <dsp:cNvPr id="0" name=""/>
        <dsp:cNvSpPr/>
      </dsp:nvSpPr>
      <dsp:spPr>
        <a:xfrm>
          <a:off x="1090993" y="1380415"/>
          <a:ext cx="7304913" cy="606036"/>
        </a:xfrm>
        <a:prstGeom prst="roundRect">
          <a:avLst>
            <a:gd name="adj" fmla="val 10000"/>
          </a:avLst>
        </a:prstGeom>
        <a:solidFill>
          <a:schemeClr val="accent2">
            <a:hueOff val="4600057"/>
            <a:satOff val="4455"/>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`Bull`s-Eye` Values Survey </a:t>
          </a:r>
          <a:endParaRPr lang="en-US" sz="2700" kern="1200"/>
        </a:p>
      </dsp:txBody>
      <dsp:txXfrm>
        <a:off x="1108743" y="1398165"/>
        <a:ext cx="6329992" cy="570536"/>
      </dsp:txXfrm>
    </dsp:sp>
    <dsp:sp modelId="{521A8669-FBA6-413A-8132-6D37C4A983CB}">
      <dsp:nvSpPr>
        <dsp:cNvPr id="0" name=""/>
        <dsp:cNvSpPr/>
      </dsp:nvSpPr>
      <dsp:spPr>
        <a:xfrm>
          <a:off x="1636490" y="2070623"/>
          <a:ext cx="7304913" cy="606036"/>
        </a:xfrm>
        <a:prstGeom prst="roundRect">
          <a:avLst>
            <a:gd name="adj" fmla="val 10000"/>
          </a:avLst>
        </a:prstGeom>
        <a:solidFill>
          <a:schemeClr val="accent2">
            <a:hueOff val="6900085"/>
            <a:satOff val="6683"/>
            <a:lumOff val="-3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Resilience Plan (four `S`s)</a:t>
          </a:r>
          <a:endParaRPr lang="en-US" sz="2700" kern="1200"/>
        </a:p>
      </dsp:txBody>
      <dsp:txXfrm>
        <a:off x="1654240" y="2088373"/>
        <a:ext cx="6329992" cy="570536"/>
      </dsp:txXfrm>
    </dsp:sp>
    <dsp:sp modelId="{41768090-A994-4CB4-89B3-80362CED646C}">
      <dsp:nvSpPr>
        <dsp:cNvPr id="0" name=""/>
        <dsp:cNvSpPr/>
      </dsp:nvSpPr>
      <dsp:spPr>
        <a:xfrm>
          <a:off x="2181987" y="2760831"/>
          <a:ext cx="7304913" cy="606036"/>
        </a:xfrm>
        <a:prstGeom prst="roundRect">
          <a:avLst>
            <a:gd name="adj" fmla="val 10000"/>
          </a:avLst>
        </a:prstGeom>
        <a:solidFill>
          <a:schemeClr val="accent2">
            <a:hueOff val="9200113"/>
            <a:satOff val="8910"/>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Energy Management Audit</a:t>
          </a:r>
          <a:endParaRPr lang="en-US" sz="2700" kern="1200"/>
        </a:p>
      </dsp:txBody>
      <dsp:txXfrm>
        <a:off x="2199737" y="2778581"/>
        <a:ext cx="6329992" cy="570536"/>
      </dsp:txXfrm>
    </dsp:sp>
    <dsp:sp modelId="{3E1A1590-0B01-4281-93F4-CE06FA240FE3}">
      <dsp:nvSpPr>
        <dsp:cNvPr id="0" name=""/>
        <dsp:cNvSpPr/>
      </dsp:nvSpPr>
      <dsp:spPr>
        <a:xfrm>
          <a:off x="6910989" y="442743"/>
          <a:ext cx="393923" cy="39392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6999622" y="442743"/>
        <a:ext cx="216657" cy="296427"/>
      </dsp:txXfrm>
    </dsp:sp>
    <dsp:sp modelId="{6CCF5322-0685-40BE-8C94-3201FAA07805}">
      <dsp:nvSpPr>
        <dsp:cNvPr id="0" name=""/>
        <dsp:cNvSpPr/>
      </dsp:nvSpPr>
      <dsp:spPr>
        <a:xfrm>
          <a:off x="7456486" y="1132951"/>
          <a:ext cx="393923" cy="393923"/>
        </a:xfrm>
        <a:prstGeom prst="downArrow">
          <a:avLst>
            <a:gd name="adj1" fmla="val 55000"/>
            <a:gd name="adj2" fmla="val 45000"/>
          </a:avLst>
        </a:prstGeom>
        <a:solidFill>
          <a:schemeClr val="accent2">
            <a:tint val="40000"/>
            <a:alpha val="90000"/>
            <a:hueOff val="3048363"/>
            <a:satOff val="2255"/>
            <a:lumOff val="-362"/>
            <a:alphaOff val="0"/>
          </a:schemeClr>
        </a:solidFill>
        <a:ln w="12700" cap="flat" cmpd="sng" algn="ctr">
          <a:solidFill>
            <a:schemeClr val="accent2">
              <a:tint val="40000"/>
              <a:alpha val="90000"/>
              <a:hueOff val="3048363"/>
              <a:satOff val="2255"/>
              <a:lumOff val="-36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545119" y="1132951"/>
        <a:ext cx="216657" cy="296427"/>
      </dsp:txXfrm>
    </dsp:sp>
    <dsp:sp modelId="{79A4D2CA-6127-41B4-BE14-74EAE1804D21}">
      <dsp:nvSpPr>
        <dsp:cNvPr id="0" name=""/>
        <dsp:cNvSpPr/>
      </dsp:nvSpPr>
      <dsp:spPr>
        <a:xfrm>
          <a:off x="8001982" y="1813058"/>
          <a:ext cx="393923" cy="393923"/>
        </a:xfrm>
        <a:prstGeom prst="downArrow">
          <a:avLst>
            <a:gd name="adj1" fmla="val 55000"/>
            <a:gd name="adj2" fmla="val 45000"/>
          </a:avLst>
        </a:prstGeom>
        <a:solidFill>
          <a:schemeClr val="accent2">
            <a:tint val="40000"/>
            <a:alpha val="90000"/>
            <a:hueOff val="6096726"/>
            <a:satOff val="4510"/>
            <a:lumOff val="-724"/>
            <a:alphaOff val="0"/>
          </a:schemeClr>
        </a:solidFill>
        <a:ln w="12700" cap="flat" cmpd="sng" algn="ctr">
          <a:solidFill>
            <a:schemeClr val="accent2">
              <a:tint val="40000"/>
              <a:alpha val="90000"/>
              <a:hueOff val="6096726"/>
              <a:satOff val="4510"/>
              <a:lumOff val="-7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090615" y="1813058"/>
        <a:ext cx="216657" cy="296427"/>
      </dsp:txXfrm>
    </dsp:sp>
    <dsp:sp modelId="{773F2B37-9428-423A-8726-A6243C021956}">
      <dsp:nvSpPr>
        <dsp:cNvPr id="0" name=""/>
        <dsp:cNvSpPr/>
      </dsp:nvSpPr>
      <dsp:spPr>
        <a:xfrm>
          <a:off x="8547479" y="2510000"/>
          <a:ext cx="393923" cy="393923"/>
        </a:xfrm>
        <a:prstGeom prst="downArrow">
          <a:avLst>
            <a:gd name="adj1" fmla="val 55000"/>
            <a:gd name="adj2" fmla="val 45000"/>
          </a:avLst>
        </a:prstGeom>
        <a:solidFill>
          <a:schemeClr val="accent2">
            <a:tint val="40000"/>
            <a:alpha val="90000"/>
            <a:hueOff val="9145089"/>
            <a:satOff val="6765"/>
            <a:lumOff val="-1086"/>
            <a:alphaOff val="0"/>
          </a:schemeClr>
        </a:solidFill>
        <a:ln w="12700" cap="flat" cmpd="sng" algn="ctr">
          <a:solidFill>
            <a:schemeClr val="accent2">
              <a:tint val="40000"/>
              <a:alpha val="90000"/>
              <a:hueOff val="9145089"/>
              <a:satOff val="6765"/>
              <a:lumOff val="-108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8636112" y="2510000"/>
        <a:ext cx="216657" cy="2964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BD3A0-DBBC-4EBE-89D8-B7CC6CC52DB2}">
      <dsp:nvSpPr>
        <dsp:cNvPr id="0" name=""/>
        <dsp:cNvSpPr/>
      </dsp:nvSpPr>
      <dsp:spPr>
        <a:xfrm>
          <a:off x="0" y="3608"/>
          <a:ext cx="10204173" cy="11888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0B2010-B2AB-44CF-A853-894E4B91326A}">
      <dsp:nvSpPr>
        <dsp:cNvPr id="0" name=""/>
        <dsp:cNvSpPr/>
      </dsp:nvSpPr>
      <dsp:spPr>
        <a:xfrm>
          <a:off x="359641" y="271110"/>
          <a:ext cx="654533" cy="6538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1F0DF9-E7CB-459F-BF67-ABF5030F14E8}">
      <dsp:nvSpPr>
        <dsp:cNvPr id="0" name=""/>
        <dsp:cNvSpPr/>
      </dsp:nvSpPr>
      <dsp:spPr>
        <a:xfrm>
          <a:off x="1373817" y="3608"/>
          <a:ext cx="8739693" cy="1190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48" tIns="125948" rIns="125948" bIns="125948" numCol="1" spcCol="1270" anchor="ctr" anchorCtr="0">
          <a:noAutofit/>
        </a:bodyPr>
        <a:lstStyle/>
        <a:p>
          <a:pPr marL="0" lvl="0" indent="0" algn="l" defTabSz="800100">
            <a:lnSpc>
              <a:spcPct val="90000"/>
            </a:lnSpc>
            <a:spcBef>
              <a:spcPct val="0"/>
            </a:spcBef>
            <a:spcAft>
              <a:spcPct val="35000"/>
            </a:spcAft>
            <a:buNone/>
          </a:pPr>
          <a:r>
            <a:rPr lang="en-GB" sz="1800" kern="1200" dirty="0"/>
            <a:t>Many people have implicit beliefs about emotions. These beliefs operate outside conscious awareness and can determine the way people cope with their emotions. </a:t>
          </a:r>
          <a:endParaRPr lang="en-US" sz="1800" kern="1200" dirty="0"/>
        </a:p>
      </dsp:txBody>
      <dsp:txXfrm>
        <a:off x="1373817" y="3608"/>
        <a:ext cx="8739693" cy="1190060"/>
      </dsp:txXfrm>
    </dsp:sp>
    <dsp:sp modelId="{465CDC68-E64C-4BD4-965B-AEBAE9B2E871}">
      <dsp:nvSpPr>
        <dsp:cNvPr id="0" name=""/>
        <dsp:cNvSpPr/>
      </dsp:nvSpPr>
      <dsp:spPr>
        <a:xfrm>
          <a:off x="0" y="1465683"/>
          <a:ext cx="10204173" cy="11888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7E335F-DD6B-4BE9-BCBC-8F4951CD7CC5}">
      <dsp:nvSpPr>
        <dsp:cNvPr id="0" name=""/>
        <dsp:cNvSpPr/>
      </dsp:nvSpPr>
      <dsp:spPr>
        <a:xfrm>
          <a:off x="359641" y="1733185"/>
          <a:ext cx="654533" cy="6538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75763C-9411-4AC2-8459-4C7FD95113BE}">
      <dsp:nvSpPr>
        <dsp:cNvPr id="0" name=""/>
        <dsp:cNvSpPr/>
      </dsp:nvSpPr>
      <dsp:spPr>
        <a:xfrm>
          <a:off x="1373817" y="1465683"/>
          <a:ext cx="8739693" cy="1190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48" tIns="125948" rIns="125948" bIns="125948" numCol="1" spcCol="1270" anchor="ctr" anchorCtr="0">
          <a:noAutofit/>
        </a:bodyPr>
        <a:lstStyle/>
        <a:p>
          <a:pPr marL="0" lvl="0" indent="0" algn="l" defTabSz="711200">
            <a:lnSpc>
              <a:spcPct val="90000"/>
            </a:lnSpc>
            <a:spcBef>
              <a:spcPct val="0"/>
            </a:spcBef>
            <a:spcAft>
              <a:spcPct val="35000"/>
            </a:spcAft>
            <a:buNone/>
          </a:pPr>
          <a:r>
            <a:rPr lang="en-GB" sz="1600" kern="1200" dirty="0"/>
            <a:t>First, people hold beliefs about the “acceptability” of emotions. People vary in the degree to which they believe that experiencing and expressing negative feelings is acceptable. Beliefs about the unacceptability of experiencing or expressing negative thoughts and emotions have been suggested to play a key role in the development and maintenance of clinical problems (</a:t>
          </a:r>
          <a:r>
            <a:rPr lang="en-GB" sz="1600" kern="1200" dirty="0" err="1"/>
            <a:t>Surawy</a:t>
          </a:r>
          <a:r>
            <a:rPr lang="en-GB" sz="1600" kern="1200" dirty="0"/>
            <a:t>, Hackmann, Hawton, &amp; Sharpe, 1995). </a:t>
          </a:r>
          <a:endParaRPr lang="en-US" sz="1600" kern="1200" dirty="0"/>
        </a:p>
      </dsp:txBody>
      <dsp:txXfrm>
        <a:off x="1373817" y="1465683"/>
        <a:ext cx="8739693" cy="1190060"/>
      </dsp:txXfrm>
    </dsp:sp>
    <dsp:sp modelId="{9B87F1B9-9E9F-4323-B410-0A82E17F649F}">
      <dsp:nvSpPr>
        <dsp:cNvPr id="0" name=""/>
        <dsp:cNvSpPr/>
      </dsp:nvSpPr>
      <dsp:spPr>
        <a:xfrm>
          <a:off x="0" y="2927757"/>
          <a:ext cx="10204173" cy="11888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DE2776-DD78-4B79-B686-12091E953513}">
      <dsp:nvSpPr>
        <dsp:cNvPr id="0" name=""/>
        <dsp:cNvSpPr/>
      </dsp:nvSpPr>
      <dsp:spPr>
        <a:xfrm>
          <a:off x="359641" y="3195260"/>
          <a:ext cx="654533" cy="6538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1D7B81-A3D0-4CBB-833C-EDF43CB50DA4}">
      <dsp:nvSpPr>
        <dsp:cNvPr id="0" name=""/>
        <dsp:cNvSpPr/>
      </dsp:nvSpPr>
      <dsp:spPr>
        <a:xfrm>
          <a:off x="1373817" y="2927757"/>
          <a:ext cx="8739693" cy="1190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48" tIns="125948" rIns="125948" bIns="125948" numCol="1" spcCol="1270" anchor="ctr" anchorCtr="0">
          <a:noAutofit/>
        </a:bodyPr>
        <a:lstStyle/>
        <a:p>
          <a:pPr marL="0" lvl="0" indent="0" algn="l" defTabSz="800100">
            <a:lnSpc>
              <a:spcPct val="90000"/>
            </a:lnSpc>
            <a:spcBef>
              <a:spcPct val="0"/>
            </a:spcBef>
            <a:spcAft>
              <a:spcPct val="35000"/>
            </a:spcAft>
            <a:buNone/>
          </a:pPr>
          <a:r>
            <a:rPr lang="en-GB" sz="1800" kern="1200" dirty="0"/>
            <a:t>They can be associated with worse prognosis and treatment outcomes (Corstorphine, 2006). In general, people with a range of different problems, such as depression, eating disorders, social phobia, post-traumatic stress disorder, and borderline personality disorder tend to believe that showing emotions is unacceptable. </a:t>
          </a:r>
          <a:endParaRPr lang="en-US" sz="1800" kern="1200" dirty="0"/>
        </a:p>
      </dsp:txBody>
      <dsp:txXfrm>
        <a:off x="1373817" y="2927757"/>
        <a:ext cx="8739693" cy="11900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2F560-F2A9-41A8-B47E-C01BDEB511DB}">
      <dsp:nvSpPr>
        <dsp:cNvPr id="0" name=""/>
        <dsp:cNvSpPr/>
      </dsp:nvSpPr>
      <dsp:spPr>
        <a:xfrm>
          <a:off x="0" y="5447"/>
          <a:ext cx="6546574" cy="171786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D34EC-B19A-42E2-9DCD-D240CA44EC03}">
      <dsp:nvSpPr>
        <dsp:cNvPr id="0" name=""/>
        <dsp:cNvSpPr/>
      </dsp:nvSpPr>
      <dsp:spPr>
        <a:xfrm>
          <a:off x="519653" y="391966"/>
          <a:ext cx="945747" cy="9448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F4433B-BB49-4751-AF12-FBA137F01540}">
      <dsp:nvSpPr>
        <dsp:cNvPr id="0" name=""/>
        <dsp:cNvSpPr/>
      </dsp:nvSpPr>
      <dsp:spPr>
        <a:xfrm>
          <a:off x="1985053" y="5447"/>
          <a:ext cx="4483746" cy="1719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985" tIns="181985" rIns="181985" bIns="181985" numCol="1" spcCol="1270" anchor="ctr" anchorCtr="0">
          <a:noAutofit/>
        </a:bodyPr>
        <a:lstStyle/>
        <a:p>
          <a:pPr marL="0" lvl="0" indent="0" algn="l" defTabSz="800100">
            <a:lnSpc>
              <a:spcPct val="90000"/>
            </a:lnSpc>
            <a:spcBef>
              <a:spcPct val="0"/>
            </a:spcBef>
            <a:spcAft>
              <a:spcPct val="35000"/>
            </a:spcAft>
            <a:buNone/>
          </a:pPr>
          <a:r>
            <a:rPr lang="en-GB" sz="1800" kern="1200" dirty="0"/>
            <a:t>False beliefs may lead to the avoidance of emotions, which prevents the individual from developing self-awareness, self-understanding, and the ability to take care of oneself (Kennedy-Moore &amp; Watson, 2001). </a:t>
          </a:r>
          <a:endParaRPr lang="en-US" sz="1800" kern="1200" dirty="0"/>
        </a:p>
      </dsp:txBody>
      <dsp:txXfrm>
        <a:off x="1985053" y="5447"/>
        <a:ext cx="4483746" cy="1719540"/>
      </dsp:txXfrm>
    </dsp:sp>
    <dsp:sp modelId="{855B7A75-1299-46FE-9E60-A6B7E087F7C3}">
      <dsp:nvSpPr>
        <dsp:cNvPr id="0" name=""/>
        <dsp:cNvSpPr/>
      </dsp:nvSpPr>
      <dsp:spPr>
        <a:xfrm>
          <a:off x="0" y="2141847"/>
          <a:ext cx="6546574" cy="171786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6DB1BF-F983-46A4-ACB3-6C5F833C560E}">
      <dsp:nvSpPr>
        <dsp:cNvPr id="0" name=""/>
        <dsp:cNvSpPr/>
      </dsp:nvSpPr>
      <dsp:spPr>
        <a:xfrm>
          <a:off x="519653" y="2528365"/>
          <a:ext cx="945747" cy="9448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E3314D-5235-4FD2-A870-8EFD5A059385}">
      <dsp:nvSpPr>
        <dsp:cNvPr id="0" name=""/>
        <dsp:cNvSpPr/>
      </dsp:nvSpPr>
      <dsp:spPr>
        <a:xfrm>
          <a:off x="1985053" y="2141847"/>
          <a:ext cx="4483746" cy="1719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985" tIns="181985" rIns="181985" bIns="181985" numCol="1" spcCol="1270" anchor="ctr" anchorCtr="0">
          <a:noAutofit/>
        </a:bodyPr>
        <a:lstStyle/>
        <a:p>
          <a:pPr marL="0" lvl="0" indent="0" algn="l" defTabSz="800100">
            <a:lnSpc>
              <a:spcPct val="90000"/>
            </a:lnSpc>
            <a:spcBef>
              <a:spcPct val="0"/>
            </a:spcBef>
            <a:spcAft>
              <a:spcPct val="35000"/>
            </a:spcAft>
            <a:buNone/>
          </a:pPr>
          <a:r>
            <a:rPr lang="en-GB" sz="1800" kern="1200" dirty="0"/>
            <a:t>Growing up in an environment where the expression of negative feelings was met with punishment / lack of sympathy has been suggested as a cause for the development of beliefs about the unacceptability of emotions (Linehan, 1993).</a:t>
          </a:r>
          <a:endParaRPr lang="en-US" sz="1800" kern="1200" dirty="0"/>
        </a:p>
      </dsp:txBody>
      <dsp:txXfrm>
        <a:off x="1985053" y="2141847"/>
        <a:ext cx="4483746" cy="1719540"/>
      </dsp:txXfrm>
    </dsp:sp>
    <dsp:sp modelId="{1ECDF064-E6EB-4188-91B8-81BE9D19FB8B}">
      <dsp:nvSpPr>
        <dsp:cNvPr id="0" name=""/>
        <dsp:cNvSpPr/>
      </dsp:nvSpPr>
      <dsp:spPr>
        <a:xfrm>
          <a:off x="0" y="4278246"/>
          <a:ext cx="6546574" cy="171786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ECE50B-BBCE-4344-85F2-9DD8D841E4E0}">
      <dsp:nvSpPr>
        <dsp:cNvPr id="0" name=""/>
        <dsp:cNvSpPr/>
      </dsp:nvSpPr>
      <dsp:spPr>
        <a:xfrm>
          <a:off x="519653" y="4664765"/>
          <a:ext cx="945747" cy="9448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1D28DF-1B5B-4515-9548-D2BE746FB1B8}">
      <dsp:nvSpPr>
        <dsp:cNvPr id="0" name=""/>
        <dsp:cNvSpPr/>
      </dsp:nvSpPr>
      <dsp:spPr>
        <a:xfrm>
          <a:off x="1985053" y="4278246"/>
          <a:ext cx="4483746" cy="1719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985" tIns="181985" rIns="181985" bIns="181985" numCol="1" spcCol="1270" anchor="ctr" anchorCtr="0">
          <a:noAutofit/>
        </a:bodyPr>
        <a:lstStyle/>
        <a:p>
          <a:pPr marL="0" lvl="0" indent="0" algn="l" defTabSz="711200">
            <a:lnSpc>
              <a:spcPct val="90000"/>
            </a:lnSpc>
            <a:spcBef>
              <a:spcPct val="0"/>
            </a:spcBef>
            <a:spcAft>
              <a:spcPct val="35000"/>
            </a:spcAft>
            <a:buNone/>
          </a:pPr>
          <a:r>
            <a:rPr lang="en-GB" sz="1600" kern="1200" dirty="0"/>
            <a:t>People may also hold beliefs about the malleability of emotion. For instance, one may believe that no matter how hard one tries, one cannot change emotions. This belief that emotions are outside personal control is likely to result in fewer efforts to regulating emotion (Dweck, 2000).</a:t>
          </a:r>
          <a:endParaRPr lang="en-US" sz="1600" kern="1200" dirty="0"/>
        </a:p>
      </dsp:txBody>
      <dsp:txXfrm>
        <a:off x="1985053" y="4278246"/>
        <a:ext cx="4483746" cy="17195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A1928C-EB30-4994-BF7B-BBF6F22014B6}">
      <dsp:nvSpPr>
        <dsp:cNvPr id="0" name=""/>
        <dsp:cNvSpPr/>
      </dsp:nvSpPr>
      <dsp:spPr>
        <a:xfrm>
          <a:off x="0" y="6364"/>
          <a:ext cx="6665843" cy="188738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7B6FC-EF5D-49F2-99A5-19AFBA26DC7B}">
      <dsp:nvSpPr>
        <dsp:cNvPr id="0" name=""/>
        <dsp:cNvSpPr/>
      </dsp:nvSpPr>
      <dsp:spPr>
        <a:xfrm>
          <a:off x="570933" y="431025"/>
          <a:ext cx="1039075" cy="10380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45B087-9499-4FCD-9277-81432026F62D}">
      <dsp:nvSpPr>
        <dsp:cNvPr id="0" name=""/>
        <dsp:cNvSpPr/>
      </dsp:nvSpPr>
      <dsp:spPr>
        <a:xfrm>
          <a:off x="2180942" y="6364"/>
          <a:ext cx="4311455" cy="1889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943" tIns="199943" rIns="199943" bIns="199943" numCol="1" spcCol="1270" anchor="ctr" anchorCtr="0">
          <a:noAutofit/>
        </a:bodyPr>
        <a:lstStyle/>
        <a:p>
          <a:pPr marL="0" lvl="0" indent="0" algn="l" defTabSz="800100">
            <a:lnSpc>
              <a:spcPct val="90000"/>
            </a:lnSpc>
            <a:spcBef>
              <a:spcPct val="0"/>
            </a:spcBef>
            <a:spcAft>
              <a:spcPct val="35000"/>
            </a:spcAft>
            <a:buNone/>
          </a:pPr>
          <a:r>
            <a:rPr lang="en-GB" sz="1800" kern="1200" dirty="0"/>
            <a:t>Because these individuals do not engage in active attempts to regulate emotions and do not experience emotional regulation, their beliefs remain unchallenged. </a:t>
          </a:r>
          <a:endParaRPr lang="en-US" sz="1800" kern="1200" dirty="0"/>
        </a:p>
      </dsp:txBody>
      <dsp:txXfrm>
        <a:off x="2180942" y="6364"/>
        <a:ext cx="4311455" cy="1889227"/>
      </dsp:txXfrm>
    </dsp:sp>
    <dsp:sp modelId="{89556851-884C-4063-8FF1-6FA4433653FB}">
      <dsp:nvSpPr>
        <dsp:cNvPr id="0" name=""/>
        <dsp:cNvSpPr/>
      </dsp:nvSpPr>
      <dsp:spPr>
        <a:xfrm>
          <a:off x="0" y="2315420"/>
          <a:ext cx="6665843" cy="188738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89430F-9FC2-49B9-97AD-DF59105E49E2}">
      <dsp:nvSpPr>
        <dsp:cNvPr id="0" name=""/>
        <dsp:cNvSpPr/>
      </dsp:nvSpPr>
      <dsp:spPr>
        <a:xfrm>
          <a:off x="570933" y="2740081"/>
          <a:ext cx="1039075" cy="10380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BA28F1-8923-4C95-9D57-9DD0F810CB7A}">
      <dsp:nvSpPr>
        <dsp:cNvPr id="0" name=""/>
        <dsp:cNvSpPr/>
      </dsp:nvSpPr>
      <dsp:spPr>
        <a:xfrm>
          <a:off x="2180942" y="2315420"/>
          <a:ext cx="4311455" cy="1889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943" tIns="199943" rIns="199943" bIns="199943" numCol="1" spcCol="1270" anchor="ctr" anchorCtr="0">
          <a:noAutofit/>
        </a:bodyPr>
        <a:lstStyle/>
        <a:p>
          <a:pPr marL="0" lvl="0" indent="0" algn="l" defTabSz="711200">
            <a:lnSpc>
              <a:spcPct val="90000"/>
            </a:lnSpc>
            <a:spcBef>
              <a:spcPct val="0"/>
            </a:spcBef>
            <a:spcAft>
              <a:spcPct val="35000"/>
            </a:spcAft>
            <a:buNone/>
          </a:pPr>
          <a:r>
            <a:rPr lang="en-GB" sz="1600" kern="1200" dirty="0"/>
            <a:t>Moreover, research has shown that people who believe that emotions are less changeable experience fewer positive emotions, more negative emotions, decreased psychological wellbeing, lower perceived emotion regulation self-efficacy, and higher levels of depression (Kappes &amp; </a:t>
          </a:r>
          <a:r>
            <a:rPr lang="en-GB" sz="1600" kern="1200" dirty="0" err="1"/>
            <a:t>Schikowski</a:t>
          </a:r>
          <a:r>
            <a:rPr lang="en-GB" sz="1600" kern="1200" dirty="0"/>
            <a:t>, 2013).</a:t>
          </a:r>
          <a:endParaRPr lang="en-US" sz="1600" kern="1200" dirty="0"/>
        </a:p>
      </dsp:txBody>
      <dsp:txXfrm>
        <a:off x="2180942" y="2315420"/>
        <a:ext cx="4311455" cy="1889227"/>
      </dsp:txXfrm>
    </dsp:sp>
    <dsp:sp modelId="{CDD253A2-AF57-40F5-871D-21F954563C31}">
      <dsp:nvSpPr>
        <dsp:cNvPr id="0" name=""/>
        <dsp:cNvSpPr/>
      </dsp:nvSpPr>
      <dsp:spPr>
        <a:xfrm>
          <a:off x="0" y="4624476"/>
          <a:ext cx="6665843" cy="188738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D21DED-F4DF-4915-A1E8-804B70DEF1FD}">
      <dsp:nvSpPr>
        <dsp:cNvPr id="0" name=""/>
        <dsp:cNvSpPr/>
      </dsp:nvSpPr>
      <dsp:spPr>
        <a:xfrm>
          <a:off x="571491" y="5049138"/>
          <a:ext cx="1039075" cy="10380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8AA258-1706-412F-A972-540B71567242}">
      <dsp:nvSpPr>
        <dsp:cNvPr id="0" name=""/>
        <dsp:cNvSpPr/>
      </dsp:nvSpPr>
      <dsp:spPr>
        <a:xfrm>
          <a:off x="2182058" y="4624476"/>
          <a:ext cx="4311455" cy="1889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943" tIns="199943" rIns="199943" bIns="199943" numCol="1" spcCol="1270" anchor="ctr" anchorCtr="0">
          <a:noAutofit/>
        </a:bodyPr>
        <a:lstStyle/>
        <a:p>
          <a:pPr marL="0" lvl="0" indent="0" algn="l" defTabSz="711200">
            <a:lnSpc>
              <a:spcPct val="90000"/>
            </a:lnSpc>
            <a:spcBef>
              <a:spcPct val="0"/>
            </a:spcBef>
            <a:spcAft>
              <a:spcPct val="35000"/>
            </a:spcAft>
            <a:buNone/>
          </a:pPr>
          <a:r>
            <a:rPr lang="en-GB" sz="1600" kern="1200" dirty="0"/>
            <a:t>By contrast, a person who believes that emotions are changeable will display a more assertive and active pattern of coping (Tamir et al., 2007). Over time, this active pattern of coping with emotions will confirm that emotions are indeed changeable and thus strengthen the very belief regarding the possibility of change.</a:t>
          </a:r>
          <a:endParaRPr lang="en-US" sz="1600" kern="1200" dirty="0"/>
        </a:p>
      </dsp:txBody>
      <dsp:txXfrm>
        <a:off x="2182058" y="4624476"/>
        <a:ext cx="4311455" cy="18892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CB103-8188-47C9-976C-CB4F3D08EADD}">
      <dsp:nvSpPr>
        <dsp:cNvPr id="0" name=""/>
        <dsp:cNvSpPr/>
      </dsp:nvSpPr>
      <dsp:spPr>
        <a:xfrm>
          <a:off x="0" y="667"/>
          <a:ext cx="6096000" cy="0"/>
        </a:xfrm>
        <a:prstGeom prst="line">
          <a:avLst/>
        </a:prstGeom>
        <a:solidFill>
          <a:schemeClr val="accent3">
            <a:shade val="50000"/>
            <a:hueOff val="0"/>
            <a:satOff val="0"/>
            <a:lumOff val="0"/>
            <a:alphaOff val="0"/>
          </a:schemeClr>
        </a:solidFill>
        <a:ln w="12700" cap="flat" cmpd="sng" algn="ctr">
          <a:solidFill>
            <a:schemeClr val="accent3">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59C432-0C50-4CB9-83F0-EA3C1ED071C1}">
      <dsp:nvSpPr>
        <dsp:cNvPr id="0" name=""/>
        <dsp:cNvSpPr/>
      </dsp:nvSpPr>
      <dsp:spPr>
        <a:xfrm>
          <a:off x="0" y="667"/>
          <a:ext cx="6096000" cy="1093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Using the worksheet: </a:t>
          </a:r>
          <a:endParaRPr lang="en-US" sz="2000" kern="1200" dirty="0"/>
        </a:p>
      </dsp:txBody>
      <dsp:txXfrm>
        <a:off x="0" y="667"/>
        <a:ext cx="6096000" cy="1093837"/>
      </dsp:txXfrm>
    </dsp:sp>
    <dsp:sp modelId="{5752621B-8056-41E0-95F6-794F86468A6E}">
      <dsp:nvSpPr>
        <dsp:cNvPr id="0" name=""/>
        <dsp:cNvSpPr/>
      </dsp:nvSpPr>
      <dsp:spPr>
        <a:xfrm>
          <a:off x="0" y="1094505"/>
          <a:ext cx="6096000" cy="0"/>
        </a:xfrm>
        <a:prstGeom prst="line">
          <a:avLst/>
        </a:prstGeom>
        <a:solidFill>
          <a:schemeClr val="accent3">
            <a:shade val="50000"/>
            <a:hueOff val="-19058"/>
            <a:satOff val="426"/>
            <a:lumOff val="15027"/>
            <a:alphaOff val="0"/>
          </a:schemeClr>
        </a:solidFill>
        <a:ln w="12700" cap="flat" cmpd="sng" algn="ctr">
          <a:solidFill>
            <a:schemeClr val="accent3">
              <a:shade val="50000"/>
              <a:hueOff val="-19058"/>
              <a:satOff val="426"/>
              <a:lumOff val="150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D54608-B567-40FC-9B8B-C9CF40B34899}">
      <dsp:nvSpPr>
        <dsp:cNvPr id="0" name=""/>
        <dsp:cNvSpPr/>
      </dsp:nvSpPr>
      <dsp:spPr>
        <a:xfrm>
          <a:off x="0" y="1094505"/>
          <a:ext cx="6096000" cy="1093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worksheet should be brought to a session in order that the client complete it themselves. </a:t>
          </a:r>
          <a:endParaRPr lang="en-US" sz="2000" kern="1200" dirty="0"/>
        </a:p>
      </dsp:txBody>
      <dsp:txXfrm>
        <a:off x="0" y="1094505"/>
        <a:ext cx="6096000" cy="1093837"/>
      </dsp:txXfrm>
    </dsp:sp>
    <dsp:sp modelId="{640313FA-E421-4DAF-A84D-8C5255E1A25A}">
      <dsp:nvSpPr>
        <dsp:cNvPr id="0" name=""/>
        <dsp:cNvSpPr/>
      </dsp:nvSpPr>
      <dsp:spPr>
        <a:xfrm>
          <a:off x="0" y="2188343"/>
          <a:ext cx="6096000" cy="0"/>
        </a:xfrm>
        <a:prstGeom prst="line">
          <a:avLst/>
        </a:prstGeom>
        <a:solidFill>
          <a:schemeClr val="accent3">
            <a:shade val="50000"/>
            <a:hueOff val="-38116"/>
            <a:satOff val="852"/>
            <a:lumOff val="30054"/>
            <a:alphaOff val="0"/>
          </a:schemeClr>
        </a:solidFill>
        <a:ln w="12700" cap="flat" cmpd="sng" algn="ctr">
          <a:solidFill>
            <a:schemeClr val="accent3">
              <a:shade val="50000"/>
              <a:hueOff val="-38116"/>
              <a:satOff val="852"/>
              <a:lumOff val="300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409263-392B-4A1E-810E-DF46E17FB4AC}">
      <dsp:nvSpPr>
        <dsp:cNvPr id="0" name=""/>
        <dsp:cNvSpPr/>
      </dsp:nvSpPr>
      <dsp:spPr>
        <a:xfrm>
          <a:off x="0" y="2188343"/>
          <a:ext cx="6096000" cy="1093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Gently remind clients that they should not blame anyone for the false beliefs they have about emotions. Advise them that parents, grandparents, etc., were likely exposed to the very same dysfunctional messages. </a:t>
          </a:r>
          <a:endParaRPr lang="en-US" sz="1800" kern="1200" dirty="0"/>
        </a:p>
      </dsp:txBody>
      <dsp:txXfrm>
        <a:off x="0" y="2188343"/>
        <a:ext cx="6096000" cy="1093837"/>
      </dsp:txXfrm>
    </dsp:sp>
    <dsp:sp modelId="{15B22140-411B-4B09-9CFF-EAE7FC189359}">
      <dsp:nvSpPr>
        <dsp:cNvPr id="0" name=""/>
        <dsp:cNvSpPr/>
      </dsp:nvSpPr>
      <dsp:spPr>
        <a:xfrm>
          <a:off x="0" y="3282181"/>
          <a:ext cx="6096000" cy="0"/>
        </a:xfrm>
        <a:prstGeom prst="line">
          <a:avLst/>
        </a:prstGeom>
        <a:solidFill>
          <a:schemeClr val="accent3">
            <a:shade val="50000"/>
            <a:hueOff val="-38116"/>
            <a:satOff val="852"/>
            <a:lumOff val="30054"/>
            <a:alphaOff val="0"/>
          </a:schemeClr>
        </a:solidFill>
        <a:ln w="12700" cap="flat" cmpd="sng" algn="ctr">
          <a:solidFill>
            <a:schemeClr val="accent3">
              <a:shade val="50000"/>
              <a:hueOff val="-38116"/>
              <a:satOff val="852"/>
              <a:lumOff val="300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EEA99A-3F1E-487D-86A8-D5A6FD756AE6}">
      <dsp:nvSpPr>
        <dsp:cNvPr id="0" name=""/>
        <dsp:cNvSpPr/>
      </dsp:nvSpPr>
      <dsp:spPr>
        <a:xfrm>
          <a:off x="0" y="3282181"/>
          <a:ext cx="6096000" cy="1093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This exercise can be completed numerous times with different emotions, as people can hold different beliefs about different emotional states. This will help the client to gain an in-depth understanding of the core beliefs and consequences associated with each emotion. </a:t>
          </a:r>
          <a:endParaRPr lang="en-US" sz="1600" kern="1200" dirty="0"/>
        </a:p>
      </dsp:txBody>
      <dsp:txXfrm>
        <a:off x="0" y="3282181"/>
        <a:ext cx="6096000" cy="1093837"/>
      </dsp:txXfrm>
    </dsp:sp>
    <dsp:sp modelId="{DC186A42-57E2-492F-8ACC-91174D260C3D}">
      <dsp:nvSpPr>
        <dsp:cNvPr id="0" name=""/>
        <dsp:cNvSpPr/>
      </dsp:nvSpPr>
      <dsp:spPr>
        <a:xfrm>
          <a:off x="0" y="4376019"/>
          <a:ext cx="6096000" cy="0"/>
        </a:xfrm>
        <a:prstGeom prst="line">
          <a:avLst/>
        </a:prstGeom>
        <a:solidFill>
          <a:schemeClr val="accent3">
            <a:shade val="50000"/>
            <a:hueOff val="-19058"/>
            <a:satOff val="426"/>
            <a:lumOff val="15027"/>
            <a:alphaOff val="0"/>
          </a:schemeClr>
        </a:solidFill>
        <a:ln w="12700" cap="flat" cmpd="sng" algn="ctr">
          <a:solidFill>
            <a:schemeClr val="accent3">
              <a:shade val="50000"/>
              <a:hueOff val="-19058"/>
              <a:satOff val="426"/>
              <a:lumOff val="1502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94EFD7-AED5-4946-A9FA-66945D3B8BA5}">
      <dsp:nvSpPr>
        <dsp:cNvPr id="0" name=""/>
        <dsp:cNvSpPr/>
      </dsp:nvSpPr>
      <dsp:spPr>
        <a:xfrm>
          <a:off x="0" y="4376019"/>
          <a:ext cx="6096000" cy="1093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You can complete the exercise with positive emotion too, as the client likely holds adaptive core beliefs about positive emotional states.</a:t>
          </a:r>
          <a:endParaRPr lang="en-US" sz="2000" kern="1200" dirty="0"/>
        </a:p>
      </dsp:txBody>
      <dsp:txXfrm>
        <a:off x="0" y="4376019"/>
        <a:ext cx="6096000" cy="109383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3A332-9F97-46F4-B9FC-EF01101ED111}">
      <dsp:nvSpPr>
        <dsp:cNvPr id="0" name=""/>
        <dsp:cNvSpPr/>
      </dsp:nvSpPr>
      <dsp:spPr>
        <a:xfrm>
          <a:off x="3575707" y="522616"/>
          <a:ext cx="2029426" cy="2029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1. Work/Education refers to your career aims, your values about improving your education and knowledge, and generally feeling of use to those close to you or your community (i.e., volunteering, overseeing your household, etc.). </a:t>
          </a:r>
          <a:endParaRPr lang="en-US" sz="1500" kern="1200"/>
        </a:p>
      </dsp:txBody>
      <dsp:txXfrm>
        <a:off x="3575707" y="522616"/>
        <a:ext cx="2029426" cy="2029426"/>
      </dsp:txXfrm>
    </dsp:sp>
    <dsp:sp modelId="{D79CE53D-C1C4-4E4A-8063-3B30E4DDCAB8}">
      <dsp:nvSpPr>
        <dsp:cNvPr id="0" name=""/>
        <dsp:cNvSpPr/>
      </dsp:nvSpPr>
      <dsp:spPr>
        <a:xfrm>
          <a:off x="-474" y="394495"/>
          <a:ext cx="5733728" cy="5733728"/>
        </a:xfrm>
        <a:prstGeom prst="circularArrow">
          <a:avLst>
            <a:gd name="adj1" fmla="val 6902"/>
            <a:gd name="adj2" fmla="val 465342"/>
            <a:gd name="adj3" fmla="val 549458"/>
            <a:gd name="adj4" fmla="val 205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3AA8C7-546C-469C-A5D5-AD47DBADE9DB}">
      <dsp:nvSpPr>
        <dsp:cNvPr id="0" name=""/>
        <dsp:cNvSpPr/>
      </dsp:nvSpPr>
      <dsp:spPr>
        <a:xfrm>
          <a:off x="3575707" y="3970677"/>
          <a:ext cx="2029426" cy="2029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2. Leisure refers to how you play in your life, how you enjoy yourself, your hobbies or other activities that you spend your free time doing (i.e., gardening, sewing, coaching a children’s soccer team, fishing, playing sports). </a:t>
          </a:r>
          <a:endParaRPr lang="en-US" sz="1500" kern="1200"/>
        </a:p>
      </dsp:txBody>
      <dsp:txXfrm>
        <a:off x="3575707" y="3970677"/>
        <a:ext cx="2029426" cy="2029426"/>
      </dsp:txXfrm>
    </dsp:sp>
    <dsp:sp modelId="{9146125A-EDFD-4ACC-87EE-064BB66F162E}">
      <dsp:nvSpPr>
        <dsp:cNvPr id="0" name=""/>
        <dsp:cNvSpPr/>
      </dsp:nvSpPr>
      <dsp:spPr>
        <a:xfrm>
          <a:off x="-474" y="394495"/>
          <a:ext cx="5733728" cy="5733728"/>
        </a:xfrm>
        <a:prstGeom prst="circularArrow">
          <a:avLst>
            <a:gd name="adj1" fmla="val 6902"/>
            <a:gd name="adj2" fmla="val 465342"/>
            <a:gd name="adj3" fmla="val 5949458"/>
            <a:gd name="adj4" fmla="val 43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89D6BB-E72A-4C07-9D0C-D2A061498BAF}">
      <dsp:nvSpPr>
        <dsp:cNvPr id="0" name=""/>
        <dsp:cNvSpPr/>
      </dsp:nvSpPr>
      <dsp:spPr>
        <a:xfrm>
          <a:off x="127646" y="3970677"/>
          <a:ext cx="2029426" cy="2029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3. Relationships refer to intimacy in your life, relationships with your children, your family of origin, your friends, and social contacts in the community. </a:t>
          </a:r>
          <a:endParaRPr lang="en-US" sz="1500" kern="1200"/>
        </a:p>
      </dsp:txBody>
      <dsp:txXfrm>
        <a:off x="127646" y="3970677"/>
        <a:ext cx="2029426" cy="2029426"/>
      </dsp:txXfrm>
    </dsp:sp>
    <dsp:sp modelId="{26C3961D-3458-4775-BB50-6F9533E351F6}">
      <dsp:nvSpPr>
        <dsp:cNvPr id="0" name=""/>
        <dsp:cNvSpPr/>
      </dsp:nvSpPr>
      <dsp:spPr>
        <a:xfrm>
          <a:off x="-153994" y="-87079"/>
          <a:ext cx="6040769" cy="6696879"/>
        </a:xfrm>
        <a:prstGeom prst="circularArrow">
          <a:avLst>
            <a:gd name="adj1" fmla="val 6902"/>
            <a:gd name="adj2" fmla="val 465342"/>
            <a:gd name="adj3" fmla="val 11349458"/>
            <a:gd name="adj4" fmla="val 97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B0C75A-550F-4A99-90A1-BBB8216D196A}">
      <dsp:nvSpPr>
        <dsp:cNvPr id="0" name=""/>
        <dsp:cNvSpPr/>
      </dsp:nvSpPr>
      <dsp:spPr>
        <a:xfrm>
          <a:off x="127646" y="522616"/>
          <a:ext cx="2029426" cy="20294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4. Personal growth/health refers to your spiritual life, either in organized religion or personal expressions of spirituality, exercise, nutrition, and health risk factors, like drinking, drug use, smoking, weight.</a:t>
          </a:r>
          <a:endParaRPr lang="en-US" sz="1500" kern="1200"/>
        </a:p>
      </dsp:txBody>
      <dsp:txXfrm>
        <a:off x="127646" y="522616"/>
        <a:ext cx="2029426" cy="2029426"/>
      </dsp:txXfrm>
    </dsp:sp>
    <dsp:sp modelId="{93E0D59A-590D-4E80-AA14-9424E1372D69}">
      <dsp:nvSpPr>
        <dsp:cNvPr id="0" name=""/>
        <dsp:cNvSpPr/>
      </dsp:nvSpPr>
      <dsp:spPr>
        <a:xfrm>
          <a:off x="-474" y="394495"/>
          <a:ext cx="5733728" cy="5733728"/>
        </a:xfrm>
        <a:prstGeom prst="circularArrow">
          <a:avLst>
            <a:gd name="adj1" fmla="val 6902"/>
            <a:gd name="adj2" fmla="val 465342"/>
            <a:gd name="adj3" fmla="val 16749458"/>
            <a:gd name="adj4" fmla="val 15185200"/>
            <a:gd name="adj5" fmla="val 8052"/>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7893B-BE6C-4097-86B4-025FBC808B52}">
      <dsp:nvSpPr>
        <dsp:cNvPr id="0" name=""/>
        <dsp:cNvSpPr/>
      </dsp:nvSpPr>
      <dsp:spPr>
        <a:xfrm>
          <a:off x="1320" y="21270"/>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BB773-147F-4CF4-B77F-CDE91229A2BD}">
      <dsp:nvSpPr>
        <dsp:cNvPr id="0" name=""/>
        <dsp:cNvSpPr/>
      </dsp:nvSpPr>
      <dsp:spPr>
        <a:xfrm>
          <a:off x="516452" y="510645"/>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Resilience is the ability to cope with whatever life throws at you and bounce back stronger and more resolute than before. Resilient people work through life challenges using personal resources, including social support, coping strategies, sagacity (wisdom and insight that we hold onto), and solution-seeking.</a:t>
          </a:r>
          <a:endParaRPr lang="en-US" sz="2100" kern="1200" dirty="0"/>
        </a:p>
      </dsp:txBody>
      <dsp:txXfrm>
        <a:off x="602678" y="596871"/>
        <a:ext cx="4463730" cy="2771523"/>
      </dsp:txXfrm>
    </dsp:sp>
    <dsp:sp modelId="{F4FF1DE5-BB3F-40DA-BB2C-A8E880BBE8B4}">
      <dsp:nvSpPr>
        <dsp:cNvPr id="0" name=""/>
        <dsp:cNvSpPr/>
      </dsp:nvSpPr>
      <dsp:spPr>
        <a:xfrm>
          <a:off x="5667765" y="21270"/>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E1C34A-FAFD-4D7F-8005-E2D65DDC8F25}">
      <dsp:nvSpPr>
        <dsp:cNvPr id="0" name=""/>
        <dsp:cNvSpPr/>
      </dsp:nvSpPr>
      <dsp:spPr>
        <a:xfrm>
          <a:off x="6182897" y="510645"/>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Think about a time recently when you overcame a challenge or a setback in your life. Perhaps you injured yourself, or received some negative feedback at work, or had an argument with a friend or family member. Start by providing a description of this.</a:t>
          </a:r>
          <a:endParaRPr lang="en-US" sz="2100" kern="1200" dirty="0"/>
        </a:p>
      </dsp:txBody>
      <dsp:txXfrm>
        <a:off x="6269123" y="596871"/>
        <a:ext cx="4463730" cy="277152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7893B-BE6C-4097-86B4-025FBC808B52}">
      <dsp:nvSpPr>
        <dsp:cNvPr id="0" name=""/>
        <dsp:cNvSpPr/>
      </dsp:nvSpPr>
      <dsp:spPr>
        <a:xfrm>
          <a:off x="1320" y="21270"/>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BB773-147F-4CF4-B77F-CDE91229A2BD}">
      <dsp:nvSpPr>
        <dsp:cNvPr id="0" name=""/>
        <dsp:cNvSpPr/>
      </dsp:nvSpPr>
      <dsp:spPr>
        <a:xfrm>
          <a:off x="516452" y="510645"/>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Now, think about who supported you.</a:t>
          </a:r>
        </a:p>
        <a:p>
          <a:pPr marL="0" lvl="0" indent="0" algn="ctr" defTabSz="800100">
            <a:lnSpc>
              <a:spcPct val="90000"/>
            </a:lnSpc>
            <a:spcBef>
              <a:spcPct val="0"/>
            </a:spcBef>
            <a:spcAft>
              <a:spcPct val="35000"/>
            </a:spcAft>
            <a:buNone/>
          </a:pPr>
          <a:r>
            <a:rPr lang="en-US" sz="1800" kern="1200" dirty="0"/>
            <a:t>Next think about the strategies you used.</a:t>
          </a:r>
        </a:p>
        <a:p>
          <a:pPr marL="0" lvl="0" indent="0" algn="ctr" defTabSz="800100">
            <a:lnSpc>
              <a:spcPct val="90000"/>
            </a:lnSpc>
            <a:spcBef>
              <a:spcPct val="0"/>
            </a:spcBef>
            <a:spcAft>
              <a:spcPct val="35000"/>
            </a:spcAft>
            <a:buNone/>
          </a:pPr>
          <a:r>
            <a:rPr lang="en-US" sz="1800" kern="1200" dirty="0"/>
            <a:t>Follow this by identifying the sagacity that you held onto. </a:t>
          </a:r>
        </a:p>
        <a:p>
          <a:pPr marL="0" lvl="0" indent="0" algn="ctr" defTabSz="800100">
            <a:lnSpc>
              <a:spcPct val="90000"/>
            </a:lnSpc>
            <a:spcBef>
              <a:spcPct val="0"/>
            </a:spcBef>
            <a:spcAft>
              <a:spcPct val="35000"/>
            </a:spcAft>
            <a:buNone/>
          </a:pPr>
          <a:r>
            <a:rPr lang="en-US" sz="1800" kern="1200" dirty="0"/>
            <a:t>Finally, what solution seeking- </a:t>
          </a:r>
          <a:r>
            <a:rPr lang="en-US" sz="1800" kern="1200" dirty="0" err="1"/>
            <a:t>behaviours</a:t>
          </a:r>
          <a:r>
            <a:rPr lang="en-US" sz="1800" kern="1200" dirty="0"/>
            <a:t> did you use to address the situation?</a:t>
          </a:r>
        </a:p>
      </dsp:txBody>
      <dsp:txXfrm>
        <a:off x="602678" y="596871"/>
        <a:ext cx="4463730" cy="2771523"/>
      </dsp:txXfrm>
    </dsp:sp>
    <dsp:sp modelId="{F4FF1DE5-BB3F-40DA-BB2C-A8E880BBE8B4}">
      <dsp:nvSpPr>
        <dsp:cNvPr id="0" name=""/>
        <dsp:cNvSpPr/>
      </dsp:nvSpPr>
      <dsp:spPr>
        <a:xfrm>
          <a:off x="5667765" y="21270"/>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E1C34A-FAFD-4D7F-8005-E2D65DDC8F25}">
      <dsp:nvSpPr>
        <dsp:cNvPr id="0" name=""/>
        <dsp:cNvSpPr/>
      </dsp:nvSpPr>
      <dsp:spPr>
        <a:xfrm>
          <a:off x="6182897" y="510645"/>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Now, think of a current difficulty or challenge. </a:t>
          </a:r>
        </a:p>
        <a:p>
          <a:pPr marL="0" lvl="0" indent="0" algn="ctr" defTabSz="800100">
            <a:lnSpc>
              <a:spcPct val="90000"/>
            </a:lnSpc>
            <a:spcBef>
              <a:spcPct val="0"/>
            </a:spcBef>
            <a:spcAft>
              <a:spcPct val="35000"/>
            </a:spcAft>
            <a:buNone/>
          </a:pPr>
          <a:r>
            <a:rPr lang="en-US" sz="1800" kern="1200" dirty="0"/>
            <a:t>Apply this to your resilience plan.</a:t>
          </a:r>
        </a:p>
        <a:p>
          <a:pPr marL="0" lvl="0" indent="0" algn="ctr" defTabSz="800100">
            <a:lnSpc>
              <a:spcPct val="90000"/>
            </a:lnSpc>
            <a:spcBef>
              <a:spcPct val="0"/>
            </a:spcBef>
            <a:spcAft>
              <a:spcPct val="35000"/>
            </a:spcAft>
            <a:buNone/>
          </a:pPr>
          <a:r>
            <a:rPr lang="en-US" sz="1800" kern="1200" dirty="0"/>
            <a:t>The next step is putting your plan in place. </a:t>
          </a:r>
        </a:p>
        <a:p>
          <a:pPr marL="0" lvl="0" indent="0" algn="ctr" defTabSz="800100">
            <a:lnSpc>
              <a:spcPct val="90000"/>
            </a:lnSpc>
            <a:spcBef>
              <a:spcPct val="0"/>
            </a:spcBef>
            <a:spcAft>
              <a:spcPct val="35000"/>
            </a:spcAft>
            <a:buNone/>
          </a:pPr>
          <a:r>
            <a:rPr lang="en-GB" sz="1800" kern="1200" dirty="0"/>
            <a:t>Which </a:t>
          </a:r>
        </a:p>
        <a:p>
          <a:pPr marL="0" lvl="0" indent="0" algn="ctr" defTabSz="800100">
            <a:lnSpc>
              <a:spcPct val="90000"/>
            </a:lnSpc>
            <a:spcBef>
              <a:spcPct val="0"/>
            </a:spcBef>
            <a:spcAft>
              <a:spcPct val="35000"/>
            </a:spcAft>
            <a:buNone/>
          </a:pPr>
          <a:r>
            <a:rPr lang="en-GB" sz="1800" kern="1200" dirty="0"/>
            <a:t>resource is most feasible to start with?</a:t>
          </a:r>
        </a:p>
        <a:p>
          <a:pPr marL="0" lvl="0" indent="0" algn="ctr" defTabSz="800100">
            <a:lnSpc>
              <a:spcPct val="90000"/>
            </a:lnSpc>
            <a:spcBef>
              <a:spcPct val="0"/>
            </a:spcBef>
            <a:spcAft>
              <a:spcPct val="35000"/>
            </a:spcAft>
            <a:buNone/>
          </a:pPr>
          <a:r>
            <a:rPr lang="en-US" sz="1800" kern="1200" dirty="0"/>
            <a:t>One you have worked through your plan, you now need to evaluate.</a:t>
          </a:r>
        </a:p>
        <a:p>
          <a:pPr marL="0" lvl="0" indent="0" algn="ctr" defTabSz="800100">
            <a:lnSpc>
              <a:spcPct val="90000"/>
            </a:lnSpc>
            <a:spcBef>
              <a:spcPct val="0"/>
            </a:spcBef>
            <a:spcAft>
              <a:spcPct val="35000"/>
            </a:spcAft>
            <a:buNone/>
          </a:pPr>
          <a:endParaRPr lang="en-US" sz="1800" kern="1200" dirty="0"/>
        </a:p>
      </dsp:txBody>
      <dsp:txXfrm>
        <a:off x="6269123" y="596871"/>
        <a:ext cx="4463730" cy="27715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CDEA0-C54A-4577-AC7F-98836D4EA13B}">
      <dsp:nvSpPr>
        <dsp:cNvPr id="0" name=""/>
        <dsp:cNvSpPr/>
      </dsp:nvSpPr>
      <dsp:spPr>
        <a:xfrm>
          <a:off x="0" y="667"/>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F182C5-200A-4EE8-B0B3-444909E8F99C}">
      <dsp:nvSpPr>
        <dsp:cNvPr id="0" name=""/>
        <dsp:cNvSpPr/>
      </dsp:nvSpPr>
      <dsp:spPr>
        <a:xfrm>
          <a:off x="0" y="667"/>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Discuss the following: </a:t>
          </a:r>
          <a:endParaRPr lang="en-US" sz="2900" kern="1200"/>
        </a:p>
      </dsp:txBody>
      <dsp:txXfrm>
        <a:off x="0" y="667"/>
        <a:ext cx="6096000" cy="607687"/>
      </dsp:txXfrm>
    </dsp:sp>
    <dsp:sp modelId="{D4A3E5DE-E15E-4535-A477-C163D741F0FF}">
      <dsp:nvSpPr>
        <dsp:cNvPr id="0" name=""/>
        <dsp:cNvSpPr/>
      </dsp:nvSpPr>
      <dsp:spPr>
        <a:xfrm>
          <a:off x="0" y="608355"/>
          <a:ext cx="6096000" cy="0"/>
        </a:xfrm>
        <a:prstGeom prst="line">
          <a:avLst/>
        </a:prstGeom>
        <a:solidFill>
          <a:schemeClr val="accent5">
            <a:hueOff val="-298058"/>
            <a:satOff val="1031"/>
            <a:lumOff val="-2034"/>
            <a:alphaOff val="0"/>
          </a:schemeClr>
        </a:solidFill>
        <a:ln w="12700" cap="flat" cmpd="sng" algn="ctr">
          <a:solidFill>
            <a:schemeClr val="accent5">
              <a:hueOff val="-298058"/>
              <a:satOff val="1031"/>
              <a:lumOff val="-20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77BA72-556E-4747-A4DB-BEAC651037E6}">
      <dsp:nvSpPr>
        <dsp:cNvPr id="0" name=""/>
        <dsp:cNvSpPr/>
      </dsp:nvSpPr>
      <dsp:spPr>
        <a:xfrm>
          <a:off x="0" y="608355"/>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How was it for you to carry out your resilience plan? </a:t>
          </a:r>
          <a:endParaRPr lang="en-US" sz="1800" kern="1200" dirty="0"/>
        </a:p>
      </dsp:txBody>
      <dsp:txXfrm>
        <a:off x="0" y="608355"/>
        <a:ext cx="6096000" cy="607687"/>
      </dsp:txXfrm>
    </dsp:sp>
    <dsp:sp modelId="{C4478B5B-7A9F-4FAA-9CCA-71EE0577BA49}">
      <dsp:nvSpPr>
        <dsp:cNvPr id="0" name=""/>
        <dsp:cNvSpPr/>
      </dsp:nvSpPr>
      <dsp:spPr>
        <a:xfrm>
          <a:off x="0" y="1216043"/>
          <a:ext cx="6096000" cy="0"/>
        </a:xfrm>
        <a:prstGeom prst="line">
          <a:avLst/>
        </a:prstGeom>
        <a:solidFill>
          <a:schemeClr val="accent5">
            <a:hueOff val="-596117"/>
            <a:satOff val="2062"/>
            <a:lumOff val="-4069"/>
            <a:alphaOff val="0"/>
          </a:schemeClr>
        </a:solidFill>
        <a:ln w="12700" cap="flat" cmpd="sng" algn="ctr">
          <a:solidFill>
            <a:schemeClr val="accent5">
              <a:hueOff val="-596117"/>
              <a:satOff val="2062"/>
              <a:lumOff val="-40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3395F-CB3D-4A1F-89F8-7EECF92BD769}">
      <dsp:nvSpPr>
        <dsp:cNvPr id="0" name=""/>
        <dsp:cNvSpPr/>
      </dsp:nvSpPr>
      <dsp:spPr>
        <a:xfrm>
          <a:off x="0" y="1216043"/>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Did it help you bounce back from this difficulty? </a:t>
          </a:r>
          <a:endParaRPr lang="en-US" sz="1800" kern="1200" dirty="0"/>
        </a:p>
      </dsp:txBody>
      <dsp:txXfrm>
        <a:off x="0" y="1216043"/>
        <a:ext cx="6096000" cy="607687"/>
      </dsp:txXfrm>
    </dsp:sp>
    <dsp:sp modelId="{35DACC38-04CE-4145-A2D1-48053C580B48}">
      <dsp:nvSpPr>
        <dsp:cNvPr id="0" name=""/>
        <dsp:cNvSpPr/>
      </dsp:nvSpPr>
      <dsp:spPr>
        <a:xfrm>
          <a:off x="0" y="1823730"/>
          <a:ext cx="6096000" cy="0"/>
        </a:xfrm>
        <a:prstGeom prst="line">
          <a:avLst/>
        </a:prstGeom>
        <a:solidFill>
          <a:schemeClr val="accent5">
            <a:hueOff val="-894175"/>
            <a:satOff val="3093"/>
            <a:lumOff val="-6103"/>
            <a:alphaOff val="0"/>
          </a:schemeClr>
        </a:solidFill>
        <a:ln w="12700" cap="flat" cmpd="sng" algn="ctr">
          <a:solidFill>
            <a:schemeClr val="accent5">
              <a:hueOff val="-894175"/>
              <a:satOff val="3093"/>
              <a:lumOff val="-61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B0B50B-65DA-47FE-BDFF-69CA7532275A}">
      <dsp:nvSpPr>
        <dsp:cNvPr id="0" name=""/>
        <dsp:cNvSpPr/>
      </dsp:nvSpPr>
      <dsp:spPr>
        <a:xfrm>
          <a:off x="0" y="1823730"/>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What resources (specific skills/supports/strategies/sagacity) were most helpful to you? Why?  </a:t>
          </a:r>
          <a:endParaRPr lang="en-US" sz="1800" kern="1200" dirty="0"/>
        </a:p>
      </dsp:txBody>
      <dsp:txXfrm>
        <a:off x="0" y="1823730"/>
        <a:ext cx="6096000" cy="607687"/>
      </dsp:txXfrm>
    </dsp:sp>
    <dsp:sp modelId="{42791E5A-57C9-4A80-AACE-59B1E883B15B}">
      <dsp:nvSpPr>
        <dsp:cNvPr id="0" name=""/>
        <dsp:cNvSpPr/>
      </dsp:nvSpPr>
      <dsp:spPr>
        <a:xfrm>
          <a:off x="0" y="2431418"/>
          <a:ext cx="6096000" cy="0"/>
        </a:xfrm>
        <a:prstGeom prst="line">
          <a:avLst/>
        </a:prstGeom>
        <a:solidFill>
          <a:schemeClr val="accent5">
            <a:hueOff val="-1192233"/>
            <a:satOff val="4123"/>
            <a:lumOff val="-8137"/>
            <a:alphaOff val="0"/>
          </a:schemeClr>
        </a:solidFill>
        <a:ln w="12700" cap="flat" cmpd="sng" algn="ctr">
          <a:solidFill>
            <a:schemeClr val="accent5">
              <a:hueOff val="-1192233"/>
              <a:satOff val="4123"/>
              <a:lumOff val="-8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44FFC7-5CD2-413C-8E7E-16327D80B077}">
      <dsp:nvSpPr>
        <dsp:cNvPr id="0" name=""/>
        <dsp:cNvSpPr/>
      </dsp:nvSpPr>
      <dsp:spPr>
        <a:xfrm>
          <a:off x="0" y="2431418"/>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What resources (specific skills/supports/strategies/sagacity) were least helpful to you? Why? </a:t>
          </a:r>
          <a:endParaRPr lang="en-US" sz="1800" kern="1200" dirty="0"/>
        </a:p>
      </dsp:txBody>
      <dsp:txXfrm>
        <a:off x="0" y="2431418"/>
        <a:ext cx="6096000" cy="607687"/>
      </dsp:txXfrm>
    </dsp:sp>
    <dsp:sp modelId="{1FA1C631-85DE-44F0-AA37-6237F9AC1536}">
      <dsp:nvSpPr>
        <dsp:cNvPr id="0" name=""/>
        <dsp:cNvSpPr/>
      </dsp:nvSpPr>
      <dsp:spPr>
        <a:xfrm>
          <a:off x="0" y="3039106"/>
          <a:ext cx="6096000" cy="0"/>
        </a:xfrm>
        <a:prstGeom prst="line">
          <a:avLst/>
        </a:prstGeom>
        <a:solidFill>
          <a:schemeClr val="accent5">
            <a:hueOff val="-1490291"/>
            <a:satOff val="5154"/>
            <a:lumOff val="-10171"/>
            <a:alphaOff val="0"/>
          </a:schemeClr>
        </a:solidFill>
        <a:ln w="12700" cap="flat" cmpd="sng" algn="ctr">
          <a:solidFill>
            <a:schemeClr val="accent5">
              <a:hueOff val="-1490291"/>
              <a:satOff val="5154"/>
              <a:lumOff val="-101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BA4839-60D7-4A5D-936D-1E7B01642D32}">
      <dsp:nvSpPr>
        <dsp:cNvPr id="0" name=""/>
        <dsp:cNvSpPr/>
      </dsp:nvSpPr>
      <dsp:spPr>
        <a:xfrm>
          <a:off x="0" y="3039106"/>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Did you not use any resources, and if so, why? </a:t>
          </a:r>
          <a:endParaRPr lang="en-US" sz="1800" kern="1200" dirty="0"/>
        </a:p>
      </dsp:txBody>
      <dsp:txXfrm>
        <a:off x="0" y="3039106"/>
        <a:ext cx="6096000" cy="607687"/>
      </dsp:txXfrm>
    </dsp:sp>
    <dsp:sp modelId="{6DAB681D-0B3C-4290-BA87-98D103F3B57B}">
      <dsp:nvSpPr>
        <dsp:cNvPr id="0" name=""/>
        <dsp:cNvSpPr/>
      </dsp:nvSpPr>
      <dsp:spPr>
        <a:xfrm>
          <a:off x="0" y="3646794"/>
          <a:ext cx="6096000" cy="0"/>
        </a:xfrm>
        <a:prstGeom prst="line">
          <a:avLst/>
        </a:prstGeom>
        <a:solidFill>
          <a:schemeClr val="accent5">
            <a:hueOff val="-1788350"/>
            <a:satOff val="6185"/>
            <a:lumOff val="-12206"/>
            <a:alphaOff val="0"/>
          </a:schemeClr>
        </a:solidFill>
        <a:ln w="12700" cap="flat" cmpd="sng" algn="ctr">
          <a:solidFill>
            <a:schemeClr val="accent5">
              <a:hueOff val="-1788350"/>
              <a:satOff val="6185"/>
              <a:lumOff val="-12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5E5C1-5205-461A-9B6B-41716F0DF142}">
      <dsp:nvSpPr>
        <dsp:cNvPr id="0" name=""/>
        <dsp:cNvSpPr/>
      </dsp:nvSpPr>
      <dsp:spPr>
        <a:xfrm>
          <a:off x="0" y="3646794"/>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Is there anything you would like to add to your resilience plan? </a:t>
          </a:r>
          <a:endParaRPr lang="en-US" sz="1800" kern="1200" dirty="0"/>
        </a:p>
      </dsp:txBody>
      <dsp:txXfrm>
        <a:off x="0" y="3646794"/>
        <a:ext cx="6096000" cy="607687"/>
      </dsp:txXfrm>
    </dsp:sp>
    <dsp:sp modelId="{50B2436B-CAFF-49C1-9878-65E3D8D9E34A}">
      <dsp:nvSpPr>
        <dsp:cNvPr id="0" name=""/>
        <dsp:cNvSpPr/>
      </dsp:nvSpPr>
      <dsp:spPr>
        <a:xfrm>
          <a:off x="0" y="4254481"/>
          <a:ext cx="6096000" cy="0"/>
        </a:xfrm>
        <a:prstGeom prst="line">
          <a:avLst/>
        </a:prstGeom>
        <a:solidFill>
          <a:schemeClr val="accent5">
            <a:hueOff val="-2086408"/>
            <a:satOff val="7216"/>
            <a:lumOff val="-14240"/>
            <a:alphaOff val="0"/>
          </a:schemeClr>
        </a:solidFill>
        <a:ln w="12700" cap="flat" cmpd="sng" algn="ctr">
          <a:solidFill>
            <a:schemeClr val="accent5">
              <a:hueOff val="-2086408"/>
              <a:satOff val="7216"/>
              <a:lumOff val="-142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3071EA-51D6-4CE3-8629-67730BF2D683}">
      <dsp:nvSpPr>
        <dsp:cNvPr id="0" name=""/>
        <dsp:cNvSpPr/>
      </dsp:nvSpPr>
      <dsp:spPr>
        <a:xfrm>
          <a:off x="0" y="4254481"/>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In what other areas of your life could you use your resilience plan? </a:t>
          </a:r>
          <a:endParaRPr lang="en-US" sz="1800" kern="1200" dirty="0"/>
        </a:p>
      </dsp:txBody>
      <dsp:txXfrm>
        <a:off x="0" y="4254481"/>
        <a:ext cx="6096000" cy="607687"/>
      </dsp:txXfrm>
    </dsp:sp>
    <dsp:sp modelId="{D4A664D2-6A43-4128-B8C6-73B30DC21619}">
      <dsp:nvSpPr>
        <dsp:cNvPr id="0" name=""/>
        <dsp:cNvSpPr/>
      </dsp:nvSpPr>
      <dsp:spPr>
        <a:xfrm>
          <a:off x="0" y="4862169"/>
          <a:ext cx="6096000" cy="0"/>
        </a:xfrm>
        <a:prstGeom prst="line">
          <a:avLst/>
        </a:prstGeom>
        <a:solidFill>
          <a:schemeClr val="accent5">
            <a:hueOff val="-2384466"/>
            <a:satOff val="8247"/>
            <a:lumOff val="-16274"/>
            <a:alphaOff val="0"/>
          </a:schemeClr>
        </a:solidFill>
        <a:ln w="12700" cap="flat" cmpd="sng" algn="ctr">
          <a:solidFill>
            <a:schemeClr val="accent5">
              <a:hueOff val="-2384466"/>
              <a:satOff val="8247"/>
              <a:lumOff val="-162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2D9CD2-66CD-4BD4-84BE-66B6B20CF80B}">
      <dsp:nvSpPr>
        <dsp:cNvPr id="0" name=""/>
        <dsp:cNvSpPr/>
      </dsp:nvSpPr>
      <dsp:spPr>
        <a:xfrm>
          <a:off x="0" y="4862169"/>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How might things improve for you? </a:t>
          </a:r>
          <a:endParaRPr lang="en-US" sz="2000" kern="1200" dirty="0"/>
        </a:p>
      </dsp:txBody>
      <dsp:txXfrm>
        <a:off x="0" y="4862169"/>
        <a:ext cx="6096000" cy="60768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532E0-2FB9-4411-B7CF-635F5AA3D6BF}">
      <dsp:nvSpPr>
        <dsp:cNvPr id="0" name=""/>
        <dsp:cNvSpPr/>
      </dsp:nvSpPr>
      <dsp:spPr>
        <a:xfrm>
          <a:off x="0" y="2629"/>
          <a:ext cx="6811618" cy="133247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05B8D1-1454-44F4-B830-0CDA61F1FCDA}">
      <dsp:nvSpPr>
        <dsp:cNvPr id="0" name=""/>
        <dsp:cNvSpPr/>
      </dsp:nvSpPr>
      <dsp:spPr>
        <a:xfrm>
          <a:off x="403075" y="302437"/>
          <a:ext cx="732863" cy="7328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EEDA76-A718-4E02-A19C-671A8D1259C6}">
      <dsp:nvSpPr>
        <dsp:cNvPr id="0" name=""/>
        <dsp:cNvSpPr/>
      </dsp:nvSpPr>
      <dsp:spPr>
        <a:xfrm>
          <a:off x="1539014" y="2629"/>
          <a:ext cx="5272603" cy="1332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21" tIns="141021" rIns="141021" bIns="141021" numCol="1" spcCol="1270" anchor="ctr" anchorCtr="0">
          <a:noAutofit/>
        </a:bodyPr>
        <a:lstStyle/>
        <a:p>
          <a:pPr marL="0" lvl="0" indent="0" algn="l" defTabSz="755650">
            <a:lnSpc>
              <a:spcPct val="100000"/>
            </a:lnSpc>
            <a:spcBef>
              <a:spcPct val="0"/>
            </a:spcBef>
            <a:spcAft>
              <a:spcPct val="35000"/>
            </a:spcAft>
            <a:buNone/>
          </a:pPr>
          <a:r>
            <a:rPr lang="en-GB" sz="1700" b="1" kern="1200" dirty="0"/>
            <a:t>Physical energy </a:t>
          </a:r>
          <a:r>
            <a:rPr lang="en-GB" sz="1700" kern="1200" dirty="0"/>
            <a:t>is derived from how well we fuel our body, including nutrition, exercise, rest, and sleep.</a:t>
          </a:r>
          <a:endParaRPr lang="en-US" sz="1700" kern="1200" dirty="0"/>
        </a:p>
      </dsp:txBody>
      <dsp:txXfrm>
        <a:off x="1539014" y="2629"/>
        <a:ext cx="5272603" cy="1332479"/>
      </dsp:txXfrm>
    </dsp:sp>
    <dsp:sp modelId="{59ED0744-E003-4BC9-BF1F-703C81FAD443}">
      <dsp:nvSpPr>
        <dsp:cNvPr id="0" name=""/>
        <dsp:cNvSpPr/>
      </dsp:nvSpPr>
      <dsp:spPr>
        <a:xfrm>
          <a:off x="0" y="1668229"/>
          <a:ext cx="6811618" cy="133247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7A9B1-50DB-4302-AEC6-BC9523CA9D02}">
      <dsp:nvSpPr>
        <dsp:cNvPr id="0" name=""/>
        <dsp:cNvSpPr/>
      </dsp:nvSpPr>
      <dsp:spPr>
        <a:xfrm>
          <a:off x="403075" y="1968037"/>
          <a:ext cx="732863" cy="7328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43A7D8-121C-45B8-906A-680C6A9CA8A3}">
      <dsp:nvSpPr>
        <dsp:cNvPr id="0" name=""/>
        <dsp:cNvSpPr/>
      </dsp:nvSpPr>
      <dsp:spPr>
        <a:xfrm>
          <a:off x="1539014" y="1668229"/>
          <a:ext cx="5272603" cy="1332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21" tIns="141021" rIns="141021" bIns="141021" numCol="1" spcCol="1270" anchor="ctr" anchorCtr="0">
          <a:noAutofit/>
        </a:bodyPr>
        <a:lstStyle/>
        <a:p>
          <a:pPr marL="0" lvl="0" indent="0" algn="l" defTabSz="755650">
            <a:lnSpc>
              <a:spcPct val="100000"/>
            </a:lnSpc>
            <a:spcBef>
              <a:spcPct val="0"/>
            </a:spcBef>
            <a:spcAft>
              <a:spcPct val="35000"/>
            </a:spcAft>
            <a:buNone/>
          </a:pPr>
          <a:r>
            <a:rPr lang="en-GB" sz="1700" kern="1200" dirty="0"/>
            <a:t>When we can manage our </a:t>
          </a:r>
          <a:r>
            <a:rPr lang="en-GB" sz="1700" b="1" kern="1200" dirty="0"/>
            <a:t>emotions, </a:t>
          </a:r>
          <a:r>
            <a:rPr lang="en-GB" sz="1700" kern="1200" dirty="0"/>
            <a:t>and develop psychological flexibility, we can enhance the quality of our emotional energy and subsequent performance. </a:t>
          </a:r>
          <a:endParaRPr lang="en-US" sz="1700" kern="1200" dirty="0"/>
        </a:p>
      </dsp:txBody>
      <dsp:txXfrm>
        <a:off x="1539014" y="1668229"/>
        <a:ext cx="5272603" cy="1332479"/>
      </dsp:txXfrm>
    </dsp:sp>
    <dsp:sp modelId="{9D4CD9AE-B2DD-4982-99CD-B9CB93A5C32B}">
      <dsp:nvSpPr>
        <dsp:cNvPr id="0" name=""/>
        <dsp:cNvSpPr/>
      </dsp:nvSpPr>
      <dsp:spPr>
        <a:xfrm>
          <a:off x="0" y="3333828"/>
          <a:ext cx="6811618" cy="133247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B920E0-21DF-4137-98D9-2F0CC73231AD}">
      <dsp:nvSpPr>
        <dsp:cNvPr id="0" name=""/>
        <dsp:cNvSpPr/>
      </dsp:nvSpPr>
      <dsp:spPr>
        <a:xfrm>
          <a:off x="403075" y="3633636"/>
          <a:ext cx="732863" cy="732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B3AC80-DF69-42D4-A682-415C1F7BA678}">
      <dsp:nvSpPr>
        <dsp:cNvPr id="0" name=""/>
        <dsp:cNvSpPr/>
      </dsp:nvSpPr>
      <dsp:spPr>
        <a:xfrm>
          <a:off x="1539014" y="3333828"/>
          <a:ext cx="5272603" cy="1332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21" tIns="141021" rIns="141021" bIns="141021" numCol="1" spcCol="1270" anchor="ctr" anchorCtr="0">
          <a:noAutofit/>
        </a:bodyPr>
        <a:lstStyle/>
        <a:p>
          <a:pPr marL="0" lvl="0" indent="0" algn="l" defTabSz="755650">
            <a:lnSpc>
              <a:spcPct val="100000"/>
            </a:lnSpc>
            <a:spcBef>
              <a:spcPct val="0"/>
            </a:spcBef>
            <a:spcAft>
              <a:spcPct val="35000"/>
            </a:spcAft>
            <a:buNone/>
          </a:pPr>
          <a:r>
            <a:rPr lang="en-GB" sz="1700" b="1" kern="1200" dirty="0"/>
            <a:t>Mental energy </a:t>
          </a:r>
          <a:r>
            <a:rPr lang="en-GB" sz="1700" kern="1200" dirty="0"/>
            <a:t>can be honed by learning how to develop attentional focus, a key strategy to counteract the influence of distractions prevalent in today’s work/social environments.</a:t>
          </a:r>
          <a:endParaRPr lang="en-US" sz="1700" kern="1200" dirty="0"/>
        </a:p>
      </dsp:txBody>
      <dsp:txXfrm>
        <a:off x="1539014" y="3333828"/>
        <a:ext cx="5272603" cy="1332479"/>
      </dsp:txXfrm>
    </dsp:sp>
    <dsp:sp modelId="{6F5704F0-96AD-413F-9CC6-50DA78A32128}">
      <dsp:nvSpPr>
        <dsp:cNvPr id="0" name=""/>
        <dsp:cNvSpPr/>
      </dsp:nvSpPr>
      <dsp:spPr>
        <a:xfrm>
          <a:off x="0" y="4999428"/>
          <a:ext cx="6811618" cy="133247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C2D8B5-4852-466C-B2D8-1FDE49CB44E3}">
      <dsp:nvSpPr>
        <dsp:cNvPr id="0" name=""/>
        <dsp:cNvSpPr/>
      </dsp:nvSpPr>
      <dsp:spPr>
        <a:xfrm>
          <a:off x="403075" y="5299236"/>
          <a:ext cx="732863" cy="7328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4C62CA-E78D-4C9E-8D6A-8CAEB4DD927A}">
      <dsp:nvSpPr>
        <dsp:cNvPr id="0" name=""/>
        <dsp:cNvSpPr/>
      </dsp:nvSpPr>
      <dsp:spPr>
        <a:xfrm>
          <a:off x="1539014" y="4999428"/>
          <a:ext cx="5272603" cy="1332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021" tIns="141021" rIns="141021" bIns="141021" numCol="1" spcCol="1270" anchor="ctr" anchorCtr="0">
          <a:noAutofit/>
        </a:bodyPr>
        <a:lstStyle/>
        <a:p>
          <a:pPr marL="0" lvl="0" indent="0" algn="l" defTabSz="755650">
            <a:lnSpc>
              <a:spcPct val="100000"/>
            </a:lnSpc>
            <a:spcBef>
              <a:spcPct val="0"/>
            </a:spcBef>
            <a:spcAft>
              <a:spcPct val="35000"/>
            </a:spcAft>
            <a:buNone/>
          </a:pPr>
          <a:r>
            <a:rPr lang="en-GB" sz="1700" kern="1200" dirty="0"/>
            <a:t>Finally, we can tap into our </a:t>
          </a:r>
          <a:r>
            <a:rPr lang="en-GB" sz="1700" b="1" kern="1200" dirty="0"/>
            <a:t>spiritual energy </a:t>
          </a:r>
          <a:r>
            <a:rPr lang="en-GB" sz="1700" kern="1200" dirty="0"/>
            <a:t>when our activities are aligned with our values and develop a sense of meaning and purpose.</a:t>
          </a:r>
          <a:endParaRPr lang="en-US" sz="1700" kern="1200" dirty="0"/>
        </a:p>
      </dsp:txBody>
      <dsp:txXfrm>
        <a:off x="1539014" y="4999428"/>
        <a:ext cx="5272603" cy="133247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EC2F16-137A-4529-A228-5CDB51B04362}">
      <dsp:nvSpPr>
        <dsp:cNvPr id="0" name=""/>
        <dsp:cNvSpPr/>
      </dsp:nvSpPr>
      <dsp:spPr>
        <a:xfrm>
          <a:off x="1761266" y="1641"/>
          <a:ext cx="1981424" cy="9557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To determine your overall energy rating, add together all checked statements: </a:t>
          </a:r>
          <a:endParaRPr lang="en-US" sz="1500" kern="1200"/>
        </a:p>
      </dsp:txBody>
      <dsp:txXfrm>
        <a:off x="1807922" y="48297"/>
        <a:ext cx="1888112" cy="862439"/>
      </dsp:txXfrm>
    </dsp:sp>
    <dsp:sp modelId="{4749552A-4A5F-4FB3-8BA7-6A5612BEB1FE}">
      <dsp:nvSpPr>
        <dsp:cNvPr id="0" name=""/>
        <dsp:cNvSpPr/>
      </dsp:nvSpPr>
      <dsp:spPr>
        <a:xfrm>
          <a:off x="1761266" y="1005180"/>
          <a:ext cx="1981424" cy="9557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dirty="0"/>
            <a:t>Guide to scores: </a:t>
          </a:r>
          <a:endParaRPr lang="en-US" sz="1800" kern="1200" dirty="0"/>
        </a:p>
      </dsp:txBody>
      <dsp:txXfrm>
        <a:off x="1807922" y="1051836"/>
        <a:ext cx="1888112" cy="862439"/>
      </dsp:txXfrm>
    </dsp:sp>
    <dsp:sp modelId="{6FC515D4-AC60-45D8-8006-CBD46045D4E5}">
      <dsp:nvSpPr>
        <dsp:cNvPr id="0" name=""/>
        <dsp:cNvSpPr/>
      </dsp:nvSpPr>
      <dsp:spPr>
        <a:xfrm>
          <a:off x="1761266" y="2008719"/>
          <a:ext cx="1981424" cy="9557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dirty="0"/>
            <a:t>0-3: Excellent energy management skills </a:t>
          </a:r>
          <a:endParaRPr lang="en-US" sz="1800" kern="1200" dirty="0"/>
        </a:p>
      </dsp:txBody>
      <dsp:txXfrm>
        <a:off x="1807922" y="2055375"/>
        <a:ext cx="1888112" cy="862439"/>
      </dsp:txXfrm>
    </dsp:sp>
    <dsp:sp modelId="{32E90C2C-19BE-469A-921C-BEEEA24C12B6}">
      <dsp:nvSpPr>
        <dsp:cNvPr id="0" name=""/>
        <dsp:cNvSpPr/>
      </dsp:nvSpPr>
      <dsp:spPr>
        <a:xfrm>
          <a:off x="1761266" y="3012258"/>
          <a:ext cx="1981424" cy="9557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dirty="0"/>
            <a:t>4-6: Reasonable energy management skills </a:t>
          </a:r>
          <a:endParaRPr lang="en-US" sz="1800" kern="1200" dirty="0"/>
        </a:p>
      </dsp:txBody>
      <dsp:txXfrm>
        <a:off x="1807922" y="3058914"/>
        <a:ext cx="1888112" cy="862439"/>
      </dsp:txXfrm>
    </dsp:sp>
    <dsp:sp modelId="{6ED6986B-AF7D-40B7-AA06-E6429805AB0E}">
      <dsp:nvSpPr>
        <dsp:cNvPr id="0" name=""/>
        <dsp:cNvSpPr/>
      </dsp:nvSpPr>
      <dsp:spPr>
        <a:xfrm>
          <a:off x="1761266" y="4015797"/>
          <a:ext cx="1981424" cy="9557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7-10: Significant energy management deficits </a:t>
          </a:r>
          <a:endParaRPr lang="en-US" sz="1600" kern="1200" dirty="0"/>
        </a:p>
      </dsp:txBody>
      <dsp:txXfrm>
        <a:off x="1807922" y="4062453"/>
        <a:ext cx="1888112" cy="862439"/>
      </dsp:txXfrm>
    </dsp:sp>
    <dsp:sp modelId="{5C45FD3F-2971-4F62-934A-6803806FBA8E}">
      <dsp:nvSpPr>
        <dsp:cNvPr id="0" name=""/>
        <dsp:cNvSpPr/>
      </dsp:nvSpPr>
      <dsp:spPr>
        <a:xfrm>
          <a:off x="1761266" y="5019336"/>
          <a:ext cx="1981424" cy="9557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kern="1200" dirty="0"/>
            <a:t>11-16: A full-fledged energy management crisis</a:t>
          </a:r>
          <a:endParaRPr lang="en-US" sz="1600" kern="1200" dirty="0"/>
        </a:p>
      </dsp:txBody>
      <dsp:txXfrm>
        <a:off x="1807922" y="5065992"/>
        <a:ext cx="1888112" cy="86243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2/24/2026</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6307763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2/24/2026</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196740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2/24/2026</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19757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2/24/2026</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43484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2/24/2026</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89812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2/24/2026</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13751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2/24/2026</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4261842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2/24/2026</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39010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2/24/2026</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959585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2/24/2026</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387242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2/24/2026</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997196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2/24/2026</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312286221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doi.org/10.1037/0003-066X.61.8.774" TargetMode="External"/><Relationship Id="rId2" Type="http://schemas.openxmlformats.org/officeDocument/2006/relationships/hyperlink" Target="https://doi.org/10.1017/S204579601500014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91C9781-1BFB-4400-A1AC-1BEAE6728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AB32CAD-5F08-4EE4-B80D-A9E62A650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67818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A8C134-4BEA-DCDF-48C4-F61EC7F682B7}"/>
              </a:ext>
            </a:extLst>
          </p:cNvPr>
          <p:cNvSpPr>
            <a:spLocks noGrp="1"/>
          </p:cNvSpPr>
          <p:nvPr>
            <p:ph type="ctrTitle"/>
          </p:nvPr>
        </p:nvSpPr>
        <p:spPr>
          <a:xfrm>
            <a:off x="1678192" y="792479"/>
            <a:ext cx="5020236" cy="2360429"/>
          </a:xfrm>
        </p:spPr>
        <p:txBody>
          <a:bodyPr>
            <a:normAutofit/>
          </a:bodyPr>
          <a:lstStyle/>
          <a:p>
            <a:r>
              <a:rPr lang="en-GB" b="1" dirty="0">
                <a:solidFill>
                  <a:schemeClr val="bg2"/>
                </a:solidFill>
              </a:rPr>
              <a:t>What Is Positive Psychotherapy?</a:t>
            </a:r>
            <a:br>
              <a:rPr lang="en-GB" b="1" dirty="0">
                <a:solidFill>
                  <a:schemeClr val="bg2"/>
                </a:solidFill>
              </a:rPr>
            </a:br>
            <a:endParaRPr lang="en-GB" dirty="0">
              <a:solidFill>
                <a:schemeClr val="bg2"/>
              </a:solidFill>
            </a:endParaRPr>
          </a:p>
        </p:txBody>
      </p:sp>
      <p:sp>
        <p:nvSpPr>
          <p:cNvPr id="3" name="Subtitle 2">
            <a:extLst>
              <a:ext uri="{FF2B5EF4-FFF2-40B4-BE49-F238E27FC236}">
                <a16:creationId xmlns:a16="http://schemas.microsoft.com/office/drawing/2014/main" id="{7E56AA41-C435-731F-98E9-3E040393B441}"/>
              </a:ext>
            </a:extLst>
          </p:cNvPr>
          <p:cNvSpPr>
            <a:spLocks noGrp="1"/>
          </p:cNvSpPr>
          <p:nvPr>
            <p:ph type="subTitle" idx="1"/>
          </p:nvPr>
        </p:nvSpPr>
        <p:spPr>
          <a:xfrm>
            <a:off x="1117600" y="2834640"/>
            <a:ext cx="5664200" cy="2651761"/>
          </a:xfrm>
        </p:spPr>
        <p:txBody>
          <a:bodyPr>
            <a:normAutofit fontScale="77500" lnSpcReduction="20000"/>
          </a:bodyPr>
          <a:lstStyle/>
          <a:p>
            <a:r>
              <a:rPr lang="en-GB" b="1" i="0" dirty="0">
                <a:solidFill>
                  <a:schemeClr val="bg1"/>
                </a:solidFill>
              </a:rPr>
              <a:t>Key Insights</a:t>
            </a:r>
          </a:p>
          <a:p>
            <a:endParaRPr lang="en-GB" i="0" dirty="0">
              <a:solidFill>
                <a:schemeClr val="bg1"/>
              </a:solidFill>
            </a:endParaRPr>
          </a:p>
          <a:p>
            <a:r>
              <a:rPr lang="en-GB" i="0" dirty="0">
                <a:solidFill>
                  <a:schemeClr val="bg1"/>
                </a:solidFill>
              </a:rPr>
              <a:t>Positive psychotherapy focuses on enhancing wellbeing by cultivating positive emotions, strengths &amp; purpose in life.</a:t>
            </a:r>
          </a:p>
          <a:p>
            <a:r>
              <a:rPr lang="en-GB" i="0" dirty="0">
                <a:solidFill>
                  <a:schemeClr val="bg1"/>
                </a:solidFill>
              </a:rPr>
              <a:t>Research shows it effectively reduces symptoms of depression &amp; anxiety while improving life satisfaction.</a:t>
            </a:r>
          </a:p>
          <a:p>
            <a:r>
              <a:rPr lang="en-GB" i="0" dirty="0">
                <a:solidFill>
                  <a:schemeClr val="bg1"/>
                </a:solidFill>
              </a:rPr>
              <a:t>Incorporating positive exercises fosters resilience &amp; empowers individuals to thrive despite challenges.</a:t>
            </a:r>
          </a:p>
          <a:p>
            <a:endParaRPr lang="en-GB" dirty="0">
              <a:solidFill>
                <a:schemeClr val="bg1"/>
              </a:solidFill>
            </a:endParaRPr>
          </a:p>
        </p:txBody>
      </p:sp>
      <p:pic>
        <p:nvPicPr>
          <p:cNvPr id="19" name="Picture 18">
            <a:extLst>
              <a:ext uri="{FF2B5EF4-FFF2-40B4-BE49-F238E27FC236}">
                <a16:creationId xmlns:a16="http://schemas.microsoft.com/office/drawing/2014/main" id="{961AB5D4-E46C-D3F2-DF54-F4182D2CACE1}"/>
              </a:ext>
            </a:extLst>
          </p:cNvPr>
          <p:cNvPicPr>
            <a:picLocks noChangeAspect="1"/>
          </p:cNvPicPr>
          <p:nvPr/>
        </p:nvPicPr>
        <p:blipFill>
          <a:blip r:embed="rId2"/>
          <a:srcRect l="4234" r="63231" b="1"/>
          <a:stretch>
            <a:fillRect/>
          </a:stretch>
        </p:blipFill>
        <p:spPr>
          <a:xfrm>
            <a:off x="8153401" y="10"/>
            <a:ext cx="4038600" cy="6857990"/>
          </a:xfrm>
          <a:prstGeom prst="rect">
            <a:avLst/>
          </a:prstGeom>
        </p:spPr>
      </p:pic>
    </p:spTree>
    <p:extLst>
      <p:ext uri="{BB962C8B-B14F-4D97-AF65-F5344CB8AC3E}">
        <p14:creationId xmlns:p14="http://schemas.microsoft.com/office/powerpoint/2010/main" val="3861402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F03A3-74C7-4F96-F65E-EEB71B0806F1}"/>
              </a:ext>
            </a:extLst>
          </p:cNvPr>
          <p:cNvSpPr>
            <a:spLocks noGrp="1"/>
          </p:cNvSpPr>
          <p:nvPr>
            <p:ph type="title"/>
          </p:nvPr>
        </p:nvSpPr>
        <p:spPr>
          <a:xfrm>
            <a:off x="1371600" y="1371600"/>
            <a:ext cx="3014870" cy="4114800"/>
          </a:xfrm>
        </p:spPr>
        <p:txBody>
          <a:bodyPr anchor="ctr">
            <a:normAutofit/>
          </a:bodyPr>
          <a:lstStyle/>
          <a:p>
            <a:pPr algn="ctr"/>
            <a:r>
              <a:rPr lang="en-GB" sz="2000" dirty="0">
                <a:solidFill>
                  <a:schemeClr val="bg2"/>
                </a:solidFill>
              </a:rPr>
              <a:t>Positive psychotherapy</a:t>
            </a:r>
          </a:p>
        </p:txBody>
      </p:sp>
      <p:graphicFrame>
        <p:nvGraphicFramePr>
          <p:cNvPr id="5" name="Content Placeholder 2">
            <a:extLst>
              <a:ext uri="{FF2B5EF4-FFF2-40B4-BE49-F238E27FC236}">
                <a16:creationId xmlns:a16="http://schemas.microsoft.com/office/drawing/2014/main" id="{FD3091B9-33AD-D166-5DF5-FC9B73CE48DF}"/>
              </a:ext>
            </a:extLst>
          </p:cNvPr>
          <p:cNvGraphicFramePr>
            <a:graphicFrameLocks noGrp="1"/>
          </p:cNvGraphicFramePr>
          <p:nvPr>
            <p:ph idx="1"/>
            <p:extLst>
              <p:ext uri="{D42A27DB-BD31-4B8C-83A1-F6EECF244321}">
                <p14:modId xmlns:p14="http://schemas.microsoft.com/office/powerpoint/2010/main" val="3130743005"/>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218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D6344-0DFE-29E7-9F32-0AC633811D96}"/>
              </a:ext>
            </a:extLst>
          </p:cNvPr>
          <p:cNvSpPr>
            <a:spLocks noGrp="1"/>
          </p:cNvSpPr>
          <p:nvPr>
            <p:ph type="title"/>
          </p:nvPr>
        </p:nvSpPr>
        <p:spPr>
          <a:xfrm>
            <a:off x="685800" y="701040"/>
            <a:ext cx="3390900" cy="5486400"/>
          </a:xfrm>
        </p:spPr>
        <p:txBody>
          <a:bodyPr anchor="ctr">
            <a:normAutofit/>
          </a:bodyPr>
          <a:lstStyle/>
          <a:p>
            <a:pPr algn="ctr"/>
            <a:r>
              <a:rPr lang="en-GB" dirty="0"/>
              <a:t>ppt</a:t>
            </a:r>
          </a:p>
        </p:txBody>
      </p:sp>
      <p:graphicFrame>
        <p:nvGraphicFramePr>
          <p:cNvPr id="5" name="Content Placeholder 2">
            <a:extLst>
              <a:ext uri="{FF2B5EF4-FFF2-40B4-BE49-F238E27FC236}">
                <a16:creationId xmlns:a16="http://schemas.microsoft.com/office/drawing/2014/main" id="{4DFFF80E-E33C-240D-800D-36685D66FD58}"/>
              </a:ext>
            </a:extLst>
          </p:cNvPr>
          <p:cNvGraphicFramePr>
            <a:graphicFrameLocks noGrp="1"/>
          </p:cNvGraphicFramePr>
          <p:nvPr>
            <p:ph idx="1"/>
            <p:extLst>
              <p:ext uri="{D42A27DB-BD31-4B8C-83A1-F6EECF244321}">
                <p14:modId xmlns:p14="http://schemas.microsoft.com/office/powerpoint/2010/main" val="4200109239"/>
              </p:ext>
            </p:extLst>
          </p:nvPr>
        </p:nvGraphicFramePr>
        <p:xfrm>
          <a:off x="4996070" y="278297"/>
          <a:ext cx="6864626" cy="6321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1400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393A29-CB4C-1C5D-7F4B-8D6E5A63A94D}"/>
              </a:ext>
            </a:extLst>
          </p:cNvPr>
          <p:cNvSpPr>
            <a:spLocks noGrp="1"/>
          </p:cNvSpPr>
          <p:nvPr>
            <p:ph type="title"/>
          </p:nvPr>
        </p:nvSpPr>
        <p:spPr>
          <a:xfrm>
            <a:off x="685800" y="701040"/>
            <a:ext cx="3390900" cy="5486400"/>
          </a:xfrm>
        </p:spPr>
        <p:txBody>
          <a:bodyPr anchor="ctr">
            <a:normAutofit/>
          </a:bodyPr>
          <a:lstStyle/>
          <a:p>
            <a:pPr algn="ctr"/>
            <a:r>
              <a:rPr lang="en-GB" dirty="0"/>
              <a:t>Three core principles of ppt</a:t>
            </a:r>
            <a:endParaRPr lang="en-GB"/>
          </a:p>
        </p:txBody>
      </p:sp>
      <p:graphicFrame>
        <p:nvGraphicFramePr>
          <p:cNvPr id="5" name="Content Placeholder 2">
            <a:extLst>
              <a:ext uri="{FF2B5EF4-FFF2-40B4-BE49-F238E27FC236}">
                <a16:creationId xmlns:a16="http://schemas.microsoft.com/office/drawing/2014/main" id="{1F0F0CB3-5C09-1E0B-A172-1DA10B9D9018}"/>
              </a:ext>
            </a:extLst>
          </p:cNvPr>
          <p:cNvGraphicFramePr>
            <a:graphicFrameLocks noGrp="1"/>
          </p:cNvGraphicFramePr>
          <p:nvPr>
            <p:ph idx="1"/>
            <p:extLst>
              <p:ext uri="{D42A27DB-BD31-4B8C-83A1-F6EECF244321}">
                <p14:modId xmlns:p14="http://schemas.microsoft.com/office/powerpoint/2010/main" val="1094320691"/>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0169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EE8294-4110-44EB-8577-6CA8DF797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C45E44A-48F0-452E-94AB-C02C0355C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700" y="685800"/>
            <a:ext cx="74295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ones balancing on a wood">
            <a:extLst>
              <a:ext uri="{FF2B5EF4-FFF2-40B4-BE49-F238E27FC236}">
                <a16:creationId xmlns:a16="http://schemas.microsoft.com/office/drawing/2014/main" id="{7CFB9AFD-C257-9130-2CA6-C699CF1BF84A}"/>
              </a:ext>
            </a:extLst>
          </p:cNvPr>
          <p:cNvPicPr>
            <a:picLocks noChangeAspect="1"/>
          </p:cNvPicPr>
          <p:nvPr/>
        </p:nvPicPr>
        <p:blipFill>
          <a:blip r:embed="rId2"/>
          <a:srcRect l="44334" r="25875" b="-1"/>
          <a:stretch>
            <a:fillRect/>
          </a:stretch>
        </p:blipFill>
        <p:spPr>
          <a:xfrm>
            <a:off x="1" y="10"/>
            <a:ext cx="3390899" cy="6857990"/>
          </a:xfrm>
          <a:prstGeom prst="rect">
            <a:avLst/>
          </a:prstGeom>
        </p:spPr>
      </p:pic>
      <p:sp>
        <p:nvSpPr>
          <p:cNvPr id="3" name="Content Placeholder 2">
            <a:extLst>
              <a:ext uri="{FF2B5EF4-FFF2-40B4-BE49-F238E27FC236}">
                <a16:creationId xmlns:a16="http://schemas.microsoft.com/office/drawing/2014/main" id="{AF623D1B-8309-69CB-4164-97CC6AF1134B}"/>
              </a:ext>
            </a:extLst>
          </p:cNvPr>
          <p:cNvSpPr>
            <a:spLocks noGrp="1"/>
          </p:cNvSpPr>
          <p:nvPr>
            <p:ph idx="1"/>
          </p:nvPr>
        </p:nvSpPr>
        <p:spPr>
          <a:xfrm>
            <a:off x="4076699" y="685800"/>
            <a:ext cx="7267162" cy="5486400"/>
          </a:xfrm>
        </p:spPr>
        <p:txBody>
          <a:bodyPr>
            <a:normAutofit fontScale="92500" lnSpcReduction="10000"/>
          </a:bodyPr>
          <a:lstStyle/>
          <a:p>
            <a:pPr>
              <a:lnSpc>
                <a:spcPct val="110000"/>
              </a:lnSpc>
            </a:pPr>
            <a:r>
              <a:rPr lang="en-GB" sz="2000" b="1" i="1" dirty="0"/>
              <a:t>Hope</a:t>
            </a:r>
            <a:r>
              <a:rPr lang="en-GB" sz="2000" dirty="0"/>
              <a:t>: This encourages focus on the overall positivity of humanity. Negative experiences are to be seen as having a higher purpose with a positive reframing. Therapists encourage clients to explore any disruptions and reframe them as signals that there is an imbalance that requires addressing.</a:t>
            </a:r>
          </a:p>
          <a:p>
            <a:pPr>
              <a:lnSpc>
                <a:spcPct val="110000"/>
              </a:lnSpc>
            </a:pPr>
            <a:r>
              <a:rPr lang="en-GB" sz="2000" b="1" i="1" dirty="0"/>
              <a:t>Balance</a:t>
            </a:r>
            <a:r>
              <a:rPr lang="en-GB" sz="2000" dirty="0"/>
              <a:t>: This examines how we experience discontent and the coping methods we use to address it. According to PPT, negative symptoms arise when these coping methods aren’t working and areas of our life are out of balance, with discontent impacting how we think and feel. </a:t>
            </a:r>
          </a:p>
          <a:p>
            <a:pPr>
              <a:lnSpc>
                <a:spcPct val="110000"/>
              </a:lnSpc>
            </a:pPr>
            <a:r>
              <a:rPr lang="en-GB" sz="2000" dirty="0" err="1"/>
              <a:t>Peseschkian</a:t>
            </a:r>
            <a:r>
              <a:rPr lang="en-GB" sz="2000" dirty="0"/>
              <a:t> (1979) believed there are four key areas where we experience imbalance: </a:t>
            </a:r>
          </a:p>
          <a:p>
            <a:pPr lvl="1">
              <a:lnSpc>
                <a:spcPct val="90000"/>
              </a:lnSpc>
            </a:pPr>
            <a:r>
              <a:rPr lang="en-GB" dirty="0"/>
              <a:t>body/sense, </a:t>
            </a:r>
          </a:p>
          <a:p>
            <a:pPr lvl="1">
              <a:lnSpc>
                <a:spcPct val="90000"/>
              </a:lnSpc>
            </a:pPr>
            <a:r>
              <a:rPr lang="en-GB" dirty="0"/>
              <a:t>achievement/activities, </a:t>
            </a:r>
          </a:p>
          <a:p>
            <a:pPr lvl="1">
              <a:lnSpc>
                <a:spcPct val="90000"/>
              </a:lnSpc>
            </a:pPr>
            <a:r>
              <a:rPr lang="en-GB" dirty="0"/>
              <a:t>contact/environment, and </a:t>
            </a:r>
          </a:p>
          <a:p>
            <a:pPr lvl="1">
              <a:lnSpc>
                <a:spcPct val="90000"/>
              </a:lnSpc>
            </a:pPr>
            <a:r>
              <a:rPr lang="en-GB" dirty="0"/>
              <a:t>fantasy/future. </a:t>
            </a:r>
          </a:p>
          <a:p>
            <a:pPr>
              <a:lnSpc>
                <a:spcPct val="110000"/>
              </a:lnSpc>
            </a:pPr>
            <a:r>
              <a:rPr lang="en-GB" sz="2000" dirty="0"/>
              <a:t>These are the areas PPT focuses on when exploring and addressing the principle of balance.</a:t>
            </a:r>
          </a:p>
          <a:p>
            <a:pPr>
              <a:lnSpc>
                <a:spcPct val="90000"/>
              </a:lnSpc>
            </a:pPr>
            <a:endParaRPr lang="en-GB" sz="1000" dirty="0"/>
          </a:p>
        </p:txBody>
      </p:sp>
    </p:spTree>
    <p:extLst>
      <p:ext uri="{BB962C8B-B14F-4D97-AF65-F5344CB8AC3E}">
        <p14:creationId xmlns:p14="http://schemas.microsoft.com/office/powerpoint/2010/main" val="167049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Workflow">
            <a:extLst>
              <a:ext uri="{FF2B5EF4-FFF2-40B4-BE49-F238E27FC236}">
                <a16:creationId xmlns:a16="http://schemas.microsoft.com/office/drawing/2014/main" id="{53CDD450-8A3B-EED0-215D-9C26285ACEB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0487" y="1379529"/>
            <a:ext cx="4098941" cy="4098941"/>
          </a:xfrm>
          <a:prstGeom prst="rect">
            <a:avLst/>
          </a:prstGeom>
        </p:spPr>
      </p:pic>
      <p:sp>
        <p:nvSpPr>
          <p:cNvPr id="3" name="Content Placeholder 2">
            <a:extLst>
              <a:ext uri="{FF2B5EF4-FFF2-40B4-BE49-F238E27FC236}">
                <a16:creationId xmlns:a16="http://schemas.microsoft.com/office/drawing/2014/main" id="{BF84E8A9-8207-895A-15F4-98A1759329A2}"/>
              </a:ext>
            </a:extLst>
          </p:cNvPr>
          <p:cNvSpPr>
            <a:spLocks noGrp="1"/>
          </p:cNvSpPr>
          <p:nvPr>
            <p:ph idx="1"/>
          </p:nvPr>
        </p:nvSpPr>
        <p:spPr>
          <a:xfrm>
            <a:off x="5410199" y="106017"/>
            <a:ext cx="6781799" cy="6652592"/>
          </a:xfrm>
        </p:spPr>
        <p:txBody>
          <a:bodyPr>
            <a:normAutofit/>
          </a:bodyPr>
          <a:lstStyle/>
          <a:p>
            <a:r>
              <a:rPr lang="en-GB" sz="2000" b="1" i="1" dirty="0"/>
              <a:t>Consultation</a:t>
            </a:r>
            <a:r>
              <a:rPr lang="en-GB" sz="2000" b="1" dirty="0"/>
              <a:t>: </a:t>
            </a:r>
            <a:r>
              <a:rPr lang="en-GB" sz="2000" dirty="0"/>
              <a:t>This principle sets out the five stages of therapy that must be worked through to achieve a positive outcome:</a:t>
            </a:r>
          </a:p>
          <a:p>
            <a:pPr marL="0" indent="0">
              <a:buNone/>
            </a:pPr>
            <a:endParaRPr lang="en-GB" sz="2000" dirty="0"/>
          </a:p>
          <a:p>
            <a:pPr lvl="1"/>
            <a:r>
              <a:rPr lang="en-GB" b="1" i="1" dirty="0"/>
              <a:t>Observation</a:t>
            </a:r>
            <a:r>
              <a:rPr lang="en-GB" b="1" dirty="0"/>
              <a:t>: </a:t>
            </a:r>
            <a:r>
              <a:rPr lang="en-GB" dirty="0"/>
              <a:t>The individual provides an account of the issues, challenges, or situations that are upsetting them and those that are making them happy.</a:t>
            </a:r>
          </a:p>
          <a:p>
            <a:pPr lvl="1"/>
            <a:r>
              <a:rPr lang="en-GB" b="1" i="1" dirty="0"/>
              <a:t>Inventory</a:t>
            </a:r>
            <a:r>
              <a:rPr lang="en-GB" b="1" dirty="0"/>
              <a:t>: </a:t>
            </a:r>
            <a:r>
              <a:rPr lang="en-GB" dirty="0"/>
              <a:t>The therapist and individual work together to explore and highlight the correlation between negative feelings/symptoms and the individual’s true capabilities.</a:t>
            </a:r>
          </a:p>
          <a:p>
            <a:pPr lvl="1"/>
            <a:r>
              <a:rPr lang="en-GB" b="1" i="1" dirty="0"/>
              <a:t>Situational support</a:t>
            </a:r>
            <a:r>
              <a:rPr lang="en-GB" b="1" dirty="0"/>
              <a:t>: </a:t>
            </a:r>
            <a:r>
              <a:rPr lang="en-GB" dirty="0"/>
              <a:t>The individual is asked to focus on their positive traits and those of the people around them who significantly offer them support.</a:t>
            </a:r>
          </a:p>
          <a:p>
            <a:pPr lvl="1"/>
            <a:r>
              <a:rPr lang="en-GB" b="1" i="1" dirty="0"/>
              <a:t>Verbalization</a:t>
            </a:r>
            <a:r>
              <a:rPr lang="en-GB" b="1" dirty="0"/>
              <a:t>: </a:t>
            </a:r>
            <a:r>
              <a:rPr lang="en-GB" dirty="0"/>
              <a:t>The individual is encouraged to talk openly about any negative feelings, challenges, or symptoms.</a:t>
            </a:r>
          </a:p>
          <a:p>
            <a:pPr lvl="1"/>
            <a:r>
              <a:rPr lang="en-GB" b="1" i="1" dirty="0"/>
              <a:t>Development of goals</a:t>
            </a:r>
            <a:r>
              <a:rPr lang="en-GB" b="1" dirty="0"/>
              <a:t>: </a:t>
            </a:r>
            <a:r>
              <a:rPr lang="en-GB" dirty="0"/>
              <a:t>The individual is invited to turn their focus to the future, set positive goals, and envision the positive feelings they want to cultivate, connecting these with their unique strengths.</a:t>
            </a:r>
          </a:p>
          <a:p>
            <a:pPr>
              <a:lnSpc>
                <a:spcPct val="90000"/>
              </a:lnSpc>
            </a:pPr>
            <a:endParaRPr lang="en-GB" sz="1300" dirty="0"/>
          </a:p>
        </p:txBody>
      </p:sp>
    </p:spTree>
    <p:extLst>
      <p:ext uri="{BB962C8B-B14F-4D97-AF65-F5344CB8AC3E}">
        <p14:creationId xmlns:p14="http://schemas.microsoft.com/office/powerpoint/2010/main" val="3511505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ommunications">
            <a:extLst>
              <a:ext uri="{FF2B5EF4-FFF2-40B4-BE49-F238E27FC236}">
                <a16:creationId xmlns:a16="http://schemas.microsoft.com/office/drawing/2014/main" id="{D1D71369-DBD1-D32F-7BEA-3BF5DEA12AF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0487" y="1379529"/>
            <a:ext cx="4098941" cy="4098941"/>
          </a:xfrm>
          <a:prstGeom prst="rect">
            <a:avLst/>
          </a:prstGeom>
        </p:spPr>
      </p:pic>
      <p:sp>
        <p:nvSpPr>
          <p:cNvPr id="3" name="Content Placeholder 2">
            <a:extLst>
              <a:ext uri="{FF2B5EF4-FFF2-40B4-BE49-F238E27FC236}">
                <a16:creationId xmlns:a16="http://schemas.microsoft.com/office/drawing/2014/main" id="{8313D6C6-AF37-20C5-5FE6-ADA58AE739C1}"/>
              </a:ext>
            </a:extLst>
          </p:cNvPr>
          <p:cNvSpPr>
            <a:spLocks noGrp="1"/>
          </p:cNvSpPr>
          <p:nvPr>
            <p:ph idx="1"/>
          </p:nvPr>
        </p:nvSpPr>
        <p:spPr>
          <a:xfrm>
            <a:off x="5638800" y="203200"/>
            <a:ext cx="6421120" cy="6410960"/>
          </a:xfrm>
        </p:spPr>
        <p:txBody>
          <a:bodyPr>
            <a:normAutofit/>
          </a:bodyPr>
          <a:lstStyle/>
          <a:p>
            <a:endParaRPr lang="en-GB" sz="2000" dirty="0"/>
          </a:p>
          <a:p>
            <a:r>
              <a:rPr lang="en-GB" sz="2000" dirty="0"/>
              <a:t>Another core component of PPT is the emphasis it places on </a:t>
            </a:r>
            <a:r>
              <a:rPr lang="en-GB" sz="2000" b="1" dirty="0"/>
              <a:t>core capabilities. </a:t>
            </a:r>
            <a:r>
              <a:rPr lang="en-GB" sz="2000" dirty="0"/>
              <a:t>According to PPT theory, everyone has two core capabilities (</a:t>
            </a:r>
            <a:r>
              <a:rPr lang="en-GB" sz="2000" dirty="0" err="1"/>
              <a:t>Peseschkian</a:t>
            </a:r>
            <a:r>
              <a:rPr lang="en-GB" sz="2000" dirty="0"/>
              <a:t>):</a:t>
            </a:r>
          </a:p>
          <a:p>
            <a:pPr marL="0" indent="0">
              <a:buNone/>
            </a:pPr>
            <a:endParaRPr lang="en-GB" sz="2000" dirty="0"/>
          </a:p>
          <a:p>
            <a:pPr lvl="1"/>
            <a:r>
              <a:rPr lang="en-GB" b="1" i="1" dirty="0">
                <a:solidFill>
                  <a:srgbClr val="C00000"/>
                </a:solidFill>
              </a:rPr>
              <a:t>Perception</a:t>
            </a:r>
            <a:r>
              <a:rPr lang="en-GB" b="1" dirty="0">
                <a:solidFill>
                  <a:srgbClr val="C00000"/>
                </a:solidFill>
              </a:rPr>
              <a:t>: We can draw connections between the different areas of life.</a:t>
            </a:r>
          </a:p>
          <a:p>
            <a:pPr marL="457200" lvl="1" indent="0">
              <a:buNone/>
            </a:pPr>
            <a:endParaRPr lang="en-GB" b="1" dirty="0">
              <a:solidFill>
                <a:srgbClr val="C00000"/>
              </a:solidFill>
            </a:endParaRPr>
          </a:p>
          <a:p>
            <a:pPr lvl="1"/>
            <a:r>
              <a:rPr lang="en-GB" b="1" i="1" dirty="0">
                <a:solidFill>
                  <a:srgbClr val="C00000"/>
                </a:solidFill>
              </a:rPr>
              <a:t>Love</a:t>
            </a:r>
            <a:r>
              <a:rPr lang="en-GB" b="1" dirty="0">
                <a:solidFill>
                  <a:srgbClr val="C00000"/>
                </a:solidFill>
              </a:rPr>
              <a:t>: We can develop complex and nuanced emotions and interpersonal relationships.</a:t>
            </a:r>
          </a:p>
          <a:p>
            <a:pPr marL="457200" lvl="1" indent="0">
              <a:buNone/>
            </a:pPr>
            <a:endParaRPr lang="en-GB" b="1" dirty="0">
              <a:solidFill>
                <a:srgbClr val="C00000"/>
              </a:solidFill>
            </a:endParaRPr>
          </a:p>
          <a:p>
            <a:pPr marL="457200" lvl="1" indent="0">
              <a:buNone/>
            </a:pPr>
            <a:endParaRPr lang="en-GB" b="1" dirty="0">
              <a:solidFill>
                <a:srgbClr val="C00000"/>
              </a:solidFill>
            </a:endParaRPr>
          </a:p>
          <a:p>
            <a:r>
              <a:rPr lang="en-GB" sz="2000" dirty="0" err="1"/>
              <a:t>Peseschkian</a:t>
            </a:r>
            <a:r>
              <a:rPr lang="en-GB" sz="2000" dirty="0"/>
              <a:t> concluded that these two core capabilities form the foundation of our further abilities. </a:t>
            </a:r>
          </a:p>
          <a:p>
            <a:r>
              <a:rPr lang="en-GB" sz="2000" dirty="0"/>
              <a:t>PPT seeks to explore an individual’s core capabilities to better understand and, where appropriate, address imbalances to create additional positive outcomes.</a:t>
            </a:r>
          </a:p>
          <a:p>
            <a:pPr>
              <a:lnSpc>
                <a:spcPct val="90000"/>
              </a:lnSpc>
            </a:pPr>
            <a:endParaRPr lang="en-GB" sz="2000" dirty="0"/>
          </a:p>
        </p:txBody>
      </p:sp>
      <p:sp>
        <p:nvSpPr>
          <p:cNvPr id="4" name="TextBox 3">
            <a:extLst>
              <a:ext uri="{FF2B5EF4-FFF2-40B4-BE49-F238E27FC236}">
                <a16:creationId xmlns:a16="http://schemas.microsoft.com/office/drawing/2014/main" id="{B8651E71-889A-1FDA-5A40-8487E556C56B}"/>
              </a:ext>
            </a:extLst>
          </p:cNvPr>
          <p:cNvSpPr txBox="1"/>
          <p:nvPr/>
        </p:nvSpPr>
        <p:spPr>
          <a:xfrm>
            <a:off x="1660574" y="721360"/>
            <a:ext cx="3312160" cy="461665"/>
          </a:xfrm>
          <a:prstGeom prst="rect">
            <a:avLst/>
          </a:prstGeom>
          <a:noFill/>
        </p:spPr>
        <p:txBody>
          <a:bodyPr wrap="square" rtlCol="0">
            <a:spAutoFit/>
          </a:bodyPr>
          <a:lstStyle/>
          <a:p>
            <a:r>
              <a:rPr lang="en-GB" sz="2400" dirty="0"/>
              <a:t>Core capabilities</a:t>
            </a:r>
          </a:p>
        </p:txBody>
      </p:sp>
    </p:spTree>
    <p:extLst>
      <p:ext uri="{BB962C8B-B14F-4D97-AF65-F5344CB8AC3E}">
        <p14:creationId xmlns:p14="http://schemas.microsoft.com/office/powerpoint/2010/main" val="843071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CEA99-5C5C-2FF3-AC92-4F6981EA3B13}"/>
              </a:ext>
            </a:extLst>
          </p:cNvPr>
          <p:cNvSpPr>
            <a:spLocks noGrp="1"/>
          </p:cNvSpPr>
          <p:nvPr>
            <p:ph type="title"/>
          </p:nvPr>
        </p:nvSpPr>
        <p:spPr>
          <a:xfrm>
            <a:off x="1371599" y="1010097"/>
            <a:ext cx="9486901" cy="1010088"/>
          </a:xfrm>
        </p:spPr>
        <p:txBody>
          <a:bodyPr anchor="b">
            <a:normAutofit/>
          </a:bodyPr>
          <a:lstStyle/>
          <a:p>
            <a:pPr algn="ctr"/>
            <a:r>
              <a:rPr lang="en-GB" dirty="0"/>
              <a:t>Where has positive psychotherapy come from?</a:t>
            </a:r>
          </a:p>
        </p:txBody>
      </p:sp>
      <p:sp>
        <p:nvSpPr>
          <p:cNvPr id="3" name="Content Placeholder 2">
            <a:extLst>
              <a:ext uri="{FF2B5EF4-FFF2-40B4-BE49-F238E27FC236}">
                <a16:creationId xmlns:a16="http://schemas.microsoft.com/office/drawing/2014/main" id="{8949E3AB-363C-4F2E-FB39-5CD36E48BF78}"/>
              </a:ext>
            </a:extLst>
          </p:cNvPr>
          <p:cNvSpPr>
            <a:spLocks noGrp="1"/>
          </p:cNvSpPr>
          <p:nvPr>
            <p:ph idx="1"/>
          </p:nvPr>
        </p:nvSpPr>
        <p:spPr>
          <a:xfrm>
            <a:off x="1371600" y="2206257"/>
            <a:ext cx="9826487" cy="3810230"/>
          </a:xfrm>
        </p:spPr>
        <p:txBody>
          <a:bodyPr>
            <a:noAutofit/>
          </a:bodyPr>
          <a:lstStyle/>
          <a:p>
            <a:pPr>
              <a:lnSpc>
                <a:spcPct val="90000"/>
              </a:lnSpc>
            </a:pPr>
            <a:r>
              <a:rPr lang="en-GB" sz="2000" dirty="0"/>
              <a:t>Although Seligman is considered one of the cofounders of PPT, similar therapies focusing on happiness or (quality of life)</a:t>
            </a:r>
            <a:r>
              <a:rPr lang="en-GB" sz="2000" u="sng" dirty="0"/>
              <a:t> </a:t>
            </a:r>
            <a:r>
              <a:rPr lang="en-GB" sz="2000" dirty="0"/>
              <a:t>over negative experiences pre-date Seligman’s work.</a:t>
            </a:r>
          </a:p>
          <a:p>
            <a:pPr>
              <a:lnSpc>
                <a:spcPct val="90000"/>
              </a:lnSpc>
            </a:pPr>
            <a:r>
              <a:rPr lang="en-GB" sz="2000" dirty="0"/>
              <a:t>Most notably is the work of </a:t>
            </a:r>
            <a:r>
              <a:rPr lang="en-GB" sz="2000" dirty="0" err="1"/>
              <a:t>Nossrat</a:t>
            </a:r>
            <a:r>
              <a:rPr lang="en-GB" sz="2000" dirty="0"/>
              <a:t> </a:t>
            </a:r>
            <a:r>
              <a:rPr lang="en-GB" sz="2000" dirty="0" err="1"/>
              <a:t>Peseschkian</a:t>
            </a:r>
            <a:r>
              <a:rPr lang="en-GB" sz="2000" dirty="0"/>
              <a:t>, a psychotherapist, psychiatrist, and neurologist who set up practice in Germany in the 1960s.</a:t>
            </a:r>
          </a:p>
          <a:p>
            <a:pPr>
              <a:lnSpc>
                <a:spcPct val="90000"/>
              </a:lnSpc>
            </a:pPr>
            <a:r>
              <a:rPr lang="en-GB" sz="2000" dirty="0"/>
              <a:t>Influenced by humanist psychology, he wanted to create an integrative, culturally sensitive therapy model that focused on positive experiences. </a:t>
            </a:r>
          </a:p>
          <a:p>
            <a:pPr>
              <a:lnSpc>
                <a:spcPct val="90000"/>
              </a:lnSpc>
            </a:pPr>
            <a:r>
              <a:rPr lang="en-GB" sz="2000" dirty="0"/>
              <a:t>In 1994, the International </a:t>
            </a:r>
            <a:r>
              <a:rPr lang="en-GB" sz="2000" dirty="0" err="1"/>
              <a:t>Center</a:t>
            </a:r>
            <a:r>
              <a:rPr lang="en-GB" sz="2000" dirty="0"/>
              <a:t> for Positive Psychotherapy opened its doors and later became the World Association for Positive Psychotherapy in 2008. </a:t>
            </a:r>
          </a:p>
          <a:p>
            <a:pPr>
              <a:lnSpc>
                <a:spcPct val="90000"/>
              </a:lnSpc>
            </a:pPr>
            <a:r>
              <a:rPr lang="en-GB" sz="2000" dirty="0"/>
              <a:t>The first effectiveness study of PPT was conducted between 1995 and 1997, concluding that PPT demonstrated a strong therapeutic influence for a range of mental health diagnoses (</a:t>
            </a:r>
            <a:r>
              <a:rPr lang="en-GB" sz="2000" dirty="0" err="1"/>
              <a:t>Peseschkian</a:t>
            </a:r>
            <a:r>
              <a:rPr lang="en-GB" sz="2000" dirty="0"/>
              <a:t> &amp; Tritt, 1998).</a:t>
            </a:r>
            <a:br>
              <a:rPr lang="en-GB" sz="2000" dirty="0"/>
            </a:br>
            <a:endParaRPr lang="en-GB" sz="2000" dirty="0"/>
          </a:p>
        </p:txBody>
      </p:sp>
    </p:spTree>
    <p:extLst>
      <p:ext uri="{BB962C8B-B14F-4D97-AF65-F5344CB8AC3E}">
        <p14:creationId xmlns:p14="http://schemas.microsoft.com/office/powerpoint/2010/main" val="2220736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5" name="Rectangle 1034">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25BD67-5F62-001B-800A-046B420D9A0F}"/>
              </a:ext>
            </a:extLst>
          </p:cNvPr>
          <p:cNvSpPr>
            <a:spLocks noGrp="1"/>
          </p:cNvSpPr>
          <p:nvPr>
            <p:ph type="title"/>
          </p:nvPr>
        </p:nvSpPr>
        <p:spPr>
          <a:xfrm>
            <a:off x="1284850" y="1065791"/>
            <a:ext cx="6393688" cy="813498"/>
          </a:xfrm>
        </p:spPr>
        <p:txBody>
          <a:bodyPr>
            <a:normAutofit/>
          </a:bodyPr>
          <a:lstStyle/>
          <a:p>
            <a:pPr algn="ctr"/>
            <a:r>
              <a:rPr lang="en-GB" dirty="0"/>
              <a:t>Positive psychotherapy</a:t>
            </a:r>
            <a:endParaRPr lang="en-GB"/>
          </a:p>
        </p:txBody>
      </p:sp>
      <p:sp>
        <p:nvSpPr>
          <p:cNvPr id="3" name="Content Placeholder 2">
            <a:extLst>
              <a:ext uri="{FF2B5EF4-FFF2-40B4-BE49-F238E27FC236}">
                <a16:creationId xmlns:a16="http://schemas.microsoft.com/office/drawing/2014/main" id="{E5ACD569-A040-F662-2581-AABD88C44ED4}"/>
              </a:ext>
            </a:extLst>
          </p:cNvPr>
          <p:cNvSpPr>
            <a:spLocks noGrp="1"/>
          </p:cNvSpPr>
          <p:nvPr>
            <p:ph idx="1"/>
          </p:nvPr>
        </p:nvSpPr>
        <p:spPr>
          <a:xfrm>
            <a:off x="1284850" y="2135938"/>
            <a:ext cx="6520680" cy="4021022"/>
          </a:xfrm>
        </p:spPr>
        <p:txBody>
          <a:bodyPr>
            <a:normAutofit/>
          </a:bodyPr>
          <a:lstStyle/>
          <a:p>
            <a:r>
              <a:rPr lang="en-GB" dirty="0"/>
              <a:t>Alongside </a:t>
            </a:r>
            <a:r>
              <a:rPr lang="en-GB" dirty="0" err="1"/>
              <a:t>Peseschkian’s</a:t>
            </a:r>
            <a:r>
              <a:rPr lang="en-GB" dirty="0"/>
              <a:t> approach, Seligman has been responsible for developing the PPT model, integrating more contemporary notions of positive psychology</a:t>
            </a:r>
          </a:p>
          <a:p>
            <a:r>
              <a:rPr lang="en-GB" dirty="0"/>
              <a:t> Where </a:t>
            </a:r>
            <a:r>
              <a:rPr lang="en-GB" dirty="0" err="1"/>
              <a:t>Peseschkian’s</a:t>
            </a:r>
            <a:r>
              <a:rPr lang="en-GB" dirty="0"/>
              <a:t> (1997) model is more integrative, cross-disciplinary, and focuses on multicultural concepts, modern PPT is primarily based on Seligman’s (2002) notion of happiness and wellbeing overall.</a:t>
            </a:r>
          </a:p>
        </p:txBody>
      </p:sp>
      <p:pic>
        <p:nvPicPr>
          <p:cNvPr id="1026" name="Picture 2" descr="Positive Psychotherapy: Workbook ...">
            <a:extLst>
              <a:ext uri="{FF2B5EF4-FFF2-40B4-BE49-F238E27FC236}">
                <a16:creationId xmlns:a16="http://schemas.microsoft.com/office/drawing/2014/main" id="{8627B412-6E5F-59E0-FB79-247028A10CD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53400" y="1678238"/>
            <a:ext cx="2705100" cy="3501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9894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D55F7-1ABD-9DD2-4D18-F8DE06A3A8D6}"/>
              </a:ext>
            </a:extLst>
          </p:cNvPr>
          <p:cNvSpPr>
            <a:spLocks noGrp="1"/>
          </p:cNvSpPr>
          <p:nvPr>
            <p:ph type="title"/>
          </p:nvPr>
        </p:nvSpPr>
        <p:spPr>
          <a:xfrm>
            <a:off x="1284850" y="1065791"/>
            <a:ext cx="6393688" cy="813498"/>
          </a:xfrm>
        </p:spPr>
        <p:txBody>
          <a:bodyPr>
            <a:normAutofit/>
          </a:bodyPr>
          <a:lstStyle/>
          <a:p>
            <a:pPr algn="ctr"/>
            <a:r>
              <a:rPr lang="en-GB" dirty="0"/>
              <a:t>Key benefits of PPT</a:t>
            </a:r>
          </a:p>
        </p:txBody>
      </p:sp>
      <p:sp>
        <p:nvSpPr>
          <p:cNvPr id="3" name="Content Placeholder 2">
            <a:extLst>
              <a:ext uri="{FF2B5EF4-FFF2-40B4-BE49-F238E27FC236}">
                <a16:creationId xmlns:a16="http://schemas.microsoft.com/office/drawing/2014/main" id="{28D7A8CF-9286-F4C3-60CA-5FBEFA912BC5}"/>
              </a:ext>
            </a:extLst>
          </p:cNvPr>
          <p:cNvSpPr>
            <a:spLocks noGrp="1"/>
          </p:cNvSpPr>
          <p:nvPr>
            <p:ph idx="1"/>
          </p:nvPr>
        </p:nvSpPr>
        <p:spPr>
          <a:xfrm>
            <a:off x="834887" y="1879289"/>
            <a:ext cx="7805530" cy="4277671"/>
          </a:xfrm>
        </p:spPr>
        <p:txBody>
          <a:bodyPr>
            <a:noAutofit/>
          </a:bodyPr>
          <a:lstStyle/>
          <a:p>
            <a:pPr>
              <a:lnSpc>
                <a:spcPct val="90000"/>
              </a:lnSpc>
            </a:pPr>
            <a:r>
              <a:rPr lang="en-GB" sz="1800" b="1" dirty="0"/>
              <a:t>Empowermen</a:t>
            </a:r>
            <a:r>
              <a:rPr lang="en-GB" sz="1800" dirty="0"/>
              <a:t>t - helping the individual to examine their strengths, skills, and capabilities in a positive manner, it increases their sense of control over  their life, as well as their capacity to handle challenges and negative experiences (Rashid, 2014). It encourages the individual to uncover things on their own terms. It places the good with the bad, helping individuals find the balance they need to accept all parts of themselves.</a:t>
            </a:r>
          </a:p>
          <a:p>
            <a:pPr marL="0" indent="0">
              <a:lnSpc>
                <a:spcPct val="90000"/>
              </a:lnSpc>
              <a:buNone/>
            </a:pPr>
            <a:endParaRPr lang="en-GB" sz="1800" dirty="0"/>
          </a:p>
          <a:p>
            <a:pPr>
              <a:lnSpc>
                <a:spcPct val="90000"/>
              </a:lnSpc>
            </a:pPr>
            <a:r>
              <a:rPr lang="en-GB" sz="1800" b="1" dirty="0"/>
              <a:t>Positive reframing of negative symptoms and a focus on balance - </a:t>
            </a:r>
            <a:r>
              <a:rPr lang="en-GB" sz="1800" dirty="0"/>
              <a:t>brings the negative in line with the positive, bringing the two into alignment and balance, helping individuals to better understand their strengths and skills, where there are gaps, and how these can perpetuate negative feelings/imbalances if not addressed.</a:t>
            </a:r>
          </a:p>
          <a:p>
            <a:pPr marL="0" indent="0">
              <a:lnSpc>
                <a:spcPct val="90000"/>
              </a:lnSpc>
              <a:buNone/>
            </a:pPr>
            <a:endParaRPr lang="en-GB" sz="1800" dirty="0"/>
          </a:p>
          <a:p>
            <a:pPr>
              <a:lnSpc>
                <a:spcPct val="90000"/>
              </a:lnSpc>
            </a:pPr>
            <a:r>
              <a:rPr lang="en-GB" sz="1800" b="1" dirty="0"/>
              <a:t>Acknowledges/supports cultural transitions and differences – </a:t>
            </a:r>
            <a:r>
              <a:rPr lang="en-GB" sz="1800" dirty="0"/>
              <a:t>helps individuals to feel more in control across different areas of their life, even when it might feel that external circumstances are taking over.</a:t>
            </a:r>
            <a:endParaRPr lang="en-GB" sz="1800" b="1" dirty="0"/>
          </a:p>
          <a:p>
            <a:pPr marL="0" indent="0">
              <a:lnSpc>
                <a:spcPct val="90000"/>
              </a:lnSpc>
              <a:buNone/>
            </a:pPr>
            <a:endParaRPr lang="en-GB" sz="1800" b="1" dirty="0"/>
          </a:p>
          <a:p>
            <a:pPr marL="0" indent="0">
              <a:lnSpc>
                <a:spcPct val="90000"/>
              </a:lnSpc>
              <a:buNone/>
            </a:pPr>
            <a:br>
              <a:rPr lang="en-GB" sz="1800" dirty="0"/>
            </a:br>
            <a:endParaRPr lang="en-GB" sz="1800" dirty="0"/>
          </a:p>
        </p:txBody>
      </p:sp>
      <p:pic>
        <p:nvPicPr>
          <p:cNvPr id="7" name="Graphic 6" descr="Connections">
            <a:extLst>
              <a:ext uri="{FF2B5EF4-FFF2-40B4-BE49-F238E27FC236}">
                <a16:creationId xmlns:a16="http://schemas.microsoft.com/office/drawing/2014/main" id="{9A84CDFA-2B8F-CC2D-75AD-170CE174BC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77250" y="2442210"/>
            <a:ext cx="2705100" cy="2705100"/>
          </a:xfrm>
          <a:prstGeom prst="rect">
            <a:avLst/>
          </a:prstGeom>
        </p:spPr>
      </p:pic>
    </p:spTree>
    <p:extLst>
      <p:ext uri="{BB962C8B-B14F-4D97-AF65-F5344CB8AC3E}">
        <p14:creationId xmlns:p14="http://schemas.microsoft.com/office/powerpoint/2010/main" val="3310509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72AE8-C61F-4E8A-527B-F853631C5CE7}"/>
              </a:ext>
            </a:extLst>
          </p:cNvPr>
          <p:cNvSpPr>
            <a:spLocks noGrp="1"/>
          </p:cNvSpPr>
          <p:nvPr>
            <p:ph type="title"/>
          </p:nvPr>
        </p:nvSpPr>
        <p:spPr>
          <a:xfrm>
            <a:off x="1371600" y="1020728"/>
            <a:ext cx="9486900" cy="609289"/>
          </a:xfrm>
        </p:spPr>
        <p:txBody>
          <a:bodyPr anchor="b">
            <a:normAutofit/>
          </a:bodyPr>
          <a:lstStyle/>
          <a:p>
            <a:pPr algn="ctr"/>
            <a:r>
              <a:rPr lang="en-GB" dirty="0"/>
              <a:t>Key benefits of PPT</a:t>
            </a:r>
          </a:p>
        </p:txBody>
      </p:sp>
      <p:sp>
        <p:nvSpPr>
          <p:cNvPr id="3" name="Content Placeholder 2">
            <a:extLst>
              <a:ext uri="{FF2B5EF4-FFF2-40B4-BE49-F238E27FC236}">
                <a16:creationId xmlns:a16="http://schemas.microsoft.com/office/drawing/2014/main" id="{757CC96A-5BED-3A4B-5567-057EBF6A62C7}"/>
              </a:ext>
            </a:extLst>
          </p:cNvPr>
          <p:cNvSpPr>
            <a:spLocks noGrp="1"/>
          </p:cNvSpPr>
          <p:nvPr>
            <p:ph idx="1"/>
          </p:nvPr>
        </p:nvSpPr>
        <p:spPr>
          <a:xfrm>
            <a:off x="954157" y="1842052"/>
            <a:ext cx="10429459" cy="4330148"/>
          </a:xfrm>
        </p:spPr>
        <p:txBody>
          <a:bodyPr>
            <a:normAutofit/>
          </a:bodyPr>
          <a:lstStyle/>
          <a:p>
            <a:r>
              <a:rPr lang="en-GB" sz="2000" b="1" dirty="0"/>
              <a:t>Better management of expectations and therapy outcomes - </a:t>
            </a:r>
            <a:r>
              <a:rPr lang="en-GB" sz="2000" dirty="0"/>
              <a:t>PPT acknowledges the importance of the client–therapist relationship, and self-directed techniques are instrumental in helping individuals get the most out of the therapy (Rashid &amp; Seligman, 2018).</a:t>
            </a:r>
          </a:p>
          <a:p>
            <a:r>
              <a:rPr lang="en-GB" sz="2000" dirty="0"/>
              <a:t>With a greater awareness of personal capabilities, strengths, and skills, the individual can understand their journey and how they can improve it. Therapy expectations are better managed, and individuals see the outcome of PPT as more than merely the elimination of negative symptoms or feelings.</a:t>
            </a:r>
          </a:p>
          <a:p>
            <a:r>
              <a:rPr lang="en-GB" sz="2000" b="1" dirty="0"/>
              <a:t>Evidence demonstrates that PPT helps a range of mental health conditions - </a:t>
            </a:r>
            <a:r>
              <a:rPr lang="en-GB" sz="2000" dirty="0"/>
              <a:t>psychosis (Schrank et al., 2016), suicidal ideation (Johnson et al., 2010), depression (Seligman et al., 2006) and borderline personality disorder (</a:t>
            </a:r>
            <a:r>
              <a:rPr lang="en-GB" sz="2000" dirty="0" err="1"/>
              <a:t>Uliaszek</a:t>
            </a:r>
            <a:r>
              <a:rPr lang="en-GB" sz="2000" dirty="0"/>
              <a:t> et al., 2016).</a:t>
            </a:r>
            <a:endParaRPr lang="en-GB" sz="2000" b="1" dirty="0"/>
          </a:p>
          <a:p>
            <a:endParaRPr lang="en-GB" sz="2000" dirty="0"/>
          </a:p>
          <a:p>
            <a:pPr>
              <a:lnSpc>
                <a:spcPct val="90000"/>
              </a:lnSpc>
            </a:pPr>
            <a:endParaRPr lang="en-GB" sz="2000" b="1" dirty="0"/>
          </a:p>
          <a:p>
            <a:pPr>
              <a:lnSpc>
                <a:spcPct val="90000"/>
              </a:lnSpc>
            </a:pPr>
            <a:endParaRPr lang="en-GB" sz="2000" dirty="0"/>
          </a:p>
        </p:txBody>
      </p:sp>
    </p:spTree>
    <p:extLst>
      <p:ext uri="{BB962C8B-B14F-4D97-AF65-F5344CB8AC3E}">
        <p14:creationId xmlns:p14="http://schemas.microsoft.com/office/powerpoint/2010/main" val="3463329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6AA67-6B67-8163-35F4-589139E6900C}"/>
              </a:ext>
            </a:extLst>
          </p:cNvPr>
          <p:cNvSpPr>
            <a:spLocks noGrp="1"/>
          </p:cNvSpPr>
          <p:nvPr>
            <p:ph type="title"/>
          </p:nvPr>
        </p:nvSpPr>
        <p:spPr>
          <a:xfrm>
            <a:off x="1284850" y="1065791"/>
            <a:ext cx="6393688" cy="813498"/>
          </a:xfrm>
        </p:spPr>
        <p:txBody>
          <a:bodyPr>
            <a:normAutofit/>
          </a:bodyPr>
          <a:lstStyle/>
          <a:p>
            <a:pPr algn="ctr"/>
            <a:r>
              <a:rPr lang="en-GB" dirty="0"/>
              <a:t>Ppt interventions</a:t>
            </a:r>
          </a:p>
        </p:txBody>
      </p:sp>
      <p:sp>
        <p:nvSpPr>
          <p:cNvPr id="3" name="Content Placeholder 2">
            <a:extLst>
              <a:ext uri="{FF2B5EF4-FFF2-40B4-BE49-F238E27FC236}">
                <a16:creationId xmlns:a16="http://schemas.microsoft.com/office/drawing/2014/main" id="{F0002274-477D-B1E4-7DB4-A5752EA7E376}"/>
              </a:ext>
            </a:extLst>
          </p:cNvPr>
          <p:cNvSpPr>
            <a:spLocks noGrp="1"/>
          </p:cNvSpPr>
          <p:nvPr>
            <p:ph idx="1"/>
          </p:nvPr>
        </p:nvSpPr>
        <p:spPr>
          <a:xfrm>
            <a:off x="967409" y="1879290"/>
            <a:ext cx="7381461" cy="4057684"/>
          </a:xfrm>
        </p:spPr>
        <p:txBody>
          <a:bodyPr>
            <a:normAutofit/>
          </a:bodyPr>
          <a:lstStyle/>
          <a:p>
            <a:pPr>
              <a:lnSpc>
                <a:spcPct val="90000"/>
              </a:lnSpc>
            </a:pPr>
            <a:r>
              <a:rPr lang="en-GB" sz="2000" dirty="0"/>
              <a:t>One distinct component of PPT interventions is the incorporation of imagination and intuition as part of the therapeutic process. Storytelling is another way PPT encourages individuals to engage with their therapy journey, and building the self into the stories helps individuals better articulate their journeys, experiences, challenges, and desires.</a:t>
            </a:r>
          </a:p>
          <a:p>
            <a:pPr>
              <a:lnSpc>
                <a:spcPct val="90000"/>
              </a:lnSpc>
            </a:pPr>
            <a:r>
              <a:rPr lang="en-GB" sz="2000" dirty="0"/>
              <a:t>Through this, PPT therapists can introduce adjustments or dive deeper into sensitive topics without seeming to ‘attack’ the individual.</a:t>
            </a:r>
          </a:p>
          <a:p>
            <a:pPr>
              <a:lnSpc>
                <a:spcPct val="90000"/>
              </a:lnSpc>
            </a:pPr>
            <a:r>
              <a:rPr lang="en-GB" sz="2000" dirty="0"/>
              <a:t>Commonly used tools:</a:t>
            </a:r>
          </a:p>
          <a:p>
            <a:pPr>
              <a:lnSpc>
                <a:spcPct val="90000"/>
              </a:lnSpc>
            </a:pPr>
            <a:r>
              <a:rPr lang="en-GB" sz="2000" dirty="0"/>
              <a:t>Practicing </a:t>
            </a:r>
            <a:r>
              <a:rPr lang="en-GB" sz="2000" b="1" dirty="0">
                <a:solidFill>
                  <a:srgbClr val="0070C0"/>
                </a:solidFill>
              </a:rPr>
              <a:t>gratitude</a:t>
            </a:r>
            <a:r>
              <a:rPr lang="en-GB" sz="2000" dirty="0"/>
              <a:t>, practicing </a:t>
            </a:r>
            <a:r>
              <a:rPr lang="en-GB" sz="2000" b="1" dirty="0">
                <a:solidFill>
                  <a:srgbClr val="0070C0"/>
                </a:solidFill>
              </a:rPr>
              <a:t>forgiveness</a:t>
            </a:r>
            <a:r>
              <a:rPr lang="en-GB" sz="2000" dirty="0"/>
              <a:t> (decisional and/or emotional), practicing </a:t>
            </a:r>
            <a:r>
              <a:rPr lang="en-GB" sz="2000" b="1" dirty="0">
                <a:solidFill>
                  <a:srgbClr val="0070C0"/>
                </a:solidFill>
              </a:rPr>
              <a:t>empathy</a:t>
            </a:r>
            <a:r>
              <a:rPr lang="en-GB" sz="2000" dirty="0">
                <a:solidFill>
                  <a:srgbClr val="0070C0"/>
                </a:solidFill>
              </a:rPr>
              <a:t>.</a:t>
            </a:r>
          </a:p>
        </p:txBody>
      </p:sp>
      <p:pic>
        <p:nvPicPr>
          <p:cNvPr id="7" name="Graphic 6" descr="Head with Gears">
            <a:extLst>
              <a:ext uri="{FF2B5EF4-FFF2-40B4-BE49-F238E27FC236}">
                <a16:creationId xmlns:a16="http://schemas.microsoft.com/office/drawing/2014/main" id="{7AB0866E-1C0C-ACC4-FBA0-5A053CE175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3400" y="2076450"/>
            <a:ext cx="2705100" cy="2705100"/>
          </a:xfrm>
          <a:prstGeom prst="rect">
            <a:avLst/>
          </a:prstGeom>
        </p:spPr>
      </p:pic>
    </p:spTree>
    <p:extLst>
      <p:ext uri="{BB962C8B-B14F-4D97-AF65-F5344CB8AC3E}">
        <p14:creationId xmlns:p14="http://schemas.microsoft.com/office/powerpoint/2010/main" val="4118695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130F3-9DDF-69F6-6E9D-C01231194405}"/>
              </a:ext>
            </a:extLst>
          </p:cNvPr>
          <p:cNvSpPr>
            <a:spLocks noGrp="1"/>
          </p:cNvSpPr>
          <p:nvPr>
            <p:ph type="title"/>
          </p:nvPr>
        </p:nvSpPr>
        <p:spPr>
          <a:xfrm>
            <a:off x="737870" y="-563880"/>
            <a:ext cx="10716260" cy="1371600"/>
          </a:xfrm>
        </p:spPr>
        <p:txBody>
          <a:bodyPr/>
          <a:lstStyle/>
          <a:p>
            <a:r>
              <a:rPr lang="en-GB" dirty="0"/>
              <a:t>Exemplar Positive psychotherapy model</a:t>
            </a:r>
          </a:p>
        </p:txBody>
      </p:sp>
      <p:graphicFrame>
        <p:nvGraphicFramePr>
          <p:cNvPr id="4" name="Content Placeholder 3">
            <a:extLst>
              <a:ext uri="{FF2B5EF4-FFF2-40B4-BE49-F238E27FC236}">
                <a16:creationId xmlns:a16="http://schemas.microsoft.com/office/drawing/2014/main" id="{F4029107-E195-DD64-EF88-7AB0BA6BABDF}"/>
              </a:ext>
            </a:extLst>
          </p:cNvPr>
          <p:cNvGraphicFramePr>
            <a:graphicFrameLocks noGrp="1"/>
          </p:cNvGraphicFramePr>
          <p:nvPr>
            <p:ph idx="1"/>
            <p:extLst>
              <p:ext uri="{D42A27DB-BD31-4B8C-83A1-F6EECF244321}">
                <p14:modId xmlns:p14="http://schemas.microsoft.com/office/powerpoint/2010/main" val="2503431914"/>
              </p:ext>
            </p:extLst>
          </p:nvPr>
        </p:nvGraphicFramePr>
        <p:xfrm>
          <a:off x="355600" y="985520"/>
          <a:ext cx="11328400" cy="5130800"/>
        </p:xfrm>
        <a:graphic>
          <a:graphicData uri="http://schemas.openxmlformats.org/drawingml/2006/table">
            <a:tbl>
              <a:tblPr firstRow="1" bandRow="1">
                <a:tableStyleId>{5C22544A-7EE6-4342-B048-85BDC9FD1C3A}</a:tableStyleId>
              </a:tblPr>
              <a:tblGrid>
                <a:gridCol w="1005840">
                  <a:extLst>
                    <a:ext uri="{9D8B030D-6E8A-4147-A177-3AD203B41FA5}">
                      <a16:colId xmlns:a16="http://schemas.microsoft.com/office/drawing/2014/main" val="1472343711"/>
                    </a:ext>
                  </a:extLst>
                </a:gridCol>
                <a:gridCol w="5161280">
                  <a:extLst>
                    <a:ext uri="{9D8B030D-6E8A-4147-A177-3AD203B41FA5}">
                      <a16:colId xmlns:a16="http://schemas.microsoft.com/office/drawing/2014/main" val="2382278861"/>
                    </a:ext>
                  </a:extLst>
                </a:gridCol>
                <a:gridCol w="5161280">
                  <a:extLst>
                    <a:ext uri="{9D8B030D-6E8A-4147-A177-3AD203B41FA5}">
                      <a16:colId xmlns:a16="http://schemas.microsoft.com/office/drawing/2014/main" val="3669619088"/>
                    </a:ext>
                  </a:extLst>
                </a:gridCol>
              </a:tblGrid>
              <a:tr h="370840">
                <a:tc>
                  <a:txBody>
                    <a:bodyPr/>
                    <a:lstStyle/>
                    <a:p>
                      <a:r>
                        <a:rPr lang="en-GB" dirty="0"/>
                        <a:t>Session </a:t>
                      </a:r>
                    </a:p>
                  </a:txBody>
                  <a:tcPr/>
                </a:tc>
                <a:tc>
                  <a:txBody>
                    <a:bodyPr/>
                    <a:lstStyle/>
                    <a:p>
                      <a:r>
                        <a:rPr lang="en-GB" dirty="0"/>
                        <a:t>Topic </a:t>
                      </a:r>
                    </a:p>
                  </a:txBody>
                  <a:tcPr/>
                </a:tc>
                <a:tc>
                  <a:txBody>
                    <a:bodyPr/>
                    <a:lstStyle/>
                    <a:p>
                      <a:r>
                        <a:rPr lang="en-GB" dirty="0"/>
                        <a:t>Task </a:t>
                      </a:r>
                    </a:p>
                  </a:txBody>
                  <a:tcPr/>
                </a:tc>
                <a:extLst>
                  <a:ext uri="{0D108BD9-81ED-4DB2-BD59-A6C34878D82A}">
                    <a16:rowId xmlns:a16="http://schemas.microsoft.com/office/drawing/2014/main" val="4011328759"/>
                  </a:ext>
                </a:extLst>
              </a:tr>
              <a:tr h="370840">
                <a:tc>
                  <a:txBody>
                    <a:bodyPr/>
                    <a:lstStyle/>
                    <a:p>
                      <a:pPr algn="ctr"/>
                      <a:r>
                        <a:rPr lang="en-GB" dirty="0"/>
                        <a:t>1</a:t>
                      </a:r>
                    </a:p>
                  </a:txBody>
                  <a:tcPr/>
                </a:tc>
                <a:tc>
                  <a:txBody>
                    <a:bodyPr/>
                    <a:lstStyle/>
                    <a:p>
                      <a:r>
                        <a:rPr lang="en-GB" sz="1800" b="0" i="0" kern="1200" dirty="0">
                          <a:solidFill>
                            <a:schemeClr val="dk1"/>
                          </a:solidFill>
                          <a:effectLst/>
                          <a:latin typeface="+mn-lt"/>
                          <a:ea typeface="+mn-ea"/>
                          <a:cs typeface="+mn-cs"/>
                        </a:rPr>
                        <a:t>Orientation to PPT; Current positive resources</a:t>
                      </a:r>
                      <a:endParaRPr lang="en-GB" dirty="0"/>
                    </a:p>
                  </a:txBody>
                  <a:tcPr/>
                </a:tc>
                <a:tc>
                  <a:txBody>
                    <a:bodyPr/>
                    <a:lstStyle/>
                    <a:p>
                      <a:r>
                        <a:rPr lang="en-GB" dirty="0"/>
                        <a:t>Write a one-page life story identifying positive outcomes</a:t>
                      </a:r>
                    </a:p>
                  </a:txBody>
                  <a:tcPr/>
                </a:tc>
                <a:extLst>
                  <a:ext uri="{0D108BD9-81ED-4DB2-BD59-A6C34878D82A}">
                    <a16:rowId xmlns:a16="http://schemas.microsoft.com/office/drawing/2014/main" val="2229168657"/>
                  </a:ext>
                </a:extLst>
              </a:tr>
              <a:tr h="370840">
                <a:tc>
                  <a:txBody>
                    <a:bodyPr/>
                    <a:lstStyle/>
                    <a:p>
                      <a:pPr algn="ctr"/>
                      <a:r>
                        <a:rPr lang="en-GB" dirty="0"/>
                        <a:t>2</a:t>
                      </a:r>
                    </a:p>
                  </a:txBody>
                  <a:tcPr/>
                </a:tc>
                <a:tc>
                  <a:txBody>
                    <a:bodyPr/>
                    <a:lstStyle/>
                    <a:p>
                      <a:r>
                        <a:rPr lang="en-GB" sz="1800" b="0" i="0" kern="1200" dirty="0">
                          <a:solidFill>
                            <a:schemeClr val="dk1"/>
                          </a:solidFill>
                          <a:effectLst/>
                          <a:latin typeface="+mn-lt"/>
                          <a:ea typeface="+mn-ea"/>
                          <a:cs typeface="+mn-cs"/>
                        </a:rPr>
                        <a:t>Individual character strengths</a:t>
                      </a:r>
                      <a:endParaRPr lang="en-GB" dirty="0"/>
                    </a:p>
                  </a:txBody>
                  <a:tcPr/>
                </a:tc>
                <a:tc>
                  <a:txBody>
                    <a:bodyPr/>
                    <a:lstStyle/>
                    <a:p>
                      <a:r>
                        <a:rPr lang="en-GB" dirty="0"/>
                        <a:t>Consider signature strengths/complete online questionnaire, ask others</a:t>
                      </a:r>
                    </a:p>
                  </a:txBody>
                  <a:tcPr/>
                </a:tc>
                <a:extLst>
                  <a:ext uri="{0D108BD9-81ED-4DB2-BD59-A6C34878D82A}">
                    <a16:rowId xmlns:a16="http://schemas.microsoft.com/office/drawing/2014/main" val="4189564994"/>
                  </a:ext>
                </a:extLst>
              </a:tr>
              <a:tr h="370840">
                <a:tc>
                  <a:txBody>
                    <a:bodyPr/>
                    <a:lstStyle/>
                    <a:p>
                      <a:pPr algn="ctr"/>
                      <a:r>
                        <a:rPr lang="en-GB" dirty="0"/>
                        <a:t>3</a:t>
                      </a:r>
                    </a:p>
                  </a:txBody>
                  <a:tcPr/>
                </a:tc>
                <a:tc>
                  <a:txBody>
                    <a:bodyPr/>
                    <a:lstStyle/>
                    <a:p>
                      <a:r>
                        <a:rPr lang="en-GB" sz="1800" b="0" i="0" kern="1200" dirty="0">
                          <a:solidFill>
                            <a:schemeClr val="dk1"/>
                          </a:solidFill>
                          <a:effectLst/>
                          <a:latin typeface="+mn-lt"/>
                          <a:ea typeface="+mn-ea"/>
                          <a:cs typeface="+mn-cs"/>
                        </a:rPr>
                        <a:t>Signature strengths &amp; positive emotions</a:t>
                      </a:r>
                      <a:endParaRPr lang="en-GB" dirty="0"/>
                    </a:p>
                  </a:txBody>
                  <a:tcPr/>
                </a:tc>
                <a:tc>
                  <a:txBody>
                    <a:bodyPr/>
                    <a:lstStyle/>
                    <a:p>
                      <a:r>
                        <a:rPr lang="en-GB" sz="1800" b="0" i="0" kern="1200" dirty="0">
                          <a:solidFill>
                            <a:schemeClr val="dk1"/>
                          </a:solidFill>
                          <a:effectLst/>
                          <a:latin typeface="+mn-lt"/>
                          <a:ea typeface="+mn-ea"/>
                          <a:cs typeface="+mn-cs"/>
                        </a:rPr>
                        <a:t>Signature strengths profile, which could include setting SMART goals</a:t>
                      </a:r>
                      <a:endParaRPr lang="en-GB" dirty="0"/>
                    </a:p>
                  </a:txBody>
                  <a:tcPr/>
                </a:tc>
                <a:extLst>
                  <a:ext uri="{0D108BD9-81ED-4DB2-BD59-A6C34878D82A}">
                    <a16:rowId xmlns:a16="http://schemas.microsoft.com/office/drawing/2014/main" val="2882006340"/>
                  </a:ext>
                </a:extLst>
              </a:tr>
              <a:tr h="370840">
                <a:tc>
                  <a:txBody>
                    <a:bodyPr/>
                    <a:lstStyle/>
                    <a:p>
                      <a:pPr algn="ctr"/>
                      <a:r>
                        <a:rPr lang="en-GB" dirty="0"/>
                        <a:t>4</a:t>
                      </a:r>
                    </a:p>
                  </a:txBody>
                  <a:tcPr/>
                </a:tc>
                <a:tc>
                  <a:txBody>
                    <a:bodyPr/>
                    <a:lstStyle/>
                    <a:p>
                      <a:r>
                        <a:rPr lang="en-GB" sz="1800" b="0" i="0" kern="1200" dirty="0">
                          <a:solidFill>
                            <a:schemeClr val="dk1"/>
                          </a:solidFill>
                          <a:effectLst/>
                          <a:latin typeface="+mn-lt"/>
                          <a:ea typeface="+mn-ea"/>
                          <a:cs typeface="+mn-cs"/>
                        </a:rPr>
                        <a:t>Good vs. bad experiences, symptoms, or memories</a:t>
                      </a:r>
                      <a:endParaRPr lang="en-GB" dirty="0"/>
                    </a:p>
                  </a:txBody>
                  <a:tcPr/>
                </a:tc>
                <a:tc>
                  <a:txBody>
                    <a:bodyPr/>
                    <a:lstStyle/>
                    <a:p>
                      <a:r>
                        <a:rPr lang="en-GB" sz="1800" b="0" i="0" kern="1200" dirty="0">
                          <a:solidFill>
                            <a:schemeClr val="dk1"/>
                          </a:solidFill>
                          <a:effectLst/>
                          <a:latin typeface="+mn-lt"/>
                          <a:ea typeface="+mn-ea"/>
                          <a:cs typeface="+mn-cs"/>
                        </a:rPr>
                        <a:t>Exploring memories/experiences that elicited anger or resentment and how these perpetuated the negative experience.</a:t>
                      </a:r>
                      <a:endParaRPr lang="en-GB" dirty="0"/>
                    </a:p>
                  </a:txBody>
                  <a:tcPr/>
                </a:tc>
                <a:extLst>
                  <a:ext uri="{0D108BD9-81ED-4DB2-BD59-A6C34878D82A}">
                    <a16:rowId xmlns:a16="http://schemas.microsoft.com/office/drawing/2014/main" val="861373765"/>
                  </a:ext>
                </a:extLst>
              </a:tr>
              <a:tr h="370840">
                <a:tc>
                  <a:txBody>
                    <a:bodyPr/>
                    <a:lstStyle/>
                    <a:p>
                      <a:pPr algn="ctr"/>
                      <a:r>
                        <a:rPr lang="en-GB" dirty="0"/>
                        <a:t>5</a:t>
                      </a:r>
                    </a:p>
                  </a:txBody>
                  <a:tcPr/>
                </a:tc>
                <a:tc>
                  <a:txBody>
                    <a:bodyPr/>
                    <a:lstStyle/>
                    <a:p>
                      <a:r>
                        <a:rPr lang="en-GB" dirty="0"/>
                        <a:t>Forgiveness </a:t>
                      </a:r>
                    </a:p>
                  </a:txBody>
                  <a:tcPr/>
                </a:tc>
                <a:tc>
                  <a:txBody>
                    <a:bodyPr/>
                    <a:lstStyle/>
                    <a:p>
                      <a:r>
                        <a:rPr lang="en-GB" sz="1800" b="0" i="0" kern="1200" dirty="0">
                          <a:solidFill>
                            <a:schemeClr val="dk1"/>
                          </a:solidFill>
                          <a:effectLst/>
                          <a:latin typeface="+mn-lt"/>
                          <a:ea typeface="+mn-ea"/>
                          <a:cs typeface="+mn-cs"/>
                        </a:rPr>
                        <a:t>Forgiveness - to reframe negative symptoms and feelings into more positive emotions.</a:t>
                      </a:r>
                      <a:endParaRPr lang="en-GB" dirty="0"/>
                    </a:p>
                  </a:txBody>
                  <a:tcPr/>
                </a:tc>
                <a:extLst>
                  <a:ext uri="{0D108BD9-81ED-4DB2-BD59-A6C34878D82A}">
                    <a16:rowId xmlns:a16="http://schemas.microsoft.com/office/drawing/2014/main" val="3965113361"/>
                  </a:ext>
                </a:extLst>
              </a:tr>
              <a:tr h="370840">
                <a:tc>
                  <a:txBody>
                    <a:bodyPr/>
                    <a:lstStyle/>
                    <a:p>
                      <a:pPr algn="ctr"/>
                      <a:r>
                        <a:rPr lang="en-GB" dirty="0"/>
                        <a:t>6</a:t>
                      </a:r>
                    </a:p>
                  </a:txBody>
                  <a:tcPr/>
                </a:tc>
                <a:tc>
                  <a:txBody>
                    <a:bodyPr/>
                    <a:lstStyle/>
                    <a:p>
                      <a:r>
                        <a:rPr lang="en-GB" dirty="0"/>
                        <a:t>Gratitude </a:t>
                      </a:r>
                    </a:p>
                  </a:txBody>
                  <a:tcPr/>
                </a:tc>
                <a:tc>
                  <a:txBody>
                    <a:bodyPr/>
                    <a:lstStyle/>
                    <a:p>
                      <a:r>
                        <a:rPr lang="en-GB" sz="1800" b="0" i="0" kern="1200" dirty="0">
                          <a:solidFill>
                            <a:schemeClr val="dk1"/>
                          </a:solidFill>
                          <a:effectLst/>
                          <a:latin typeface="+mn-lt"/>
                          <a:ea typeface="+mn-ea"/>
                          <a:cs typeface="+mn-cs"/>
                        </a:rPr>
                        <a:t>Gratitude - a resource for generating balance and viewing circumstances more positively (lessons learned).</a:t>
                      </a:r>
                      <a:endParaRPr lang="en-GB" dirty="0"/>
                    </a:p>
                  </a:txBody>
                  <a:tcPr/>
                </a:tc>
                <a:extLst>
                  <a:ext uri="{0D108BD9-81ED-4DB2-BD59-A6C34878D82A}">
                    <a16:rowId xmlns:a16="http://schemas.microsoft.com/office/drawing/2014/main" val="867205732"/>
                  </a:ext>
                </a:extLst>
              </a:tr>
              <a:tr h="370840">
                <a:tc>
                  <a:txBody>
                    <a:bodyPr/>
                    <a:lstStyle/>
                    <a:p>
                      <a:pPr algn="ctr"/>
                      <a:r>
                        <a:rPr lang="en-GB" dirty="0"/>
                        <a:t>7</a:t>
                      </a:r>
                    </a:p>
                  </a:txBody>
                  <a:tcPr/>
                </a:tc>
                <a:tc>
                  <a:txBody>
                    <a:bodyPr/>
                    <a:lstStyle/>
                    <a:p>
                      <a:r>
                        <a:rPr lang="en-GB" dirty="0"/>
                        <a:t>Mid-therapy check</a:t>
                      </a:r>
                    </a:p>
                  </a:txBody>
                  <a:tcPr/>
                </a:tc>
                <a:tc>
                  <a:txBody>
                    <a:bodyPr/>
                    <a:lstStyle/>
                    <a:p>
                      <a:r>
                        <a:rPr lang="en-GB" sz="1800" b="0" i="0" kern="1200" dirty="0">
                          <a:solidFill>
                            <a:schemeClr val="dk1"/>
                          </a:solidFill>
                          <a:effectLst/>
                          <a:latin typeface="+mn-lt"/>
                          <a:ea typeface="+mn-ea"/>
                          <a:cs typeface="+mn-cs"/>
                        </a:rPr>
                        <a:t>Opportunity to discuss perceived gains or hurdles.</a:t>
                      </a:r>
                      <a:endParaRPr lang="en-GB" dirty="0"/>
                    </a:p>
                  </a:txBody>
                  <a:tcPr/>
                </a:tc>
                <a:extLst>
                  <a:ext uri="{0D108BD9-81ED-4DB2-BD59-A6C34878D82A}">
                    <a16:rowId xmlns:a16="http://schemas.microsoft.com/office/drawing/2014/main" val="1851663139"/>
                  </a:ext>
                </a:extLst>
              </a:tr>
            </a:tbl>
          </a:graphicData>
        </a:graphic>
      </p:graphicFrame>
    </p:spTree>
    <p:extLst>
      <p:ext uri="{BB962C8B-B14F-4D97-AF65-F5344CB8AC3E}">
        <p14:creationId xmlns:p14="http://schemas.microsoft.com/office/powerpoint/2010/main" val="2545658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9295D5-D725-60AB-5374-07174D9545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91B04C-BF75-72E5-5961-026588A76BD8}"/>
              </a:ext>
            </a:extLst>
          </p:cNvPr>
          <p:cNvSpPr>
            <a:spLocks noGrp="1"/>
          </p:cNvSpPr>
          <p:nvPr>
            <p:ph type="title"/>
          </p:nvPr>
        </p:nvSpPr>
        <p:spPr>
          <a:xfrm>
            <a:off x="737870" y="-563880"/>
            <a:ext cx="10716260" cy="1371600"/>
          </a:xfrm>
        </p:spPr>
        <p:txBody>
          <a:bodyPr/>
          <a:lstStyle/>
          <a:p>
            <a:r>
              <a:rPr lang="en-GB" dirty="0"/>
              <a:t>Exemplar Positive psychotherapy model</a:t>
            </a:r>
          </a:p>
        </p:txBody>
      </p:sp>
      <p:graphicFrame>
        <p:nvGraphicFramePr>
          <p:cNvPr id="4" name="Content Placeholder 3">
            <a:extLst>
              <a:ext uri="{FF2B5EF4-FFF2-40B4-BE49-F238E27FC236}">
                <a16:creationId xmlns:a16="http://schemas.microsoft.com/office/drawing/2014/main" id="{741479AB-59DA-CEA3-F966-82489E9E705F}"/>
              </a:ext>
            </a:extLst>
          </p:cNvPr>
          <p:cNvGraphicFramePr>
            <a:graphicFrameLocks noGrp="1"/>
          </p:cNvGraphicFramePr>
          <p:nvPr>
            <p:ph idx="1"/>
            <p:extLst>
              <p:ext uri="{D42A27DB-BD31-4B8C-83A1-F6EECF244321}">
                <p14:modId xmlns:p14="http://schemas.microsoft.com/office/powerpoint/2010/main" val="1924555784"/>
              </p:ext>
            </p:extLst>
          </p:nvPr>
        </p:nvGraphicFramePr>
        <p:xfrm>
          <a:off x="355600" y="985520"/>
          <a:ext cx="11328400" cy="5400040"/>
        </p:xfrm>
        <a:graphic>
          <a:graphicData uri="http://schemas.openxmlformats.org/drawingml/2006/table">
            <a:tbl>
              <a:tblPr firstRow="1" bandRow="1">
                <a:tableStyleId>{5C22544A-7EE6-4342-B048-85BDC9FD1C3A}</a:tableStyleId>
              </a:tblPr>
              <a:tblGrid>
                <a:gridCol w="1005840">
                  <a:extLst>
                    <a:ext uri="{9D8B030D-6E8A-4147-A177-3AD203B41FA5}">
                      <a16:colId xmlns:a16="http://schemas.microsoft.com/office/drawing/2014/main" val="1472343711"/>
                    </a:ext>
                  </a:extLst>
                </a:gridCol>
                <a:gridCol w="5161280">
                  <a:extLst>
                    <a:ext uri="{9D8B030D-6E8A-4147-A177-3AD203B41FA5}">
                      <a16:colId xmlns:a16="http://schemas.microsoft.com/office/drawing/2014/main" val="2382278861"/>
                    </a:ext>
                  </a:extLst>
                </a:gridCol>
                <a:gridCol w="5161280">
                  <a:extLst>
                    <a:ext uri="{9D8B030D-6E8A-4147-A177-3AD203B41FA5}">
                      <a16:colId xmlns:a16="http://schemas.microsoft.com/office/drawing/2014/main" val="3669619088"/>
                    </a:ext>
                  </a:extLst>
                </a:gridCol>
              </a:tblGrid>
              <a:tr h="370840">
                <a:tc>
                  <a:txBody>
                    <a:bodyPr/>
                    <a:lstStyle/>
                    <a:p>
                      <a:r>
                        <a:rPr lang="en-GB" dirty="0"/>
                        <a:t>Session </a:t>
                      </a:r>
                    </a:p>
                  </a:txBody>
                  <a:tcPr/>
                </a:tc>
                <a:tc>
                  <a:txBody>
                    <a:bodyPr/>
                    <a:lstStyle/>
                    <a:p>
                      <a:r>
                        <a:rPr lang="en-GB" dirty="0"/>
                        <a:t>Topic </a:t>
                      </a:r>
                    </a:p>
                  </a:txBody>
                  <a:tcPr/>
                </a:tc>
                <a:tc>
                  <a:txBody>
                    <a:bodyPr/>
                    <a:lstStyle/>
                    <a:p>
                      <a:r>
                        <a:rPr lang="en-GB" dirty="0"/>
                        <a:t>Task </a:t>
                      </a:r>
                    </a:p>
                  </a:txBody>
                  <a:tcPr/>
                </a:tc>
                <a:extLst>
                  <a:ext uri="{0D108BD9-81ED-4DB2-BD59-A6C34878D82A}">
                    <a16:rowId xmlns:a16="http://schemas.microsoft.com/office/drawing/2014/main" val="4011328759"/>
                  </a:ext>
                </a:extLst>
              </a:tr>
              <a:tr h="370840">
                <a:tc>
                  <a:txBody>
                    <a:bodyPr/>
                    <a:lstStyle/>
                    <a:p>
                      <a:pPr algn="ctr"/>
                      <a:r>
                        <a:rPr lang="en-GB" dirty="0"/>
                        <a:t>8</a:t>
                      </a:r>
                    </a:p>
                  </a:txBody>
                  <a:tcPr/>
                </a:tc>
                <a:tc>
                  <a:txBody>
                    <a:bodyPr/>
                    <a:lstStyle/>
                    <a:p>
                      <a:r>
                        <a:rPr lang="en-GB" sz="1800" b="0" i="0" kern="1200" dirty="0">
                          <a:solidFill>
                            <a:schemeClr val="dk1"/>
                          </a:solidFill>
                          <a:effectLst/>
                          <a:latin typeface="+mn-lt"/>
                          <a:ea typeface="+mn-ea"/>
                          <a:cs typeface="+mn-cs"/>
                        </a:rPr>
                        <a:t>Satisficing vs. maximizing</a:t>
                      </a:r>
                      <a:endParaRPr lang="en-GB" dirty="0"/>
                    </a:p>
                  </a:txBody>
                  <a:tcPr/>
                </a:tc>
                <a:tc>
                  <a:txBody>
                    <a:bodyPr/>
                    <a:lstStyle/>
                    <a:p>
                      <a:r>
                        <a:rPr lang="en-GB" sz="1800" b="0" i="0" kern="1200" dirty="0">
                          <a:solidFill>
                            <a:schemeClr val="dk1"/>
                          </a:solidFill>
                          <a:effectLst/>
                          <a:latin typeface="+mn-lt"/>
                          <a:ea typeface="+mn-ea"/>
                          <a:cs typeface="+mn-cs"/>
                        </a:rPr>
                        <a:t>Introducing the two concepts of satisficing and maximizing. Story telling of `good enough vs not`.</a:t>
                      </a:r>
                      <a:endParaRPr lang="en-GB" dirty="0"/>
                    </a:p>
                  </a:txBody>
                  <a:tcPr/>
                </a:tc>
                <a:extLst>
                  <a:ext uri="{0D108BD9-81ED-4DB2-BD59-A6C34878D82A}">
                    <a16:rowId xmlns:a16="http://schemas.microsoft.com/office/drawing/2014/main" val="2229168657"/>
                  </a:ext>
                </a:extLst>
              </a:tr>
              <a:tr h="370840">
                <a:tc>
                  <a:txBody>
                    <a:bodyPr/>
                    <a:lstStyle/>
                    <a:p>
                      <a:pPr algn="ctr"/>
                      <a:r>
                        <a:rPr lang="en-GB" dirty="0"/>
                        <a:t>9</a:t>
                      </a:r>
                    </a:p>
                  </a:txBody>
                  <a:tcPr/>
                </a:tc>
                <a:tc>
                  <a:txBody>
                    <a:bodyPr/>
                    <a:lstStyle/>
                    <a:p>
                      <a:r>
                        <a:rPr lang="en-GB" dirty="0"/>
                        <a:t>Hope and optimism</a:t>
                      </a:r>
                    </a:p>
                  </a:txBody>
                  <a:tcPr/>
                </a:tc>
                <a:tc>
                  <a:txBody>
                    <a:bodyPr/>
                    <a:lstStyle/>
                    <a:p>
                      <a:r>
                        <a:rPr lang="en-GB" sz="1800" b="0" i="0" kern="1200" dirty="0">
                          <a:solidFill>
                            <a:schemeClr val="dk1"/>
                          </a:solidFill>
                          <a:effectLst/>
                          <a:latin typeface="+mn-lt"/>
                          <a:ea typeface="+mn-ea"/>
                          <a:cs typeface="+mn-cs"/>
                        </a:rPr>
                        <a:t>Think about a time when client felt they lost out on something, only to discover it opened new opportunities.</a:t>
                      </a:r>
                      <a:endParaRPr lang="en-GB" dirty="0"/>
                    </a:p>
                  </a:txBody>
                  <a:tcPr/>
                </a:tc>
                <a:extLst>
                  <a:ext uri="{0D108BD9-81ED-4DB2-BD59-A6C34878D82A}">
                    <a16:rowId xmlns:a16="http://schemas.microsoft.com/office/drawing/2014/main" val="4189564994"/>
                  </a:ext>
                </a:extLst>
              </a:tr>
              <a:tr h="370840">
                <a:tc>
                  <a:txBody>
                    <a:bodyPr/>
                    <a:lstStyle/>
                    <a:p>
                      <a:pPr algn="ctr"/>
                      <a:r>
                        <a:rPr lang="en-GB" dirty="0"/>
                        <a:t>10</a:t>
                      </a:r>
                    </a:p>
                  </a:txBody>
                  <a:tcPr/>
                </a:tc>
                <a:tc>
                  <a:txBody>
                    <a:bodyPr/>
                    <a:lstStyle/>
                    <a:p>
                      <a:r>
                        <a:rPr lang="en-GB" dirty="0"/>
                        <a:t>Positive communication</a:t>
                      </a:r>
                    </a:p>
                  </a:txBody>
                  <a:tcPr/>
                </a:tc>
                <a:tc>
                  <a:txBody>
                    <a:bodyPr/>
                    <a:lstStyle/>
                    <a:p>
                      <a:r>
                        <a:rPr lang="en-GB" sz="1800" b="0" i="0" kern="1200" dirty="0">
                          <a:solidFill>
                            <a:schemeClr val="dk1"/>
                          </a:solidFill>
                          <a:effectLst/>
                          <a:latin typeface="+mn-lt"/>
                          <a:ea typeface="+mn-ea"/>
                          <a:cs typeface="+mn-cs"/>
                        </a:rPr>
                        <a:t>interventions involving developing positive communication (active/constructive styles).</a:t>
                      </a:r>
                      <a:endParaRPr lang="en-GB" dirty="0"/>
                    </a:p>
                  </a:txBody>
                  <a:tcPr/>
                </a:tc>
                <a:extLst>
                  <a:ext uri="{0D108BD9-81ED-4DB2-BD59-A6C34878D82A}">
                    <a16:rowId xmlns:a16="http://schemas.microsoft.com/office/drawing/2014/main" val="2882006340"/>
                  </a:ext>
                </a:extLst>
              </a:tr>
              <a:tr h="370840">
                <a:tc>
                  <a:txBody>
                    <a:bodyPr/>
                    <a:lstStyle/>
                    <a:p>
                      <a:pPr algn="ctr"/>
                      <a:r>
                        <a:rPr lang="en-GB" dirty="0"/>
                        <a:t>11</a:t>
                      </a:r>
                    </a:p>
                  </a:txBody>
                  <a:tcPr/>
                </a:tc>
                <a:tc>
                  <a:txBody>
                    <a:bodyPr/>
                    <a:lstStyle/>
                    <a:p>
                      <a:r>
                        <a:rPr lang="en-GB" dirty="0"/>
                        <a:t>Signature strengths of others</a:t>
                      </a:r>
                    </a:p>
                  </a:txBody>
                  <a:tcPr/>
                </a:tc>
                <a:tc>
                  <a:txBody>
                    <a:bodyPr/>
                    <a:lstStyle/>
                    <a:p>
                      <a:r>
                        <a:rPr lang="en-GB" sz="1800" b="0" i="0" kern="1200" dirty="0">
                          <a:solidFill>
                            <a:schemeClr val="dk1"/>
                          </a:solidFill>
                          <a:effectLst/>
                          <a:latin typeface="+mn-lt"/>
                          <a:ea typeface="+mn-ea"/>
                          <a:cs typeface="+mn-cs"/>
                        </a:rPr>
                        <a:t>Recognizing, acknowledging, and associating with other’s signature strengths. Draw family tree.</a:t>
                      </a:r>
                      <a:endParaRPr lang="en-GB" dirty="0"/>
                    </a:p>
                  </a:txBody>
                  <a:tcPr/>
                </a:tc>
                <a:extLst>
                  <a:ext uri="{0D108BD9-81ED-4DB2-BD59-A6C34878D82A}">
                    <a16:rowId xmlns:a16="http://schemas.microsoft.com/office/drawing/2014/main" val="861373765"/>
                  </a:ext>
                </a:extLst>
              </a:tr>
              <a:tr h="370840">
                <a:tc>
                  <a:txBody>
                    <a:bodyPr/>
                    <a:lstStyle/>
                    <a:p>
                      <a:pPr algn="ctr"/>
                      <a:r>
                        <a:rPr lang="en-GB" dirty="0"/>
                        <a:t>12</a:t>
                      </a:r>
                    </a:p>
                  </a:txBody>
                  <a:tcPr/>
                </a:tc>
                <a:tc>
                  <a:txBody>
                    <a:bodyPr/>
                    <a:lstStyle/>
                    <a:p>
                      <a:r>
                        <a:rPr lang="en-GB" dirty="0"/>
                        <a:t>Savouring </a:t>
                      </a:r>
                    </a:p>
                  </a:txBody>
                  <a:tcPr/>
                </a:tc>
                <a:tc>
                  <a:txBody>
                    <a:bodyPr/>
                    <a:lstStyle/>
                    <a:p>
                      <a:r>
                        <a:rPr lang="en-GB" sz="1800" b="0" i="0" kern="1200" dirty="0">
                          <a:solidFill>
                            <a:schemeClr val="dk1"/>
                          </a:solidFill>
                          <a:effectLst/>
                          <a:latin typeface="+mn-lt"/>
                          <a:ea typeface="+mn-ea"/>
                          <a:cs typeface="+mn-cs"/>
                        </a:rPr>
                        <a:t>Techniques and strategies that can prevent and safeguard against the hedonic treadmill.</a:t>
                      </a:r>
                      <a:endParaRPr lang="en-GB" dirty="0"/>
                    </a:p>
                  </a:txBody>
                  <a:tcPr/>
                </a:tc>
                <a:extLst>
                  <a:ext uri="{0D108BD9-81ED-4DB2-BD59-A6C34878D82A}">
                    <a16:rowId xmlns:a16="http://schemas.microsoft.com/office/drawing/2014/main" val="3965113361"/>
                  </a:ext>
                </a:extLst>
              </a:tr>
              <a:tr h="370840">
                <a:tc>
                  <a:txBody>
                    <a:bodyPr/>
                    <a:lstStyle/>
                    <a:p>
                      <a:pPr algn="ctr"/>
                      <a:r>
                        <a:rPr lang="en-GB" dirty="0"/>
                        <a:t>13</a:t>
                      </a:r>
                    </a:p>
                  </a:txBody>
                  <a:tcPr/>
                </a:tc>
                <a:tc>
                  <a:txBody>
                    <a:bodyPr/>
                    <a:lstStyle/>
                    <a:p>
                      <a:r>
                        <a:rPr lang="en-GB" sz="1800" b="0" i="0" kern="1200" dirty="0">
                          <a:solidFill>
                            <a:schemeClr val="dk1"/>
                          </a:solidFill>
                          <a:effectLst/>
                          <a:latin typeface="+mn-lt"/>
                          <a:ea typeface="+mn-ea"/>
                          <a:cs typeface="+mn-cs"/>
                        </a:rPr>
                        <a:t>Gift of time and positive legacy</a:t>
                      </a:r>
                      <a:endParaRPr lang="en-GB" dirty="0"/>
                    </a:p>
                  </a:txBody>
                  <a:tcPr/>
                </a:tc>
                <a:tc>
                  <a:txBody>
                    <a:bodyPr/>
                    <a:lstStyle/>
                    <a:p>
                      <a:r>
                        <a:rPr lang="en-GB" sz="1800" b="0" i="0" kern="1200" dirty="0">
                          <a:solidFill>
                            <a:schemeClr val="dk1"/>
                          </a:solidFill>
                          <a:effectLst/>
                          <a:latin typeface="+mn-lt"/>
                          <a:ea typeface="+mn-ea"/>
                          <a:cs typeface="+mn-cs"/>
                        </a:rPr>
                        <a:t>Benefits of kindness, sharing, and helping others are discussed. Plan use of signature strengths.</a:t>
                      </a:r>
                      <a:endParaRPr lang="en-GB" dirty="0"/>
                    </a:p>
                  </a:txBody>
                  <a:tcPr/>
                </a:tc>
                <a:extLst>
                  <a:ext uri="{0D108BD9-81ED-4DB2-BD59-A6C34878D82A}">
                    <a16:rowId xmlns:a16="http://schemas.microsoft.com/office/drawing/2014/main" val="867205732"/>
                  </a:ext>
                </a:extLst>
              </a:tr>
              <a:tr h="370840">
                <a:tc>
                  <a:txBody>
                    <a:bodyPr/>
                    <a:lstStyle/>
                    <a:p>
                      <a:pPr algn="ctr"/>
                      <a:r>
                        <a:rPr lang="en-GB" dirty="0"/>
                        <a:t>14</a:t>
                      </a:r>
                    </a:p>
                  </a:txBody>
                  <a:tcPr/>
                </a:tc>
                <a:tc>
                  <a:txBody>
                    <a:bodyPr/>
                    <a:lstStyle/>
                    <a:p>
                      <a:r>
                        <a:rPr lang="en-GB" dirty="0"/>
                        <a:t>The full life</a:t>
                      </a:r>
                    </a:p>
                  </a:txBody>
                  <a:tcPr/>
                </a:tc>
                <a:tc>
                  <a:txBody>
                    <a:bodyPr/>
                    <a:lstStyle/>
                    <a:p>
                      <a:r>
                        <a:rPr lang="en-GB" sz="1800" b="0" i="0" kern="1200" dirty="0">
                          <a:solidFill>
                            <a:schemeClr val="dk1"/>
                          </a:solidFill>
                          <a:effectLst/>
                          <a:latin typeface="+mn-lt"/>
                          <a:ea typeface="+mn-ea"/>
                          <a:cs typeface="+mn-cs"/>
                        </a:rPr>
                        <a:t>Therapeutic gains discussion, focusing on positive emotions, engagement, and meaning. Maintaining the momentum.</a:t>
                      </a:r>
                      <a:endParaRPr lang="en-GB" dirty="0"/>
                    </a:p>
                  </a:txBody>
                  <a:tcPr/>
                </a:tc>
                <a:extLst>
                  <a:ext uri="{0D108BD9-81ED-4DB2-BD59-A6C34878D82A}">
                    <a16:rowId xmlns:a16="http://schemas.microsoft.com/office/drawing/2014/main" val="1851663139"/>
                  </a:ext>
                </a:extLst>
              </a:tr>
            </a:tbl>
          </a:graphicData>
        </a:graphic>
      </p:graphicFrame>
    </p:spTree>
    <p:extLst>
      <p:ext uri="{BB962C8B-B14F-4D97-AF65-F5344CB8AC3E}">
        <p14:creationId xmlns:p14="http://schemas.microsoft.com/office/powerpoint/2010/main" val="1268756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A345A9C-E07D-45D3-A710-DDECB3F99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09C18AC-EFAA-4C60-A84E-ECED43E3E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B71086-5CC0-8EE1-512C-4FA5AAE56BC1}"/>
              </a:ext>
            </a:extLst>
          </p:cNvPr>
          <p:cNvSpPr>
            <a:spLocks noGrp="1"/>
          </p:cNvSpPr>
          <p:nvPr>
            <p:ph type="title"/>
          </p:nvPr>
        </p:nvSpPr>
        <p:spPr>
          <a:xfrm>
            <a:off x="1371600" y="1073834"/>
            <a:ext cx="9486900" cy="900332"/>
          </a:xfrm>
        </p:spPr>
        <p:txBody>
          <a:bodyPr anchor="ctr">
            <a:normAutofit/>
          </a:bodyPr>
          <a:lstStyle/>
          <a:p>
            <a:pPr algn="ctr"/>
            <a:r>
              <a:rPr lang="en-GB" dirty="0" err="1"/>
              <a:t>fIve</a:t>
            </a:r>
            <a:r>
              <a:rPr lang="en-GB" dirty="0"/>
              <a:t> positive psychology exercises    </a:t>
            </a:r>
            <a:endParaRPr lang="en-GB"/>
          </a:p>
        </p:txBody>
      </p:sp>
      <p:graphicFrame>
        <p:nvGraphicFramePr>
          <p:cNvPr id="5" name="Content Placeholder 2">
            <a:extLst>
              <a:ext uri="{FF2B5EF4-FFF2-40B4-BE49-F238E27FC236}">
                <a16:creationId xmlns:a16="http://schemas.microsoft.com/office/drawing/2014/main" id="{B5EA0CD8-75CF-95BD-BAB6-961F402DDBED}"/>
              </a:ext>
            </a:extLst>
          </p:cNvPr>
          <p:cNvGraphicFramePr>
            <a:graphicFrameLocks noGrp="1"/>
          </p:cNvGraphicFramePr>
          <p:nvPr>
            <p:ph idx="1"/>
            <p:extLst>
              <p:ext uri="{D42A27DB-BD31-4B8C-83A1-F6EECF244321}">
                <p14:modId xmlns:p14="http://schemas.microsoft.com/office/powerpoint/2010/main" val="3996995415"/>
              </p:ext>
            </p:extLst>
          </p:nvPr>
        </p:nvGraphicFramePr>
        <p:xfrm>
          <a:off x="1371600" y="2236763"/>
          <a:ext cx="9486900" cy="3366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8847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B567ACB-44FC-44B8-A031-75BD65F80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09C18AC-EFAA-4C60-A84E-ECED43E3E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94FAE-EE01-B105-C268-CBF8711E51BA}"/>
              </a:ext>
            </a:extLst>
          </p:cNvPr>
          <p:cNvSpPr>
            <a:spLocks noGrp="1"/>
          </p:cNvSpPr>
          <p:nvPr>
            <p:ph type="title"/>
          </p:nvPr>
        </p:nvSpPr>
        <p:spPr>
          <a:xfrm>
            <a:off x="1371600" y="1073834"/>
            <a:ext cx="9486900" cy="900332"/>
          </a:xfrm>
        </p:spPr>
        <p:txBody>
          <a:bodyPr anchor="ctr">
            <a:normAutofit/>
          </a:bodyPr>
          <a:lstStyle/>
          <a:p>
            <a:pPr algn="ctr"/>
            <a:r>
              <a:rPr lang="en-GB" sz="2700"/>
              <a:t>Identifying False Beliefs About Emotions</a:t>
            </a:r>
          </a:p>
        </p:txBody>
      </p:sp>
      <p:graphicFrame>
        <p:nvGraphicFramePr>
          <p:cNvPr id="5" name="Content Placeholder 2">
            <a:extLst>
              <a:ext uri="{FF2B5EF4-FFF2-40B4-BE49-F238E27FC236}">
                <a16:creationId xmlns:a16="http://schemas.microsoft.com/office/drawing/2014/main" id="{DDF778DC-C55D-6C8E-AB6C-3E7CE7BB1A13}"/>
              </a:ext>
            </a:extLst>
          </p:cNvPr>
          <p:cNvGraphicFramePr>
            <a:graphicFrameLocks noGrp="1"/>
          </p:cNvGraphicFramePr>
          <p:nvPr>
            <p:ph idx="1"/>
            <p:extLst>
              <p:ext uri="{D42A27DB-BD31-4B8C-83A1-F6EECF244321}">
                <p14:modId xmlns:p14="http://schemas.microsoft.com/office/powerpoint/2010/main" val="2292905008"/>
              </p:ext>
            </p:extLst>
          </p:nvPr>
        </p:nvGraphicFramePr>
        <p:xfrm>
          <a:off x="1033669" y="1789043"/>
          <a:ext cx="10204173" cy="4121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88947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250A7-2D2C-AB01-4CE1-2F8EC239738E}"/>
              </a:ext>
            </a:extLst>
          </p:cNvPr>
          <p:cNvSpPr>
            <a:spLocks noGrp="1"/>
          </p:cNvSpPr>
          <p:nvPr>
            <p:ph type="title"/>
          </p:nvPr>
        </p:nvSpPr>
        <p:spPr>
          <a:xfrm>
            <a:off x="685800" y="701040"/>
            <a:ext cx="3390900" cy="5486400"/>
          </a:xfrm>
        </p:spPr>
        <p:txBody>
          <a:bodyPr anchor="ctr">
            <a:normAutofit/>
          </a:bodyPr>
          <a:lstStyle/>
          <a:p>
            <a:pPr algn="ctr"/>
            <a:r>
              <a:rPr lang="en-GB" dirty="0"/>
              <a:t>False beliefs</a:t>
            </a:r>
            <a:endParaRPr lang="en-GB"/>
          </a:p>
        </p:txBody>
      </p:sp>
      <p:graphicFrame>
        <p:nvGraphicFramePr>
          <p:cNvPr id="5" name="Content Placeholder 2">
            <a:extLst>
              <a:ext uri="{FF2B5EF4-FFF2-40B4-BE49-F238E27FC236}">
                <a16:creationId xmlns:a16="http://schemas.microsoft.com/office/drawing/2014/main" id="{36320D27-BA9E-09F8-FDB5-6DE41A7B3E77}"/>
              </a:ext>
            </a:extLst>
          </p:cNvPr>
          <p:cNvGraphicFramePr>
            <a:graphicFrameLocks noGrp="1"/>
          </p:cNvGraphicFramePr>
          <p:nvPr>
            <p:ph idx="1"/>
            <p:extLst>
              <p:ext uri="{D42A27DB-BD31-4B8C-83A1-F6EECF244321}">
                <p14:modId xmlns:p14="http://schemas.microsoft.com/office/powerpoint/2010/main" val="941633728"/>
              </p:ext>
            </p:extLst>
          </p:nvPr>
        </p:nvGraphicFramePr>
        <p:xfrm>
          <a:off x="5168348" y="450574"/>
          <a:ext cx="6546574" cy="60032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8460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8DC32-5131-A47B-6498-E433D36A647E}"/>
              </a:ext>
            </a:extLst>
          </p:cNvPr>
          <p:cNvSpPr>
            <a:spLocks noGrp="1"/>
          </p:cNvSpPr>
          <p:nvPr>
            <p:ph type="title"/>
          </p:nvPr>
        </p:nvSpPr>
        <p:spPr>
          <a:xfrm>
            <a:off x="685800" y="701040"/>
            <a:ext cx="3390900" cy="5486400"/>
          </a:xfrm>
        </p:spPr>
        <p:txBody>
          <a:bodyPr anchor="ctr">
            <a:normAutofit/>
          </a:bodyPr>
          <a:lstStyle/>
          <a:p>
            <a:pPr algn="ctr"/>
            <a:r>
              <a:rPr lang="en-GB" dirty="0"/>
              <a:t>False beliefs cont`d</a:t>
            </a:r>
            <a:endParaRPr lang="en-GB"/>
          </a:p>
        </p:txBody>
      </p:sp>
      <p:graphicFrame>
        <p:nvGraphicFramePr>
          <p:cNvPr id="5" name="Content Placeholder 2">
            <a:extLst>
              <a:ext uri="{FF2B5EF4-FFF2-40B4-BE49-F238E27FC236}">
                <a16:creationId xmlns:a16="http://schemas.microsoft.com/office/drawing/2014/main" id="{07CEC134-ADBC-A307-CADA-EB81A6506C8F}"/>
              </a:ext>
            </a:extLst>
          </p:cNvPr>
          <p:cNvGraphicFramePr>
            <a:graphicFrameLocks noGrp="1"/>
          </p:cNvGraphicFramePr>
          <p:nvPr>
            <p:ph idx="1"/>
            <p:extLst>
              <p:ext uri="{D42A27DB-BD31-4B8C-83A1-F6EECF244321}">
                <p14:modId xmlns:p14="http://schemas.microsoft.com/office/powerpoint/2010/main" val="3847379571"/>
              </p:ext>
            </p:extLst>
          </p:nvPr>
        </p:nvGraphicFramePr>
        <p:xfrm>
          <a:off x="5049078" y="132522"/>
          <a:ext cx="6665844" cy="6520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70240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C90F2-D803-D9D2-D0DD-522BFD62F0E4}"/>
              </a:ext>
            </a:extLst>
          </p:cNvPr>
          <p:cNvSpPr>
            <a:spLocks noGrp="1"/>
          </p:cNvSpPr>
          <p:nvPr>
            <p:ph type="title"/>
          </p:nvPr>
        </p:nvSpPr>
        <p:spPr>
          <a:xfrm>
            <a:off x="685800" y="701040"/>
            <a:ext cx="3390900" cy="5486400"/>
          </a:xfrm>
        </p:spPr>
        <p:txBody>
          <a:bodyPr anchor="ctr">
            <a:normAutofit/>
          </a:bodyPr>
          <a:lstStyle/>
          <a:p>
            <a:pPr algn="ctr"/>
            <a:r>
              <a:rPr lang="en-GB" dirty="0"/>
              <a:t>Putting it into practice: The Core Beliefs About Emotions worksheet </a:t>
            </a:r>
            <a:endParaRPr lang="en-GB"/>
          </a:p>
        </p:txBody>
      </p:sp>
      <p:graphicFrame>
        <p:nvGraphicFramePr>
          <p:cNvPr id="5" name="Content Placeholder 2">
            <a:extLst>
              <a:ext uri="{FF2B5EF4-FFF2-40B4-BE49-F238E27FC236}">
                <a16:creationId xmlns:a16="http://schemas.microsoft.com/office/drawing/2014/main" id="{96BD8F2D-9AE1-7966-3A04-A366C139213B}"/>
              </a:ext>
            </a:extLst>
          </p:cNvPr>
          <p:cNvGraphicFramePr>
            <a:graphicFrameLocks noGrp="1"/>
          </p:cNvGraphicFramePr>
          <p:nvPr>
            <p:ph idx="1"/>
            <p:extLst>
              <p:ext uri="{D42A27DB-BD31-4B8C-83A1-F6EECF244321}">
                <p14:modId xmlns:p14="http://schemas.microsoft.com/office/powerpoint/2010/main" val="2996979816"/>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4240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EE8294-4110-44EB-8577-6CA8DF797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C45E44A-48F0-452E-94AB-C02C0355C6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6700" y="685800"/>
            <a:ext cx="74295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E69273-866F-4516-7DD1-5AC05CCB3496}"/>
              </a:ext>
            </a:extLst>
          </p:cNvPr>
          <p:cNvSpPr>
            <a:spLocks noGrp="1"/>
          </p:cNvSpPr>
          <p:nvPr>
            <p:ph type="title"/>
          </p:nvPr>
        </p:nvSpPr>
        <p:spPr>
          <a:xfrm>
            <a:off x="4762500" y="942449"/>
            <a:ext cx="6096000" cy="936840"/>
          </a:xfrm>
        </p:spPr>
        <p:txBody>
          <a:bodyPr>
            <a:normAutofit/>
          </a:bodyPr>
          <a:lstStyle/>
          <a:p>
            <a:pPr algn="ctr"/>
            <a:r>
              <a:rPr lang="en-GB" sz="3000"/>
              <a:t>Getting off the hedonic treadmill</a:t>
            </a:r>
          </a:p>
        </p:txBody>
      </p:sp>
      <p:pic>
        <p:nvPicPr>
          <p:cNvPr id="5" name="Picture 4" descr="Worm's eye view of the feet of a person running on the road">
            <a:extLst>
              <a:ext uri="{FF2B5EF4-FFF2-40B4-BE49-F238E27FC236}">
                <a16:creationId xmlns:a16="http://schemas.microsoft.com/office/drawing/2014/main" id="{B85A6EC2-2A47-AC67-ECD3-5FFDBC913232}"/>
              </a:ext>
            </a:extLst>
          </p:cNvPr>
          <p:cNvPicPr>
            <a:picLocks noChangeAspect="1"/>
          </p:cNvPicPr>
          <p:nvPr/>
        </p:nvPicPr>
        <p:blipFill>
          <a:blip r:embed="rId2"/>
          <a:srcRect l="52526" r="15953"/>
          <a:stretch>
            <a:fillRect/>
          </a:stretch>
        </p:blipFill>
        <p:spPr>
          <a:xfrm>
            <a:off x="1" y="10"/>
            <a:ext cx="3390899" cy="6857990"/>
          </a:xfrm>
          <a:prstGeom prst="rect">
            <a:avLst/>
          </a:prstGeom>
        </p:spPr>
      </p:pic>
      <p:sp>
        <p:nvSpPr>
          <p:cNvPr id="3" name="Content Placeholder 2">
            <a:extLst>
              <a:ext uri="{FF2B5EF4-FFF2-40B4-BE49-F238E27FC236}">
                <a16:creationId xmlns:a16="http://schemas.microsoft.com/office/drawing/2014/main" id="{C4759D2F-4725-6518-2D07-9EA65A3700EE}"/>
              </a:ext>
            </a:extLst>
          </p:cNvPr>
          <p:cNvSpPr>
            <a:spLocks noGrp="1"/>
          </p:cNvSpPr>
          <p:nvPr>
            <p:ph idx="1"/>
          </p:nvPr>
        </p:nvSpPr>
        <p:spPr>
          <a:xfrm>
            <a:off x="4076699" y="2040835"/>
            <a:ext cx="7320171" cy="4131365"/>
          </a:xfrm>
        </p:spPr>
        <p:txBody>
          <a:bodyPr>
            <a:normAutofit/>
          </a:bodyPr>
          <a:lstStyle/>
          <a:p>
            <a:pPr>
              <a:lnSpc>
                <a:spcPct val="90000"/>
              </a:lnSpc>
            </a:pPr>
            <a:r>
              <a:rPr lang="en-GB" sz="1800" dirty="0"/>
              <a:t>We can have a hard time identifying what makes us feel happy. We may think that something will leave us feeling content, but in the end, we are disappointed. </a:t>
            </a:r>
          </a:p>
          <a:p>
            <a:pPr>
              <a:lnSpc>
                <a:spcPct val="90000"/>
              </a:lnSpc>
            </a:pPr>
            <a:r>
              <a:rPr lang="en-GB" sz="1800" dirty="0"/>
              <a:t>When people remain at a steady level of happiness despite external changes this is the “hedonic treadmill.” </a:t>
            </a:r>
          </a:p>
          <a:p>
            <a:pPr>
              <a:lnSpc>
                <a:spcPct val="90000"/>
              </a:lnSpc>
            </a:pPr>
            <a:r>
              <a:rPr lang="en-GB" sz="1800" dirty="0"/>
              <a:t>This task is to raise awareness of the happiness inhibiting process: hedonic adaptation.  Clients are encouraged to think of ways to prevent hedonic adaption in the future by focusing on changes that are likely to result in long-lasting increases in happiness.</a:t>
            </a:r>
          </a:p>
          <a:p>
            <a:pPr>
              <a:lnSpc>
                <a:spcPct val="90000"/>
              </a:lnSpc>
            </a:pPr>
            <a:r>
              <a:rPr lang="en-GB" sz="1800" dirty="0"/>
              <a:t>Clients start by  identifying things that provided only short-lived effects, although clients assumed that they would make them happier in the long run. Then, it is important to identify and encourage activities or items that are likely to contribute to increased happiness over a longer period.</a:t>
            </a:r>
          </a:p>
          <a:p>
            <a:pPr>
              <a:lnSpc>
                <a:spcPct val="90000"/>
              </a:lnSpc>
            </a:pPr>
            <a:endParaRPr lang="en-GB" sz="1500" dirty="0"/>
          </a:p>
        </p:txBody>
      </p:sp>
    </p:spTree>
    <p:extLst>
      <p:ext uri="{BB962C8B-B14F-4D97-AF65-F5344CB8AC3E}">
        <p14:creationId xmlns:p14="http://schemas.microsoft.com/office/powerpoint/2010/main" val="2623596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4B9F9-EB4B-D670-E7B8-8183CA3F6F6A}"/>
              </a:ext>
            </a:extLst>
          </p:cNvPr>
          <p:cNvSpPr>
            <a:spLocks noGrp="1"/>
          </p:cNvSpPr>
          <p:nvPr>
            <p:ph type="title"/>
          </p:nvPr>
        </p:nvSpPr>
        <p:spPr>
          <a:xfrm>
            <a:off x="1259840" y="388619"/>
            <a:ext cx="9486900" cy="594360"/>
          </a:xfrm>
        </p:spPr>
        <p:txBody>
          <a:bodyPr/>
          <a:lstStyle/>
          <a:p>
            <a:r>
              <a:rPr lang="en-GB" dirty="0"/>
              <a:t>Using the worksheet:</a:t>
            </a:r>
          </a:p>
        </p:txBody>
      </p:sp>
      <p:sp>
        <p:nvSpPr>
          <p:cNvPr id="3" name="Content Placeholder 2">
            <a:extLst>
              <a:ext uri="{FF2B5EF4-FFF2-40B4-BE49-F238E27FC236}">
                <a16:creationId xmlns:a16="http://schemas.microsoft.com/office/drawing/2014/main" id="{86D89E11-DB56-90E0-D3AE-AD3EC5B142EA}"/>
              </a:ext>
            </a:extLst>
          </p:cNvPr>
          <p:cNvSpPr>
            <a:spLocks noGrp="1"/>
          </p:cNvSpPr>
          <p:nvPr>
            <p:ph idx="1"/>
          </p:nvPr>
        </p:nvSpPr>
        <p:spPr>
          <a:xfrm>
            <a:off x="1168399" y="1146663"/>
            <a:ext cx="9486901" cy="3918098"/>
          </a:xfrm>
        </p:spPr>
        <p:txBody>
          <a:bodyPr>
            <a:normAutofit/>
          </a:bodyPr>
          <a:lstStyle/>
          <a:p>
            <a:r>
              <a:rPr lang="en-GB" sz="1800" dirty="0"/>
              <a:t>In the first column, list events, circumstances, or possessions that have contributed to your happiness in the last year.  </a:t>
            </a:r>
          </a:p>
          <a:p>
            <a:r>
              <a:rPr lang="en-GB" sz="1800" dirty="0"/>
              <a:t>Using the events, circumstances, and possessions in step one, think about how long this new situation increased your happiness. Write the amount of time in the column titled “Duration.” </a:t>
            </a:r>
          </a:p>
          <a:p>
            <a:r>
              <a:rPr lang="en-GB" sz="1800" dirty="0"/>
              <a:t>Select items in the “Duration” column that contributed to your happiness for over three months by putting an “X” in the “&gt;3 months” column.  </a:t>
            </a:r>
          </a:p>
          <a:p>
            <a:r>
              <a:rPr lang="en-GB" sz="1800" dirty="0"/>
              <a:t>For those items which resulted in an increase in happiness for over three months, in the column titled “Specifics,” write down what specifically lead to the elevated level of happiness.</a:t>
            </a:r>
          </a:p>
          <a:p>
            <a:r>
              <a:rPr lang="en-GB" sz="2000" dirty="0"/>
              <a:t>Now, </a:t>
            </a:r>
            <a:r>
              <a:rPr lang="en-GB" sz="2000" b="1" dirty="0"/>
              <a:t>take action</a:t>
            </a:r>
            <a:r>
              <a:rPr lang="en-GB" sz="2000" dirty="0"/>
              <a:t>. Use this information to plan for ways to improve happiness for longer.</a:t>
            </a:r>
          </a:p>
          <a:p>
            <a:endParaRPr lang="en-GB" dirty="0"/>
          </a:p>
          <a:p>
            <a:endParaRPr lang="en-GB" dirty="0"/>
          </a:p>
        </p:txBody>
      </p:sp>
      <p:graphicFrame>
        <p:nvGraphicFramePr>
          <p:cNvPr id="4" name="Table 3">
            <a:extLst>
              <a:ext uri="{FF2B5EF4-FFF2-40B4-BE49-F238E27FC236}">
                <a16:creationId xmlns:a16="http://schemas.microsoft.com/office/drawing/2014/main" id="{B776BCD6-1704-0710-9453-BB8E85766B58}"/>
              </a:ext>
            </a:extLst>
          </p:cNvPr>
          <p:cNvGraphicFramePr>
            <a:graphicFrameLocks noGrp="1"/>
          </p:cNvGraphicFramePr>
          <p:nvPr>
            <p:extLst>
              <p:ext uri="{D42A27DB-BD31-4B8C-83A1-F6EECF244321}">
                <p14:modId xmlns:p14="http://schemas.microsoft.com/office/powerpoint/2010/main" val="3850328926"/>
              </p:ext>
            </p:extLst>
          </p:nvPr>
        </p:nvGraphicFramePr>
        <p:xfrm>
          <a:off x="731520" y="4353560"/>
          <a:ext cx="10728960" cy="2296160"/>
        </p:xfrm>
        <a:graphic>
          <a:graphicData uri="http://schemas.openxmlformats.org/drawingml/2006/table">
            <a:tbl>
              <a:tblPr firstRow="1" bandRow="1">
                <a:tableStyleId>{5C22544A-7EE6-4342-B048-85BDC9FD1C3A}</a:tableStyleId>
              </a:tblPr>
              <a:tblGrid>
                <a:gridCol w="2682240">
                  <a:extLst>
                    <a:ext uri="{9D8B030D-6E8A-4147-A177-3AD203B41FA5}">
                      <a16:colId xmlns:a16="http://schemas.microsoft.com/office/drawing/2014/main" val="3113920589"/>
                    </a:ext>
                  </a:extLst>
                </a:gridCol>
                <a:gridCol w="2682240">
                  <a:extLst>
                    <a:ext uri="{9D8B030D-6E8A-4147-A177-3AD203B41FA5}">
                      <a16:colId xmlns:a16="http://schemas.microsoft.com/office/drawing/2014/main" val="3183622959"/>
                    </a:ext>
                  </a:extLst>
                </a:gridCol>
                <a:gridCol w="2682240">
                  <a:extLst>
                    <a:ext uri="{9D8B030D-6E8A-4147-A177-3AD203B41FA5}">
                      <a16:colId xmlns:a16="http://schemas.microsoft.com/office/drawing/2014/main" val="689840199"/>
                    </a:ext>
                  </a:extLst>
                </a:gridCol>
                <a:gridCol w="2682240">
                  <a:extLst>
                    <a:ext uri="{9D8B030D-6E8A-4147-A177-3AD203B41FA5}">
                      <a16:colId xmlns:a16="http://schemas.microsoft.com/office/drawing/2014/main" val="2541594961"/>
                    </a:ext>
                  </a:extLst>
                </a:gridCol>
              </a:tblGrid>
              <a:tr h="284481">
                <a:tc>
                  <a:txBody>
                    <a:bodyPr/>
                    <a:lstStyle/>
                    <a:p>
                      <a:pPr algn="ctr"/>
                      <a:r>
                        <a:rPr lang="en-GB" dirty="0"/>
                        <a:t>Events/</a:t>
                      </a:r>
                    </a:p>
                    <a:p>
                      <a:pPr algn="ctr"/>
                      <a:r>
                        <a:rPr lang="en-GB" dirty="0"/>
                        <a:t>circumstances/</a:t>
                      </a:r>
                    </a:p>
                    <a:p>
                      <a:pPr algn="ctr"/>
                      <a:r>
                        <a:rPr lang="en-GB" dirty="0"/>
                        <a:t>possessions</a:t>
                      </a:r>
                    </a:p>
                  </a:txBody>
                  <a:tcPr/>
                </a:tc>
                <a:tc>
                  <a:txBody>
                    <a:bodyPr/>
                    <a:lstStyle/>
                    <a:p>
                      <a:pPr algn="ctr"/>
                      <a:r>
                        <a:rPr lang="en-GB" dirty="0"/>
                        <a:t>Duration </a:t>
                      </a:r>
                    </a:p>
                  </a:txBody>
                  <a:tcPr/>
                </a:tc>
                <a:tc>
                  <a:txBody>
                    <a:bodyPr/>
                    <a:lstStyle/>
                    <a:p>
                      <a:pPr algn="ctr"/>
                      <a:r>
                        <a:rPr lang="en-GB" dirty="0"/>
                        <a:t>&gt; 3</a:t>
                      </a:r>
                    </a:p>
                  </a:txBody>
                  <a:tcPr/>
                </a:tc>
                <a:tc>
                  <a:txBody>
                    <a:bodyPr/>
                    <a:lstStyle/>
                    <a:p>
                      <a:pPr algn="ctr"/>
                      <a:r>
                        <a:rPr lang="en-GB" dirty="0"/>
                        <a:t>Specifics </a:t>
                      </a:r>
                    </a:p>
                  </a:txBody>
                  <a:tcPr/>
                </a:tc>
                <a:extLst>
                  <a:ext uri="{0D108BD9-81ED-4DB2-BD59-A6C34878D82A}">
                    <a16:rowId xmlns:a16="http://schemas.microsoft.com/office/drawing/2014/main" val="4119046238"/>
                  </a:ext>
                </a:extLst>
              </a:tr>
              <a:tr h="370840">
                <a:tc>
                  <a:txBody>
                    <a:bodyPr/>
                    <a:lstStyle/>
                    <a:p>
                      <a:pPr algn="ctr"/>
                      <a:r>
                        <a:rPr lang="en-GB" dirty="0">
                          <a:solidFill>
                            <a:srgbClr val="0070C0"/>
                          </a:solidFill>
                        </a:rPr>
                        <a:t>Bought new car</a:t>
                      </a:r>
                    </a:p>
                  </a:txBody>
                  <a:tcPr/>
                </a:tc>
                <a:tc>
                  <a:txBody>
                    <a:bodyPr/>
                    <a:lstStyle/>
                    <a:p>
                      <a:pPr algn="ctr"/>
                      <a:r>
                        <a:rPr lang="en-GB" dirty="0">
                          <a:solidFill>
                            <a:srgbClr val="0070C0"/>
                          </a:solidFill>
                        </a:rPr>
                        <a:t>One month</a:t>
                      </a:r>
                    </a:p>
                  </a:txBody>
                  <a:tcPr/>
                </a:tc>
                <a:tc>
                  <a:txBody>
                    <a:bodyPr/>
                    <a:lstStyle/>
                    <a:p>
                      <a:pPr algn="ctr"/>
                      <a:endParaRPr lang="en-GB">
                        <a:solidFill>
                          <a:srgbClr val="0070C0"/>
                        </a:solidFill>
                      </a:endParaRPr>
                    </a:p>
                  </a:txBody>
                  <a:tcPr/>
                </a:tc>
                <a:tc>
                  <a:txBody>
                    <a:bodyPr/>
                    <a:lstStyle/>
                    <a:p>
                      <a:pPr algn="ctr"/>
                      <a:endParaRPr lang="en-GB">
                        <a:solidFill>
                          <a:srgbClr val="0070C0"/>
                        </a:solidFill>
                      </a:endParaRPr>
                    </a:p>
                  </a:txBody>
                  <a:tcPr/>
                </a:tc>
                <a:extLst>
                  <a:ext uri="{0D108BD9-81ED-4DB2-BD59-A6C34878D82A}">
                    <a16:rowId xmlns:a16="http://schemas.microsoft.com/office/drawing/2014/main" val="4127271364"/>
                  </a:ext>
                </a:extLst>
              </a:tr>
              <a:tr h="370840">
                <a:tc>
                  <a:txBody>
                    <a:bodyPr/>
                    <a:lstStyle/>
                    <a:p>
                      <a:pPr algn="ctr"/>
                      <a:r>
                        <a:rPr lang="en-GB" dirty="0">
                          <a:solidFill>
                            <a:srgbClr val="0070C0"/>
                          </a:solidFill>
                        </a:rPr>
                        <a:t>Joined sports club</a:t>
                      </a:r>
                    </a:p>
                  </a:txBody>
                  <a:tcPr/>
                </a:tc>
                <a:tc>
                  <a:txBody>
                    <a:bodyPr/>
                    <a:lstStyle/>
                    <a:p>
                      <a:pPr algn="ctr"/>
                      <a:r>
                        <a:rPr lang="en-GB" dirty="0">
                          <a:solidFill>
                            <a:srgbClr val="0070C0"/>
                          </a:solidFill>
                        </a:rPr>
                        <a:t>12 months</a:t>
                      </a:r>
                    </a:p>
                  </a:txBody>
                  <a:tcPr/>
                </a:tc>
                <a:tc>
                  <a:txBody>
                    <a:bodyPr/>
                    <a:lstStyle/>
                    <a:p>
                      <a:pPr algn="ctr"/>
                      <a:r>
                        <a:rPr lang="en-GB" dirty="0">
                          <a:solidFill>
                            <a:srgbClr val="0070C0"/>
                          </a:solidFill>
                        </a:rPr>
                        <a:t>x</a:t>
                      </a:r>
                    </a:p>
                  </a:txBody>
                  <a:tcPr/>
                </a:tc>
                <a:tc>
                  <a:txBody>
                    <a:bodyPr/>
                    <a:lstStyle/>
                    <a:p>
                      <a:pPr algn="ctr"/>
                      <a:r>
                        <a:rPr lang="en-GB" dirty="0">
                          <a:solidFill>
                            <a:srgbClr val="0070C0"/>
                          </a:solidFill>
                        </a:rPr>
                        <a:t>Look forward to going each week</a:t>
                      </a:r>
                    </a:p>
                  </a:txBody>
                  <a:tcPr/>
                </a:tc>
                <a:extLst>
                  <a:ext uri="{0D108BD9-81ED-4DB2-BD59-A6C34878D82A}">
                    <a16:rowId xmlns:a16="http://schemas.microsoft.com/office/drawing/2014/main" val="1380917635"/>
                  </a:ext>
                </a:extLst>
              </a:tr>
              <a:tr h="370840">
                <a:tc>
                  <a:txBody>
                    <a:bodyPr/>
                    <a:lstStyle/>
                    <a:p>
                      <a:pPr algn="ctr"/>
                      <a:r>
                        <a:rPr lang="en-GB" dirty="0">
                          <a:solidFill>
                            <a:srgbClr val="0070C0"/>
                          </a:solidFill>
                        </a:rPr>
                        <a:t>Bought a book</a:t>
                      </a:r>
                    </a:p>
                  </a:txBody>
                  <a:tcPr/>
                </a:tc>
                <a:tc>
                  <a:txBody>
                    <a:bodyPr/>
                    <a:lstStyle/>
                    <a:p>
                      <a:pPr algn="ctr"/>
                      <a:r>
                        <a:rPr lang="en-GB" dirty="0">
                          <a:solidFill>
                            <a:srgbClr val="0070C0"/>
                          </a:solidFill>
                        </a:rPr>
                        <a:t>One month</a:t>
                      </a:r>
                    </a:p>
                  </a:txBody>
                  <a:tcPr/>
                </a:tc>
                <a:tc>
                  <a:txBody>
                    <a:bodyPr/>
                    <a:lstStyle/>
                    <a:p>
                      <a:pPr algn="ctr"/>
                      <a:endParaRPr lang="en-GB">
                        <a:solidFill>
                          <a:srgbClr val="0070C0"/>
                        </a:solidFill>
                      </a:endParaRPr>
                    </a:p>
                  </a:txBody>
                  <a:tcPr/>
                </a:tc>
                <a:tc>
                  <a:txBody>
                    <a:bodyPr/>
                    <a:lstStyle/>
                    <a:p>
                      <a:pPr algn="ctr"/>
                      <a:endParaRPr lang="en-GB" dirty="0">
                        <a:solidFill>
                          <a:srgbClr val="0070C0"/>
                        </a:solidFill>
                      </a:endParaRPr>
                    </a:p>
                  </a:txBody>
                  <a:tcPr/>
                </a:tc>
                <a:extLst>
                  <a:ext uri="{0D108BD9-81ED-4DB2-BD59-A6C34878D82A}">
                    <a16:rowId xmlns:a16="http://schemas.microsoft.com/office/drawing/2014/main" val="4101725267"/>
                  </a:ext>
                </a:extLst>
              </a:tr>
            </a:tbl>
          </a:graphicData>
        </a:graphic>
      </p:graphicFrame>
    </p:spTree>
    <p:extLst>
      <p:ext uri="{BB962C8B-B14F-4D97-AF65-F5344CB8AC3E}">
        <p14:creationId xmlns:p14="http://schemas.microsoft.com/office/powerpoint/2010/main" val="12694331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DCB13-2DE4-CC5C-AAB4-E6D06D8EB764}"/>
              </a:ext>
            </a:extLst>
          </p:cNvPr>
          <p:cNvSpPr>
            <a:spLocks noGrp="1"/>
          </p:cNvSpPr>
          <p:nvPr>
            <p:ph type="title"/>
          </p:nvPr>
        </p:nvSpPr>
        <p:spPr>
          <a:xfrm>
            <a:off x="1371600" y="685800"/>
            <a:ext cx="9486900" cy="513080"/>
          </a:xfrm>
        </p:spPr>
        <p:txBody>
          <a:bodyPr>
            <a:normAutofit fontScale="90000"/>
          </a:bodyPr>
          <a:lstStyle/>
          <a:p>
            <a:r>
              <a:rPr lang="en-GB" dirty="0"/>
              <a:t>Taking action:</a:t>
            </a:r>
          </a:p>
        </p:txBody>
      </p:sp>
      <p:graphicFrame>
        <p:nvGraphicFramePr>
          <p:cNvPr id="7" name="Content Placeholder 6">
            <a:extLst>
              <a:ext uri="{FF2B5EF4-FFF2-40B4-BE49-F238E27FC236}">
                <a16:creationId xmlns:a16="http://schemas.microsoft.com/office/drawing/2014/main" id="{0090076F-EF78-685C-4132-2770663668D8}"/>
              </a:ext>
            </a:extLst>
          </p:cNvPr>
          <p:cNvGraphicFramePr>
            <a:graphicFrameLocks noGrp="1"/>
          </p:cNvGraphicFramePr>
          <p:nvPr>
            <p:ph idx="1"/>
            <p:extLst>
              <p:ext uri="{D42A27DB-BD31-4B8C-83A1-F6EECF244321}">
                <p14:modId xmlns:p14="http://schemas.microsoft.com/office/powerpoint/2010/main" val="2455137535"/>
              </p:ext>
            </p:extLst>
          </p:nvPr>
        </p:nvGraphicFramePr>
        <p:xfrm>
          <a:off x="1371600" y="1461770"/>
          <a:ext cx="9486900" cy="1381760"/>
        </p:xfrm>
        <a:graphic>
          <a:graphicData uri="http://schemas.openxmlformats.org/drawingml/2006/table">
            <a:tbl>
              <a:tblPr firstRow="1" bandRow="1">
                <a:tableStyleId>{5C22544A-7EE6-4342-B048-85BDC9FD1C3A}</a:tableStyleId>
              </a:tblPr>
              <a:tblGrid>
                <a:gridCol w="2844800">
                  <a:extLst>
                    <a:ext uri="{9D8B030D-6E8A-4147-A177-3AD203B41FA5}">
                      <a16:colId xmlns:a16="http://schemas.microsoft.com/office/drawing/2014/main" val="1811686511"/>
                    </a:ext>
                  </a:extLst>
                </a:gridCol>
                <a:gridCol w="6642100">
                  <a:extLst>
                    <a:ext uri="{9D8B030D-6E8A-4147-A177-3AD203B41FA5}">
                      <a16:colId xmlns:a16="http://schemas.microsoft.com/office/drawing/2014/main" val="2583302174"/>
                    </a:ext>
                  </a:extLst>
                </a:gridCol>
              </a:tblGrid>
              <a:tr h="370840">
                <a:tc>
                  <a:txBody>
                    <a:bodyPr/>
                    <a:lstStyle/>
                    <a:p>
                      <a:r>
                        <a:rPr lang="en-GB" dirty="0"/>
                        <a:t>I aim to get off the hedonic treadmill by:</a:t>
                      </a:r>
                    </a:p>
                  </a:txBody>
                  <a:tcPr/>
                </a:tc>
                <a:tc>
                  <a:txBody>
                    <a:bodyPr/>
                    <a:lstStyle/>
                    <a:p>
                      <a:r>
                        <a:rPr lang="en-GB" dirty="0"/>
                        <a:t>Activity:</a:t>
                      </a:r>
                    </a:p>
                  </a:txBody>
                  <a:tcPr/>
                </a:tc>
                <a:extLst>
                  <a:ext uri="{0D108BD9-81ED-4DB2-BD59-A6C34878D82A}">
                    <a16:rowId xmlns:a16="http://schemas.microsoft.com/office/drawing/2014/main" val="1637320504"/>
                  </a:ext>
                </a:extLst>
              </a:tr>
              <a:tr h="370840">
                <a:tc>
                  <a:txBody>
                    <a:bodyPr/>
                    <a:lstStyle/>
                    <a:p>
                      <a:r>
                        <a:rPr lang="en-GB" dirty="0">
                          <a:solidFill>
                            <a:srgbClr val="0070C0"/>
                          </a:solidFill>
                        </a:rPr>
                        <a:t>1.</a:t>
                      </a:r>
                    </a:p>
                  </a:txBody>
                  <a:tcPr/>
                </a:tc>
                <a:tc>
                  <a:txBody>
                    <a:bodyPr/>
                    <a:lstStyle/>
                    <a:p>
                      <a:r>
                        <a:rPr lang="en-GB" dirty="0">
                          <a:solidFill>
                            <a:srgbClr val="0070C0"/>
                          </a:solidFill>
                        </a:rPr>
                        <a:t>Spending more time playing sport with my friends</a:t>
                      </a:r>
                    </a:p>
                  </a:txBody>
                  <a:tcPr/>
                </a:tc>
                <a:extLst>
                  <a:ext uri="{0D108BD9-81ED-4DB2-BD59-A6C34878D82A}">
                    <a16:rowId xmlns:a16="http://schemas.microsoft.com/office/drawing/2014/main" val="2438020919"/>
                  </a:ext>
                </a:extLst>
              </a:tr>
              <a:tr h="370840">
                <a:tc>
                  <a:txBody>
                    <a:bodyPr/>
                    <a:lstStyle/>
                    <a:p>
                      <a:r>
                        <a:rPr lang="en-GB" dirty="0">
                          <a:solidFill>
                            <a:srgbClr val="0070C0"/>
                          </a:solidFill>
                        </a:rPr>
                        <a:t>2.</a:t>
                      </a:r>
                    </a:p>
                  </a:txBody>
                  <a:tcPr/>
                </a:tc>
                <a:tc>
                  <a:txBody>
                    <a:bodyPr/>
                    <a:lstStyle/>
                    <a:p>
                      <a:r>
                        <a:rPr lang="en-GB" dirty="0">
                          <a:solidFill>
                            <a:srgbClr val="0070C0"/>
                          </a:solidFill>
                        </a:rPr>
                        <a:t>Going for long walks in the countryside</a:t>
                      </a:r>
                    </a:p>
                  </a:txBody>
                  <a:tcPr/>
                </a:tc>
                <a:extLst>
                  <a:ext uri="{0D108BD9-81ED-4DB2-BD59-A6C34878D82A}">
                    <a16:rowId xmlns:a16="http://schemas.microsoft.com/office/drawing/2014/main" val="1515960320"/>
                  </a:ext>
                </a:extLst>
              </a:tr>
            </a:tbl>
          </a:graphicData>
        </a:graphic>
      </p:graphicFrame>
      <p:pic>
        <p:nvPicPr>
          <p:cNvPr id="2050" name="Picture 2" descr="Hedonic Adaptation and Hedonic ...">
            <a:extLst>
              <a:ext uri="{FF2B5EF4-FFF2-40B4-BE49-F238E27FC236}">
                <a16:creationId xmlns:a16="http://schemas.microsoft.com/office/drawing/2014/main" id="{300F4127-3EE6-DD73-7630-FF2BD7C3EF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7760" y="3106420"/>
            <a:ext cx="2954020" cy="295402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hedonic treadmill | why the pursuit ...">
            <a:extLst>
              <a:ext uri="{FF2B5EF4-FFF2-40B4-BE49-F238E27FC236}">
                <a16:creationId xmlns:a16="http://schemas.microsoft.com/office/drawing/2014/main" id="{2EAA2402-08D9-9287-6449-A0856D9D63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6320" y="3106420"/>
            <a:ext cx="3199130" cy="295402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31 the hedonic treadmill - inhale, scream">
            <a:extLst>
              <a:ext uri="{FF2B5EF4-FFF2-40B4-BE49-F238E27FC236}">
                <a16:creationId xmlns:a16="http://schemas.microsoft.com/office/drawing/2014/main" id="{5D5D7034-0F2C-480D-277D-E8F6C73303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3281" y="3106420"/>
            <a:ext cx="3300729" cy="2954020"/>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8898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052C5-FF91-89C7-22C6-0BE1D4828664}"/>
              </a:ext>
            </a:extLst>
          </p:cNvPr>
          <p:cNvSpPr>
            <a:spLocks noGrp="1"/>
          </p:cNvSpPr>
          <p:nvPr>
            <p:ph type="title"/>
          </p:nvPr>
        </p:nvSpPr>
        <p:spPr>
          <a:xfrm>
            <a:off x="1371599" y="1010097"/>
            <a:ext cx="9486901" cy="1010088"/>
          </a:xfrm>
        </p:spPr>
        <p:txBody>
          <a:bodyPr anchor="b">
            <a:normAutofit/>
          </a:bodyPr>
          <a:lstStyle/>
          <a:p>
            <a:pPr algn="ctr"/>
            <a:r>
              <a:rPr lang="en-GB" dirty="0"/>
              <a:t>The Bull‘s-Eye Values Survey </a:t>
            </a:r>
            <a:br>
              <a:rPr lang="en-GB" dirty="0"/>
            </a:br>
            <a:r>
              <a:rPr lang="en-GB" dirty="0"/>
              <a:t>(BEVS; Lundgren et al., 2012) </a:t>
            </a:r>
          </a:p>
        </p:txBody>
      </p:sp>
      <p:sp>
        <p:nvSpPr>
          <p:cNvPr id="3" name="Content Placeholder 2">
            <a:extLst>
              <a:ext uri="{FF2B5EF4-FFF2-40B4-BE49-F238E27FC236}">
                <a16:creationId xmlns:a16="http://schemas.microsoft.com/office/drawing/2014/main" id="{97001928-7FE1-F376-8346-934256619146}"/>
              </a:ext>
            </a:extLst>
          </p:cNvPr>
          <p:cNvSpPr>
            <a:spLocks noGrp="1"/>
          </p:cNvSpPr>
          <p:nvPr>
            <p:ph idx="1"/>
          </p:nvPr>
        </p:nvSpPr>
        <p:spPr>
          <a:xfrm>
            <a:off x="1371600" y="2206257"/>
            <a:ext cx="9486901" cy="3540642"/>
          </a:xfrm>
        </p:spPr>
        <p:txBody>
          <a:bodyPr>
            <a:normAutofit/>
          </a:bodyPr>
          <a:lstStyle/>
          <a:p>
            <a:pPr>
              <a:lnSpc>
                <a:spcPct val="90000"/>
              </a:lnSpc>
            </a:pPr>
            <a:r>
              <a:rPr lang="en-GB" dirty="0"/>
              <a:t>The Bull‘s-Eye Values Survey is a tool that can be used to assess values, values-action discrepancies, and barriers to value-based living. </a:t>
            </a:r>
          </a:p>
          <a:p>
            <a:pPr>
              <a:lnSpc>
                <a:spcPct val="90000"/>
              </a:lnSpc>
            </a:pPr>
            <a:r>
              <a:rPr lang="en-GB" dirty="0"/>
              <a:t>Both the subscales and total score of the BEVS have been found to measure an independent dimension of psychological functioning that is negatively correlated with depression, anxiety, and stress, and positively related to psychological flexibility. </a:t>
            </a:r>
          </a:p>
          <a:p>
            <a:pPr>
              <a:lnSpc>
                <a:spcPct val="90000"/>
              </a:lnSpc>
            </a:pPr>
            <a:r>
              <a:rPr lang="en-GB" dirty="0"/>
              <a:t>The tool can be used to assess the current discrepancy between values and actual valued living. However, it can also be used to measure progress in treatment over time.</a:t>
            </a:r>
          </a:p>
        </p:txBody>
      </p:sp>
    </p:spTree>
    <p:extLst>
      <p:ext uri="{BB962C8B-B14F-4D97-AF65-F5344CB8AC3E}">
        <p14:creationId xmlns:p14="http://schemas.microsoft.com/office/powerpoint/2010/main" val="8847527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76A5FEA7-0066-426E-AD70-F100E1CC0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1600" y="1371600"/>
            <a:ext cx="3390900" cy="41148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F00B5-2217-2DBC-7646-CBCB908AAE57}"/>
              </a:ext>
            </a:extLst>
          </p:cNvPr>
          <p:cNvSpPr>
            <a:spLocks noGrp="1"/>
          </p:cNvSpPr>
          <p:nvPr>
            <p:ph type="title"/>
          </p:nvPr>
        </p:nvSpPr>
        <p:spPr>
          <a:xfrm>
            <a:off x="1842584" y="1906915"/>
            <a:ext cx="2435337" cy="3051063"/>
          </a:xfrm>
        </p:spPr>
        <p:txBody>
          <a:bodyPr anchor="ctr">
            <a:normAutofit/>
          </a:bodyPr>
          <a:lstStyle/>
          <a:p>
            <a:pPr algn="ctr"/>
            <a:r>
              <a:rPr lang="en-GB" sz="1800" dirty="0"/>
              <a:t>Instructions:</a:t>
            </a:r>
            <a:br>
              <a:rPr lang="en-GB" sz="1800" dirty="0"/>
            </a:br>
            <a:r>
              <a:rPr lang="en-GB" sz="1800" dirty="0"/>
              <a:t>the dartboard is split into four sections.</a:t>
            </a:r>
          </a:p>
        </p:txBody>
      </p:sp>
      <p:graphicFrame>
        <p:nvGraphicFramePr>
          <p:cNvPr id="15" name="Content Placeholder 2">
            <a:extLst>
              <a:ext uri="{FF2B5EF4-FFF2-40B4-BE49-F238E27FC236}">
                <a16:creationId xmlns:a16="http://schemas.microsoft.com/office/drawing/2014/main" id="{389D0541-AFA0-D859-30B1-120087D21DDD}"/>
              </a:ext>
            </a:extLst>
          </p:cNvPr>
          <p:cNvGraphicFramePr>
            <a:graphicFrameLocks noGrp="1"/>
          </p:cNvGraphicFramePr>
          <p:nvPr>
            <p:ph idx="1"/>
            <p:extLst>
              <p:ext uri="{D42A27DB-BD31-4B8C-83A1-F6EECF244321}">
                <p14:modId xmlns:p14="http://schemas.microsoft.com/office/powerpoint/2010/main" val="2941240714"/>
              </p:ext>
            </p:extLst>
          </p:nvPr>
        </p:nvGraphicFramePr>
        <p:xfrm>
          <a:off x="6134100" y="264160"/>
          <a:ext cx="5732780" cy="65227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2850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EB11D716-C386-4458-B509-DF66B4C0B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Rectangle 3087">
            <a:extLst>
              <a:ext uri="{FF2B5EF4-FFF2-40B4-BE49-F238E27FC236}">
                <a16:creationId xmlns:a16="http://schemas.microsoft.com/office/drawing/2014/main" id="{DE1BE3E3-58C1-4A81-90ED-54387D0F1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6EA998-24B9-0242-7390-7ACAE4727E78}"/>
              </a:ext>
            </a:extLst>
          </p:cNvPr>
          <p:cNvSpPr>
            <a:spLocks noGrp="1"/>
          </p:cNvSpPr>
          <p:nvPr>
            <p:ph type="title"/>
          </p:nvPr>
        </p:nvSpPr>
        <p:spPr>
          <a:xfrm>
            <a:off x="685800" y="412652"/>
            <a:ext cx="5410200" cy="1125415"/>
          </a:xfrm>
        </p:spPr>
        <p:txBody>
          <a:bodyPr>
            <a:normAutofit/>
          </a:bodyPr>
          <a:lstStyle/>
          <a:p>
            <a:pPr algn="ctr"/>
            <a:r>
              <a:rPr lang="en-GB" dirty="0"/>
              <a:t>Instructions:</a:t>
            </a:r>
          </a:p>
        </p:txBody>
      </p:sp>
      <p:sp>
        <p:nvSpPr>
          <p:cNvPr id="3" name="Content Placeholder 2">
            <a:extLst>
              <a:ext uri="{FF2B5EF4-FFF2-40B4-BE49-F238E27FC236}">
                <a16:creationId xmlns:a16="http://schemas.microsoft.com/office/drawing/2014/main" id="{0198DA61-3B26-B4A3-514D-AECC4BB27331}"/>
              </a:ext>
            </a:extLst>
          </p:cNvPr>
          <p:cNvSpPr>
            <a:spLocks noGrp="1"/>
          </p:cNvSpPr>
          <p:nvPr>
            <p:ph idx="1"/>
          </p:nvPr>
        </p:nvSpPr>
        <p:spPr>
          <a:xfrm>
            <a:off x="357810" y="1643270"/>
            <a:ext cx="6056242" cy="4943060"/>
          </a:xfrm>
        </p:spPr>
        <p:txBody>
          <a:bodyPr>
            <a:normAutofit/>
          </a:bodyPr>
          <a:lstStyle/>
          <a:p>
            <a:pPr>
              <a:lnSpc>
                <a:spcPct val="90000"/>
              </a:lnSpc>
            </a:pPr>
            <a:r>
              <a:rPr lang="en-GB" sz="2000" dirty="0"/>
              <a:t>You will be asked to look closely at your values in each of these areas and write them out. You will then evaluate how close you are to living your life in keeping with your values. </a:t>
            </a:r>
          </a:p>
          <a:p>
            <a:pPr>
              <a:lnSpc>
                <a:spcPct val="90000"/>
              </a:lnSpc>
            </a:pPr>
            <a:r>
              <a:rPr lang="en-GB" sz="2000" dirty="0"/>
              <a:t>You will also take a closer look at the barriers or obstacles in your life that stand between you and the kind of life you want to live.</a:t>
            </a:r>
          </a:p>
          <a:p>
            <a:pPr>
              <a:lnSpc>
                <a:spcPct val="90000"/>
              </a:lnSpc>
            </a:pPr>
            <a:r>
              <a:rPr lang="en-GB" sz="2000" dirty="0"/>
              <a:t>Think of your value as “bull’s eye”; exactly how you want your life to be, a direct hit, where you are living your life in a way that is consistent with your value. </a:t>
            </a:r>
          </a:p>
          <a:p>
            <a:pPr>
              <a:lnSpc>
                <a:spcPct val="90000"/>
              </a:lnSpc>
            </a:pPr>
            <a:r>
              <a:rPr lang="en-GB" sz="2000" dirty="0"/>
              <a:t>Now, make an X on the dartboard in each area that best represents where you stand today. An X far from bull’s eye means that your life is way off the mark in terms of how you are living your life.</a:t>
            </a:r>
          </a:p>
        </p:txBody>
      </p:sp>
      <p:pic>
        <p:nvPicPr>
          <p:cNvPr id="3074" name="Picture 2" descr="A4 Valuesbullseye | PDF | Psychology ...">
            <a:extLst>
              <a:ext uri="{FF2B5EF4-FFF2-40B4-BE49-F238E27FC236}">
                <a16:creationId xmlns:a16="http://schemas.microsoft.com/office/drawing/2014/main" id="{8A1F66D3-CD13-0F07-3A5D-ED626FBFB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725"/>
          <a:stretch>
            <a:fillRect/>
          </a:stretch>
        </p:blipFill>
        <p:spPr bwMode="auto">
          <a:xfrm>
            <a:off x="7467600" y="685800"/>
            <a:ext cx="4038600" cy="548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4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E4EF8-7F58-77DB-DDF3-9A3C5BD40B72}"/>
              </a:ext>
            </a:extLst>
          </p:cNvPr>
          <p:cNvSpPr>
            <a:spLocks noGrp="1"/>
          </p:cNvSpPr>
          <p:nvPr>
            <p:ph type="title"/>
          </p:nvPr>
        </p:nvSpPr>
        <p:spPr>
          <a:xfrm>
            <a:off x="1371600" y="319707"/>
            <a:ext cx="9486900" cy="732183"/>
          </a:xfrm>
        </p:spPr>
        <p:txBody>
          <a:bodyPr/>
          <a:lstStyle/>
          <a:p>
            <a:pPr algn="ctr"/>
            <a:r>
              <a:rPr lang="en-GB" dirty="0"/>
              <a:t>Identifying obstacles:</a:t>
            </a:r>
          </a:p>
        </p:txBody>
      </p:sp>
      <p:graphicFrame>
        <p:nvGraphicFramePr>
          <p:cNvPr id="4" name="Content Placeholder 3">
            <a:extLst>
              <a:ext uri="{FF2B5EF4-FFF2-40B4-BE49-F238E27FC236}">
                <a16:creationId xmlns:a16="http://schemas.microsoft.com/office/drawing/2014/main" id="{FA8AC948-D707-BC9C-919D-9DD0D0532C42}"/>
              </a:ext>
            </a:extLst>
          </p:cNvPr>
          <p:cNvGraphicFramePr>
            <a:graphicFrameLocks noGrp="1"/>
          </p:cNvGraphicFramePr>
          <p:nvPr>
            <p:ph idx="1"/>
            <p:extLst>
              <p:ext uri="{D42A27DB-BD31-4B8C-83A1-F6EECF244321}">
                <p14:modId xmlns:p14="http://schemas.microsoft.com/office/powerpoint/2010/main" val="3810022534"/>
              </p:ext>
            </p:extLst>
          </p:nvPr>
        </p:nvGraphicFramePr>
        <p:xfrm>
          <a:off x="1352550" y="1177290"/>
          <a:ext cx="9486900" cy="1112520"/>
        </p:xfrm>
        <a:graphic>
          <a:graphicData uri="http://schemas.openxmlformats.org/drawingml/2006/table">
            <a:tbl>
              <a:tblPr firstRow="1" bandRow="1">
                <a:tableStyleId>{5C22544A-7EE6-4342-B048-85BDC9FD1C3A}</a:tableStyleId>
              </a:tblPr>
              <a:tblGrid>
                <a:gridCol w="2296160">
                  <a:extLst>
                    <a:ext uri="{9D8B030D-6E8A-4147-A177-3AD203B41FA5}">
                      <a16:colId xmlns:a16="http://schemas.microsoft.com/office/drawing/2014/main" val="3954253677"/>
                    </a:ext>
                  </a:extLst>
                </a:gridCol>
                <a:gridCol w="7190740">
                  <a:extLst>
                    <a:ext uri="{9D8B030D-6E8A-4147-A177-3AD203B41FA5}">
                      <a16:colId xmlns:a16="http://schemas.microsoft.com/office/drawing/2014/main" val="1821235008"/>
                    </a:ext>
                  </a:extLst>
                </a:gridCol>
              </a:tblGrid>
              <a:tr h="370840">
                <a:tc>
                  <a:txBody>
                    <a:bodyPr/>
                    <a:lstStyle/>
                    <a:p>
                      <a:r>
                        <a:rPr lang="en-GB" dirty="0"/>
                        <a:t>Obstacles</a:t>
                      </a:r>
                    </a:p>
                  </a:txBody>
                  <a:tcPr/>
                </a:tc>
                <a:tc>
                  <a:txBody>
                    <a:bodyPr/>
                    <a:lstStyle/>
                    <a:p>
                      <a:r>
                        <a:rPr lang="en-GB" dirty="0"/>
                        <a:t>Description </a:t>
                      </a:r>
                    </a:p>
                  </a:txBody>
                  <a:tcPr/>
                </a:tc>
                <a:extLst>
                  <a:ext uri="{0D108BD9-81ED-4DB2-BD59-A6C34878D82A}">
                    <a16:rowId xmlns:a16="http://schemas.microsoft.com/office/drawing/2014/main" val="3612395144"/>
                  </a:ext>
                </a:extLst>
              </a:tr>
              <a:tr h="370840">
                <a:tc>
                  <a:txBody>
                    <a:bodyPr/>
                    <a:lstStyle/>
                    <a:p>
                      <a:r>
                        <a:rPr lang="en-GB" dirty="0"/>
                        <a:t>1. </a:t>
                      </a:r>
                    </a:p>
                  </a:txBody>
                  <a:tcPr/>
                </a:tc>
                <a:tc>
                  <a:txBody>
                    <a:bodyPr/>
                    <a:lstStyle/>
                    <a:p>
                      <a:endParaRPr lang="en-GB"/>
                    </a:p>
                  </a:txBody>
                  <a:tcPr/>
                </a:tc>
                <a:extLst>
                  <a:ext uri="{0D108BD9-81ED-4DB2-BD59-A6C34878D82A}">
                    <a16:rowId xmlns:a16="http://schemas.microsoft.com/office/drawing/2014/main" val="1226329240"/>
                  </a:ext>
                </a:extLst>
              </a:tr>
              <a:tr h="370840">
                <a:tc>
                  <a:txBody>
                    <a:bodyPr/>
                    <a:lstStyle/>
                    <a:p>
                      <a:r>
                        <a:rPr lang="en-GB" dirty="0"/>
                        <a:t>2. </a:t>
                      </a:r>
                    </a:p>
                  </a:txBody>
                  <a:tcPr/>
                </a:tc>
                <a:tc>
                  <a:txBody>
                    <a:bodyPr/>
                    <a:lstStyle/>
                    <a:p>
                      <a:endParaRPr lang="en-GB" dirty="0"/>
                    </a:p>
                  </a:txBody>
                  <a:tcPr/>
                </a:tc>
                <a:extLst>
                  <a:ext uri="{0D108BD9-81ED-4DB2-BD59-A6C34878D82A}">
                    <a16:rowId xmlns:a16="http://schemas.microsoft.com/office/drawing/2014/main" val="3346958339"/>
                  </a:ext>
                </a:extLst>
              </a:tr>
            </a:tbl>
          </a:graphicData>
        </a:graphic>
      </p:graphicFrame>
      <p:graphicFrame>
        <p:nvGraphicFramePr>
          <p:cNvPr id="5" name="Table 4">
            <a:extLst>
              <a:ext uri="{FF2B5EF4-FFF2-40B4-BE49-F238E27FC236}">
                <a16:creationId xmlns:a16="http://schemas.microsoft.com/office/drawing/2014/main" id="{52D56281-E925-DF48-F598-9CDFB1B03153}"/>
              </a:ext>
            </a:extLst>
          </p:cNvPr>
          <p:cNvGraphicFramePr>
            <a:graphicFrameLocks noGrp="1"/>
          </p:cNvGraphicFramePr>
          <p:nvPr>
            <p:extLst>
              <p:ext uri="{D42A27DB-BD31-4B8C-83A1-F6EECF244321}">
                <p14:modId xmlns:p14="http://schemas.microsoft.com/office/powerpoint/2010/main" val="4175480782"/>
              </p:ext>
            </p:extLst>
          </p:nvPr>
        </p:nvGraphicFramePr>
        <p:xfrm>
          <a:off x="548640" y="3158066"/>
          <a:ext cx="11094720" cy="2026920"/>
        </p:xfrm>
        <a:graphic>
          <a:graphicData uri="http://schemas.openxmlformats.org/drawingml/2006/table">
            <a:tbl>
              <a:tblPr firstRow="1" bandRow="1">
                <a:tableStyleId>{5C22544A-7EE6-4342-B048-85BDC9FD1C3A}</a:tableStyleId>
              </a:tblPr>
              <a:tblGrid>
                <a:gridCol w="1386840">
                  <a:extLst>
                    <a:ext uri="{9D8B030D-6E8A-4147-A177-3AD203B41FA5}">
                      <a16:colId xmlns:a16="http://schemas.microsoft.com/office/drawing/2014/main" val="1392957930"/>
                    </a:ext>
                  </a:extLst>
                </a:gridCol>
                <a:gridCol w="1386840">
                  <a:extLst>
                    <a:ext uri="{9D8B030D-6E8A-4147-A177-3AD203B41FA5}">
                      <a16:colId xmlns:a16="http://schemas.microsoft.com/office/drawing/2014/main" val="1862093100"/>
                    </a:ext>
                  </a:extLst>
                </a:gridCol>
                <a:gridCol w="1386840">
                  <a:extLst>
                    <a:ext uri="{9D8B030D-6E8A-4147-A177-3AD203B41FA5}">
                      <a16:colId xmlns:a16="http://schemas.microsoft.com/office/drawing/2014/main" val="2364821045"/>
                    </a:ext>
                  </a:extLst>
                </a:gridCol>
                <a:gridCol w="1386840">
                  <a:extLst>
                    <a:ext uri="{9D8B030D-6E8A-4147-A177-3AD203B41FA5}">
                      <a16:colId xmlns:a16="http://schemas.microsoft.com/office/drawing/2014/main" val="1299895949"/>
                    </a:ext>
                  </a:extLst>
                </a:gridCol>
                <a:gridCol w="1386840">
                  <a:extLst>
                    <a:ext uri="{9D8B030D-6E8A-4147-A177-3AD203B41FA5}">
                      <a16:colId xmlns:a16="http://schemas.microsoft.com/office/drawing/2014/main" val="3541037020"/>
                    </a:ext>
                  </a:extLst>
                </a:gridCol>
                <a:gridCol w="1386840">
                  <a:extLst>
                    <a:ext uri="{9D8B030D-6E8A-4147-A177-3AD203B41FA5}">
                      <a16:colId xmlns:a16="http://schemas.microsoft.com/office/drawing/2014/main" val="2327341974"/>
                    </a:ext>
                  </a:extLst>
                </a:gridCol>
                <a:gridCol w="1386840">
                  <a:extLst>
                    <a:ext uri="{9D8B030D-6E8A-4147-A177-3AD203B41FA5}">
                      <a16:colId xmlns:a16="http://schemas.microsoft.com/office/drawing/2014/main" val="4256875844"/>
                    </a:ext>
                  </a:extLst>
                </a:gridCol>
                <a:gridCol w="1386840">
                  <a:extLst>
                    <a:ext uri="{9D8B030D-6E8A-4147-A177-3AD203B41FA5}">
                      <a16:colId xmlns:a16="http://schemas.microsoft.com/office/drawing/2014/main" val="359461019"/>
                    </a:ext>
                  </a:extLst>
                </a:gridCol>
              </a:tblGrid>
              <a:tr h="370840">
                <a:tc>
                  <a:txBody>
                    <a:bodyPr/>
                    <a:lstStyle/>
                    <a:p>
                      <a:r>
                        <a:rPr lang="en-GB" dirty="0"/>
                        <a:t>Obstacle </a:t>
                      </a:r>
                    </a:p>
                  </a:txBody>
                  <a:tcPr/>
                </a:tc>
                <a:tc>
                  <a:txBody>
                    <a:bodyPr/>
                    <a:lstStyle/>
                    <a:p>
                      <a:r>
                        <a:rPr lang="en-GB" dirty="0"/>
                        <a:t>Doesn’t prevent me at all </a:t>
                      </a:r>
                    </a:p>
                  </a:txBody>
                  <a:tcPr/>
                </a:tc>
                <a:tc>
                  <a:txBody>
                    <a:bodyPr/>
                    <a:lstStyle/>
                    <a:p>
                      <a:r>
                        <a:rPr lang="en-GB" dirty="0"/>
                        <a:t>Mostly doesn’t </a:t>
                      </a:r>
                    </a:p>
                  </a:txBody>
                  <a:tcPr/>
                </a:tc>
                <a:tc>
                  <a:txBody>
                    <a:bodyPr/>
                    <a:lstStyle/>
                    <a:p>
                      <a:r>
                        <a:rPr lang="en-GB" dirty="0"/>
                        <a:t>Somewhat doesn’t </a:t>
                      </a:r>
                    </a:p>
                  </a:txBody>
                  <a:tcPr/>
                </a:tc>
                <a:tc>
                  <a:txBody>
                    <a:bodyPr/>
                    <a:lstStyle/>
                    <a:p>
                      <a:r>
                        <a:rPr lang="en-GB" dirty="0"/>
                        <a:t>Neither </a:t>
                      </a:r>
                    </a:p>
                  </a:txBody>
                  <a:tcPr/>
                </a:tc>
                <a:tc>
                  <a:txBody>
                    <a:bodyPr/>
                    <a:lstStyle/>
                    <a:p>
                      <a:r>
                        <a:rPr lang="en-GB" dirty="0"/>
                        <a:t>Somewhat prevents</a:t>
                      </a:r>
                    </a:p>
                  </a:txBody>
                  <a:tcPr/>
                </a:tc>
                <a:tc>
                  <a:txBody>
                    <a:bodyPr/>
                    <a:lstStyle/>
                    <a:p>
                      <a:r>
                        <a:rPr lang="en-GB" dirty="0"/>
                        <a:t>Mostly prevents</a:t>
                      </a:r>
                    </a:p>
                  </a:txBody>
                  <a:tcPr/>
                </a:tc>
                <a:tc>
                  <a:txBody>
                    <a:bodyPr/>
                    <a:lstStyle/>
                    <a:p>
                      <a:r>
                        <a:rPr lang="en-GB" dirty="0"/>
                        <a:t>Prevents me completely </a:t>
                      </a:r>
                    </a:p>
                  </a:txBody>
                  <a:tcPr/>
                </a:tc>
                <a:extLst>
                  <a:ext uri="{0D108BD9-81ED-4DB2-BD59-A6C34878D82A}">
                    <a16:rowId xmlns:a16="http://schemas.microsoft.com/office/drawing/2014/main" val="2560140271"/>
                  </a:ext>
                </a:extLst>
              </a:tr>
              <a:tr h="370840">
                <a:tc>
                  <a:txBody>
                    <a:bodyPr/>
                    <a:lstStyle/>
                    <a:p>
                      <a:r>
                        <a:rPr lang="en-GB" dirty="0"/>
                        <a:t>Rank </a:t>
                      </a:r>
                    </a:p>
                  </a:txBody>
                  <a:tcPr/>
                </a:tc>
                <a:tc>
                  <a:txBody>
                    <a:bodyPr/>
                    <a:lstStyle/>
                    <a:p>
                      <a:r>
                        <a:rPr lang="en-GB" dirty="0"/>
                        <a:t>1</a:t>
                      </a:r>
                    </a:p>
                  </a:txBody>
                  <a:tcPr/>
                </a:tc>
                <a:tc>
                  <a:txBody>
                    <a:bodyPr/>
                    <a:lstStyle/>
                    <a:p>
                      <a:r>
                        <a:rPr lang="en-GB" dirty="0"/>
                        <a:t>2</a:t>
                      </a:r>
                    </a:p>
                  </a:txBody>
                  <a:tcPr/>
                </a:tc>
                <a:tc>
                  <a:txBody>
                    <a:bodyPr/>
                    <a:lstStyle/>
                    <a:p>
                      <a:r>
                        <a:rPr lang="en-GB" dirty="0"/>
                        <a:t>3</a:t>
                      </a:r>
                    </a:p>
                  </a:txBody>
                  <a:tcPr/>
                </a:tc>
                <a:tc>
                  <a:txBody>
                    <a:bodyPr/>
                    <a:lstStyle/>
                    <a:p>
                      <a:r>
                        <a:rPr lang="en-GB" dirty="0"/>
                        <a:t>4</a:t>
                      </a:r>
                    </a:p>
                  </a:txBody>
                  <a:tcPr/>
                </a:tc>
                <a:tc>
                  <a:txBody>
                    <a:bodyPr/>
                    <a:lstStyle/>
                    <a:p>
                      <a:r>
                        <a:rPr lang="en-GB" dirty="0"/>
                        <a:t>5</a:t>
                      </a:r>
                    </a:p>
                  </a:txBody>
                  <a:tcPr/>
                </a:tc>
                <a:tc>
                  <a:txBody>
                    <a:bodyPr/>
                    <a:lstStyle/>
                    <a:p>
                      <a:r>
                        <a:rPr lang="en-GB" dirty="0"/>
                        <a:t>6</a:t>
                      </a:r>
                    </a:p>
                  </a:txBody>
                  <a:tcPr/>
                </a:tc>
                <a:tc>
                  <a:txBody>
                    <a:bodyPr/>
                    <a:lstStyle/>
                    <a:p>
                      <a:r>
                        <a:rPr lang="en-GB" dirty="0"/>
                        <a:t>7</a:t>
                      </a:r>
                    </a:p>
                  </a:txBody>
                  <a:tcPr/>
                </a:tc>
                <a:extLst>
                  <a:ext uri="{0D108BD9-81ED-4DB2-BD59-A6C34878D82A}">
                    <a16:rowId xmlns:a16="http://schemas.microsoft.com/office/drawing/2014/main" val="1386188608"/>
                  </a:ext>
                </a:extLst>
              </a:tr>
              <a:tr h="370840">
                <a:tc>
                  <a:txBody>
                    <a:bodyPr/>
                    <a:lstStyle/>
                    <a:p>
                      <a:r>
                        <a:rPr lang="en-GB" dirty="0"/>
                        <a:t>1.</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06833746"/>
                  </a:ext>
                </a:extLst>
              </a:tr>
              <a:tr h="370840">
                <a:tc>
                  <a:txBody>
                    <a:bodyPr/>
                    <a:lstStyle/>
                    <a:p>
                      <a:r>
                        <a:rPr lang="en-GB" dirty="0"/>
                        <a:t>2.</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517193576"/>
                  </a:ext>
                </a:extLst>
              </a:tr>
            </a:tbl>
          </a:graphicData>
        </a:graphic>
      </p:graphicFrame>
      <p:sp>
        <p:nvSpPr>
          <p:cNvPr id="6" name="TextBox 5">
            <a:extLst>
              <a:ext uri="{FF2B5EF4-FFF2-40B4-BE49-F238E27FC236}">
                <a16:creationId xmlns:a16="http://schemas.microsoft.com/office/drawing/2014/main" id="{BCA2DCD6-432A-45F9-3FDB-62C2C1794353}"/>
              </a:ext>
            </a:extLst>
          </p:cNvPr>
          <p:cNvSpPr txBox="1"/>
          <p:nvPr/>
        </p:nvSpPr>
        <p:spPr>
          <a:xfrm>
            <a:off x="264160" y="1733550"/>
            <a:ext cx="1005840" cy="369332"/>
          </a:xfrm>
          <a:prstGeom prst="rect">
            <a:avLst/>
          </a:prstGeom>
          <a:noFill/>
        </p:spPr>
        <p:txBody>
          <a:bodyPr wrap="square" rtlCol="0">
            <a:spAutoFit/>
          </a:bodyPr>
          <a:lstStyle/>
          <a:p>
            <a:r>
              <a:rPr lang="en-GB" dirty="0"/>
              <a:t>Firstly: </a:t>
            </a:r>
          </a:p>
        </p:txBody>
      </p:sp>
      <p:sp>
        <p:nvSpPr>
          <p:cNvPr id="7" name="TextBox 6">
            <a:extLst>
              <a:ext uri="{FF2B5EF4-FFF2-40B4-BE49-F238E27FC236}">
                <a16:creationId xmlns:a16="http://schemas.microsoft.com/office/drawing/2014/main" id="{31F5B6A7-5DB3-1D78-840F-32D1DBE55782}"/>
              </a:ext>
            </a:extLst>
          </p:cNvPr>
          <p:cNvSpPr txBox="1"/>
          <p:nvPr/>
        </p:nvSpPr>
        <p:spPr>
          <a:xfrm>
            <a:off x="264160" y="2702560"/>
            <a:ext cx="792480" cy="369332"/>
          </a:xfrm>
          <a:prstGeom prst="rect">
            <a:avLst/>
          </a:prstGeom>
          <a:noFill/>
        </p:spPr>
        <p:txBody>
          <a:bodyPr wrap="square" rtlCol="0">
            <a:spAutoFit/>
          </a:bodyPr>
          <a:lstStyle/>
          <a:p>
            <a:r>
              <a:rPr lang="en-GB" dirty="0"/>
              <a:t>Then: </a:t>
            </a:r>
          </a:p>
        </p:txBody>
      </p:sp>
      <p:sp>
        <p:nvSpPr>
          <p:cNvPr id="8" name="TextBox 7">
            <a:extLst>
              <a:ext uri="{FF2B5EF4-FFF2-40B4-BE49-F238E27FC236}">
                <a16:creationId xmlns:a16="http://schemas.microsoft.com/office/drawing/2014/main" id="{2E2F2A63-B9AF-41D7-BB49-ED3263EE7D79}"/>
              </a:ext>
            </a:extLst>
          </p:cNvPr>
          <p:cNvSpPr txBox="1"/>
          <p:nvPr/>
        </p:nvSpPr>
        <p:spPr>
          <a:xfrm>
            <a:off x="406400" y="5577840"/>
            <a:ext cx="9926320" cy="369332"/>
          </a:xfrm>
          <a:prstGeom prst="rect">
            <a:avLst/>
          </a:prstGeom>
          <a:noFill/>
        </p:spPr>
        <p:txBody>
          <a:bodyPr wrap="square" rtlCol="0">
            <a:spAutoFit/>
          </a:bodyPr>
          <a:lstStyle/>
          <a:p>
            <a:r>
              <a:rPr lang="en-GB" dirty="0"/>
              <a:t>Finally: Try to identify at least one value-based action you are willing to take in each of the four areas.</a:t>
            </a:r>
          </a:p>
        </p:txBody>
      </p:sp>
    </p:spTree>
    <p:extLst>
      <p:ext uri="{BB962C8B-B14F-4D97-AF65-F5344CB8AC3E}">
        <p14:creationId xmlns:p14="http://schemas.microsoft.com/office/powerpoint/2010/main" val="19058181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F2566-6EC9-234C-9ADA-A92767E6A83F}"/>
              </a:ext>
            </a:extLst>
          </p:cNvPr>
          <p:cNvSpPr>
            <a:spLocks noGrp="1"/>
          </p:cNvSpPr>
          <p:nvPr>
            <p:ph type="title"/>
          </p:nvPr>
        </p:nvSpPr>
        <p:spPr>
          <a:xfrm>
            <a:off x="685800" y="1371600"/>
            <a:ext cx="2742028" cy="4114800"/>
          </a:xfrm>
        </p:spPr>
        <p:txBody>
          <a:bodyPr anchor="ctr">
            <a:normAutofit/>
          </a:bodyPr>
          <a:lstStyle/>
          <a:p>
            <a:pPr algn="ctr"/>
            <a:r>
              <a:rPr lang="en-GB" sz="3000">
                <a:solidFill>
                  <a:schemeClr val="bg2"/>
                </a:solidFill>
              </a:rPr>
              <a:t>The resilience plan</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075CF0-7198-E3FD-C741-656DFEDB2264}"/>
              </a:ext>
            </a:extLst>
          </p:cNvPr>
          <p:cNvSpPr>
            <a:spLocks noGrp="1"/>
          </p:cNvSpPr>
          <p:nvPr>
            <p:ph idx="1"/>
          </p:nvPr>
        </p:nvSpPr>
        <p:spPr>
          <a:xfrm>
            <a:off x="4762499" y="685800"/>
            <a:ext cx="6743701" cy="5486400"/>
          </a:xfrm>
        </p:spPr>
        <p:txBody>
          <a:bodyPr anchor="ctr">
            <a:normAutofit/>
          </a:bodyPr>
          <a:lstStyle/>
          <a:p>
            <a:pPr>
              <a:lnSpc>
                <a:spcPct val="90000"/>
              </a:lnSpc>
            </a:pPr>
            <a:r>
              <a:rPr lang="en-GB" sz="1800" dirty="0"/>
              <a:t>How do people overcome challenging life events and experiences, like the death of a loved one or being diagnosed with a serious illness? </a:t>
            </a:r>
          </a:p>
          <a:p>
            <a:pPr>
              <a:lnSpc>
                <a:spcPct val="90000"/>
              </a:lnSpc>
            </a:pPr>
            <a:r>
              <a:rPr lang="en-GB" sz="1800" dirty="0"/>
              <a:t>Most people react to such circumstances with a surge of negative affect yet, over time, they somehow adjust and adapt. People can “bounce back” from adversity, because of their inherent resilience.</a:t>
            </a:r>
          </a:p>
          <a:p>
            <a:pPr>
              <a:lnSpc>
                <a:spcPct val="90000"/>
              </a:lnSpc>
            </a:pPr>
            <a:r>
              <a:rPr lang="en-GB" sz="1800" dirty="0"/>
              <a:t>According to Abiola and Udofia (2011), resilience is associated with inner strength, competence, optimism, flexibility, and the ability to cope effectively when faced with adversity, and minimizing the effect of risk factors, such as stressful life events, and enhancing the protective factors, such as optimism, social support, and active coping, increase people’s ability to deal with life’s challenges.</a:t>
            </a:r>
          </a:p>
          <a:p>
            <a:pPr>
              <a:lnSpc>
                <a:spcPct val="90000"/>
              </a:lnSpc>
            </a:pPr>
            <a:r>
              <a:rPr lang="en-GB" sz="1800" dirty="0"/>
              <a:t>Resilience is not a trait that people either have or do not have. It involves behaviours, thoughts, and actions that can be learned and developed in anyone (McDonald et al., 2012).</a:t>
            </a:r>
          </a:p>
          <a:p>
            <a:pPr>
              <a:lnSpc>
                <a:spcPct val="90000"/>
              </a:lnSpc>
            </a:pPr>
            <a:r>
              <a:rPr lang="en-GB" sz="1800" dirty="0"/>
              <a:t>What exactly enables resilience? And why are some people more resilient than others?</a:t>
            </a:r>
          </a:p>
        </p:txBody>
      </p:sp>
    </p:spTree>
    <p:extLst>
      <p:ext uri="{BB962C8B-B14F-4D97-AF65-F5344CB8AC3E}">
        <p14:creationId xmlns:p14="http://schemas.microsoft.com/office/powerpoint/2010/main" val="42556318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044FDE-3F92-9C51-10BD-15ACCB7AE757}"/>
              </a:ext>
            </a:extLst>
          </p:cNvPr>
          <p:cNvSpPr>
            <a:spLocks noGrp="1"/>
          </p:cNvSpPr>
          <p:nvPr>
            <p:ph type="title"/>
          </p:nvPr>
        </p:nvSpPr>
        <p:spPr>
          <a:xfrm>
            <a:off x="1050389" y="914881"/>
            <a:ext cx="5212188" cy="964407"/>
          </a:xfrm>
        </p:spPr>
        <p:txBody>
          <a:bodyPr>
            <a:normAutofit/>
          </a:bodyPr>
          <a:lstStyle/>
          <a:p>
            <a:pPr algn="ctr"/>
            <a:r>
              <a:rPr lang="en-GB" dirty="0"/>
              <a:t>The four `s`s</a:t>
            </a:r>
            <a:endParaRPr lang="en-GB"/>
          </a:p>
        </p:txBody>
      </p:sp>
      <p:sp>
        <p:nvSpPr>
          <p:cNvPr id="3" name="Content Placeholder 2">
            <a:extLst>
              <a:ext uri="{FF2B5EF4-FFF2-40B4-BE49-F238E27FC236}">
                <a16:creationId xmlns:a16="http://schemas.microsoft.com/office/drawing/2014/main" id="{3C13532A-3F94-F9B0-7A97-684DC32333FB}"/>
              </a:ext>
            </a:extLst>
          </p:cNvPr>
          <p:cNvSpPr>
            <a:spLocks noGrp="1"/>
          </p:cNvSpPr>
          <p:nvPr>
            <p:ph idx="1"/>
          </p:nvPr>
        </p:nvSpPr>
        <p:spPr>
          <a:xfrm>
            <a:off x="1218040" y="2146570"/>
            <a:ext cx="5118965" cy="3754499"/>
          </a:xfrm>
        </p:spPr>
        <p:txBody>
          <a:bodyPr>
            <a:normAutofit/>
          </a:bodyPr>
          <a:lstStyle/>
          <a:p>
            <a:r>
              <a:rPr lang="en-GB" dirty="0"/>
              <a:t>What was it exactly that enabled a person to get through a period of illness, or a divorce, or being laid off at work? </a:t>
            </a:r>
          </a:p>
          <a:p>
            <a:r>
              <a:rPr lang="en-GB" dirty="0"/>
              <a:t>What supports did they call on? </a:t>
            </a:r>
          </a:p>
          <a:p>
            <a:r>
              <a:rPr lang="en-GB" dirty="0"/>
              <a:t>What strategies did they use? </a:t>
            </a:r>
          </a:p>
          <a:p>
            <a:r>
              <a:rPr lang="en-GB" dirty="0"/>
              <a:t>What sagacity did they hold onto? </a:t>
            </a:r>
          </a:p>
          <a:p>
            <a:r>
              <a:rPr lang="en-GB" dirty="0"/>
              <a:t>What solutions did they find? </a:t>
            </a:r>
          </a:p>
        </p:txBody>
      </p:sp>
      <p:pic>
        <p:nvPicPr>
          <p:cNvPr id="5" name="Picture 4" descr="Question mark boxes">
            <a:extLst>
              <a:ext uri="{FF2B5EF4-FFF2-40B4-BE49-F238E27FC236}">
                <a16:creationId xmlns:a16="http://schemas.microsoft.com/office/drawing/2014/main" id="{F4384B5B-A696-D6F4-B2F3-2816BD61D2B7}"/>
              </a:ext>
            </a:extLst>
          </p:cNvPr>
          <p:cNvPicPr>
            <a:picLocks noChangeAspect="1"/>
          </p:cNvPicPr>
          <p:nvPr/>
        </p:nvPicPr>
        <p:blipFill>
          <a:blip r:embed="rId2"/>
          <a:srcRect l="33565" r="27685"/>
          <a:stretch>
            <a:fillRect/>
          </a:stretch>
        </p:blipFill>
        <p:spPr>
          <a:xfrm>
            <a:off x="7467600" y="10"/>
            <a:ext cx="4724400" cy="6857988"/>
          </a:xfrm>
          <a:prstGeom prst="rect">
            <a:avLst/>
          </a:prstGeom>
        </p:spPr>
      </p:pic>
    </p:spTree>
    <p:extLst>
      <p:ext uri="{BB962C8B-B14F-4D97-AF65-F5344CB8AC3E}">
        <p14:creationId xmlns:p14="http://schemas.microsoft.com/office/powerpoint/2010/main" val="21558631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E646A7-D148-4320-A501-0291AA75A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10820400" cy="13716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E1FEC-E071-12DF-AD8B-73122EF2EE6D}"/>
              </a:ext>
            </a:extLst>
          </p:cNvPr>
          <p:cNvSpPr>
            <a:spLocks noGrp="1"/>
          </p:cNvSpPr>
          <p:nvPr>
            <p:ph type="title"/>
          </p:nvPr>
        </p:nvSpPr>
        <p:spPr>
          <a:xfrm>
            <a:off x="1395045" y="947223"/>
            <a:ext cx="9394874" cy="928467"/>
          </a:xfrm>
        </p:spPr>
        <p:txBody>
          <a:bodyPr anchor="ctr">
            <a:normAutofit/>
          </a:bodyPr>
          <a:lstStyle/>
          <a:p>
            <a:pPr algn="ctr"/>
            <a:r>
              <a:rPr lang="en-GB"/>
              <a:t>The resilience plan: instructions</a:t>
            </a:r>
          </a:p>
        </p:txBody>
      </p:sp>
      <p:graphicFrame>
        <p:nvGraphicFramePr>
          <p:cNvPr id="5" name="Content Placeholder 2">
            <a:extLst>
              <a:ext uri="{FF2B5EF4-FFF2-40B4-BE49-F238E27FC236}">
                <a16:creationId xmlns:a16="http://schemas.microsoft.com/office/drawing/2014/main" id="{E0A6481E-920F-F241-BC27-F7900F43CF86}"/>
              </a:ext>
            </a:extLst>
          </p:cNvPr>
          <p:cNvGraphicFramePr>
            <a:graphicFrameLocks noGrp="1"/>
          </p:cNvGraphicFramePr>
          <p:nvPr>
            <p:ph idx="1"/>
            <p:extLst>
              <p:ext uri="{D42A27DB-BD31-4B8C-83A1-F6EECF244321}">
                <p14:modId xmlns:p14="http://schemas.microsoft.com/office/powerpoint/2010/main" val="3498070652"/>
              </p:ext>
            </p:extLst>
          </p:nvPr>
        </p:nvGraphicFramePr>
        <p:xfrm>
          <a:off x="685800" y="2696308"/>
          <a:ext cx="10820400" cy="3475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85910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D96478-E241-DAD5-CB23-D0D90DB100D0}"/>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DFC435DF-4626-A524-A49A-F0000C93C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10820400" cy="13716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660D3-CE3D-F763-9EF7-DDDFB6770651}"/>
              </a:ext>
            </a:extLst>
          </p:cNvPr>
          <p:cNvSpPr>
            <a:spLocks noGrp="1"/>
          </p:cNvSpPr>
          <p:nvPr>
            <p:ph type="title"/>
          </p:nvPr>
        </p:nvSpPr>
        <p:spPr>
          <a:xfrm>
            <a:off x="1395045" y="947223"/>
            <a:ext cx="9394874" cy="928467"/>
          </a:xfrm>
        </p:spPr>
        <p:txBody>
          <a:bodyPr anchor="ctr">
            <a:normAutofit/>
          </a:bodyPr>
          <a:lstStyle/>
          <a:p>
            <a:pPr algn="ctr"/>
            <a:r>
              <a:rPr lang="en-GB"/>
              <a:t>The resilience plan: instructions</a:t>
            </a:r>
          </a:p>
        </p:txBody>
      </p:sp>
      <p:graphicFrame>
        <p:nvGraphicFramePr>
          <p:cNvPr id="5" name="Content Placeholder 2">
            <a:extLst>
              <a:ext uri="{FF2B5EF4-FFF2-40B4-BE49-F238E27FC236}">
                <a16:creationId xmlns:a16="http://schemas.microsoft.com/office/drawing/2014/main" id="{75473C7C-C706-44E3-8B20-1BBCD963AB5A}"/>
              </a:ext>
            </a:extLst>
          </p:cNvPr>
          <p:cNvGraphicFramePr>
            <a:graphicFrameLocks noGrp="1"/>
          </p:cNvGraphicFramePr>
          <p:nvPr>
            <p:ph idx="1"/>
            <p:extLst>
              <p:ext uri="{D42A27DB-BD31-4B8C-83A1-F6EECF244321}">
                <p14:modId xmlns:p14="http://schemas.microsoft.com/office/powerpoint/2010/main" val="2953404787"/>
              </p:ext>
            </p:extLst>
          </p:nvPr>
        </p:nvGraphicFramePr>
        <p:xfrm>
          <a:off x="685800" y="2696308"/>
          <a:ext cx="10820400" cy="34758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153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8FC945-E530-0564-CAEB-3BD64D7F91A4}"/>
              </a:ext>
            </a:extLst>
          </p:cNvPr>
          <p:cNvSpPr>
            <a:spLocks noGrp="1"/>
          </p:cNvSpPr>
          <p:nvPr>
            <p:ph type="title"/>
          </p:nvPr>
        </p:nvSpPr>
        <p:spPr>
          <a:xfrm>
            <a:off x="685800" y="701040"/>
            <a:ext cx="3390900" cy="5486400"/>
          </a:xfrm>
        </p:spPr>
        <p:txBody>
          <a:bodyPr anchor="ctr">
            <a:normAutofit/>
          </a:bodyPr>
          <a:lstStyle/>
          <a:p>
            <a:pPr algn="ctr"/>
            <a:br>
              <a:rPr lang="en-GB" dirty="0"/>
            </a:br>
            <a:br>
              <a:rPr lang="en-GB" dirty="0"/>
            </a:br>
            <a:br>
              <a:rPr lang="en-GB" dirty="0"/>
            </a:br>
            <a:br>
              <a:rPr lang="en-GB" dirty="0"/>
            </a:br>
            <a:br>
              <a:rPr lang="en-GB" dirty="0"/>
            </a:br>
            <a:br>
              <a:rPr lang="en-GB" dirty="0"/>
            </a:br>
            <a:br>
              <a:rPr lang="en-GB" dirty="0"/>
            </a:br>
            <a:br>
              <a:rPr lang="en-GB" dirty="0"/>
            </a:br>
            <a:r>
              <a:rPr lang="en-GB" dirty="0"/>
              <a:t>Evaluating your plan</a:t>
            </a:r>
          </a:p>
        </p:txBody>
      </p:sp>
      <p:graphicFrame>
        <p:nvGraphicFramePr>
          <p:cNvPr id="12" name="Content Placeholder 2">
            <a:extLst>
              <a:ext uri="{FF2B5EF4-FFF2-40B4-BE49-F238E27FC236}">
                <a16:creationId xmlns:a16="http://schemas.microsoft.com/office/drawing/2014/main" id="{B93D02CD-3E8D-F7E0-A476-25C9AFDD2F03}"/>
              </a:ext>
            </a:extLst>
          </p:cNvPr>
          <p:cNvGraphicFramePr>
            <a:graphicFrameLocks noGrp="1"/>
          </p:cNvGraphicFramePr>
          <p:nvPr>
            <p:ph idx="1"/>
            <p:extLst>
              <p:ext uri="{D42A27DB-BD31-4B8C-83A1-F6EECF244321}">
                <p14:modId xmlns:p14="http://schemas.microsoft.com/office/powerpoint/2010/main" val="2425991930"/>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Table 3">
            <a:extLst>
              <a:ext uri="{FF2B5EF4-FFF2-40B4-BE49-F238E27FC236}">
                <a16:creationId xmlns:a16="http://schemas.microsoft.com/office/drawing/2014/main" id="{6EC28495-F239-297E-D0F9-D3E14F8DF4C3}"/>
              </a:ext>
            </a:extLst>
          </p:cNvPr>
          <p:cNvGraphicFramePr>
            <a:graphicFrameLocks noGrp="1"/>
          </p:cNvGraphicFramePr>
          <p:nvPr>
            <p:extLst>
              <p:ext uri="{D42A27DB-BD31-4B8C-83A1-F6EECF244321}">
                <p14:modId xmlns:p14="http://schemas.microsoft.com/office/powerpoint/2010/main" val="153555768"/>
              </p:ext>
            </p:extLst>
          </p:nvPr>
        </p:nvGraphicFramePr>
        <p:xfrm>
          <a:off x="963930" y="734906"/>
          <a:ext cx="2834640" cy="2709334"/>
        </p:xfrm>
        <a:graphic>
          <a:graphicData uri="http://schemas.openxmlformats.org/drawingml/2006/table">
            <a:tbl>
              <a:tblPr firstRow="1" bandRow="1">
                <a:tableStyleId>{5C22544A-7EE6-4342-B048-85BDC9FD1C3A}</a:tableStyleId>
              </a:tblPr>
              <a:tblGrid>
                <a:gridCol w="1473200">
                  <a:extLst>
                    <a:ext uri="{9D8B030D-6E8A-4147-A177-3AD203B41FA5}">
                      <a16:colId xmlns:a16="http://schemas.microsoft.com/office/drawing/2014/main" val="1345015211"/>
                    </a:ext>
                  </a:extLst>
                </a:gridCol>
                <a:gridCol w="1361440">
                  <a:extLst>
                    <a:ext uri="{9D8B030D-6E8A-4147-A177-3AD203B41FA5}">
                      <a16:colId xmlns:a16="http://schemas.microsoft.com/office/drawing/2014/main" val="57797795"/>
                    </a:ext>
                  </a:extLst>
                </a:gridCol>
              </a:tblGrid>
              <a:tr h="1354667">
                <a:tc>
                  <a:txBody>
                    <a:bodyPr/>
                    <a:lstStyle/>
                    <a:p>
                      <a:r>
                        <a:rPr lang="en-GB" dirty="0"/>
                        <a:t>Support </a:t>
                      </a:r>
                    </a:p>
                  </a:txBody>
                  <a:tcPr/>
                </a:tc>
                <a:tc>
                  <a:txBody>
                    <a:bodyPr/>
                    <a:lstStyle/>
                    <a:p>
                      <a:r>
                        <a:rPr lang="en-GB" dirty="0"/>
                        <a:t>Strategy </a:t>
                      </a:r>
                    </a:p>
                  </a:txBody>
                  <a:tcPr/>
                </a:tc>
                <a:extLst>
                  <a:ext uri="{0D108BD9-81ED-4DB2-BD59-A6C34878D82A}">
                    <a16:rowId xmlns:a16="http://schemas.microsoft.com/office/drawing/2014/main" val="1996251570"/>
                  </a:ext>
                </a:extLst>
              </a:tr>
              <a:tr h="1354667">
                <a:tc>
                  <a:txBody>
                    <a:bodyPr/>
                    <a:lstStyle/>
                    <a:p>
                      <a:r>
                        <a:rPr lang="en-GB" dirty="0"/>
                        <a:t>Sagacity </a:t>
                      </a:r>
                    </a:p>
                  </a:txBody>
                  <a:tcPr/>
                </a:tc>
                <a:tc>
                  <a:txBody>
                    <a:bodyPr/>
                    <a:lstStyle/>
                    <a:p>
                      <a:r>
                        <a:rPr lang="en-GB" dirty="0"/>
                        <a:t>Solution </a:t>
                      </a:r>
                    </a:p>
                  </a:txBody>
                  <a:tcPr/>
                </a:tc>
                <a:extLst>
                  <a:ext uri="{0D108BD9-81ED-4DB2-BD59-A6C34878D82A}">
                    <a16:rowId xmlns:a16="http://schemas.microsoft.com/office/drawing/2014/main" val="214395714"/>
                  </a:ext>
                </a:extLst>
              </a:tr>
            </a:tbl>
          </a:graphicData>
        </a:graphic>
      </p:graphicFrame>
    </p:spTree>
    <p:extLst>
      <p:ext uri="{BB962C8B-B14F-4D97-AF65-F5344CB8AC3E}">
        <p14:creationId xmlns:p14="http://schemas.microsoft.com/office/powerpoint/2010/main" val="26054933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ED2A1F-FD68-EC65-3626-7B18C9CE135D}"/>
              </a:ext>
            </a:extLst>
          </p:cNvPr>
          <p:cNvSpPr>
            <a:spLocks noGrp="1"/>
          </p:cNvSpPr>
          <p:nvPr>
            <p:ph type="title"/>
          </p:nvPr>
        </p:nvSpPr>
        <p:spPr>
          <a:xfrm>
            <a:off x="685800" y="701040"/>
            <a:ext cx="3390900" cy="5486400"/>
          </a:xfrm>
        </p:spPr>
        <p:txBody>
          <a:bodyPr anchor="ctr">
            <a:normAutofit/>
          </a:bodyPr>
          <a:lstStyle/>
          <a:p>
            <a:pPr algn="ctr"/>
            <a:r>
              <a:rPr lang="en-GB" sz="3000" dirty="0"/>
              <a:t>Energy management audit</a:t>
            </a:r>
            <a:br>
              <a:rPr lang="en-GB" sz="3000" dirty="0"/>
            </a:br>
            <a:br>
              <a:rPr lang="en-GB" sz="3000" dirty="0"/>
            </a:br>
            <a:br>
              <a:rPr lang="en-GB" sz="3000" dirty="0"/>
            </a:br>
            <a:endParaRPr lang="en-GB" sz="3000" dirty="0"/>
          </a:p>
        </p:txBody>
      </p:sp>
      <p:graphicFrame>
        <p:nvGraphicFramePr>
          <p:cNvPr id="5" name="Content Placeholder 2">
            <a:extLst>
              <a:ext uri="{FF2B5EF4-FFF2-40B4-BE49-F238E27FC236}">
                <a16:creationId xmlns:a16="http://schemas.microsoft.com/office/drawing/2014/main" id="{A775DC94-AA1C-A38E-CA78-7C0F2A00219D}"/>
              </a:ext>
            </a:extLst>
          </p:cNvPr>
          <p:cNvGraphicFramePr>
            <a:graphicFrameLocks noGrp="1"/>
          </p:cNvGraphicFramePr>
          <p:nvPr>
            <p:ph idx="1"/>
            <p:extLst>
              <p:ext uri="{D42A27DB-BD31-4B8C-83A1-F6EECF244321}">
                <p14:modId xmlns:p14="http://schemas.microsoft.com/office/powerpoint/2010/main" val="3197263769"/>
              </p:ext>
            </p:extLst>
          </p:nvPr>
        </p:nvGraphicFramePr>
        <p:xfrm>
          <a:off x="5115339" y="278297"/>
          <a:ext cx="6811618" cy="63345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191B9067-FE3E-523D-A54C-FF5B1B54F1E7}"/>
              </a:ext>
            </a:extLst>
          </p:cNvPr>
          <p:cNvSpPr txBox="1"/>
          <p:nvPr/>
        </p:nvSpPr>
        <p:spPr>
          <a:xfrm>
            <a:off x="346323" y="3937396"/>
            <a:ext cx="4266317" cy="2585323"/>
          </a:xfrm>
          <a:prstGeom prst="rect">
            <a:avLst/>
          </a:prstGeom>
          <a:noFill/>
        </p:spPr>
        <p:txBody>
          <a:bodyPr wrap="square" rtlCol="0">
            <a:spAutoFit/>
          </a:bodyPr>
          <a:lstStyle/>
          <a:p>
            <a:pPr lvl="0"/>
            <a:r>
              <a:rPr lang="en-GB" dirty="0"/>
              <a:t>To continue to operate at our best, it is important to know where we obtain energy from and what we can do to refuel. Our energy sources are closely connected to our basic human needs that cover mind, body, emotions, and spirit. These interact together to influence one another; therefore, no one source is enough on its own.</a:t>
            </a:r>
            <a:endParaRPr lang="en-US" dirty="0"/>
          </a:p>
        </p:txBody>
      </p:sp>
    </p:spTree>
    <p:extLst>
      <p:ext uri="{BB962C8B-B14F-4D97-AF65-F5344CB8AC3E}">
        <p14:creationId xmlns:p14="http://schemas.microsoft.com/office/powerpoint/2010/main" val="3199237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54B2BFE-0A21-8FB6-A9B6-F5FBB1EE6771}"/>
              </a:ext>
            </a:extLst>
          </p:cNvPr>
          <p:cNvGraphicFramePr>
            <a:graphicFrameLocks noGrp="1"/>
          </p:cNvGraphicFramePr>
          <p:nvPr>
            <p:ph idx="1"/>
            <p:extLst>
              <p:ext uri="{D42A27DB-BD31-4B8C-83A1-F6EECF244321}">
                <p14:modId xmlns:p14="http://schemas.microsoft.com/office/powerpoint/2010/main" val="694714465"/>
              </p:ext>
            </p:extLst>
          </p:nvPr>
        </p:nvGraphicFramePr>
        <p:xfrm>
          <a:off x="482600" y="882650"/>
          <a:ext cx="11226800" cy="4785360"/>
        </p:xfrm>
        <a:graphic>
          <a:graphicData uri="http://schemas.openxmlformats.org/drawingml/2006/table">
            <a:tbl>
              <a:tblPr firstRow="1" bandRow="1">
                <a:tableStyleId>{5C22544A-7EE6-4342-B048-85BDC9FD1C3A}</a:tableStyleId>
              </a:tblPr>
              <a:tblGrid>
                <a:gridCol w="10111635">
                  <a:extLst>
                    <a:ext uri="{9D8B030D-6E8A-4147-A177-3AD203B41FA5}">
                      <a16:colId xmlns:a16="http://schemas.microsoft.com/office/drawing/2014/main" val="141102070"/>
                    </a:ext>
                  </a:extLst>
                </a:gridCol>
                <a:gridCol w="1115165">
                  <a:extLst>
                    <a:ext uri="{9D8B030D-6E8A-4147-A177-3AD203B41FA5}">
                      <a16:colId xmlns:a16="http://schemas.microsoft.com/office/drawing/2014/main" val="4191461804"/>
                    </a:ext>
                  </a:extLst>
                </a:gridCol>
              </a:tblGrid>
              <a:tr h="370840">
                <a:tc>
                  <a:txBody>
                    <a:bodyPr/>
                    <a:lstStyle/>
                    <a:p>
                      <a:pPr algn="ctr"/>
                      <a:r>
                        <a:rPr lang="en-GB" sz="1800" dirty="0"/>
                        <a:t>Body </a:t>
                      </a:r>
                    </a:p>
                  </a:txBody>
                  <a:tcPr/>
                </a:tc>
                <a:tc>
                  <a:txBody>
                    <a:bodyPr/>
                    <a:lstStyle/>
                    <a:p>
                      <a:endParaRPr lang="en-GB"/>
                    </a:p>
                  </a:txBody>
                  <a:tcPr/>
                </a:tc>
                <a:extLst>
                  <a:ext uri="{0D108BD9-81ED-4DB2-BD59-A6C34878D82A}">
                    <a16:rowId xmlns:a16="http://schemas.microsoft.com/office/drawing/2014/main" val="3059350930"/>
                  </a:ext>
                </a:extLst>
              </a:tr>
              <a:tr h="370840">
                <a:tc>
                  <a:txBody>
                    <a:bodyPr/>
                    <a:lstStyle/>
                    <a:p>
                      <a:r>
                        <a:rPr lang="en-GB" sz="1800" dirty="0"/>
                        <a:t>I frequently skip breakfast, or I settle for something that isn’t nutritious.</a:t>
                      </a:r>
                    </a:p>
                  </a:txBody>
                  <a:tcPr/>
                </a:tc>
                <a:tc>
                  <a:txBody>
                    <a:bodyPr/>
                    <a:lstStyle/>
                    <a:p>
                      <a:r>
                        <a:rPr lang="en-GB" dirty="0"/>
                        <a:t>o</a:t>
                      </a:r>
                    </a:p>
                  </a:txBody>
                  <a:tcPr/>
                </a:tc>
                <a:extLst>
                  <a:ext uri="{0D108BD9-81ED-4DB2-BD59-A6C34878D82A}">
                    <a16:rowId xmlns:a16="http://schemas.microsoft.com/office/drawing/2014/main" val="2173735723"/>
                  </a:ext>
                </a:extLst>
              </a:tr>
              <a:tr h="370840">
                <a:tc>
                  <a:txBody>
                    <a:bodyPr/>
                    <a:lstStyle/>
                    <a:p>
                      <a:r>
                        <a:rPr lang="en-GB" sz="1800" dirty="0"/>
                        <a:t>I often wake up feeling tired and rarely get at least seven to eight hours of sleep.</a:t>
                      </a:r>
                    </a:p>
                  </a:txBody>
                  <a:tcPr/>
                </a:tc>
                <a:tc>
                  <a:txBody>
                    <a:bodyPr/>
                    <a:lstStyle/>
                    <a:p>
                      <a:r>
                        <a:rPr lang="en-GB" dirty="0"/>
                        <a:t>o</a:t>
                      </a:r>
                    </a:p>
                  </a:txBody>
                  <a:tcPr/>
                </a:tc>
                <a:extLst>
                  <a:ext uri="{0D108BD9-81ED-4DB2-BD59-A6C34878D82A}">
                    <a16:rowId xmlns:a16="http://schemas.microsoft.com/office/drawing/2014/main" val="2375987627"/>
                  </a:ext>
                </a:extLst>
              </a:tr>
              <a:tr h="370840">
                <a:tc>
                  <a:txBody>
                    <a:bodyPr/>
                    <a:lstStyle/>
                    <a:p>
                      <a:r>
                        <a:rPr lang="en-GB" sz="1800" dirty="0"/>
                        <a:t>I don’t take regular breaks during the day to renew and recharge, e.g., I often eat lunch at my desk, if I eat it at all.</a:t>
                      </a:r>
                    </a:p>
                  </a:txBody>
                  <a:tcPr/>
                </a:tc>
                <a:tc>
                  <a:txBody>
                    <a:bodyPr/>
                    <a:lstStyle/>
                    <a:p>
                      <a:r>
                        <a:rPr lang="en-GB" dirty="0"/>
                        <a:t>o</a:t>
                      </a:r>
                    </a:p>
                  </a:txBody>
                  <a:tcPr/>
                </a:tc>
                <a:extLst>
                  <a:ext uri="{0D108BD9-81ED-4DB2-BD59-A6C34878D82A}">
                    <a16:rowId xmlns:a16="http://schemas.microsoft.com/office/drawing/2014/main" val="927504135"/>
                  </a:ext>
                </a:extLst>
              </a:tr>
              <a:tr h="370840">
                <a:tc>
                  <a:txBody>
                    <a:bodyPr/>
                    <a:lstStyle/>
                    <a:p>
                      <a:r>
                        <a:rPr lang="en-GB" sz="1800" dirty="0"/>
                        <a:t>I could work out more often (i.e., I do less than three cardiovascular exercise sessions per week and strength training at least once a week).</a:t>
                      </a:r>
                    </a:p>
                  </a:txBody>
                  <a:tcPr/>
                </a:tc>
                <a:tc>
                  <a:txBody>
                    <a:bodyPr/>
                    <a:lstStyle/>
                    <a:p>
                      <a:r>
                        <a:rPr lang="en-GB" dirty="0"/>
                        <a:t>o</a:t>
                      </a:r>
                    </a:p>
                  </a:txBody>
                  <a:tcPr/>
                </a:tc>
                <a:extLst>
                  <a:ext uri="{0D108BD9-81ED-4DB2-BD59-A6C34878D82A}">
                    <a16:rowId xmlns:a16="http://schemas.microsoft.com/office/drawing/2014/main" val="2047420366"/>
                  </a:ext>
                </a:extLst>
              </a:tr>
              <a:tr h="370840">
                <a:tc>
                  <a:txBody>
                    <a:bodyPr/>
                    <a:lstStyle/>
                    <a:p>
                      <a:pPr algn="ctr"/>
                      <a:r>
                        <a:rPr lang="en-GB" sz="1800" b="1" dirty="0">
                          <a:solidFill>
                            <a:schemeClr val="bg1"/>
                          </a:solidFill>
                        </a:rPr>
                        <a:t>Emotions </a:t>
                      </a:r>
                    </a:p>
                  </a:txBody>
                  <a:tcPr>
                    <a:solidFill>
                      <a:schemeClr val="tx2">
                        <a:lumMod val="50000"/>
                        <a:lumOff val="50000"/>
                      </a:schemeClr>
                    </a:solidFill>
                  </a:tcPr>
                </a:tc>
                <a:tc>
                  <a:txBody>
                    <a:bodyPr/>
                    <a:lstStyle/>
                    <a:p>
                      <a:endParaRPr lang="en-GB" dirty="0"/>
                    </a:p>
                  </a:txBody>
                  <a:tcPr>
                    <a:solidFill>
                      <a:schemeClr val="tx2">
                        <a:lumMod val="50000"/>
                        <a:lumOff val="50000"/>
                      </a:schemeClr>
                    </a:solidFill>
                  </a:tcPr>
                </a:tc>
                <a:extLst>
                  <a:ext uri="{0D108BD9-81ED-4DB2-BD59-A6C34878D82A}">
                    <a16:rowId xmlns:a16="http://schemas.microsoft.com/office/drawing/2014/main" val="557055613"/>
                  </a:ext>
                </a:extLst>
              </a:tr>
              <a:tr h="370840">
                <a:tc>
                  <a:txBody>
                    <a:bodyPr/>
                    <a:lstStyle/>
                    <a:p>
                      <a:pPr algn="l"/>
                      <a:r>
                        <a:rPr lang="en-GB" sz="1800" dirty="0"/>
                        <a:t>I don’t feel like I have enough time with my family and loved ones. When I’m with them, I often feel like my thoughts are distracted on other things, such as work.</a:t>
                      </a:r>
                      <a:endParaRPr lang="en-GB" sz="1800" b="1" dirty="0">
                        <a:solidFill>
                          <a:schemeClr val="bg1"/>
                        </a:solidFill>
                      </a:endParaRPr>
                    </a:p>
                  </a:txBody>
                  <a:tcPr>
                    <a:solidFill>
                      <a:schemeClr val="bg1">
                        <a:lumMod val="85000"/>
                      </a:schemeClr>
                    </a:solidFill>
                  </a:tcPr>
                </a:tc>
                <a:tc>
                  <a:txBody>
                    <a:bodyPr/>
                    <a:lstStyle/>
                    <a:p>
                      <a:r>
                        <a:rPr lang="en-GB" dirty="0"/>
                        <a:t>o</a:t>
                      </a:r>
                    </a:p>
                  </a:txBody>
                  <a:tcPr>
                    <a:solidFill>
                      <a:schemeClr val="bg1">
                        <a:lumMod val="85000"/>
                      </a:schemeClr>
                    </a:solidFill>
                  </a:tcPr>
                </a:tc>
                <a:extLst>
                  <a:ext uri="{0D108BD9-81ED-4DB2-BD59-A6C34878D82A}">
                    <a16:rowId xmlns:a16="http://schemas.microsoft.com/office/drawing/2014/main" val="2977620171"/>
                  </a:ext>
                </a:extLst>
              </a:tr>
              <a:tr h="370840">
                <a:tc>
                  <a:txBody>
                    <a:bodyPr/>
                    <a:lstStyle/>
                    <a:p>
                      <a:pPr algn="l"/>
                      <a:r>
                        <a:rPr lang="en-GB" sz="1800" dirty="0"/>
                        <a:t>I could express my appreciation to others and/or savour my accomplishments and blessings more frequently.</a:t>
                      </a:r>
                      <a:endParaRPr lang="en-GB" sz="1800" b="1" dirty="0">
                        <a:solidFill>
                          <a:schemeClr val="bg1"/>
                        </a:solidFill>
                      </a:endParaRPr>
                    </a:p>
                  </a:txBody>
                  <a:tcPr>
                    <a:solidFill>
                      <a:schemeClr val="tx2">
                        <a:lumMod val="10000"/>
                        <a:lumOff val="90000"/>
                      </a:schemeClr>
                    </a:solidFill>
                  </a:tcPr>
                </a:tc>
                <a:tc>
                  <a:txBody>
                    <a:bodyPr/>
                    <a:lstStyle/>
                    <a:p>
                      <a:r>
                        <a:rPr lang="en-GB" dirty="0"/>
                        <a:t>o</a:t>
                      </a:r>
                    </a:p>
                  </a:txBody>
                  <a:tcPr>
                    <a:solidFill>
                      <a:schemeClr val="tx2">
                        <a:lumMod val="10000"/>
                        <a:lumOff val="90000"/>
                      </a:schemeClr>
                    </a:solidFill>
                  </a:tcPr>
                </a:tc>
                <a:extLst>
                  <a:ext uri="{0D108BD9-81ED-4DB2-BD59-A6C34878D82A}">
                    <a16:rowId xmlns:a16="http://schemas.microsoft.com/office/drawing/2014/main" val="3510037004"/>
                  </a:ext>
                </a:extLst>
              </a:tr>
              <a:tr h="370840">
                <a:tc>
                  <a:txBody>
                    <a:bodyPr/>
                    <a:lstStyle/>
                    <a:p>
                      <a:pPr algn="l"/>
                      <a:r>
                        <a:rPr lang="en-GB" sz="1800" dirty="0"/>
                        <a:t>I often find myself feeling irritable, impatient, or stressed at work, especially when work is demanding.</a:t>
                      </a:r>
                      <a:endParaRPr lang="en-GB" sz="1800" b="1" dirty="0">
                        <a:solidFill>
                          <a:schemeClr val="bg1"/>
                        </a:solidFill>
                      </a:endParaRPr>
                    </a:p>
                  </a:txBody>
                  <a:tcPr>
                    <a:solidFill>
                      <a:schemeClr val="bg1">
                        <a:lumMod val="85000"/>
                      </a:schemeClr>
                    </a:solidFill>
                  </a:tcPr>
                </a:tc>
                <a:tc>
                  <a:txBody>
                    <a:bodyPr/>
                    <a:lstStyle/>
                    <a:p>
                      <a:r>
                        <a:rPr lang="en-GB" dirty="0"/>
                        <a:t>o</a:t>
                      </a:r>
                    </a:p>
                  </a:txBody>
                  <a:tcPr>
                    <a:solidFill>
                      <a:schemeClr val="bg1">
                        <a:lumMod val="85000"/>
                      </a:schemeClr>
                    </a:solidFill>
                  </a:tcPr>
                </a:tc>
                <a:extLst>
                  <a:ext uri="{0D108BD9-81ED-4DB2-BD59-A6C34878D82A}">
                    <a16:rowId xmlns:a16="http://schemas.microsoft.com/office/drawing/2014/main" val="3041403383"/>
                  </a:ext>
                </a:extLst>
              </a:tr>
              <a:tr h="370840">
                <a:tc>
                  <a:txBody>
                    <a:bodyPr/>
                    <a:lstStyle/>
                    <a:p>
                      <a:pPr algn="l"/>
                      <a:r>
                        <a:rPr lang="en-GB" sz="1800" dirty="0"/>
                        <a:t>I have too little time for the activities that I genuinely enjoy.</a:t>
                      </a:r>
                      <a:endParaRPr lang="en-GB" sz="1800" b="1" dirty="0">
                        <a:solidFill>
                          <a:schemeClr val="bg1"/>
                        </a:solidFill>
                      </a:endParaRPr>
                    </a:p>
                  </a:txBody>
                  <a:tcPr>
                    <a:solidFill>
                      <a:schemeClr val="tx2">
                        <a:lumMod val="10000"/>
                        <a:lumOff val="90000"/>
                      </a:schemeClr>
                    </a:solidFill>
                  </a:tcPr>
                </a:tc>
                <a:tc>
                  <a:txBody>
                    <a:bodyPr/>
                    <a:lstStyle/>
                    <a:p>
                      <a:r>
                        <a:rPr lang="en-GB" dirty="0"/>
                        <a:t>o</a:t>
                      </a:r>
                    </a:p>
                  </a:txBody>
                  <a:tcPr>
                    <a:solidFill>
                      <a:schemeClr val="bg1">
                        <a:lumMod val="85000"/>
                      </a:schemeClr>
                    </a:solidFill>
                  </a:tcPr>
                </a:tc>
                <a:extLst>
                  <a:ext uri="{0D108BD9-81ED-4DB2-BD59-A6C34878D82A}">
                    <a16:rowId xmlns:a16="http://schemas.microsoft.com/office/drawing/2014/main" val="1849050416"/>
                  </a:ext>
                </a:extLst>
              </a:tr>
            </a:tbl>
          </a:graphicData>
        </a:graphic>
      </p:graphicFrame>
    </p:spTree>
    <p:extLst>
      <p:ext uri="{BB962C8B-B14F-4D97-AF65-F5344CB8AC3E}">
        <p14:creationId xmlns:p14="http://schemas.microsoft.com/office/powerpoint/2010/main" val="30477530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35F623-AB03-A1FB-E1E1-E12FDBFBB357}"/>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CE7DF69-778E-D60E-64FF-8806122A9FD1}"/>
              </a:ext>
            </a:extLst>
          </p:cNvPr>
          <p:cNvGraphicFramePr>
            <a:graphicFrameLocks noGrp="1"/>
          </p:cNvGraphicFramePr>
          <p:nvPr>
            <p:ph idx="1"/>
            <p:extLst>
              <p:ext uri="{D42A27DB-BD31-4B8C-83A1-F6EECF244321}">
                <p14:modId xmlns:p14="http://schemas.microsoft.com/office/powerpoint/2010/main" val="496331217"/>
              </p:ext>
            </p:extLst>
          </p:nvPr>
        </p:nvGraphicFramePr>
        <p:xfrm>
          <a:off x="482600" y="892810"/>
          <a:ext cx="11226800" cy="4785360"/>
        </p:xfrm>
        <a:graphic>
          <a:graphicData uri="http://schemas.openxmlformats.org/drawingml/2006/table">
            <a:tbl>
              <a:tblPr firstRow="1" bandRow="1">
                <a:tableStyleId>{5C22544A-7EE6-4342-B048-85BDC9FD1C3A}</a:tableStyleId>
              </a:tblPr>
              <a:tblGrid>
                <a:gridCol w="10111635">
                  <a:extLst>
                    <a:ext uri="{9D8B030D-6E8A-4147-A177-3AD203B41FA5}">
                      <a16:colId xmlns:a16="http://schemas.microsoft.com/office/drawing/2014/main" val="141102070"/>
                    </a:ext>
                  </a:extLst>
                </a:gridCol>
                <a:gridCol w="1115165">
                  <a:extLst>
                    <a:ext uri="{9D8B030D-6E8A-4147-A177-3AD203B41FA5}">
                      <a16:colId xmlns:a16="http://schemas.microsoft.com/office/drawing/2014/main" val="4191461804"/>
                    </a:ext>
                  </a:extLst>
                </a:gridCol>
              </a:tblGrid>
              <a:tr h="370840">
                <a:tc>
                  <a:txBody>
                    <a:bodyPr/>
                    <a:lstStyle/>
                    <a:p>
                      <a:pPr algn="ctr"/>
                      <a:r>
                        <a:rPr lang="en-GB" sz="1800" dirty="0"/>
                        <a:t>Mind </a:t>
                      </a:r>
                    </a:p>
                  </a:txBody>
                  <a:tcPr/>
                </a:tc>
                <a:tc>
                  <a:txBody>
                    <a:bodyPr/>
                    <a:lstStyle/>
                    <a:p>
                      <a:endParaRPr lang="en-GB"/>
                    </a:p>
                  </a:txBody>
                  <a:tcPr/>
                </a:tc>
                <a:extLst>
                  <a:ext uri="{0D108BD9-81ED-4DB2-BD59-A6C34878D82A}">
                    <a16:rowId xmlns:a16="http://schemas.microsoft.com/office/drawing/2014/main" val="3059350930"/>
                  </a:ext>
                </a:extLst>
              </a:tr>
              <a:tr h="370840">
                <a:tc>
                  <a:txBody>
                    <a:bodyPr/>
                    <a:lstStyle/>
                    <a:p>
                      <a:r>
                        <a:rPr lang="en-GB" dirty="0"/>
                        <a:t>I regularly work in the evenings or on weekends, and I rarely take an e-mail-free holiday.</a:t>
                      </a:r>
                      <a:endParaRPr lang="en-GB" sz="1800" dirty="0"/>
                    </a:p>
                  </a:txBody>
                  <a:tcPr/>
                </a:tc>
                <a:tc>
                  <a:txBody>
                    <a:bodyPr/>
                    <a:lstStyle/>
                    <a:p>
                      <a:r>
                        <a:rPr lang="en-GB" dirty="0"/>
                        <a:t>o</a:t>
                      </a:r>
                    </a:p>
                  </a:txBody>
                  <a:tcPr/>
                </a:tc>
                <a:extLst>
                  <a:ext uri="{0D108BD9-81ED-4DB2-BD59-A6C34878D82A}">
                    <a16:rowId xmlns:a16="http://schemas.microsoft.com/office/drawing/2014/main" val="2173735723"/>
                  </a:ext>
                </a:extLst>
              </a:tr>
              <a:tr h="370840">
                <a:tc>
                  <a:txBody>
                    <a:bodyPr/>
                    <a:lstStyle/>
                    <a:p>
                      <a:r>
                        <a:rPr lang="en-GB" dirty="0"/>
                        <a:t>I have difficulty focusing on one thing at a time, and I am easily distracted during the day, e.g., by e-mail.</a:t>
                      </a:r>
                      <a:endParaRPr lang="en-GB" sz="1800" dirty="0"/>
                    </a:p>
                  </a:txBody>
                  <a:tcPr/>
                </a:tc>
                <a:tc>
                  <a:txBody>
                    <a:bodyPr/>
                    <a:lstStyle/>
                    <a:p>
                      <a:r>
                        <a:rPr lang="en-GB" dirty="0"/>
                        <a:t>o</a:t>
                      </a:r>
                    </a:p>
                  </a:txBody>
                  <a:tcPr/>
                </a:tc>
                <a:extLst>
                  <a:ext uri="{0D108BD9-81ED-4DB2-BD59-A6C34878D82A}">
                    <a16:rowId xmlns:a16="http://schemas.microsoft.com/office/drawing/2014/main" val="2375987627"/>
                  </a:ext>
                </a:extLst>
              </a:tr>
              <a:tr h="370840">
                <a:tc>
                  <a:txBody>
                    <a:bodyPr/>
                    <a:lstStyle/>
                    <a:p>
                      <a:r>
                        <a:rPr lang="en-GB" dirty="0"/>
                        <a:t>I don’t take enough time for strategizing, reflection, and creative thinking.</a:t>
                      </a:r>
                      <a:endParaRPr lang="en-GB" sz="1800" dirty="0"/>
                    </a:p>
                  </a:txBody>
                  <a:tcPr/>
                </a:tc>
                <a:tc>
                  <a:txBody>
                    <a:bodyPr/>
                    <a:lstStyle/>
                    <a:p>
                      <a:r>
                        <a:rPr lang="en-GB" dirty="0"/>
                        <a:t>o</a:t>
                      </a:r>
                    </a:p>
                  </a:txBody>
                  <a:tcPr/>
                </a:tc>
                <a:extLst>
                  <a:ext uri="{0D108BD9-81ED-4DB2-BD59-A6C34878D82A}">
                    <a16:rowId xmlns:a16="http://schemas.microsoft.com/office/drawing/2014/main" val="927504135"/>
                  </a:ext>
                </a:extLst>
              </a:tr>
              <a:tr h="370840">
                <a:tc>
                  <a:txBody>
                    <a:bodyPr/>
                    <a:lstStyle/>
                    <a:p>
                      <a:r>
                        <a:rPr lang="en-GB" dirty="0"/>
                        <a:t>I spend much of my day reacting to immediate demands and crises, rather than focusing on activities with longer-term value.</a:t>
                      </a:r>
                      <a:endParaRPr lang="en-GB" sz="1800" dirty="0"/>
                    </a:p>
                  </a:txBody>
                  <a:tcPr/>
                </a:tc>
                <a:tc>
                  <a:txBody>
                    <a:bodyPr/>
                    <a:lstStyle/>
                    <a:p>
                      <a:r>
                        <a:rPr lang="en-GB" dirty="0"/>
                        <a:t>o</a:t>
                      </a:r>
                    </a:p>
                  </a:txBody>
                  <a:tcPr/>
                </a:tc>
                <a:extLst>
                  <a:ext uri="{0D108BD9-81ED-4DB2-BD59-A6C34878D82A}">
                    <a16:rowId xmlns:a16="http://schemas.microsoft.com/office/drawing/2014/main" val="2047420366"/>
                  </a:ext>
                </a:extLst>
              </a:tr>
              <a:tr h="370840">
                <a:tc>
                  <a:txBody>
                    <a:bodyPr/>
                    <a:lstStyle/>
                    <a:p>
                      <a:pPr algn="ctr"/>
                      <a:r>
                        <a:rPr lang="en-GB" sz="1800" b="1" dirty="0">
                          <a:solidFill>
                            <a:schemeClr val="bg1"/>
                          </a:solidFill>
                        </a:rPr>
                        <a:t>Spirit</a:t>
                      </a:r>
                    </a:p>
                  </a:txBody>
                  <a:tcPr>
                    <a:solidFill>
                      <a:schemeClr val="tx2">
                        <a:lumMod val="50000"/>
                        <a:lumOff val="50000"/>
                      </a:schemeClr>
                    </a:solidFill>
                  </a:tcPr>
                </a:tc>
                <a:tc>
                  <a:txBody>
                    <a:bodyPr/>
                    <a:lstStyle/>
                    <a:p>
                      <a:endParaRPr lang="en-GB" dirty="0"/>
                    </a:p>
                  </a:txBody>
                  <a:tcPr>
                    <a:solidFill>
                      <a:schemeClr val="tx2">
                        <a:lumMod val="50000"/>
                        <a:lumOff val="50000"/>
                      </a:schemeClr>
                    </a:solidFill>
                  </a:tcPr>
                </a:tc>
                <a:extLst>
                  <a:ext uri="{0D108BD9-81ED-4DB2-BD59-A6C34878D82A}">
                    <a16:rowId xmlns:a16="http://schemas.microsoft.com/office/drawing/2014/main" val="557055613"/>
                  </a:ext>
                </a:extLst>
              </a:tr>
              <a:tr h="370840">
                <a:tc>
                  <a:txBody>
                    <a:bodyPr/>
                    <a:lstStyle/>
                    <a:p>
                      <a:pPr algn="l"/>
                      <a:r>
                        <a:rPr lang="en-GB" dirty="0"/>
                        <a:t>My decisions at work are more often influenced by external demands than by a strong, clear sense of my purpose.</a:t>
                      </a:r>
                      <a:endParaRPr lang="en-GB" sz="1800" b="1" dirty="0">
                        <a:solidFill>
                          <a:schemeClr val="bg1"/>
                        </a:solidFill>
                      </a:endParaRPr>
                    </a:p>
                  </a:txBody>
                  <a:tcPr>
                    <a:solidFill>
                      <a:schemeClr val="bg1">
                        <a:lumMod val="85000"/>
                      </a:schemeClr>
                    </a:solidFill>
                  </a:tcPr>
                </a:tc>
                <a:tc>
                  <a:txBody>
                    <a:bodyPr/>
                    <a:lstStyle/>
                    <a:p>
                      <a:r>
                        <a:rPr lang="en-GB" dirty="0"/>
                        <a:t>o</a:t>
                      </a:r>
                    </a:p>
                  </a:txBody>
                  <a:tcPr>
                    <a:solidFill>
                      <a:schemeClr val="bg1">
                        <a:lumMod val="85000"/>
                      </a:schemeClr>
                    </a:solidFill>
                  </a:tcPr>
                </a:tc>
                <a:extLst>
                  <a:ext uri="{0D108BD9-81ED-4DB2-BD59-A6C34878D82A}">
                    <a16:rowId xmlns:a16="http://schemas.microsoft.com/office/drawing/2014/main" val="2977620171"/>
                  </a:ext>
                </a:extLst>
              </a:tr>
              <a:tr h="370840">
                <a:tc>
                  <a:txBody>
                    <a:bodyPr/>
                    <a:lstStyle/>
                    <a:p>
                      <a:pPr algn="l"/>
                      <a:r>
                        <a:rPr lang="en-GB" dirty="0"/>
                        <a:t>I don’t invest as much time and energy as I would like to make a positive difference in other peoples’ lives or the world.</a:t>
                      </a:r>
                      <a:endParaRPr lang="en-GB" sz="1800" b="1" dirty="0">
                        <a:solidFill>
                          <a:schemeClr val="bg1"/>
                        </a:solidFill>
                      </a:endParaRPr>
                    </a:p>
                  </a:txBody>
                  <a:tcPr>
                    <a:solidFill>
                      <a:schemeClr val="tx2">
                        <a:lumMod val="10000"/>
                        <a:lumOff val="90000"/>
                      </a:schemeClr>
                    </a:solidFill>
                  </a:tcPr>
                </a:tc>
                <a:tc>
                  <a:txBody>
                    <a:bodyPr/>
                    <a:lstStyle/>
                    <a:p>
                      <a:r>
                        <a:rPr lang="en-GB" dirty="0"/>
                        <a:t>o</a:t>
                      </a:r>
                    </a:p>
                  </a:txBody>
                  <a:tcPr>
                    <a:solidFill>
                      <a:schemeClr val="tx2">
                        <a:lumMod val="10000"/>
                        <a:lumOff val="90000"/>
                      </a:schemeClr>
                    </a:solidFill>
                  </a:tcPr>
                </a:tc>
                <a:extLst>
                  <a:ext uri="{0D108BD9-81ED-4DB2-BD59-A6C34878D82A}">
                    <a16:rowId xmlns:a16="http://schemas.microsoft.com/office/drawing/2014/main" val="3510037004"/>
                  </a:ext>
                </a:extLst>
              </a:tr>
              <a:tr h="370840">
                <a:tc>
                  <a:txBody>
                    <a:bodyPr/>
                    <a:lstStyle/>
                    <a:p>
                      <a:pPr algn="l"/>
                      <a:r>
                        <a:rPr lang="en-GB" dirty="0"/>
                        <a:t>There are significant gaps between what I hold to be most important in my life and how I allocate my time and energy.</a:t>
                      </a:r>
                      <a:endParaRPr lang="en-GB" sz="1800" b="1" dirty="0">
                        <a:solidFill>
                          <a:schemeClr val="bg1"/>
                        </a:solidFill>
                      </a:endParaRPr>
                    </a:p>
                  </a:txBody>
                  <a:tcPr>
                    <a:solidFill>
                      <a:schemeClr val="bg1">
                        <a:lumMod val="85000"/>
                      </a:schemeClr>
                    </a:solidFill>
                  </a:tcPr>
                </a:tc>
                <a:tc>
                  <a:txBody>
                    <a:bodyPr/>
                    <a:lstStyle/>
                    <a:p>
                      <a:r>
                        <a:rPr lang="en-GB" dirty="0"/>
                        <a:t>o</a:t>
                      </a:r>
                    </a:p>
                  </a:txBody>
                  <a:tcPr>
                    <a:solidFill>
                      <a:schemeClr val="bg1">
                        <a:lumMod val="85000"/>
                      </a:schemeClr>
                    </a:solidFill>
                  </a:tcPr>
                </a:tc>
                <a:extLst>
                  <a:ext uri="{0D108BD9-81ED-4DB2-BD59-A6C34878D82A}">
                    <a16:rowId xmlns:a16="http://schemas.microsoft.com/office/drawing/2014/main" val="3041403383"/>
                  </a:ext>
                </a:extLst>
              </a:tr>
              <a:tr h="370840">
                <a:tc>
                  <a:txBody>
                    <a:bodyPr/>
                    <a:lstStyle/>
                    <a:p>
                      <a:pPr algn="l"/>
                      <a:r>
                        <a:rPr lang="en-GB" dirty="0"/>
                        <a:t>I don’t spend enough time at work doing what I do best and enjoy the most.</a:t>
                      </a:r>
                      <a:endParaRPr lang="en-GB" sz="1800" b="1" dirty="0">
                        <a:solidFill>
                          <a:schemeClr val="bg1"/>
                        </a:solidFill>
                      </a:endParaRPr>
                    </a:p>
                  </a:txBody>
                  <a:tcPr>
                    <a:solidFill>
                      <a:schemeClr val="tx2">
                        <a:lumMod val="10000"/>
                        <a:lumOff val="90000"/>
                      </a:schemeClr>
                    </a:solidFill>
                  </a:tcPr>
                </a:tc>
                <a:tc>
                  <a:txBody>
                    <a:bodyPr/>
                    <a:lstStyle/>
                    <a:p>
                      <a:r>
                        <a:rPr lang="en-GB" dirty="0"/>
                        <a:t>o</a:t>
                      </a:r>
                    </a:p>
                  </a:txBody>
                  <a:tcPr>
                    <a:solidFill>
                      <a:schemeClr val="bg1">
                        <a:lumMod val="85000"/>
                      </a:schemeClr>
                    </a:solidFill>
                  </a:tcPr>
                </a:tc>
                <a:extLst>
                  <a:ext uri="{0D108BD9-81ED-4DB2-BD59-A6C34878D82A}">
                    <a16:rowId xmlns:a16="http://schemas.microsoft.com/office/drawing/2014/main" val="1849050416"/>
                  </a:ext>
                </a:extLst>
              </a:tr>
            </a:tbl>
          </a:graphicData>
        </a:graphic>
      </p:graphicFrame>
    </p:spTree>
    <p:extLst>
      <p:ext uri="{BB962C8B-B14F-4D97-AF65-F5344CB8AC3E}">
        <p14:creationId xmlns:p14="http://schemas.microsoft.com/office/powerpoint/2010/main" val="2723848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79647D8-9FFD-6764-F6DB-D5F1E5D3627B}"/>
              </a:ext>
            </a:extLst>
          </p:cNvPr>
          <p:cNvSpPr>
            <a:spLocks noGrp="1"/>
          </p:cNvSpPr>
          <p:nvPr>
            <p:ph type="title"/>
          </p:nvPr>
        </p:nvSpPr>
        <p:spPr>
          <a:xfrm>
            <a:off x="1346071" y="566278"/>
            <a:ext cx="9512429" cy="602122"/>
          </a:xfrm>
        </p:spPr>
        <p:txBody>
          <a:bodyPr/>
          <a:lstStyle/>
          <a:p>
            <a:r>
              <a:rPr lang="en-GB" dirty="0"/>
              <a:t>scoring</a:t>
            </a:r>
          </a:p>
        </p:txBody>
      </p:sp>
      <p:graphicFrame>
        <p:nvGraphicFramePr>
          <p:cNvPr id="7" name="Content Placeholder 2">
            <a:extLst>
              <a:ext uri="{FF2B5EF4-FFF2-40B4-BE49-F238E27FC236}">
                <a16:creationId xmlns:a16="http://schemas.microsoft.com/office/drawing/2014/main" id="{3C90D27E-3712-DBD5-7DFE-1F9547458B89}"/>
              </a:ext>
            </a:extLst>
          </p:cNvPr>
          <p:cNvGraphicFramePr>
            <a:graphicFrameLocks noGrp="1"/>
          </p:cNvGraphicFramePr>
          <p:nvPr>
            <p:ph sz="half" idx="1"/>
            <p:extLst>
              <p:ext uri="{D42A27DB-BD31-4B8C-83A1-F6EECF244321}">
                <p14:modId xmlns:p14="http://schemas.microsoft.com/office/powerpoint/2010/main" val="734894690"/>
              </p:ext>
            </p:extLst>
          </p:nvPr>
        </p:nvGraphicFramePr>
        <p:xfrm>
          <a:off x="437322" y="728870"/>
          <a:ext cx="5503957" cy="5976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4">
            <a:extLst>
              <a:ext uri="{FF2B5EF4-FFF2-40B4-BE49-F238E27FC236}">
                <a16:creationId xmlns:a16="http://schemas.microsoft.com/office/drawing/2014/main" id="{00440E17-380D-0926-03C7-82A610537C3C}"/>
              </a:ext>
            </a:extLst>
          </p:cNvPr>
          <p:cNvSpPr>
            <a:spLocks noGrp="1"/>
          </p:cNvSpPr>
          <p:nvPr>
            <p:ph sz="half" idx="2"/>
          </p:nvPr>
        </p:nvSpPr>
        <p:spPr/>
        <p:txBody>
          <a:bodyPr>
            <a:normAutofit/>
          </a:bodyPr>
          <a:lstStyle/>
          <a:p>
            <a:r>
              <a:rPr lang="en-GB" dirty="0"/>
              <a:t>To determine what you need to work on, add together checkmarks for each category: </a:t>
            </a:r>
          </a:p>
          <a:p>
            <a:r>
              <a:rPr lang="en-GB" dirty="0"/>
              <a:t>Body: ………………….</a:t>
            </a:r>
          </a:p>
          <a:p>
            <a:r>
              <a:rPr lang="en-GB" dirty="0"/>
              <a:t>Emotions: …………………..</a:t>
            </a:r>
          </a:p>
          <a:p>
            <a:r>
              <a:rPr lang="en-GB" dirty="0"/>
              <a:t>Mind: ………………..</a:t>
            </a:r>
          </a:p>
          <a:p>
            <a:r>
              <a:rPr lang="en-GB" dirty="0"/>
              <a:t>Spirit:……………..</a:t>
            </a:r>
          </a:p>
        </p:txBody>
      </p:sp>
    </p:spTree>
    <p:extLst>
      <p:ext uri="{BB962C8B-B14F-4D97-AF65-F5344CB8AC3E}">
        <p14:creationId xmlns:p14="http://schemas.microsoft.com/office/powerpoint/2010/main" val="30640572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7" name="Rectangle 4106">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F82DF3-75F5-4C0A-C86A-FDA92AFFDBC9}"/>
              </a:ext>
            </a:extLst>
          </p:cNvPr>
          <p:cNvSpPr>
            <a:spLocks noGrp="1"/>
          </p:cNvSpPr>
          <p:nvPr>
            <p:ph type="title"/>
          </p:nvPr>
        </p:nvSpPr>
        <p:spPr>
          <a:xfrm>
            <a:off x="1284850" y="1065791"/>
            <a:ext cx="6393688" cy="813498"/>
          </a:xfrm>
        </p:spPr>
        <p:txBody>
          <a:bodyPr>
            <a:normAutofit/>
          </a:bodyPr>
          <a:lstStyle/>
          <a:p>
            <a:pPr algn="ctr"/>
            <a:r>
              <a:rPr lang="en-GB" dirty="0"/>
              <a:t>summary</a:t>
            </a:r>
            <a:endParaRPr lang="en-GB"/>
          </a:p>
        </p:txBody>
      </p:sp>
      <p:sp>
        <p:nvSpPr>
          <p:cNvPr id="5" name="Content Placeholder 4">
            <a:extLst>
              <a:ext uri="{FF2B5EF4-FFF2-40B4-BE49-F238E27FC236}">
                <a16:creationId xmlns:a16="http://schemas.microsoft.com/office/drawing/2014/main" id="{83DC780B-4A5F-68BE-4AAD-EEBD13E38131}"/>
              </a:ext>
            </a:extLst>
          </p:cNvPr>
          <p:cNvSpPr>
            <a:spLocks noGrp="1"/>
          </p:cNvSpPr>
          <p:nvPr>
            <p:ph idx="1"/>
          </p:nvPr>
        </p:nvSpPr>
        <p:spPr>
          <a:xfrm>
            <a:off x="1284850" y="2135938"/>
            <a:ext cx="6339840" cy="3439557"/>
          </a:xfrm>
        </p:spPr>
        <p:txBody>
          <a:bodyPr>
            <a:normAutofit/>
          </a:bodyPr>
          <a:lstStyle/>
          <a:p>
            <a:pPr>
              <a:lnSpc>
                <a:spcPct val="90000"/>
              </a:lnSpc>
            </a:pPr>
            <a:r>
              <a:rPr lang="en-GB" sz="2200"/>
              <a:t>I hope this session has provided a balanced perspective of PPT, what it can do for individuals, and how the model can be beneficial in a range of different settings.</a:t>
            </a:r>
          </a:p>
          <a:p>
            <a:pPr>
              <a:lnSpc>
                <a:spcPct val="90000"/>
              </a:lnSpc>
            </a:pPr>
            <a:r>
              <a:rPr lang="en-GB" sz="2200"/>
              <a:t>Positive psychology is all about bringing better understanding and balance across the many different spheres we exist in. </a:t>
            </a:r>
          </a:p>
          <a:p>
            <a:pPr>
              <a:lnSpc>
                <a:spcPct val="90000"/>
              </a:lnSpc>
            </a:pPr>
            <a:r>
              <a:rPr lang="en-GB" sz="2200"/>
              <a:t>PPT is an appealing approach to explore and help individuals better understand the where, what, why, and how to address an imbalance.</a:t>
            </a:r>
          </a:p>
        </p:txBody>
      </p:sp>
      <p:pic>
        <p:nvPicPr>
          <p:cNvPr id="4098" name="Picture 2" descr="Positive psychotherapy - Wikipedia">
            <a:extLst>
              <a:ext uri="{FF2B5EF4-FFF2-40B4-BE49-F238E27FC236}">
                <a16:creationId xmlns:a16="http://schemas.microsoft.com/office/drawing/2014/main" id="{D037A4C0-D86E-472E-B172-FCAFDA06AE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53400" y="2213418"/>
            <a:ext cx="2705100" cy="24311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8494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6CFB9-802F-8AE7-8E61-EDCC4BF25936}"/>
              </a:ext>
            </a:extLst>
          </p:cNvPr>
          <p:cNvSpPr>
            <a:spLocks noGrp="1"/>
          </p:cNvSpPr>
          <p:nvPr>
            <p:ph type="title"/>
          </p:nvPr>
        </p:nvSpPr>
        <p:spPr>
          <a:xfrm>
            <a:off x="1371600" y="685800"/>
            <a:ext cx="9486900" cy="543560"/>
          </a:xfrm>
        </p:spPr>
        <p:txBody>
          <a:bodyPr/>
          <a:lstStyle/>
          <a:p>
            <a:r>
              <a:rPr lang="en-GB" dirty="0"/>
              <a:t>Key references</a:t>
            </a:r>
          </a:p>
        </p:txBody>
      </p:sp>
      <p:sp>
        <p:nvSpPr>
          <p:cNvPr id="3" name="Content Placeholder 2">
            <a:extLst>
              <a:ext uri="{FF2B5EF4-FFF2-40B4-BE49-F238E27FC236}">
                <a16:creationId xmlns:a16="http://schemas.microsoft.com/office/drawing/2014/main" id="{E2962176-4200-E70C-5E71-D691B98794E3}"/>
              </a:ext>
            </a:extLst>
          </p:cNvPr>
          <p:cNvSpPr>
            <a:spLocks noGrp="1"/>
          </p:cNvSpPr>
          <p:nvPr>
            <p:ph idx="1"/>
          </p:nvPr>
        </p:nvSpPr>
        <p:spPr>
          <a:xfrm>
            <a:off x="904241" y="1469950"/>
            <a:ext cx="10739120" cy="4930849"/>
          </a:xfrm>
        </p:spPr>
        <p:txBody>
          <a:bodyPr>
            <a:normAutofit fontScale="70000" lnSpcReduction="20000"/>
          </a:bodyPr>
          <a:lstStyle/>
          <a:p>
            <a:r>
              <a:rPr lang="en-GB" dirty="0" err="1"/>
              <a:t>Peseschkian</a:t>
            </a:r>
            <a:r>
              <a:rPr lang="en-GB" dirty="0"/>
              <a:t>, N. (1979). </a:t>
            </a:r>
            <a:r>
              <a:rPr lang="en-GB" i="1" dirty="0"/>
              <a:t>In search of meaning: Positive psychotherapy step by step</a:t>
            </a:r>
            <a:r>
              <a:rPr lang="en-GB" dirty="0"/>
              <a:t>. Springer.</a:t>
            </a:r>
          </a:p>
          <a:p>
            <a:pPr marL="0" indent="0">
              <a:buNone/>
            </a:pPr>
            <a:endParaRPr lang="en-GB" dirty="0"/>
          </a:p>
          <a:p>
            <a:r>
              <a:rPr lang="en-GB" dirty="0" err="1"/>
              <a:t>Peseschkian</a:t>
            </a:r>
            <a:r>
              <a:rPr lang="en-GB" dirty="0"/>
              <a:t>, N. (2016). </a:t>
            </a:r>
            <a:r>
              <a:rPr lang="en-GB" i="1" dirty="0"/>
              <a:t>Positive psychotherapy of everyday life: A self-help guide for individuals, couples and families with 250 case stories. </a:t>
            </a:r>
            <a:r>
              <a:rPr lang="en-GB" dirty="0" err="1"/>
              <a:t>AuthorHouse</a:t>
            </a:r>
            <a:r>
              <a:rPr lang="en-GB" dirty="0"/>
              <a:t> UK.</a:t>
            </a:r>
          </a:p>
          <a:p>
            <a:pPr marL="0" indent="0">
              <a:buNone/>
            </a:pPr>
            <a:endParaRPr lang="en-GB" dirty="0"/>
          </a:p>
          <a:p>
            <a:r>
              <a:rPr lang="en-GB" dirty="0"/>
              <a:t>Rashid, T., &amp; Seligman, M. E. P. (2018). </a:t>
            </a:r>
            <a:r>
              <a:rPr lang="en-GB" i="1" dirty="0"/>
              <a:t>Positive psychotherapy: Clinician manual.</a:t>
            </a:r>
            <a:r>
              <a:rPr lang="en-GB" dirty="0"/>
              <a:t> Oxford University Press.</a:t>
            </a:r>
          </a:p>
          <a:p>
            <a:pPr marL="0" indent="0">
              <a:buNone/>
            </a:pPr>
            <a:endParaRPr lang="en-GB" dirty="0"/>
          </a:p>
          <a:p>
            <a:r>
              <a:rPr lang="en-GB" dirty="0"/>
              <a:t>Schrank, B., Brownell, T., </a:t>
            </a:r>
            <a:r>
              <a:rPr lang="en-GB" dirty="0" err="1"/>
              <a:t>Jakaite</a:t>
            </a:r>
            <a:r>
              <a:rPr lang="en-GB" dirty="0"/>
              <a:t>, Z., Larkin, C., Pesola, F., Riches, … Slade, M. (2016). Evaluation of a positive psychotherapy group intervention for people with psychosis: Pilot randomised controlled trial. </a:t>
            </a:r>
            <a:r>
              <a:rPr lang="en-GB" i="1" dirty="0"/>
              <a:t>Epidemiology and Psychiatric Sciences, 25</a:t>
            </a:r>
            <a:r>
              <a:rPr lang="en-GB" dirty="0"/>
              <a:t>(3), 235–246. </a:t>
            </a:r>
            <a:r>
              <a:rPr lang="en-GB" u="sng" dirty="0">
                <a:hlinkClick r:id="rId2"/>
              </a:rPr>
              <a:t>https://doi.org/10.1017/S2045796015000141</a:t>
            </a:r>
            <a:endParaRPr lang="en-GB" u="sng" dirty="0"/>
          </a:p>
          <a:p>
            <a:pPr marL="0" indent="0">
              <a:buNone/>
            </a:pPr>
            <a:endParaRPr lang="en-GB" u="sng" dirty="0"/>
          </a:p>
          <a:p>
            <a:r>
              <a:rPr lang="en-GB" dirty="0"/>
              <a:t>Seligman, M. E. P. (2002). </a:t>
            </a:r>
            <a:r>
              <a:rPr lang="en-GB" i="1" dirty="0"/>
              <a:t>Authentic happiness: Using the new positive psychology to realize your potential for lasting </a:t>
            </a:r>
            <a:r>
              <a:rPr lang="en-GB" i="1" dirty="0" err="1"/>
              <a:t>fulfillment</a:t>
            </a:r>
            <a:r>
              <a:rPr lang="en-GB" i="1" dirty="0"/>
              <a:t>. </a:t>
            </a:r>
            <a:r>
              <a:rPr lang="en-GB" dirty="0"/>
              <a:t>Free Press.</a:t>
            </a:r>
          </a:p>
          <a:p>
            <a:pPr marL="0" indent="0">
              <a:buNone/>
            </a:pPr>
            <a:endParaRPr lang="en-GB" dirty="0"/>
          </a:p>
          <a:p>
            <a:r>
              <a:rPr lang="en-GB" dirty="0"/>
              <a:t>Seligman, M. E. P., Rashid, T., &amp; Parks, A. C. (2006). Positive psychotherapy. </a:t>
            </a:r>
            <a:r>
              <a:rPr lang="en-GB" i="1" dirty="0"/>
              <a:t>American Psychologist</a:t>
            </a:r>
            <a:r>
              <a:rPr lang="en-GB" dirty="0"/>
              <a:t>, </a:t>
            </a:r>
            <a:r>
              <a:rPr lang="en-GB" i="1" dirty="0"/>
              <a:t>61</a:t>
            </a:r>
            <a:r>
              <a:rPr lang="en-GB" dirty="0"/>
              <a:t>(8), 774. </a:t>
            </a:r>
            <a:r>
              <a:rPr lang="en-GB" u="sng" dirty="0">
                <a:hlinkClick r:id="rId3"/>
              </a:rPr>
              <a:t>https://doi.org/10.1037/0003-066X.61.8.774</a:t>
            </a:r>
            <a:endParaRPr lang="en-GB" dirty="0"/>
          </a:p>
          <a:p>
            <a:endParaRPr lang="en-GB" u="sng"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89842367"/>
      </p:ext>
    </p:extLst>
  </p:cSld>
  <p:clrMapOvr>
    <a:masterClrMapping/>
  </p:clrMapOvr>
</p:sld>
</file>

<file path=ppt/theme/theme1.xml><?xml version="1.0" encoding="utf-8"?>
<a:theme xmlns:a="http://schemas.openxmlformats.org/drawingml/2006/main" name="ClassicFrameVTI">
  <a:themeElements>
    <a:clrScheme name="Custom 22">
      <a:dk1>
        <a:sysClr val="windowText" lastClr="000000"/>
      </a:dk1>
      <a:lt1>
        <a:sysClr val="window" lastClr="FFFFFF"/>
      </a:lt1>
      <a:dk2>
        <a:srgbClr val="293737"/>
      </a:dk2>
      <a:lt2>
        <a:srgbClr val="EEF2F0"/>
      </a:lt2>
      <a:accent1>
        <a:srgbClr val="749090"/>
      </a:accent1>
      <a:accent2>
        <a:srgbClr val="A5A5A5"/>
      </a:accent2>
      <a:accent3>
        <a:srgbClr val="91A39B"/>
      </a:accent3>
      <a:accent4>
        <a:srgbClr val="A9A698"/>
      </a:accent4>
      <a:accent5>
        <a:srgbClr val="A2A79A"/>
      </a:accent5>
      <a:accent6>
        <a:srgbClr val="897F65"/>
      </a:accent6>
      <a:hlink>
        <a:srgbClr val="92872F"/>
      </a:hlink>
      <a:folHlink>
        <a:srgbClr val="AB73A9"/>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otalTime>0</TotalTime>
  <Words>4515</Words>
  <Application>Microsoft Office PowerPoint</Application>
  <PresentationFormat>Widescreen</PresentationFormat>
  <Paragraphs>330</Paragraphs>
  <Slides>37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Arial</vt:lpstr>
      <vt:lpstr>Gill Sans MT</vt:lpstr>
      <vt:lpstr>Goudy Old Style</vt:lpstr>
      <vt:lpstr>ClassicFrameVTI</vt:lpstr>
      <vt:lpstr>What Is Positive Psychotherapy? </vt:lpstr>
      <vt:lpstr>Positive psychotherapy</vt:lpstr>
      <vt:lpstr>ppt</vt:lpstr>
      <vt:lpstr>Three core principles of ppt</vt:lpstr>
      <vt:lpstr>PowerPoint Presentation</vt:lpstr>
      <vt:lpstr>PowerPoint Presentation</vt:lpstr>
      <vt:lpstr>PowerPoint Presentation</vt:lpstr>
      <vt:lpstr>Where has positive psychotherapy come from?</vt:lpstr>
      <vt:lpstr>Positive psychotherapy</vt:lpstr>
      <vt:lpstr>Key benefits of PPT</vt:lpstr>
      <vt:lpstr>Key benefits of PPT</vt:lpstr>
      <vt:lpstr>Ppt interventions</vt:lpstr>
      <vt:lpstr>Exemplar Positive psychotherapy model</vt:lpstr>
      <vt:lpstr>Exemplar Positive psychotherapy model</vt:lpstr>
      <vt:lpstr>fIve positive psychology exercises    </vt:lpstr>
      <vt:lpstr>Identifying False Beliefs About Emotions</vt:lpstr>
      <vt:lpstr>False beliefs</vt:lpstr>
      <vt:lpstr>False beliefs cont`d</vt:lpstr>
      <vt:lpstr>Putting it into practice: The Core Beliefs About Emotions worksheet </vt:lpstr>
      <vt:lpstr>Getting off the hedonic treadmill</vt:lpstr>
      <vt:lpstr>Using the worksheet:</vt:lpstr>
      <vt:lpstr>Taking action:</vt:lpstr>
      <vt:lpstr>The Bull‘s-Eye Values Survey  (BEVS; Lundgren et al., 2012) </vt:lpstr>
      <vt:lpstr>Instructions: the dartboard is split into four sections.</vt:lpstr>
      <vt:lpstr>Instructions:</vt:lpstr>
      <vt:lpstr>Identifying obstacles:</vt:lpstr>
      <vt:lpstr>The resilience plan</vt:lpstr>
      <vt:lpstr>The four `s`s</vt:lpstr>
      <vt:lpstr>The resilience plan: instructions</vt:lpstr>
      <vt:lpstr>The resilience plan: instructions</vt:lpstr>
      <vt:lpstr>        Evaluating your plan</vt:lpstr>
      <vt:lpstr>Energy management audit   </vt:lpstr>
      <vt:lpstr>PowerPoint Presentation</vt:lpstr>
      <vt:lpstr>PowerPoint Presentation</vt:lpstr>
      <vt:lpstr>scoring</vt:lpstr>
      <vt:lpstr>summary</vt:lpstr>
      <vt:lpstr>Key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Karen EatonThomas</dc:creator>
  <cp:lastModifiedBy>Karen EatonThomas</cp:lastModifiedBy>
  <cp:revision>1</cp:revision>
  <dcterms:created xsi:type="dcterms:W3CDTF">2026-02-24T15:14:55Z</dcterms:created>
  <dcterms:modified xsi:type="dcterms:W3CDTF">2026-02-25T15:06:22Z</dcterms:modified>
</cp:coreProperties>
</file>