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335" r:id="rId2"/>
    <p:sldId id="275" r:id="rId3"/>
    <p:sldId id="340" r:id="rId4"/>
    <p:sldId id="269" r:id="rId5"/>
    <p:sldId id="270" r:id="rId6"/>
    <p:sldId id="271" r:id="rId7"/>
    <p:sldId id="274" r:id="rId8"/>
    <p:sldId id="272" r:id="rId9"/>
    <p:sldId id="277" r:id="rId10"/>
    <p:sldId id="273" r:id="rId11"/>
    <p:sldId id="276" r:id="rId12"/>
    <p:sldId id="341" r:id="rId13"/>
    <p:sldId id="339" r:id="rId14"/>
    <p:sldId id="267" r:id="rId15"/>
    <p:sldId id="258" r:id="rId16"/>
    <p:sldId id="259"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103" d="100"/>
          <a:sy n="103"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liams" userId="fc1219c3-c5f8-4252-ae3c-11cabf70f03e" providerId="ADAL" clId="{DC791030-1C79-4CB7-B8C0-22797E26AD03}"/>
    <pc:docChg chg="custSel addSld delSld modSld sldOrd">
      <pc:chgData name="Emily Williams" userId="fc1219c3-c5f8-4252-ae3c-11cabf70f03e" providerId="ADAL" clId="{DC791030-1C79-4CB7-B8C0-22797E26AD03}" dt="2021-05-05T11:46:35.264" v="158" actId="20577"/>
      <pc:docMkLst>
        <pc:docMk/>
      </pc:docMkLst>
      <pc:sldChg chg="add del">
        <pc:chgData name="Emily Williams" userId="fc1219c3-c5f8-4252-ae3c-11cabf70f03e" providerId="ADAL" clId="{DC791030-1C79-4CB7-B8C0-22797E26AD03}" dt="2021-05-04T15:20:09.160" v="131" actId="47"/>
        <pc:sldMkLst>
          <pc:docMk/>
          <pc:sldMk cId="1947463288" sldId="257"/>
        </pc:sldMkLst>
      </pc:sldChg>
      <pc:sldChg chg="add">
        <pc:chgData name="Emily Williams" userId="fc1219c3-c5f8-4252-ae3c-11cabf70f03e" providerId="ADAL" clId="{DC791030-1C79-4CB7-B8C0-22797E26AD03}" dt="2021-05-04T15:15:58.264" v="0"/>
        <pc:sldMkLst>
          <pc:docMk/>
          <pc:sldMk cId="1421975538" sldId="258"/>
        </pc:sldMkLst>
      </pc:sldChg>
      <pc:sldChg chg="modSp add mod">
        <pc:chgData name="Emily Williams" userId="fc1219c3-c5f8-4252-ae3c-11cabf70f03e" providerId="ADAL" clId="{DC791030-1C79-4CB7-B8C0-22797E26AD03}" dt="2021-05-04T15:15:58.318" v="1" actId="27636"/>
        <pc:sldMkLst>
          <pc:docMk/>
          <pc:sldMk cId="1882469075" sldId="259"/>
        </pc:sldMkLst>
        <pc:spChg chg="mod">
          <ac:chgData name="Emily Williams" userId="fc1219c3-c5f8-4252-ae3c-11cabf70f03e" providerId="ADAL" clId="{DC791030-1C79-4CB7-B8C0-22797E26AD03}" dt="2021-05-04T15:15:58.318" v="1" actId="27636"/>
          <ac:spMkLst>
            <pc:docMk/>
            <pc:sldMk cId="1882469075" sldId="259"/>
            <ac:spMk id="2" creationId="{E93316CD-D09C-49A5-A56D-38BD752DD2AD}"/>
          </ac:spMkLst>
        </pc:spChg>
      </pc:sldChg>
      <pc:sldChg chg="add">
        <pc:chgData name="Emily Williams" userId="fc1219c3-c5f8-4252-ae3c-11cabf70f03e" providerId="ADAL" clId="{DC791030-1C79-4CB7-B8C0-22797E26AD03}" dt="2021-05-04T15:15:58.264" v="0"/>
        <pc:sldMkLst>
          <pc:docMk/>
          <pc:sldMk cId="2615194140" sldId="266"/>
        </pc:sldMkLst>
      </pc:sldChg>
      <pc:sldChg chg="addSp modSp add mod ord setBg modNotesTx">
        <pc:chgData name="Emily Williams" userId="fc1219c3-c5f8-4252-ae3c-11cabf70f03e" providerId="ADAL" clId="{DC791030-1C79-4CB7-B8C0-22797E26AD03}" dt="2021-05-05T11:46:35.264" v="158" actId="20577"/>
        <pc:sldMkLst>
          <pc:docMk/>
          <pc:sldMk cId="1763683009" sldId="267"/>
        </pc:sldMkLst>
        <pc:spChg chg="mod">
          <ac:chgData name="Emily Williams" userId="fc1219c3-c5f8-4252-ae3c-11cabf70f03e" providerId="ADAL" clId="{DC791030-1C79-4CB7-B8C0-22797E26AD03}" dt="2021-05-04T15:19:05.911" v="5" actId="26606"/>
          <ac:spMkLst>
            <pc:docMk/>
            <pc:sldMk cId="1763683009" sldId="267"/>
            <ac:spMk id="2" creationId="{453E4709-2347-4479-938A-6B8716F71986}"/>
          </ac:spMkLst>
        </pc:spChg>
        <pc:spChg chg="mod">
          <ac:chgData name="Emily Williams" userId="fc1219c3-c5f8-4252-ae3c-11cabf70f03e" providerId="ADAL" clId="{DC791030-1C79-4CB7-B8C0-22797E26AD03}" dt="2021-05-04T15:20:02.657" v="130" actId="6549"/>
          <ac:spMkLst>
            <pc:docMk/>
            <pc:sldMk cId="1763683009" sldId="267"/>
            <ac:spMk id="3" creationId="{7C9B37DA-07C0-454A-BBFF-0B110633CCF6}"/>
          </ac:spMkLst>
        </pc:spChg>
        <pc:spChg chg="add">
          <ac:chgData name="Emily Williams" userId="fc1219c3-c5f8-4252-ae3c-11cabf70f03e" providerId="ADAL" clId="{DC791030-1C79-4CB7-B8C0-22797E26AD03}" dt="2021-05-04T15:19:05.911" v="5" actId="26606"/>
          <ac:spMkLst>
            <pc:docMk/>
            <pc:sldMk cId="1763683009" sldId="267"/>
            <ac:spMk id="10" creationId="{3CD9DF72-87A3-404E-A828-84CBF11A8303}"/>
          </ac:spMkLst>
        </pc:spChg>
        <pc:picChg chg="add mod ord">
          <ac:chgData name="Emily Williams" userId="fc1219c3-c5f8-4252-ae3c-11cabf70f03e" providerId="ADAL" clId="{DC791030-1C79-4CB7-B8C0-22797E26AD03}" dt="2021-05-04T15:19:05.911" v="5" actId="26606"/>
          <ac:picMkLst>
            <pc:docMk/>
            <pc:sldMk cId="1763683009" sldId="267"/>
            <ac:picMk id="5" creationId="{7FA171AB-77DA-43FC-B713-4A4351B27612}"/>
          </ac:picMkLst>
        </pc:picChg>
        <pc:cxnChg chg="add">
          <ac:chgData name="Emily Williams" userId="fc1219c3-c5f8-4252-ae3c-11cabf70f03e" providerId="ADAL" clId="{DC791030-1C79-4CB7-B8C0-22797E26AD03}" dt="2021-05-04T15:19:05.911" v="5" actId="26606"/>
          <ac:cxnSpMkLst>
            <pc:docMk/>
            <pc:sldMk cId="1763683009" sldId="267"/>
            <ac:cxnSpMk id="12" creationId="{20E3A342-4D61-4E3F-AF90-1AB42AEB96CC}"/>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8C90C3-4C82-4EB2-8531-4D0F5B0D9EC4}" type="datetimeFigureOut">
              <a:rPr lang="en-GB" smtClean="0"/>
              <a:t>04/05/2021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D4225E-386D-462F-8E18-AF91E240494F}" type="slidenum">
              <a:rPr lang="en-GB" smtClean="0"/>
              <a:t>‹#›</a:t>
            </a:fld>
            <a:endParaRPr lang="en-GB"/>
          </a:p>
        </p:txBody>
      </p:sp>
    </p:spTree>
    <p:extLst>
      <p:ext uri="{BB962C8B-B14F-4D97-AF65-F5344CB8AC3E}">
        <p14:creationId xmlns:p14="http://schemas.microsoft.com/office/powerpoint/2010/main" val="1451225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themindsjournal.com/kubler-ross-change-curve/"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www.mindtools.com/pages/article/newPPM_96.htm" TargetMode="External"/><Relationship Id="rId4" Type="http://schemas.openxmlformats.org/officeDocument/2006/relationships/hyperlink" Target="http://changemanagementinsight.com/kubler-ross-change-curve-model/"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a:rPr>
              <a:t>In this context, organisations need to introduce and manage change to achieve organisational objectives, maintaining the commitment of their people, both during and after implementation. Often, at the same time, they must also ensure that business continues as usual.</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34335975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Kubler Ross Change Curve: Understanding The 5 Stages Of Change (themindsjournal.com)</a:t>
            </a:r>
            <a:endParaRPr lang="en-GB" dirty="0"/>
          </a:p>
          <a:p>
            <a:r>
              <a:rPr lang="en-GB" dirty="0">
                <a:hlinkClick r:id="rId4"/>
              </a:rPr>
              <a:t>What is Kubler Ross Change Curve? | Stages &amp; Advantages CMI (changemanagementinsight.com)</a:t>
            </a:r>
            <a:endParaRPr lang="en-GB" dirty="0"/>
          </a:p>
          <a:p>
            <a:r>
              <a:rPr lang="en-GB" dirty="0">
                <a:hlinkClick r:id="rId5"/>
              </a:rPr>
              <a:t>The Change Curve - Change Management Training from MindTools.com</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11</a:t>
            </a:fld>
            <a:endParaRPr lang="en-GB"/>
          </a:p>
        </p:txBody>
      </p:sp>
    </p:spTree>
    <p:extLst>
      <p:ext uri="{BB962C8B-B14F-4D97-AF65-F5344CB8AC3E}">
        <p14:creationId xmlns:p14="http://schemas.microsoft.com/office/powerpoint/2010/main" val="907602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13</a:t>
            </a:fld>
            <a:endParaRPr lang="en-GB"/>
          </a:p>
        </p:txBody>
      </p:sp>
    </p:spTree>
    <p:extLst>
      <p:ext uri="{BB962C8B-B14F-4D97-AF65-F5344CB8AC3E}">
        <p14:creationId xmlns:p14="http://schemas.microsoft.com/office/powerpoint/2010/main" val="3510587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 split group into 3 (or 2 depending </a:t>
            </a:r>
            <a:r>
              <a:rPr lang="en-GB"/>
              <a:t>on size) </a:t>
            </a:r>
            <a:r>
              <a:rPr lang="en-GB" dirty="0"/>
              <a:t>– review the hotels through a virtual tour- share thoughts with the rest of the group</a:t>
            </a:r>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308464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Become an auditor in one of these hotels – what might you look for, what might you change. How would you approach the audit?</a:t>
            </a:r>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17969016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8833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1173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848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67284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3031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05577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3138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7018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8305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6790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788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04/05/2021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943313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3LtR_tQAxeE?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kerDFvln7hU?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hzb944sJkfg?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video" Target="https://www.youtube.com/embed/qBbNJktpTQA?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anopticmotion.co.uk/virtual-tour/sandy-cove-hotel-virtual-tour/"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castleknockhotel.com/3D-Virtual-Tour.html"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venueview.co.uk/blog/3d-model/hotel-malmaison-brighton-virtual-tour/skinn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31504" y="908720"/>
            <a:ext cx="8928992" cy="4824536"/>
          </a:xfrm>
        </p:spPr>
        <p:txBody>
          <a:bodyPr>
            <a:normAutofit/>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Organisational Consultancy</a:t>
            </a:r>
            <a:br>
              <a:rPr lang="en-GB" sz="3100" b="1" dirty="0">
                <a:solidFill>
                  <a:schemeClr val="accent2">
                    <a:lumMod val="20000"/>
                    <a:lumOff val="80000"/>
                  </a:schemeClr>
                </a:solidFill>
              </a:rPr>
            </a:br>
            <a:r>
              <a:rPr lang="en-GB" sz="3100" b="1" dirty="0">
                <a:solidFill>
                  <a:srgbClr val="002060"/>
                </a:solidFill>
              </a:rPr>
              <a:t>Week 4</a:t>
            </a:r>
            <a:br>
              <a:rPr lang="en-GB" sz="3200" b="1" dirty="0">
                <a:solidFill>
                  <a:schemeClr val="accent2">
                    <a:lumMod val="20000"/>
                    <a:lumOff val="80000"/>
                  </a:schemeClr>
                </a:solidFill>
              </a:rPr>
            </a:br>
            <a:br>
              <a:rPr lang="en-GB" sz="4000" b="1" dirty="0"/>
            </a:b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2967F86-B999-4870-94FF-0B3F5332B21A}"/>
              </a:ext>
            </a:extLst>
          </p:cNvPr>
          <p:cNvPicPr>
            <a:picLocks noGrp="1" noChangeAspect="1"/>
          </p:cNvPicPr>
          <p:nvPr>
            <p:ph idx="1"/>
          </p:nvPr>
        </p:nvPicPr>
        <p:blipFill>
          <a:blip r:embed="rId2"/>
          <a:stretch>
            <a:fillRect/>
          </a:stretch>
        </p:blipFill>
        <p:spPr>
          <a:xfrm>
            <a:off x="1614489" y="213518"/>
            <a:ext cx="8963025" cy="6430967"/>
          </a:xfrm>
          <a:noFill/>
        </p:spPr>
      </p:pic>
    </p:spTree>
    <p:extLst>
      <p:ext uri="{BB962C8B-B14F-4D97-AF65-F5344CB8AC3E}">
        <p14:creationId xmlns:p14="http://schemas.microsoft.com/office/powerpoint/2010/main" val="54056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8594EF1-8D7D-4B9C-A6E2-EC9E04A2A3A2}"/>
              </a:ext>
            </a:extLst>
          </p:cNvPr>
          <p:cNvPicPr>
            <a:picLocks noGrp="1" noChangeAspect="1"/>
          </p:cNvPicPr>
          <p:nvPr>
            <p:ph idx="1"/>
          </p:nvPr>
        </p:nvPicPr>
        <p:blipFill>
          <a:blip r:embed="rId2"/>
          <a:stretch>
            <a:fillRect/>
          </a:stretch>
        </p:blipFill>
        <p:spPr>
          <a:xfrm>
            <a:off x="3881680" y="165732"/>
            <a:ext cx="4428639" cy="5388932"/>
          </a:xfrm>
        </p:spPr>
      </p:pic>
    </p:spTree>
    <p:extLst>
      <p:ext uri="{BB962C8B-B14F-4D97-AF65-F5344CB8AC3E}">
        <p14:creationId xmlns:p14="http://schemas.microsoft.com/office/powerpoint/2010/main" val="649716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algn="l">
              <a:lnSpc>
                <a:spcPct val="90000"/>
              </a:lnSpc>
            </a:pPr>
            <a:r>
              <a:rPr lang="en-US" kern="1200">
                <a:solidFill>
                  <a:srgbClr val="000000"/>
                </a:solidFill>
                <a:latin typeface="+mj-lt"/>
                <a:ea typeface="+mj-ea"/>
                <a:cs typeface="+mj-cs"/>
              </a:rPr>
              <a:t>Change Management…</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4"/>
          <a:stretch>
            <a:fillRect/>
          </a:stretch>
        </p:blipFill>
        <p:spPr>
          <a:xfrm>
            <a:off x="429349" y="2230696"/>
            <a:ext cx="3661831" cy="2416807"/>
          </a:xfrm>
          <a:prstGeom prst="rect">
            <a:avLst/>
          </a:prstGeom>
          <a:noFill/>
        </p:spPr>
      </p:pic>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090574" y="2421682"/>
            <a:ext cx="4977578" cy="3639289"/>
          </a:xfrm>
        </p:spPr>
        <p:txBody>
          <a:bodyPr vert="horz" lIns="91440" tIns="45720" rIns="91440" bIns="45720" rtlCol="0" anchor="ctr">
            <a:normAutofit/>
          </a:bodyPr>
          <a:lstStyle/>
          <a:p>
            <a:pPr indent="-228600">
              <a:lnSpc>
                <a:spcPct val="90000"/>
              </a:lnSpc>
            </a:pPr>
            <a:r>
              <a:rPr lang="en-US" sz="2000">
                <a:solidFill>
                  <a:srgbClr val="000000"/>
                </a:solidFill>
              </a:rPr>
              <a:t>What is it?</a:t>
            </a:r>
          </a:p>
          <a:p>
            <a:pPr indent="-228600">
              <a:lnSpc>
                <a:spcPct val="90000"/>
              </a:lnSpc>
            </a:pPr>
            <a:r>
              <a:rPr lang="en-US" sz="2000">
                <a:solidFill>
                  <a:srgbClr val="000000"/>
                </a:solidFill>
              </a:rPr>
              <a:t>Why do we need it?</a:t>
            </a:r>
          </a:p>
        </p:txBody>
      </p:sp>
      <p:pic>
        <p:nvPicPr>
          <p:cNvPr id="8" name="Picture 7">
            <a:extLst>
              <a:ext uri="{FF2B5EF4-FFF2-40B4-BE49-F238E27FC236}">
                <a16:creationId xmlns:a16="http://schemas.microsoft.com/office/drawing/2014/main" id="{A85FC09F-62DB-411A-92F6-DCC0124219FE}"/>
              </a:ext>
            </a:extLst>
          </p:cNvPr>
          <p:cNvPicPr>
            <a:picLocks noChangeAspect="1"/>
          </p:cNvPicPr>
          <p:nvPr/>
        </p:nvPicPr>
        <p:blipFill>
          <a:blip r:embed="rId5"/>
          <a:stretch>
            <a:fillRect/>
          </a:stretch>
        </p:blipFill>
        <p:spPr>
          <a:xfrm>
            <a:off x="-2" y="5756539"/>
            <a:ext cx="12192000" cy="1101462"/>
          </a:xfrm>
          <a:prstGeom prst="rect">
            <a:avLst/>
          </a:prstGeom>
        </p:spPr>
      </p:pic>
    </p:spTree>
    <p:extLst>
      <p:ext uri="{BB962C8B-B14F-4D97-AF65-F5344CB8AC3E}">
        <p14:creationId xmlns:p14="http://schemas.microsoft.com/office/powerpoint/2010/main" val="250513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03A57-9566-4C43-84AE-D98DCDB5E8C8}"/>
              </a:ext>
            </a:extLst>
          </p:cNvPr>
          <p:cNvSpPr>
            <a:spLocks noGrp="1"/>
          </p:cNvSpPr>
          <p:nvPr>
            <p:ph sz="half" idx="1"/>
          </p:nvPr>
        </p:nvSpPr>
        <p:spPr>
          <a:xfrm>
            <a:off x="857250" y="1076326"/>
            <a:ext cx="4038600" cy="3989040"/>
          </a:xfrm>
        </p:spPr>
        <p:txBody>
          <a:bodyPr>
            <a:normAutofit/>
          </a:bodyPr>
          <a:lstStyle/>
          <a:p>
            <a:pPr marL="0" indent="0">
              <a:lnSpc>
                <a:spcPct val="90000"/>
              </a:lnSpc>
              <a:buNone/>
            </a:pPr>
            <a:r>
              <a:rPr lang="en-GB" sz="2000" dirty="0"/>
              <a:t>Our organisations are subject to a huge number of large-scale external drivers of change – including economic, political and social influencers as well as unexpected disruptors. Some are unexpected and create immediate disruption and set in motion potential changes for our future workplaces, like the COVID-19 pandemic. </a:t>
            </a:r>
          </a:p>
          <a:p>
            <a:pPr>
              <a:lnSpc>
                <a:spcPct val="90000"/>
              </a:lnSpc>
            </a:pPr>
            <a:endParaRPr lang="en-GB" sz="2000" dirty="0"/>
          </a:p>
        </p:txBody>
      </p:sp>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2"/>
          <a:srcRect l="32675" r="-3" b="-3"/>
          <a:stretch/>
        </p:blipFill>
        <p:spPr>
          <a:xfrm>
            <a:off x="6172199" y="29046"/>
            <a:ext cx="6019801" cy="5695479"/>
          </a:xfrm>
          <a:prstGeom prst="rect">
            <a:avLst/>
          </a:prstGeom>
          <a:noFill/>
        </p:spPr>
      </p:pic>
    </p:spTree>
    <p:extLst>
      <p:ext uri="{BB962C8B-B14F-4D97-AF65-F5344CB8AC3E}">
        <p14:creationId xmlns:p14="http://schemas.microsoft.com/office/powerpoint/2010/main" val="2187536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DB5CBE-058C-430D-995F-CD3724ABFA7F}"/>
              </a:ext>
            </a:extLst>
          </p:cNvPr>
          <p:cNvSpPr>
            <a:spLocks noGrp="1"/>
          </p:cNvSpPr>
          <p:nvPr>
            <p:ph type="title"/>
          </p:nvPr>
        </p:nvSpPr>
        <p:spPr>
          <a:xfrm>
            <a:off x="1179226" y="826680"/>
            <a:ext cx="9833548" cy="1325563"/>
          </a:xfrm>
        </p:spPr>
        <p:txBody>
          <a:bodyPr>
            <a:normAutofit/>
          </a:bodyPr>
          <a:lstStyle/>
          <a:p>
            <a:r>
              <a:rPr lang="en-GB" sz="4000">
                <a:solidFill>
                  <a:srgbClr val="FFFFFF"/>
                </a:solidFill>
              </a:rPr>
              <a:t>What are the drivers of Change?</a:t>
            </a:r>
          </a:p>
        </p:txBody>
      </p:sp>
      <p:sp>
        <p:nvSpPr>
          <p:cNvPr id="3" name="Content Placeholder 2">
            <a:extLst>
              <a:ext uri="{FF2B5EF4-FFF2-40B4-BE49-F238E27FC236}">
                <a16:creationId xmlns:a16="http://schemas.microsoft.com/office/drawing/2014/main" id="{D0789D59-4670-4E92-BB38-3698277631C6}"/>
              </a:ext>
            </a:extLst>
          </p:cNvPr>
          <p:cNvSpPr>
            <a:spLocks noGrp="1"/>
          </p:cNvSpPr>
          <p:nvPr>
            <p:ph idx="1"/>
          </p:nvPr>
        </p:nvSpPr>
        <p:spPr>
          <a:xfrm>
            <a:off x="1179226" y="3092970"/>
            <a:ext cx="9833548" cy="2693976"/>
          </a:xfrm>
        </p:spPr>
        <p:txBody>
          <a:bodyPr>
            <a:normAutofit/>
          </a:bodyPr>
          <a:lstStyle/>
          <a:p>
            <a:pPr>
              <a:lnSpc>
                <a:spcPct val="90000"/>
              </a:lnSpc>
              <a:buFont typeface="Arial" panose="020B0604020202020204" pitchFamily="34" charset="0"/>
              <a:buChar char="•"/>
            </a:pPr>
            <a:r>
              <a:rPr lang="en-GB" sz="1900" b="1" i="0" dirty="0">
                <a:solidFill>
                  <a:srgbClr val="000000"/>
                </a:solidFill>
                <a:effectLst/>
                <a:latin typeface="Open Sans"/>
              </a:rPr>
              <a:t>Growth opportunities, especially new markets.</a:t>
            </a:r>
          </a:p>
          <a:p>
            <a:pPr>
              <a:lnSpc>
                <a:spcPct val="90000"/>
              </a:lnSpc>
              <a:buFont typeface="Arial" panose="020B0604020202020204" pitchFamily="34" charset="0"/>
              <a:buChar char="•"/>
            </a:pPr>
            <a:r>
              <a:rPr lang="en-GB" sz="1900" b="1" i="0" dirty="0">
                <a:solidFill>
                  <a:srgbClr val="000000"/>
                </a:solidFill>
                <a:effectLst/>
                <a:latin typeface="Open Sans"/>
              </a:rPr>
              <a:t>Economic downturns and challenging trading conditions.</a:t>
            </a:r>
          </a:p>
          <a:p>
            <a:pPr>
              <a:lnSpc>
                <a:spcPct val="90000"/>
              </a:lnSpc>
              <a:buFont typeface="Arial" panose="020B0604020202020204" pitchFamily="34" charset="0"/>
              <a:buChar char="•"/>
            </a:pPr>
            <a:r>
              <a:rPr lang="en-GB" sz="1900" b="1" i="0" dirty="0">
                <a:solidFill>
                  <a:srgbClr val="000000"/>
                </a:solidFill>
                <a:effectLst/>
                <a:latin typeface="Open Sans"/>
              </a:rPr>
              <a:t>Shifts in strategic objectives.</a:t>
            </a:r>
          </a:p>
          <a:p>
            <a:pPr>
              <a:lnSpc>
                <a:spcPct val="90000"/>
              </a:lnSpc>
              <a:buFont typeface="Arial" panose="020B0604020202020204" pitchFamily="34" charset="0"/>
              <a:buChar char="•"/>
            </a:pPr>
            <a:r>
              <a:rPr lang="en-GB" sz="1900" b="1" i="0" dirty="0">
                <a:solidFill>
                  <a:srgbClr val="000000"/>
                </a:solidFill>
                <a:effectLst/>
                <a:latin typeface="Open Sans"/>
              </a:rPr>
              <a:t>Technological developments.</a:t>
            </a:r>
          </a:p>
          <a:p>
            <a:pPr>
              <a:lnSpc>
                <a:spcPct val="90000"/>
              </a:lnSpc>
              <a:buFont typeface="Arial" panose="020B0604020202020204" pitchFamily="34" charset="0"/>
              <a:buChar char="•"/>
            </a:pPr>
            <a:r>
              <a:rPr lang="en-GB" sz="1900" b="1" i="0" dirty="0">
                <a:solidFill>
                  <a:srgbClr val="000000"/>
                </a:solidFill>
                <a:effectLst/>
                <a:latin typeface="Open Sans"/>
              </a:rPr>
              <a:t>Competitive pressures, including new entrants, mergers and acquisitions.</a:t>
            </a:r>
          </a:p>
          <a:p>
            <a:pPr>
              <a:lnSpc>
                <a:spcPct val="90000"/>
              </a:lnSpc>
              <a:buFont typeface="Arial" panose="020B0604020202020204" pitchFamily="34" charset="0"/>
              <a:buChar char="•"/>
            </a:pPr>
            <a:r>
              <a:rPr lang="en-GB" sz="1900" b="1" i="0" dirty="0">
                <a:solidFill>
                  <a:srgbClr val="000000"/>
                </a:solidFill>
                <a:effectLst/>
                <a:latin typeface="Open Sans"/>
              </a:rPr>
              <a:t>Customer or supplier pressure, particularly shifting markets.</a:t>
            </a:r>
          </a:p>
          <a:p>
            <a:pPr>
              <a:lnSpc>
                <a:spcPct val="90000"/>
              </a:lnSpc>
              <a:buFont typeface="Arial" panose="020B0604020202020204" pitchFamily="34" charset="0"/>
              <a:buChar char="•"/>
            </a:pPr>
            <a:r>
              <a:rPr lang="en-GB" sz="1900" b="1" i="0" dirty="0">
                <a:solidFill>
                  <a:srgbClr val="000000"/>
                </a:solidFill>
                <a:effectLst/>
                <a:latin typeface="Open Sans"/>
              </a:rPr>
              <a:t>Learning new organisation behaviours and skills.</a:t>
            </a:r>
          </a:p>
          <a:p>
            <a:pPr>
              <a:lnSpc>
                <a:spcPct val="90000"/>
              </a:lnSpc>
              <a:buFont typeface="Arial" panose="020B0604020202020204" pitchFamily="34" charset="0"/>
              <a:buChar char="•"/>
            </a:pPr>
            <a:r>
              <a:rPr lang="en-GB" sz="1900" b="1" i="0" dirty="0">
                <a:solidFill>
                  <a:srgbClr val="000000"/>
                </a:solidFill>
                <a:effectLst/>
                <a:latin typeface="Open Sans"/>
              </a:rPr>
              <a:t>Government legislation/initiatives</a:t>
            </a:r>
          </a:p>
        </p:txBody>
      </p:sp>
      <p:pic>
        <p:nvPicPr>
          <p:cNvPr id="6" name="Picture 5">
            <a:extLst>
              <a:ext uri="{FF2B5EF4-FFF2-40B4-BE49-F238E27FC236}">
                <a16:creationId xmlns:a16="http://schemas.microsoft.com/office/drawing/2014/main" id="{D026E207-FC4F-4FED-9C38-73E6E41B6170}"/>
              </a:ext>
            </a:extLst>
          </p:cNvPr>
          <p:cNvPicPr>
            <a:picLocks noChangeAspect="1"/>
          </p:cNvPicPr>
          <p:nvPr/>
        </p:nvPicPr>
        <p:blipFill>
          <a:blip r:embed="rId4"/>
          <a:stretch>
            <a:fillRect/>
          </a:stretch>
        </p:blipFill>
        <p:spPr>
          <a:xfrm>
            <a:off x="-2" y="5756539"/>
            <a:ext cx="12192000" cy="1101462"/>
          </a:xfrm>
          <a:prstGeom prst="rect">
            <a:avLst/>
          </a:prstGeom>
        </p:spPr>
      </p:pic>
    </p:spTree>
    <p:extLst>
      <p:ext uri="{BB962C8B-B14F-4D97-AF65-F5344CB8AC3E}">
        <p14:creationId xmlns:p14="http://schemas.microsoft.com/office/powerpoint/2010/main" val="2308396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Organizational Change?">
            <a:hlinkClick r:id="" action="ppaction://media"/>
            <a:extLst>
              <a:ext uri="{FF2B5EF4-FFF2-40B4-BE49-F238E27FC236}">
                <a16:creationId xmlns:a16="http://schemas.microsoft.com/office/drawing/2014/main" id="{2C31E703-ECA6-4CB8-A4AC-54A9ED4F9882}"/>
              </a:ext>
            </a:extLst>
          </p:cNvPr>
          <p:cNvPicPr>
            <a:picLocks noGrp="1" noRot="1" noChangeAspect="1"/>
          </p:cNvPicPr>
          <p:nvPr>
            <p:ph idx="1"/>
            <a:videoFile r:link="rId1"/>
          </p:nvPr>
        </p:nvPicPr>
        <p:blipFill>
          <a:blip r:embed="rId3"/>
          <a:stretch>
            <a:fillRect/>
          </a:stretch>
        </p:blipFill>
        <p:spPr>
          <a:xfrm>
            <a:off x="1954892" y="548681"/>
            <a:ext cx="8282216" cy="4679851"/>
          </a:xfrm>
          <a:prstGeom prst="rect">
            <a:avLst/>
          </a:prstGeom>
        </p:spPr>
      </p:pic>
    </p:spTree>
    <p:extLst>
      <p:ext uri="{BB962C8B-B14F-4D97-AF65-F5344CB8AC3E}">
        <p14:creationId xmlns:p14="http://schemas.microsoft.com/office/powerpoint/2010/main" val="195651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4A831-DE5C-4EBE-9F71-24DD0DC33111}"/>
              </a:ext>
            </a:extLst>
          </p:cNvPr>
          <p:cNvSpPr>
            <a:spLocks noGrp="1"/>
          </p:cNvSpPr>
          <p:nvPr>
            <p:ph type="title"/>
          </p:nvPr>
        </p:nvSpPr>
        <p:spPr/>
        <p:txBody>
          <a:bodyPr>
            <a:normAutofit/>
          </a:bodyPr>
          <a:lstStyle/>
          <a:p>
            <a:r>
              <a:rPr lang="en-GB" dirty="0"/>
              <a:t>Lewin’s 3 Stage Model of Change</a:t>
            </a:r>
          </a:p>
        </p:txBody>
      </p:sp>
      <p:pic>
        <p:nvPicPr>
          <p:cNvPr id="4" name="Online Media 3" title="Lewin, Stage Model of Change Unfreezing   Changing   Refreezing AnimatedPart 5">
            <a:hlinkClick r:id="" action="ppaction://media"/>
            <a:extLst>
              <a:ext uri="{FF2B5EF4-FFF2-40B4-BE49-F238E27FC236}">
                <a16:creationId xmlns:a16="http://schemas.microsoft.com/office/drawing/2014/main" id="{7F981BC3-8CD8-4050-95DE-E46550D8BDF2}"/>
              </a:ext>
            </a:extLst>
          </p:cNvPr>
          <p:cNvPicPr>
            <a:picLocks noGrp="1" noRot="1" noChangeAspect="1"/>
          </p:cNvPicPr>
          <p:nvPr>
            <p:ph idx="1"/>
            <a:videoFile r:link="rId1"/>
          </p:nvPr>
        </p:nvPicPr>
        <p:blipFill>
          <a:blip r:embed="rId3"/>
          <a:stretch>
            <a:fillRect/>
          </a:stretch>
        </p:blipFill>
        <p:spPr>
          <a:xfrm>
            <a:off x="2630489" y="1600201"/>
            <a:ext cx="6931025" cy="3916363"/>
          </a:xfrm>
          <a:prstGeom prst="rect">
            <a:avLst/>
          </a:prstGeom>
        </p:spPr>
      </p:pic>
    </p:spTree>
    <p:extLst>
      <p:ext uri="{BB962C8B-B14F-4D97-AF65-F5344CB8AC3E}">
        <p14:creationId xmlns:p14="http://schemas.microsoft.com/office/powerpoint/2010/main" val="784877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AC255-2F13-4262-9CC1-AF1AF42C8F5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3436604" y="1600201"/>
            <a:ext cx="5318793" cy="3916363"/>
          </a:xfrm>
        </p:spPr>
      </p:pic>
    </p:spTree>
    <p:extLst>
      <p:ext uri="{BB962C8B-B14F-4D97-AF65-F5344CB8AC3E}">
        <p14:creationId xmlns:p14="http://schemas.microsoft.com/office/powerpoint/2010/main" val="2269767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2C05-A24D-4152-B075-5F1231420C7D}"/>
              </a:ext>
            </a:extLst>
          </p:cNvPr>
          <p:cNvSpPr>
            <a:spLocks noGrp="1"/>
          </p:cNvSpPr>
          <p:nvPr>
            <p:ph type="title"/>
          </p:nvPr>
        </p:nvSpPr>
        <p:spPr>
          <a:xfrm>
            <a:off x="523875" y="-239712"/>
            <a:ext cx="10972800" cy="1143000"/>
          </a:xfrm>
        </p:spPr>
        <p:txBody>
          <a:bodyPr/>
          <a:lstStyle/>
          <a:p>
            <a:r>
              <a:rPr lang="en-GB" dirty="0"/>
              <a:t>The Change Curve</a:t>
            </a:r>
          </a:p>
        </p:txBody>
      </p:sp>
      <p:pic>
        <p:nvPicPr>
          <p:cNvPr id="4" name="Online Media 3" title="The Change Curve HD">
            <a:hlinkClick r:id="" action="ppaction://media"/>
            <a:extLst>
              <a:ext uri="{FF2B5EF4-FFF2-40B4-BE49-F238E27FC236}">
                <a16:creationId xmlns:a16="http://schemas.microsoft.com/office/drawing/2014/main" id="{A6F3E89E-78C6-46F1-B908-FA2FC59DDFEA}"/>
              </a:ext>
            </a:extLst>
          </p:cNvPr>
          <p:cNvPicPr>
            <a:picLocks noGrp="1" noRot="1" noChangeAspect="1"/>
          </p:cNvPicPr>
          <p:nvPr>
            <p:ph idx="1"/>
            <a:videoFile r:link="rId1"/>
          </p:nvPr>
        </p:nvPicPr>
        <p:blipFill>
          <a:blip r:embed="rId3"/>
          <a:stretch>
            <a:fillRect/>
          </a:stretch>
        </p:blipFill>
        <p:spPr>
          <a:xfrm>
            <a:off x="2125664" y="723690"/>
            <a:ext cx="8532811" cy="4981785"/>
          </a:xfrm>
          <a:prstGeom prst="rect">
            <a:avLst/>
          </a:prstGeom>
        </p:spPr>
      </p:pic>
    </p:spTree>
    <p:extLst>
      <p:ext uri="{BB962C8B-B14F-4D97-AF65-F5344CB8AC3E}">
        <p14:creationId xmlns:p14="http://schemas.microsoft.com/office/powerpoint/2010/main" val="895624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99550AC-C342-4FFB-93E6-02297303C367}"/>
              </a:ext>
            </a:extLst>
          </p:cNvPr>
          <p:cNvPicPr>
            <a:picLocks noGrp="1" noChangeAspect="1"/>
          </p:cNvPicPr>
          <p:nvPr>
            <p:ph idx="1"/>
          </p:nvPr>
        </p:nvPicPr>
        <p:blipFill>
          <a:blip r:embed="rId3"/>
          <a:stretch>
            <a:fillRect/>
          </a:stretch>
        </p:blipFill>
        <p:spPr>
          <a:xfrm>
            <a:off x="1862600" y="375615"/>
            <a:ext cx="784657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572C27-E0DD-47FF-B78E-B11395556790}"/>
              </a:ext>
            </a:extLst>
          </p:cNvPr>
          <p:cNvPicPr>
            <a:picLocks noChangeAspect="1"/>
          </p:cNvPicPr>
          <p:nvPr/>
        </p:nvPicPr>
        <p:blipFill>
          <a:blip r:embed="rId4"/>
          <a:stretch>
            <a:fillRect/>
          </a:stretch>
        </p:blipFill>
        <p:spPr>
          <a:xfrm>
            <a:off x="-2" y="5756539"/>
            <a:ext cx="12192000" cy="1101462"/>
          </a:xfrm>
          <a:prstGeom prst="rect">
            <a:avLst/>
          </a:prstGeom>
        </p:spPr>
      </p:pic>
    </p:spTree>
    <p:extLst>
      <p:ext uri="{BB962C8B-B14F-4D97-AF65-F5344CB8AC3E}">
        <p14:creationId xmlns:p14="http://schemas.microsoft.com/office/powerpoint/2010/main" val="4019952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ere's how hotels could change in post-coronavirus world">
            <a:hlinkClick r:id="" action="ppaction://media"/>
            <a:extLst>
              <a:ext uri="{FF2B5EF4-FFF2-40B4-BE49-F238E27FC236}">
                <a16:creationId xmlns:a16="http://schemas.microsoft.com/office/drawing/2014/main" id="{3CEE53CD-91A0-41D9-B993-74124130F28C}"/>
              </a:ext>
            </a:extLst>
          </p:cNvPr>
          <p:cNvPicPr>
            <a:picLocks noGrp="1" noRot="1" noChangeAspect="1"/>
          </p:cNvPicPr>
          <p:nvPr>
            <p:ph sz="half" idx="1"/>
            <a:videoFile r:link="rId1"/>
          </p:nvPr>
        </p:nvPicPr>
        <p:blipFill>
          <a:blip r:embed="rId3"/>
          <a:stretch>
            <a:fillRect/>
          </a:stretch>
        </p:blipFill>
        <p:spPr>
          <a:xfrm>
            <a:off x="1364120" y="313068"/>
            <a:ext cx="9463759" cy="5345686"/>
          </a:xfrm>
          <a:prstGeom prst="rect">
            <a:avLst/>
          </a:prstGeom>
        </p:spPr>
      </p:pic>
    </p:spTree>
    <p:extLst>
      <p:ext uri="{BB962C8B-B14F-4D97-AF65-F5344CB8AC3E}">
        <p14:creationId xmlns:p14="http://schemas.microsoft.com/office/powerpoint/2010/main" val="265018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843910" y="669635"/>
            <a:ext cx="3410712" cy="1106424"/>
          </a:xfrm>
        </p:spPr>
        <p:txBody>
          <a:bodyPr>
            <a:normAutofit/>
          </a:bodyPr>
          <a:lstStyle/>
          <a:p>
            <a:r>
              <a:rPr lang="en-GB" sz="2800" dirty="0"/>
              <a:t>Kurt Lewin’s Force Field Analysis</a:t>
            </a:r>
          </a:p>
        </p:txBody>
      </p:sp>
      <p:sp>
        <p:nvSpPr>
          <p:cNvPr id="16" name="Rectangle 15">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354202" y="2219869"/>
            <a:ext cx="4390127" cy="3889991"/>
          </a:xfrm>
        </p:spPr>
        <p:txBody>
          <a:bodyPr>
            <a:normAutofit fontScale="70000" lnSpcReduction="20000"/>
          </a:bodyPr>
          <a:lstStyle/>
          <a:p>
            <a:endParaRPr lang="en-GB" sz="1400" dirty="0"/>
          </a:p>
          <a:p>
            <a:pPr algn="l"/>
            <a:r>
              <a:rPr lang="en-GB" sz="1400" b="0" i="0" dirty="0">
                <a:solidFill>
                  <a:srgbClr val="000000"/>
                </a:solidFill>
                <a:effectLst/>
                <a:latin typeface="Verdana" panose="020B0604030504040204" pitchFamily="34" charset="0"/>
              </a:rPr>
              <a:t>Let's start with a simple science experiment</a:t>
            </a:r>
          </a:p>
          <a:p>
            <a:pPr algn="l"/>
            <a:r>
              <a:rPr lang="en-GB" sz="1400" b="0" i="0" dirty="0">
                <a:solidFill>
                  <a:srgbClr val="000000"/>
                </a:solidFill>
                <a:effectLst/>
                <a:latin typeface="Verdana" panose="020B0604030504040204" pitchFamily="34" charset="0"/>
              </a:rPr>
              <a:t>You'll need to sit down for this one. You're sitting? Good. Now, what's keeping you in the chair?</a:t>
            </a:r>
          </a:p>
          <a:p>
            <a:pPr algn="l"/>
            <a:r>
              <a:rPr lang="en-GB" sz="1400" b="0" i="0" dirty="0">
                <a:solidFill>
                  <a:srgbClr val="000000"/>
                </a:solidFill>
                <a:effectLst/>
                <a:latin typeface="Verdana" panose="020B0604030504040204" pitchFamily="34" charset="0"/>
              </a:rPr>
              <a:t>Well, there are two answers really. One is gravity which is pushing you down into the chair. A driving force, if you like.</a:t>
            </a:r>
          </a:p>
          <a:p>
            <a:pPr algn="l"/>
            <a:r>
              <a:rPr lang="en-GB" sz="1400" b="0" i="0" dirty="0">
                <a:solidFill>
                  <a:srgbClr val="000000"/>
                </a:solidFill>
                <a:effectLst/>
                <a:latin typeface="Verdana" panose="020B0604030504040204" pitchFamily="34" charset="0"/>
              </a:rPr>
              <a:t>The other is the chair itself, which provides an opposing force, pushing up against gravity, and stopping you falling to the ground.</a:t>
            </a:r>
          </a:p>
          <a:p>
            <a:pPr algn="l"/>
            <a:r>
              <a:rPr lang="en-GB" sz="1400" b="0" i="0" dirty="0">
                <a:solidFill>
                  <a:srgbClr val="000000"/>
                </a:solidFill>
                <a:effectLst/>
                <a:latin typeface="Verdana" panose="020B0604030504040204" pitchFamily="34" charset="0"/>
              </a:rPr>
              <a:t>So it would seem that while you are sitting you're in an equilibrium of sorts.</a:t>
            </a:r>
          </a:p>
          <a:p>
            <a:pPr algn="l"/>
            <a:r>
              <a:rPr lang="en-GB" sz="1400" b="0" i="0" dirty="0">
                <a:solidFill>
                  <a:srgbClr val="000000"/>
                </a:solidFill>
                <a:effectLst/>
                <a:latin typeface="Verdana" panose="020B0604030504040204" pitchFamily="34" charset="0"/>
              </a:rPr>
              <a:t>Two forces keep you there. Gravity pushes down, keeping you in the chair, and the chair resists this, stopping you from falling to the ground.</a:t>
            </a:r>
          </a:p>
          <a:p>
            <a:pPr algn="l"/>
            <a:r>
              <a:rPr lang="en-GB" sz="1400" b="0" i="0" dirty="0">
                <a:solidFill>
                  <a:srgbClr val="000000"/>
                </a:solidFill>
                <a:effectLst/>
                <a:latin typeface="Verdana" panose="020B0604030504040204" pitchFamily="34" charset="0"/>
              </a:rPr>
              <a:t>Two equal forces, a driving force and a resisting or restraining force, working to keep the equilibrium or status quo.</a:t>
            </a:r>
          </a:p>
          <a:p>
            <a:pPr algn="l"/>
            <a:r>
              <a:rPr lang="en-GB" sz="1400" b="0" i="0" dirty="0">
                <a:solidFill>
                  <a:srgbClr val="000000"/>
                </a:solidFill>
                <a:effectLst/>
                <a:latin typeface="Verdana" panose="020B0604030504040204" pitchFamily="34" charset="0"/>
              </a:rPr>
              <a:t>Agreed? Okay, now let's play. Let's say we want to move away from this equilibrium and get you to fall to the floor. What could we do?</a:t>
            </a:r>
          </a:p>
          <a:p>
            <a:pPr algn="l"/>
            <a:r>
              <a:rPr lang="en-GB" sz="1400" b="0" i="0" dirty="0">
                <a:solidFill>
                  <a:srgbClr val="000000"/>
                </a:solidFill>
                <a:effectLst/>
                <a:latin typeface="Verdana" panose="020B0604030504040204" pitchFamily="34" charset="0"/>
              </a:rPr>
              <a:t>Well, on the one hand we could increase the amount of gravity (our driving force). The chair will give way eventually and you will fall.</a:t>
            </a:r>
          </a:p>
          <a:p>
            <a:pPr algn="l"/>
            <a:r>
              <a:rPr lang="en-GB" sz="1400" b="0" i="0" dirty="0">
                <a:solidFill>
                  <a:srgbClr val="000000"/>
                </a:solidFill>
                <a:effectLst/>
                <a:latin typeface="Verdana" panose="020B0604030504040204" pitchFamily="34" charset="0"/>
              </a:rPr>
              <a:t>On the other hand, we could leave gravity alone and decide to weaken the chair (our restraining force) to get the same result.</a:t>
            </a:r>
          </a:p>
          <a:p>
            <a:endParaRPr lang="en-US" sz="1700" dirty="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5550796" y="269744"/>
            <a:ext cx="5708105" cy="4711726"/>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6488585" y="5181497"/>
            <a:ext cx="4089556" cy="1477328"/>
          </a:xfrm>
          <a:prstGeom prst="rect">
            <a:avLst/>
          </a:prstGeom>
          <a:noFill/>
        </p:spPr>
        <p:txBody>
          <a:bodyPr wrap="square" rtlCol="0">
            <a:spAutoFit/>
          </a:bodyPr>
          <a:lstStyle/>
          <a:p>
            <a:r>
              <a:rPr lang="en-GB" dirty="0"/>
              <a:t>What Kurt Lewin proposes is that whenever </a:t>
            </a:r>
            <a:r>
              <a:rPr lang="en-GB" b="1" dirty="0"/>
              <a:t>driving forces</a:t>
            </a:r>
            <a:r>
              <a:rPr lang="en-GB" dirty="0"/>
              <a:t> are stronger than </a:t>
            </a:r>
            <a:r>
              <a:rPr lang="en-GB" b="1" dirty="0"/>
              <a:t>restraining forces</a:t>
            </a:r>
            <a:r>
              <a:rPr lang="en-GB" dirty="0"/>
              <a:t>, the status quo or equilibrium will change.</a:t>
            </a:r>
            <a:endParaRPr lang="en-US" sz="1100" dirty="0"/>
          </a:p>
          <a:p>
            <a:endParaRPr lang="en-GB" dirty="0"/>
          </a:p>
        </p:txBody>
      </p:sp>
    </p:spTree>
    <p:extLst>
      <p:ext uri="{BB962C8B-B14F-4D97-AF65-F5344CB8AC3E}">
        <p14:creationId xmlns:p14="http://schemas.microsoft.com/office/powerpoint/2010/main" val="19265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 calcmode="lin" valueType="num">
                                      <p:cBhvr additive="base">
                                        <p:cTn id="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9">
                                            <p:txEl>
                                              <p:pRg st="8" end="8"/>
                                            </p:txEl>
                                          </p:spTgt>
                                        </p:tgtEl>
                                        <p:attrNameLst>
                                          <p:attrName>style.visibility</p:attrName>
                                        </p:attrNameLst>
                                      </p:cBhvr>
                                      <p:to>
                                        <p:strVal val="visible"/>
                                      </p:to>
                                    </p:set>
                                    <p:anim calcmode="lin" valueType="num">
                                      <p:cBhvr additive="base">
                                        <p:cTn id="49"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xEl>
                                              <p:pRg st="9" end="9"/>
                                            </p:txEl>
                                          </p:spTgt>
                                        </p:tgtEl>
                                        <p:attrNameLst>
                                          <p:attrName>style.visibility</p:attrName>
                                        </p:attrNameLst>
                                      </p:cBhvr>
                                      <p:to>
                                        <p:strVal val="visible"/>
                                      </p:to>
                                    </p:set>
                                    <p:anim calcmode="lin" valueType="num">
                                      <p:cBhvr additive="base">
                                        <p:cTn id="55"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9">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9">
                                            <p:txEl>
                                              <p:pRg st="10" end="10"/>
                                            </p:txEl>
                                          </p:spTgt>
                                        </p:tgtEl>
                                        <p:attrNameLst>
                                          <p:attrName>style.visibility</p:attrName>
                                        </p:attrNameLst>
                                      </p:cBhvr>
                                      <p:to>
                                        <p:strVal val="visible"/>
                                      </p:to>
                                    </p:set>
                                    <p:anim calcmode="lin" valueType="num">
                                      <p:cBhvr additive="base">
                                        <p:cTn id="61"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0" end="0"/>
                                            </p:txEl>
                                          </p:spTgt>
                                        </p:tgtEl>
                                        <p:attrNameLst>
                                          <p:attrName>style.visibility</p:attrName>
                                        </p:attrNameLst>
                                      </p:cBhvr>
                                      <p:to>
                                        <p:strVal val="visible"/>
                                      </p:to>
                                    </p:set>
                                    <p:anim calcmode="lin" valueType="num">
                                      <p:cBhvr additive="base">
                                        <p:cTn id="6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5"/>
                                        </p:tgtEl>
                                        <p:attrNameLst>
                                          <p:attrName>style.visibility</p:attrName>
                                        </p:attrNameLst>
                                      </p:cBhvr>
                                      <p:to>
                                        <p:strVal val="visible"/>
                                      </p:to>
                                    </p:set>
                                    <p:animEffect transition="in" filter="fade">
                                      <p:cBhvr>
                                        <p:cTn id="7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FA171AB-77DA-43FC-B713-4A4351B27612}"/>
              </a:ext>
            </a:extLst>
          </p:cNvPr>
          <p:cNvPicPr>
            <a:picLocks noChangeAspect="1"/>
          </p:cNvPicPr>
          <p:nvPr/>
        </p:nvPicPr>
        <p:blipFill rotWithShape="1">
          <a:blip r:embed="rId3"/>
          <a:srcRect t="8537"/>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53E4709-2347-4479-938A-6B8716F71986}"/>
              </a:ext>
            </a:extLst>
          </p:cNvPr>
          <p:cNvSpPr>
            <a:spLocks noGrp="1"/>
          </p:cNvSpPr>
          <p:nvPr>
            <p:ph type="title"/>
          </p:nvPr>
        </p:nvSpPr>
        <p:spPr>
          <a:xfrm>
            <a:off x="709448" y="1913950"/>
            <a:ext cx="4204137" cy="1342754"/>
          </a:xfrm>
        </p:spPr>
        <p:txBody>
          <a:bodyPr>
            <a:normAutofit/>
          </a:bodyPr>
          <a:lstStyle/>
          <a:p>
            <a:r>
              <a:rPr lang="en-GB" sz="3600"/>
              <a:t>The Virtual Tour</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9B37DA-07C0-454A-BBFF-0B110633CCF6}"/>
              </a:ext>
            </a:extLst>
          </p:cNvPr>
          <p:cNvSpPr>
            <a:spLocks noGrp="1"/>
          </p:cNvSpPr>
          <p:nvPr>
            <p:ph idx="1"/>
          </p:nvPr>
        </p:nvSpPr>
        <p:spPr>
          <a:xfrm>
            <a:off x="525516" y="3417573"/>
            <a:ext cx="4593021" cy="2619839"/>
          </a:xfrm>
        </p:spPr>
        <p:txBody>
          <a:bodyPr anchor="ctr">
            <a:normAutofit/>
          </a:bodyPr>
          <a:lstStyle/>
          <a:p>
            <a:r>
              <a:rPr lang="en-GB" sz="1800" dirty="0"/>
              <a:t>What did you learn about the hotel?</a:t>
            </a:r>
          </a:p>
          <a:p>
            <a:r>
              <a:rPr lang="en-GB" sz="1800" dirty="0"/>
              <a:t>What did you SEE? </a:t>
            </a:r>
          </a:p>
          <a:p>
            <a:r>
              <a:rPr lang="en-GB" sz="1800" dirty="0"/>
              <a:t>What might you change?</a:t>
            </a:r>
          </a:p>
          <a:p>
            <a:r>
              <a:rPr lang="en-GB" sz="1800" dirty="0"/>
              <a:t>Why might you change it?</a:t>
            </a:r>
          </a:p>
          <a:p>
            <a:r>
              <a:rPr lang="en-GB" sz="1800" dirty="0"/>
              <a:t>How might you change it?</a:t>
            </a:r>
          </a:p>
        </p:txBody>
      </p:sp>
    </p:spTree>
    <p:extLst>
      <p:ext uri="{BB962C8B-B14F-4D97-AF65-F5344CB8AC3E}">
        <p14:creationId xmlns:p14="http://schemas.microsoft.com/office/powerpoint/2010/main" val="1763683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0C7F755-A0B8-4FE4-9775-02F2A5EEF23A}"/>
              </a:ext>
            </a:extLst>
          </p:cNvPr>
          <p:cNvSpPr>
            <a:spLocks noGrp="1"/>
          </p:cNvSpPr>
          <p:nvPr>
            <p:ph type="title"/>
          </p:nvPr>
        </p:nvSpPr>
        <p:spPr>
          <a:xfrm>
            <a:off x="1981200" y="274638"/>
            <a:ext cx="8229600" cy="1143000"/>
          </a:xfrm>
        </p:spPr>
        <p:txBody>
          <a:bodyPr/>
          <a:lstStyle/>
          <a:p>
            <a:r>
              <a:rPr lang="en-US" dirty="0"/>
              <a:t>The Virtual Tour</a:t>
            </a:r>
          </a:p>
        </p:txBody>
      </p:sp>
      <p:sp>
        <p:nvSpPr>
          <p:cNvPr id="3" name="Content Placeholder 2">
            <a:extLst>
              <a:ext uri="{FF2B5EF4-FFF2-40B4-BE49-F238E27FC236}">
                <a16:creationId xmlns:a16="http://schemas.microsoft.com/office/drawing/2014/main" id="{00AA69EF-506F-4440-A3A7-A6B8CF170B3B}"/>
              </a:ext>
            </a:extLst>
          </p:cNvPr>
          <p:cNvSpPr>
            <a:spLocks noGrp="1"/>
          </p:cNvSpPr>
          <p:nvPr>
            <p:ph sz="half" idx="1"/>
          </p:nvPr>
        </p:nvSpPr>
        <p:spPr>
          <a:xfrm>
            <a:off x="1962456" y="1340768"/>
            <a:ext cx="8507288" cy="3989040"/>
          </a:xfrm>
        </p:spPr>
        <p:txBody>
          <a:bodyPr>
            <a:normAutofit/>
          </a:bodyPr>
          <a:lstStyle/>
          <a:p>
            <a:r>
              <a:rPr lang="en-GB" dirty="0">
                <a:hlinkClick r:id="rId3"/>
              </a:rPr>
              <a:t>Sandy Cove Hotel Virtual Tour | Panoptic Motion</a:t>
            </a:r>
            <a:endParaRPr lang="en-GB" dirty="0"/>
          </a:p>
          <a:p>
            <a:endParaRPr lang="en-GB" dirty="0"/>
          </a:p>
          <a:p>
            <a:endParaRPr lang="en-GB" dirty="0"/>
          </a:p>
        </p:txBody>
      </p:sp>
      <p:pic>
        <p:nvPicPr>
          <p:cNvPr id="7" name="Picture 6">
            <a:extLst>
              <a:ext uri="{FF2B5EF4-FFF2-40B4-BE49-F238E27FC236}">
                <a16:creationId xmlns:a16="http://schemas.microsoft.com/office/drawing/2014/main" id="{245A7FF7-B674-411E-9C4D-12BC632B203D}"/>
              </a:ext>
            </a:extLst>
          </p:cNvPr>
          <p:cNvPicPr>
            <a:picLocks noChangeAspect="1"/>
          </p:cNvPicPr>
          <p:nvPr/>
        </p:nvPicPr>
        <p:blipFill>
          <a:blip r:embed="rId4"/>
          <a:stretch>
            <a:fillRect/>
          </a:stretch>
        </p:blipFill>
        <p:spPr>
          <a:xfrm>
            <a:off x="2495600" y="2276873"/>
            <a:ext cx="7479614" cy="3410881"/>
          </a:xfrm>
          <a:prstGeom prst="rect">
            <a:avLst/>
          </a:prstGeom>
        </p:spPr>
      </p:pic>
    </p:spTree>
    <p:extLst>
      <p:ext uri="{BB962C8B-B14F-4D97-AF65-F5344CB8AC3E}">
        <p14:creationId xmlns:p14="http://schemas.microsoft.com/office/powerpoint/2010/main" val="1421975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316CD-D09C-49A5-A56D-38BD752DD2AD}"/>
              </a:ext>
            </a:extLst>
          </p:cNvPr>
          <p:cNvSpPr>
            <a:spLocks noGrp="1"/>
          </p:cNvSpPr>
          <p:nvPr>
            <p:ph type="title"/>
          </p:nvPr>
        </p:nvSpPr>
        <p:spPr/>
        <p:txBody>
          <a:bodyPr>
            <a:normAutofit/>
          </a:bodyPr>
          <a:lstStyle/>
          <a:p>
            <a:r>
              <a:rPr lang="en-GB" dirty="0">
                <a:hlinkClick r:id="rId2"/>
              </a:rPr>
              <a:t>3D Virtual Tour | Castleknock Hotel</a:t>
            </a:r>
            <a:endParaRPr lang="en-GB" dirty="0"/>
          </a:p>
        </p:txBody>
      </p:sp>
      <p:pic>
        <p:nvPicPr>
          <p:cNvPr id="6" name="Picture 5">
            <a:extLst>
              <a:ext uri="{FF2B5EF4-FFF2-40B4-BE49-F238E27FC236}">
                <a16:creationId xmlns:a16="http://schemas.microsoft.com/office/drawing/2014/main" id="{CE33502F-3FEE-44B6-A674-32E02EB9DF85}"/>
              </a:ext>
            </a:extLst>
          </p:cNvPr>
          <p:cNvPicPr>
            <a:picLocks noChangeAspect="1"/>
          </p:cNvPicPr>
          <p:nvPr/>
        </p:nvPicPr>
        <p:blipFill>
          <a:blip r:embed="rId3"/>
          <a:stretch>
            <a:fillRect/>
          </a:stretch>
        </p:blipFill>
        <p:spPr>
          <a:xfrm>
            <a:off x="2854931" y="1603746"/>
            <a:ext cx="6482139" cy="3650508"/>
          </a:xfrm>
          <a:prstGeom prst="rect">
            <a:avLst/>
          </a:prstGeom>
        </p:spPr>
      </p:pic>
    </p:spTree>
    <p:extLst>
      <p:ext uri="{BB962C8B-B14F-4D97-AF65-F5344CB8AC3E}">
        <p14:creationId xmlns:p14="http://schemas.microsoft.com/office/powerpoint/2010/main" val="18824690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5BD517-8B92-40B0-A1D9-B8B9F3B7E6FA}"/>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3700">
                <a:hlinkClick r:id="rId2"/>
              </a:rPr>
              <a:t>Malmaison Brighton (venueview.co.uk)</a:t>
            </a:r>
            <a:endParaRPr lang="en-GB" sz="3700"/>
          </a:p>
        </p:txBody>
      </p:sp>
      <p:pic>
        <p:nvPicPr>
          <p:cNvPr id="6" name="Picture 5">
            <a:extLst>
              <a:ext uri="{FF2B5EF4-FFF2-40B4-BE49-F238E27FC236}">
                <a16:creationId xmlns:a16="http://schemas.microsoft.com/office/drawing/2014/main" id="{ADF96708-E5B3-462D-8961-59CEC129C3C3}"/>
              </a:ext>
            </a:extLst>
          </p:cNvPr>
          <p:cNvPicPr>
            <a:picLocks noChangeAspect="1"/>
          </p:cNvPicPr>
          <p:nvPr/>
        </p:nvPicPr>
        <p:blipFill rotWithShape="1">
          <a:blip r:embed="rId3"/>
          <a:srcRect t="5280"/>
          <a:stretch/>
        </p:blipFill>
        <p:spPr>
          <a:xfrm>
            <a:off x="1981200" y="1600201"/>
            <a:ext cx="8229600" cy="3917032"/>
          </a:xfrm>
          <a:prstGeom prst="rect">
            <a:avLst/>
          </a:prstGeom>
          <a:noFill/>
        </p:spPr>
      </p:pic>
    </p:spTree>
    <p:extLst>
      <p:ext uri="{BB962C8B-B14F-4D97-AF65-F5344CB8AC3E}">
        <p14:creationId xmlns:p14="http://schemas.microsoft.com/office/powerpoint/2010/main" val="26151941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664</Words>
  <Application>Microsoft Office PowerPoint</Application>
  <PresentationFormat>Widescreen</PresentationFormat>
  <Paragraphs>55</Paragraphs>
  <Slides>17</Slides>
  <Notes>7</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Myriad Pro</vt:lpstr>
      <vt:lpstr>Arial</vt:lpstr>
      <vt:lpstr>Calibri</vt:lpstr>
      <vt:lpstr>Open Sans</vt:lpstr>
      <vt:lpstr>Verdana</vt:lpstr>
      <vt:lpstr>20140311PresentationUWTSDTemplate</vt:lpstr>
      <vt:lpstr>BA International Hotel Management   Organisational Consultancy Week 4  </vt:lpstr>
      <vt:lpstr>PowerPoint Presentation</vt:lpstr>
      <vt:lpstr>PowerPoint Presentation</vt:lpstr>
      <vt:lpstr>Change Management…</vt:lpstr>
      <vt:lpstr>PowerPoint Presentation</vt:lpstr>
      <vt:lpstr>What are the drivers of Change?</vt:lpstr>
      <vt:lpstr>PowerPoint Presentation</vt:lpstr>
      <vt:lpstr>Lewin’s 3 Stage Model of Change</vt:lpstr>
      <vt:lpstr>PowerPoint Presentation</vt:lpstr>
      <vt:lpstr>The Change Curve</vt:lpstr>
      <vt:lpstr>PowerPoint Presentation</vt:lpstr>
      <vt:lpstr>PowerPoint Presentation</vt:lpstr>
      <vt:lpstr>Kurt Lewin’s Force Field Analysis</vt:lpstr>
      <vt:lpstr>The Virtual Tour</vt:lpstr>
      <vt:lpstr>The Virtual Tour</vt:lpstr>
      <vt:lpstr>3D Virtual Tour | Castleknock Hotel</vt:lpstr>
      <vt:lpstr>Malmaison Brighton (venueview.co.uk)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Personnel Resoucing &amp; Development (BMIH5005) Week 3 Human Resources Management</dc:title>
  <dc:creator>Emily Williams</dc:creator>
  <cp:lastModifiedBy>Emily</cp:lastModifiedBy>
  <cp:revision>6</cp:revision>
  <dcterms:created xsi:type="dcterms:W3CDTF">2021-01-28T19:27:25Z</dcterms:created>
  <dcterms:modified xsi:type="dcterms:W3CDTF">2021-05-05T11:46:55Z</dcterms:modified>
</cp:coreProperties>
</file>