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68" r:id="rId2"/>
    <p:sldId id="256" r:id="rId3"/>
    <p:sldId id="257" r:id="rId4"/>
    <p:sldId id="258" r:id="rId5"/>
    <p:sldId id="261" r:id="rId6"/>
    <p:sldId id="262" r:id="rId7"/>
    <p:sldId id="263" r:id="rId8"/>
    <p:sldId id="264"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7" autoAdjust="0"/>
    <p:restoredTop sz="83662" autoAdjust="0"/>
  </p:normalViewPr>
  <p:slideViewPr>
    <p:cSldViewPr snapToGrid="0">
      <p:cViewPr varScale="1">
        <p:scale>
          <a:sx n="92" d="100"/>
          <a:sy n="92" d="100"/>
        </p:scale>
        <p:origin x="4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762136-54E2-48E0-824A-BFAAFD92F763}" type="datetimeFigureOut">
              <a:rPr lang="en-IN" smtClean="0"/>
              <a:t>15-03-2024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31B96D-6BE0-4B98-B70A-69F494A70DE4}" type="slidenum">
              <a:rPr lang="en-IN" smtClean="0"/>
              <a:t>‹#›</a:t>
            </a:fld>
            <a:endParaRPr lang="en-IN"/>
          </a:p>
        </p:txBody>
      </p:sp>
    </p:spTree>
    <p:extLst>
      <p:ext uri="{BB962C8B-B14F-4D97-AF65-F5344CB8AC3E}">
        <p14:creationId xmlns:p14="http://schemas.microsoft.com/office/powerpoint/2010/main" val="1179159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31B96D-6BE0-4B98-B70A-69F494A70DE4}" type="slidenum">
              <a:rPr lang="en-IN" smtClean="0"/>
              <a:t>1</a:t>
            </a:fld>
            <a:endParaRPr lang="en-IN"/>
          </a:p>
        </p:txBody>
      </p:sp>
    </p:spTree>
    <p:extLst>
      <p:ext uri="{BB962C8B-B14F-4D97-AF65-F5344CB8AC3E}">
        <p14:creationId xmlns:p14="http://schemas.microsoft.com/office/powerpoint/2010/main" val="1563860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Further, it will discuss the potential limitations and challenges companies can face to deploy the management systems within both the organisation that are Microsoft Company and Amazon organisation. </a:t>
            </a:r>
            <a:endParaRPr lang="en-IN" sz="1200" dirty="0"/>
          </a:p>
          <a:p>
            <a:endParaRPr lang="en-IN" dirty="0"/>
          </a:p>
        </p:txBody>
      </p:sp>
      <p:sp>
        <p:nvSpPr>
          <p:cNvPr id="4" name="Slide Number Placeholder 3"/>
          <p:cNvSpPr>
            <a:spLocks noGrp="1"/>
          </p:cNvSpPr>
          <p:nvPr>
            <p:ph type="sldNum" sz="quarter" idx="10"/>
          </p:nvPr>
        </p:nvSpPr>
        <p:spPr/>
        <p:txBody>
          <a:bodyPr/>
          <a:lstStyle/>
          <a:p>
            <a:fld id="{4C31B96D-6BE0-4B98-B70A-69F494A70DE4}" type="slidenum">
              <a:rPr lang="en-IN" smtClean="0"/>
              <a:t>4</a:t>
            </a:fld>
            <a:endParaRPr lang="en-IN"/>
          </a:p>
        </p:txBody>
      </p:sp>
    </p:spTree>
    <p:extLst>
      <p:ext uri="{BB962C8B-B14F-4D97-AF65-F5344CB8AC3E}">
        <p14:creationId xmlns:p14="http://schemas.microsoft.com/office/powerpoint/2010/main" val="2416408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information can lost if organisation fails to manage the information at secured place through putting securities and it can be a massive loses for organisation because if competitor finds the information then it will provide major benefit to competitors of company. </a:t>
            </a:r>
            <a:endParaRPr lang="en-IN" sz="1200" dirty="0"/>
          </a:p>
          <a:p>
            <a:endParaRPr lang="en-IN" dirty="0"/>
          </a:p>
        </p:txBody>
      </p:sp>
      <p:sp>
        <p:nvSpPr>
          <p:cNvPr id="4" name="Slide Number Placeholder 3"/>
          <p:cNvSpPr>
            <a:spLocks noGrp="1"/>
          </p:cNvSpPr>
          <p:nvPr>
            <p:ph type="sldNum" sz="quarter" idx="10"/>
          </p:nvPr>
        </p:nvSpPr>
        <p:spPr/>
        <p:txBody>
          <a:bodyPr/>
          <a:lstStyle/>
          <a:p>
            <a:fld id="{4C31B96D-6BE0-4B98-B70A-69F494A70DE4}" type="slidenum">
              <a:rPr lang="en-IN" smtClean="0"/>
              <a:t>5</a:t>
            </a:fld>
            <a:endParaRPr lang="en-IN"/>
          </a:p>
        </p:txBody>
      </p:sp>
    </p:spTree>
    <p:extLst>
      <p:ext uri="{BB962C8B-B14F-4D97-AF65-F5344CB8AC3E}">
        <p14:creationId xmlns:p14="http://schemas.microsoft.com/office/powerpoint/2010/main" val="3872543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employees in organisation have different cultural background, which also act as barrier in transforming the business information and it changes the actual meaning of information for different employees. The storage of information is complicated and it consumes lots of storage that is major issue for Microsoft. </a:t>
            </a:r>
            <a:endParaRPr lang="en-IN" sz="1200" dirty="0"/>
          </a:p>
          <a:p>
            <a:endParaRPr lang="en-IN" dirty="0"/>
          </a:p>
        </p:txBody>
      </p:sp>
      <p:sp>
        <p:nvSpPr>
          <p:cNvPr id="4" name="Slide Number Placeholder 3"/>
          <p:cNvSpPr>
            <a:spLocks noGrp="1"/>
          </p:cNvSpPr>
          <p:nvPr>
            <p:ph type="sldNum" sz="quarter" idx="10"/>
          </p:nvPr>
        </p:nvSpPr>
        <p:spPr/>
        <p:txBody>
          <a:bodyPr/>
          <a:lstStyle/>
          <a:p>
            <a:fld id="{4C31B96D-6BE0-4B98-B70A-69F494A70DE4}" type="slidenum">
              <a:rPr lang="en-IN" smtClean="0"/>
              <a:t>6</a:t>
            </a:fld>
            <a:endParaRPr lang="en-IN"/>
          </a:p>
        </p:txBody>
      </p:sp>
    </p:spTree>
    <p:extLst>
      <p:ext uri="{BB962C8B-B14F-4D97-AF65-F5344CB8AC3E}">
        <p14:creationId xmlns:p14="http://schemas.microsoft.com/office/powerpoint/2010/main" val="7487803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business can address this issue by educating its suppliers about the KM and by informing about the importance of KM that will benefit the organisation. This will help the suppliers to make smarter decisions for their business and it will eliminate the limitation for Amazon. </a:t>
            </a:r>
            <a:endParaRPr lang="en-IN" sz="1200" dirty="0"/>
          </a:p>
          <a:p>
            <a:endParaRPr lang="en-IN" dirty="0"/>
          </a:p>
        </p:txBody>
      </p:sp>
      <p:sp>
        <p:nvSpPr>
          <p:cNvPr id="4" name="Slide Number Placeholder 3"/>
          <p:cNvSpPr>
            <a:spLocks noGrp="1"/>
          </p:cNvSpPr>
          <p:nvPr>
            <p:ph type="sldNum" sz="quarter" idx="10"/>
          </p:nvPr>
        </p:nvSpPr>
        <p:spPr/>
        <p:txBody>
          <a:bodyPr/>
          <a:lstStyle/>
          <a:p>
            <a:fld id="{4C31B96D-6BE0-4B98-B70A-69F494A70DE4}" type="slidenum">
              <a:rPr lang="en-IN" smtClean="0"/>
              <a:t>7</a:t>
            </a:fld>
            <a:endParaRPr lang="en-IN"/>
          </a:p>
        </p:txBody>
      </p:sp>
    </p:spTree>
    <p:extLst>
      <p:ext uri="{BB962C8B-B14F-4D97-AF65-F5344CB8AC3E}">
        <p14:creationId xmlns:p14="http://schemas.microsoft.com/office/powerpoint/2010/main" val="1376597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organisation needs to eliminate these problems by developing teams that are coordinated with each other. The organisation needs to use effective communication channel for removing the communication gap so that employees can agree with each other during business meetings. </a:t>
            </a:r>
            <a:endParaRPr lang="en-IN" sz="1200" dirty="0"/>
          </a:p>
          <a:p>
            <a:endParaRPr lang="en-IN" dirty="0"/>
          </a:p>
        </p:txBody>
      </p:sp>
      <p:sp>
        <p:nvSpPr>
          <p:cNvPr id="4" name="Slide Number Placeholder 3"/>
          <p:cNvSpPr>
            <a:spLocks noGrp="1"/>
          </p:cNvSpPr>
          <p:nvPr>
            <p:ph type="sldNum" sz="quarter" idx="10"/>
          </p:nvPr>
        </p:nvSpPr>
        <p:spPr/>
        <p:txBody>
          <a:bodyPr/>
          <a:lstStyle/>
          <a:p>
            <a:fld id="{4C31B96D-6BE0-4B98-B70A-69F494A70DE4}" type="slidenum">
              <a:rPr lang="en-IN" smtClean="0"/>
              <a:t>8</a:t>
            </a:fld>
            <a:endParaRPr lang="en-IN"/>
          </a:p>
        </p:txBody>
      </p:sp>
    </p:spTree>
    <p:extLst>
      <p:ext uri="{BB962C8B-B14F-4D97-AF65-F5344CB8AC3E}">
        <p14:creationId xmlns:p14="http://schemas.microsoft.com/office/powerpoint/2010/main" val="2133833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Lai, J.Y., and. et. al., (2022). Aligning strategy with knowledge management system for improving innovation and business performance. </a:t>
            </a:r>
            <a:r>
              <a:rPr lang="en-IN" i="1" dirty="0"/>
              <a:t>Technology Analysis &amp; Strategic Management</a:t>
            </a:r>
            <a:r>
              <a:rPr lang="en-IN" dirty="0"/>
              <a:t>. 34(4). pp.474-487.</a:t>
            </a:r>
          </a:p>
          <a:p>
            <a:endParaRPr lang="en-IN" dirty="0"/>
          </a:p>
        </p:txBody>
      </p:sp>
      <p:sp>
        <p:nvSpPr>
          <p:cNvPr id="4" name="Slide Number Placeholder 3"/>
          <p:cNvSpPr>
            <a:spLocks noGrp="1"/>
          </p:cNvSpPr>
          <p:nvPr>
            <p:ph type="sldNum" sz="quarter" idx="10"/>
          </p:nvPr>
        </p:nvSpPr>
        <p:spPr/>
        <p:txBody>
          <a:bodyPr/>
          <a:lstStyle/>
          <a:p>
            <a:fld id="{4C31B96D-6BE0-4B98-B70A-69F494A70DE4}" type="slidenum">
              <a:rPr lang="en-IN" smtClean="0"/>
              <a:t>9</a:t>
            </a:fld>
            <a:endParaRPr lang="en-IN"/>
          </a:p>
        </p:txBody>
      </p:sp>
    </p:spTree>
    <p:extLst>
      <p:ext uri="{BB962C8B-B14F-4D97-AF65-F5344CB8AC3E}">
        <p14:creationId xmlns:p14="http://schemas.microsoft.com/office/powerpoint/2010/main" val="3037168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817ACF-86BC-40A2-B218-AB9340048975}" type="datetimeFigureOut">
              <a:rPr lang="en-IN" smtClean="0"/>
              <a:t>15-03-2024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D57EBBA-AA30-4D1C-8771-736A55177ABE}"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4203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817ACF-86BC-40A2-B218-AB9340048975}" type="datetimeFigureOut">
              <a:rPr lang="en-IN" smtClean="0"/>
              <a:t>15-03-2024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D57EBBA-AA30-4D1C-8771-736A55177ABE}" type="slidenum">
              <a:rPr lang="en-IN" smtClean="0"/>
              <a:t>‹#›</a:t>
            </a:fld>
            <a:endParaRPr lang="en-IN"/>
          </a:p>
        </p:txBody>
      </p:sp>
    </p:spTree>
    <p:extLst>
      <p:ext uri="{BB962C8B-B14F-4D97-AF65-F5344CB8AC3E}">
        <p14:creationId xmlns:p14="http://schemas.microsoft.com/office/powerpoint/2010/main" val="1127142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817ACF-86BC-40A2-B218-AB9340048975}" type="datetimeFigureOut">
              <a:rPr lang="en-IN" smtClean="0"/>
              <a:t>15-03-2024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D57EBBA-AA30-4D1C-8771-736A55177ABE}"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9839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817ACF-86BC-40A2-B218-AB9340048975}" type="datetimeFigureOut">
              <a:rPr lang="en-IN" smtClean="0"/>
              <a:t>15-03-2024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D57EBBA-AA30-4D1C-8771-736A55177ABE}" type="slidenum">
              <a:rPr lang="en-IN" smtClean="0"/>
              <a:t>‹#›</a:t>
            </a:fld>
            <a:endParaRPr lang="en-IN"/>
          </a:p>
        </p:txBody>
      </p:sp>
    </p:spTree>
    <p:extLst>
      <p:ext uri="{BB962C8B-B14F-4D97-AF65-F5344CB8AC3E}">
        <p14:creationId xmlns:p14="http://schemas.microsoft.com/office/powerpoint/2010/main" val="4172431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817ACF-86BC-40A2-B218-AB9340048975}" type="datetimeFigureOut">
              <a:rPr lang="en-IN" smtClean="0"/>
              <a:t>15-03-2024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D57EBBA-AA30-4D1C-8771-736A55177ABE}" type="slidenum">
              <a:rPr lang="en-IN" smtClean="0"/>
              <a:t>‹#›</a:t>
            </a:fld>
            <a:endParaRPr lang="en-IN"/>
          </a:p>
        </p:txBody>
      </p:sp>
    </p:spTree>
    <p:extLst>
      <p:ext uri="{BB962C8B-B14F-4D97-AF65-F5344CB8AC3E}">
        <p14:creationId xmlns:p14="http://schemas.microsoft.com/office/powerpoint/2010/main" val="954281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817ACF-86BC-40A2-B218-AB9340048975}" type="datetimeFigureOut">
              <a:rPr lang="en-IN" smtClean="0"/>
              <a:t>15-03-2024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D57EBBA-AA30-4D1C-8771-736A55177ABE}" type="slidenum">
              <a:rPr lang="en-IN" smtClean="0"/>
              <a:t>‹#›</a:t>
            </a:fld>
            <a:endParaRPr lang="en-IN"/>
          </a:p>
        </p:txBody>
      </p:sp>
    </p:spTree>
    <p:extLst>
      <p:ext uri="{BB962C8B-B14F-4D97-AF65-F5344CB8AC3E}">
        <p14:creationId xmlns:p14="http://schemas.microsoft.com/office/powerpoint/2010/main" val="1298356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3817ACF-86BC-40A2-B218-AB9340048975}" type="datetimeFigureOut">
              <a:rPr lang="en-IN" smtClean="0"/>
              <a:t>15-03-2024</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9D57EBBA-AA30-4D1C-8771-736A55177ABE}" type="slidenum">
              <a:rPr lang="en-IN" smtClean="0"/>
              <a:t>‹#›</a:t>
            </a:fld>
            <a:endParaRPr lang="en-IN"/>
          </a:p>
        </p:txBody>
      </p:sp>
    </p:spTree>
    <p:extLst>
      <p:ext uri="{BB962C8B-B14F-4D97-AF65-F5344CB8AC3E}">
        <p14:creationId xmlns:p14="http://schemas.microsoft.com/office/powerpoint/2010/main" val="2827739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3817ACF-86BC-40A2-B218-AB9340048975}" type="datetimeFigureOut">
              <a:rPr lang="en-IN" smtClean="0"/>
              <a:t>15-03-2024</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D57EBBA-AA30-4D1C-8771-736A55177ABE}" type="slidenum">
              <a:rPr lang="en-IN" smtClean="0"/>
              <a:t>‹#›</a:t>
            </a:fld>
            <a:endParaRPr lang="en-IN"/>
          </a:p>
        </p:txBody>
      </p:sp>
    </p:spTree>
    <p:extLst>
      <p:ext uri="{BB962C8B-B14F-4D97-AF65-F5344CB8AC3E}">
        <p14:creationId xmlns:p14="http://schemas.microsoft.com/office/powerpoint/2010/main" val="584812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817ACF-86BC-40A2-B218-AB9340048975}" type="datetimeFigureOut">
              <a:rPr lang="en-IN" smtClean="0"/>
              <a:t>15-03-2024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D57EBBA-AA30-4D1C-8771-736A55177ABE}" type="slidenum">
              <a:rPr lang="en-IN" smtClean="0"/>
              <a:t>‹#›</a:t>
            </a:fld>
            <a:endParaRPr lang="en-IN"/>
          </a:p>
        </p:txBody>
      </p:sp>
    </p:spTree>
    <p:extLst>
      <p:ext uri="{BB962C8B-B14F-4D97-AF65-F5344CB8AC3E}">
        <p14:creationId xmlns:p14="http://schemas.microsoft.com/office/powerpoint/2010/main" val="2121247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817ACF-86BC-40A2-B218-AB9340048975}" type="datetimeFigureOut">
              <a:rPr lang="en-IN" smtClean="0"/>
              <a:t>15-03-2024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D57EBBA-AA30-4D1C-8771-736A55177ABE}" type="slidenum">
              <a:rPr lang="en-IN" smtClean="0"/>
              <a:t>‹#›</a:t>
            </a:fld>
            <a:endParaRPr lang="en-IN"/>
          </a:p>
        </p:txBody>
      </p:sp>
    </p:spTree>
    <p:extLst>
      <p:ext uri="{BB962C8B-B14F-4D97-AF65-F5344CB8AC3E}">
        <p14:creationId xmlns:p14="http://schemas.microsoft.com/office/powerpoint/2010/main" val="786224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817ACF-86BC-40A2-B218-AB9340048975}" type="datetimeFigureOut">
              <a:rPr lang="en-IN" smtClean="0"/>
              <a:t>15-03-2024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D57EBBA-AA30-4D1C-8771-736A55177ABE}" type="slidenum">
              <a:rPr lang="en-IN" smtClean="0"/>
              <a:t>‹#›</a:t>
            </a:fld>
            <a:endParaRPr lang="en-IN"/>
          </a:p>
        </p:txBody>
      </p:sp>
    </p:spTree>
    <p:extLst>
      <p:ext uri="{BB962C8B-B14F-4D97-AF65-F5344CB8AC3E}">
        <p14:creationId xmlns:p14="http://schemas.microsoft.com/office/powerpoint/2010/main" val="2994430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3817ACF-86BC-40A2-B218-AB9340048975}" type="datetimeFigureOut">
              <a:rPr lang="en-IN" smtClean="0"/>
              <a:t>15-03-2024</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D57EBBA-AA30-4D1C-8771-736A55177ABE}"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96905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334894-6485-F950-15A7-87BDDC6EE664}"/>
              </a:ext>
            </a:extLst>
          </p:cNvPr>
          <p:cNvSpPr>
            <a:spLocks noGrp="1"/>
          </p:cNvSpPr>
          <p:nvPr>
            <p:ph idx="4294967295"/>
          </p:nvPr>
        </p:nvSpPr>
        <p:spPr>
          <a:xfrm>
            <a:off x="7064375" y="635000"/>
            <a:ext cx="5127625" cy="5233988"/>
          </a:xfrm>
        </p:spPr>
        <p:txBody>
          <a:bodyPr>
            <a:normAutofit/>
          </a:bodyPr>
          <a:lstStyle/>
          <a:p>
            <a:endParaRPr lang="en-GB" sz="1900" dirty="0"/>
          </a:p>
          <a:p>
            <a:endParaRPr lang="en-GB" sz="1900" dirty="0"/>
          </a:p>
          <a:p>
            <a:r>
              <a:rPr lang="en-GB" sz="1900" dirty="0" err="1"/>
              <a:t>Programmme</a:t>
            </a:r>
            <a:r>
              <a:rPr lang="en-GB" sz="1900" dirty="0"/>
              <a:t>: BA (Hons) Leadership and Management Skills for the Workplace</a:t>
            </a:r>
            <a:br>
              <a:rPr lang="en-GB" sz="1900" dirty="0"/>
            </a:br>
            <a:r>
              <a:rPr lang="en-GB" sz="1900" dirty="0"/>
              <a:t>Module code and name: BMSW5106_Knowledge and Information Management Skills for the Workplace</a:t>
            </a:r>
            <a:br>
              <a:rPr lang="en-GB" sz="1900" dirty="0"/>
            </a:br>
            <a:r>
              <a:rPr lang="en-GB" sz="1900" dirty="0"/>
              <a:t>Name of the Student: Ivaylo Georgiev</a:t>
            </a:r>
            <a:br>
              <a:rPr lang="en-GB" sz="1900" dirty="0"/>
            </a:br>
            <a:r>
              <a:rPr lang="en-GB" sz="1900" dirty="0"/>
              <a:t>ID Number: 2128090</a:t>
            </a:r>
            <a:br>
              <a:rPr lang="en-GB" sz="1900" dirty="0"/>
            </a:br>
            <a:r>
              <a:rPr lang="en-GB" sz="1900" dirty="0"/>
              <a:t> </a:t>
            </a:r>
            <a:br>
              <a:rPr lang="en-GB" sz="1900" dirty="0"/>
            </a:br>
            <a:r>
              <a:rPr lang="en-GB" sz="1900" dirty="0"/>
              <a:t>Lecturer Name: </a:t>
            </a:r>
            <a:r>
              <a:rPr lang="en-GB" sz="1900" dirty="0" err="1"/>
              <a:t>Dr.</a:t>
            </a:r>
            <a:r>
              <a:rPr lang="en-GB" sz="1900" dirty="0"/>
              <a:t> Essa Bah</a:t>
            </a:r>
            <a:br>
              <a:rPr lang="en-GB" sz="1900" dirty="0"/>
            </a:br>
            <a:r>
              <a:rPr lang="en-GB" sz="1900" dirty="0"/>
              <a:t>Title: Task 2 – Presentation</a:t>
            </a:r>
          </a:p>
          <a:p>
            <a:endParaRPr lang="en-GB" sz="1900" dirty="0"/>
          </a:p>
        </p:txBody>
      </p:sp>
      <p:pic>
        <p:nvPicPr>
          <p:cNvPr id="4" name="Picture 3">
            <a:extLst>
              <a:ext uri="{FF2B5EF4-FFF2-40B4-BE49-F238E27FC236}">
                <a16:creationId xmlns:a16="http://schemas.microsoft.com/office/drawing/2014/main" id="{85FA3A2A-C6D2-D95B-74A2-A3BB3077EC2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12734"/>
          <a:stretch/>
        </p:blipFill>
        <p:spPr>
          <a:xfrm>
            <a:off x="643192" y="2275869"/>
            <a:ext cx="5451627" cy="1986221"/>
          </a:xfrm>
          <a:prstGeom prst="rect">
            <a:avLst/>
          </a:prstGeom>
        </p:spPr>
      </p:pic>
    </p:spTree>
    <p:extLst>
      <p:ext uri="{BB962C8B-B14F-4D97-AF65-F5344CB8AC3E}">
        <p14:creationId xmlns:p14="http://schemas.microsoft.com/office/powerpoint/2010/main" val="271254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758952"/>
            <a:ext cx="10058400" cy="1224831"/>
          </a:xfrm>
        </p:spPr>
        <p:txBody>
          <a:bodyPr>
            <a:normAutofit/>
          </a:bodyPr>
          <a:lstStyle/>
          <a:p>
            <a:pPr algn="ctr"/>
            <a:r>
              <a:rPr lang="en-GB" sz="3200" dirty="0"/>
              <a:t>Knowledge and Information Management Skills for the Workplace</a:t>
            </a:r>
            <a:endParaRPr lang="en-IN" sz="3200" dirty="0"/>
          </a:p>
        </p:txBody>
      </p:sp>
      <p:pic>
        <p:nvPicPr>
          <p:cNvPr id="1026" name="Picture 2" descr="How to Build a Knowledge Management System (KMS): The Basics | Process  Street | Checklist, Workflow and SOP Softwa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642" y="2484783"/>
            <a:ext cx="10281037" cy="3399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9554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a:effectLst>
                  <a:outerShdw blurRad="38100" dist="38100" dir="2700000" algn="tl">
                    <a:srgbClr val="000000">
                      <a:alpha val="43137"/>
                    </a:srgbClr>
                  </a:outerShdw>
                </a:effectLst>
              </a:rPr>
              <a:t>TABLE OF CONTENTS </a:t>
            </a:r>
          </a:p>
        </p:txBody>
      </p:sp>
      <p:sp>
        <p:nvSpPr>
          <p:cNvPr id="3" name="Content Placeholder 2"/>
          <p:cNvSpPr>
            <a:spLocks noGrp="1"/>
          </p:cNvSpPr>
          <p:nvPr>
            <p:ph idx="1"/>
          </p:nvPr>
        </p:nvSpPr>
        <p:spPr>
          <a:xfrm>
            <a:off x="1097280" y="1845734"/>
            <a:ext cx="6202422" cy="4023360"/>
          </a:xfrm>
        </p:spPr>
        <p:txBody>
          <a:bodyPr>
            <a:normAutofit/>
          </a:bodyPr>
          <a:lstStyle/>
          <a:p>
            <a:pPr>
              <a:lnSpc>
                <a:spcPct val="150000"/>
              </a:lnSpc>
              <a:buFont typeface="Wingdings" panose="05000000000000000000" pitchFamily="2" charset="2"/>
              <a:buChar char="Ø"/>
            </a:pPr>
            <a:r>
              <a:rPr lang="en-IN" sz="1600" b="1" dirty="0"/>
              <a:t>INTRODUCTION </a:t>
            </a:r>
          </a:p>
          <a:p>
            <a:pPr>
              <a:lnSpc>
                <a:spcPct val="150000"/>
              </a:lnSpc>
              <a:buFont typeface="Wingdings" panose="05000000000000000000" pitchFamily="2" charset="2"/>
              <a:buChar char="Ø"/>
            </a:pPr>
            <a:r>
              <a:rPr lang="en-GB" sz="1600" b="1" dirty="0"/>
              <a:t>KNOWLEDGE MANAGEMENT IN AMAZON AND MICROSOFT </a:t>
            </a:r>
          </a:p>
          <a:p>
            <a:pPr>
              <a:lnSpc>
                <a:spcPct val="150000"/>
              </a:lnSpc>
              <a:buFont typeface="Wingdings" panose="05000000000000000000" pitchFamily="2" charset="2"/>
              <a:buChar char="Ø"/>
            </a:pPr>
            <a:r>
              <a:rPr lang="en-GB" sz="1600" b="1" dirty="0"/>
              <a:t>ISSUES IDENTIFIED IN KNWOELDGE MANAGEMENT </a:t>
            </a:r>
          </a:p>
          <a:p>
            <a:pPr>
              <a:lnSpc>
                <a:spcPct val="150000"/>
              </a:lnSpc>
              <a:buFont typeface="Wingdings" panose="05000000000000000000" pitchFamily="2" charset="2"/>
              <a:buChar char="Ø"/>
            </a:pPr>
            <a:r>
              <a:rPr lang="en-GB" sz="1600" b="1" dirty="0"/>
              <a:t>POTENTIAL CHALLENGES AND LIMITATIONS </a:t>
            </a:r>
            <a:endParaRPr lang="en-IN" sz="1600" b="1" dirty="0"/>
          </a:p>
          <a:p>
            <a:pPr>
              <a:lnSpc>
                <a:spcPct val="150000"/>
              </a:lnSpc>
              <a:buFont typeface="Wingdings" panose="05000000000000000000" pitchFamily="2" charset="2"/>
              <a:buChar char="Ø"/>
            </a:pPr>
            <a:r>
              <a:rPr lang="en-IN" sz="1600" b="1" dirty="0"/>
              <a:t>CONCLUSION </a:t>
            </a:r>
          </a:p>
          <a:p>
            <a:pPr>
              <a:lnSpc>
                <a:spcPct val="150000"/>
              </a:lnSpc>
              <a:buFont typeface="Wingdings" panose="05000000000000000000" pitchFamily="2" charset="2"/>
              <a:buChar char="Ø"/>
            </a:pPr>
            <a:r>
              <a:rPr lang="en-IN" sz="1600" b="1" dirty="0"/>
              <a:t>REFERENCES </a:t>
            </a:r>
          </a:p>
        </p:txBody>
      </p:sp>
    </p:spTree>
    <p:extLst>
      <p:ext uri="{BB962C8B-B14F-4D97-AF65-F5344CB8AC3E}">
        <p14:creationId xmlns:p14="http://schemas.microsoft.com/office/powerpoint/2010/main" val="678800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3567710" cy="1450757"/>
          </a:xfrm>
        </p:spPr>
        <p:txBody>
          <a:bodyPr>
            <a:normAutofit/>
          </a:bodyPr>
          <a:lstStyle/>
          <a:p>
            <a:r>
              <a:rPr lang="en-GB" sz="2800" b="1" dirty="0">
                <a:effectLst>
                  <a:outerShdw blurRad="38100" dist="38100" dir="2700000" algn="tl">
                    <a:srgbClr val="000000">
                      <a:alpha val="43137"/>
                    </a:srgbClr>
                  </a:outerShdw>
                </a:effectLst>
              </a:rPr>
              <a:t>INTRODUCTION </a:t>
            </a:r>
            <a:endParaRPr lang="en-IN"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97280" y="1999280"/>
            <a:ext cx="5799466" cy="3869813"/>
          </a:xfrm>
        </p:spPr>
        <p:txBody>
          <a:bodyPr>
            <a:normAutofit/>
          </a:bodyPr>
          <a:lstStyle/>
          <a:p>
            <a:pPr algn="just">
              <a:lnSpc>
                <a:spcPct val="150000"/>
              </a:lnSpc>
              <a:buFont typeface="Wingdings" panose="05000000000000000000" pitchFamily="2" charset="2"/>
              <a:buChar char="Ø"/>
            </a:pPr>
            <a:r>
              <a:rPr lang="en-GB" sz="1600" dirty="0"/>
              <a:t>Knowledge management mechanism is kind of content administrating system that retrieves and houses information or knowledge of organisation. </a:t>
            </a:r>
          </a:p>
          <a:p>
            <a:pPr algn="just">
              <a:lnSpc>
                <a:spcPct val="150000"/>
              </a:lnSpc>
              <a:buFont typeface="Wingdings" panose="05000000000000000000" pitchFamily="2" charset="2"/>
              <a:buChar char="Ø"/>
            </a:pPr>
            <a:r>
              <a:rPr lang="en-GB" sz="1600" dirty="0"/>
              <a:t>It is also identified as the function of identifying, arranging, collecting and disseminating the information within organisation. </a:t>
            </a:r>
          </a:p>
          <a:p>
            <a:pPr algn="just">
              <a:lnSpc>
                <a:spcPct val="150000"/>
              </a:lnSpc>
              <a:buFont typeface="Wingdings" panose="05000000000000000000" pitchFamily="2" charset="2"/>
              <a:buChar char="Ø"/>
            </a:pPr>
            <a:r>
              <a:rPr lang="en-GB" sz="1600" dirty="0"/>
              <a:t>This presentation will contain information of Amazon and Microsoft’s knowledge management system. </a:t>
            </a:r>
            <a:endParaRPr lang="en-IN" sz="1600" dirty="0"/>
          </a:p>
        </p:txBody>
      </p:sp>
      <p:pic>
        <p:nvPicPr>
          <p:cNvPr id="2050" name="Picture 2" descr="What is a knowledge Management System? - K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1993" y="2077083"/>
            <a:ext cx="4376668" cy="2915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0417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362" y="750993"/>
            <a:ext cx="9255588" cy="698974"/>
          </a:xfrm>
        </p:spPr>
        <p:txBody>
          <a:bodyPr>
            <a:noAutofit/>
          </a:bodyPr>
          <a:lstStyle/>
          <a:p>
            <a:r>
              <a:rPr lang="en-GB" sz="2800" b="1" dirty="0">
                <a:effectLst>
                  <a:outerShdw blurRad="38100" dist="38100" dir="2700000" algn="tl">
                    <a:srgbClr val="000000">
                      <a:alpha val="43137"/>
                    </a:srgbClr>
                  </a:outerShdw>
                </a:effectLst>
              </a:rPr>
              <a:t>ISSUES IDENTIFIED IN KNWOELDGE MANAGEMENT </a:t>
            </a:r>
            <a:endParaRPr lang="en-IN"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54840" y="1892229"/>
            <a:ext cx="6589879" cy="4477574"/>
          </a:xfrm>
        </p:spPr>
        <p:txBody>
          <a:bodyPr>
            <a:normAutofit lnSpcReduction="10000"/>
          </a:bodyPr>
          <a:lstStyle/>
          <a:p>
            <a:pPr algn="just">
              <a:lnSpc>
                <a:spcPct val="150000"/>
              </a:lnSpc>
              <a:buFont typeface="Wingdings" panose="05000000000000000000" pitchFamily="2" charset="2"/>
              <a:buChar char="Ø"/>
            </a:pPr>
            <a:r>
              <a:rPr lang="en-GB" sz="1600" b="1" dirty="0"/>
              <a:t>Issues in Amazon</a:t>
            </a:r>
            <a:r>
              <a:rPr lang="en-GB" sz="1600" dirty="0"/>
              <a:t>: The employees works in Amazon are scared of changes and at some extent, they feel constant changes is causing problems for their growth. </a:t>
            </a:r>
          </a:p>
          <a:p>
            <a:pPr algn="just">
              <a:lnSpc>
                <a:spcPct val="150000"/>
              </a:lnSpc>
              <a:buFont typeface="Wingdings" panose="05000000000000000000" pitchFamily="2" charset="2"/>
              <a:buChar char="Ø"/>
            </a:pPr>
            <a:r>
              <a:rPr lang="en-GB" sz="1600" dirty="0"/>
              <a:t>The employees think that they are facing issues in adapting new technologies because it requires time to understand the feature of new software and new technology before using the technologies as KM. </a:t>
            </a:r>
          </a:p>
          <a:p>
            <a:pPr algn="just">
              <a:lnSpc>
                <a:spcPct val="150000"/>
              </a:lnSpc>
              <a:buFont typeface="Wingdings" panose="05000000000000000000" pitchFamily="2" charset="2"/>
              <a:buChar char="Ø"/>
            </a:pPr>
            <a:r>
              <a:rPr lang="en-GB" sz="1600" dirty="0"/>
              <a:t>Accepting the changes and moving towards new technologies is creating bigger issues within Amazon employees. The company also faces issues when it comes to protect the knowledge of business organisation. </a:t>
            </a:r>
          </a:p>
          <a:p>
            <a:pPr algn="just">
              <a:lnSpc>
                <a:spcPct val="150000"/>
              </a:lnSpc>
              <a:buFont typeface="Wingdings" panose="05000000000000000000" pitchFamily="2" charset="2"/>
              <a:buChar char="Ø"/>
            </a:pPr>
            <a:r>
              <a:rPr lang="en-GB" sz="1600" dirty="0"/>
              <a:t>The organisation has implemented encryption for reducing the risk of this knowledge protection issue. </a:t>
            </a:r>
            <a:endParaRPr lang="en-IN" sz="1600" dirty="0"/>
          </a:p>
        </p:txBody>
      </p:sp>
      <p:pic>
        <p:nvPicPr>
          <p:cNvPr id="5122" name="Picture 2" descr="Knowledge Management Challenges - Capacity"/>
          <p:cNvPicPr>
            <a:picLocks noChangeAspect="1" noChangeArrowheads="1"/>
          </p:cNvPicPr>
          <p:nvPr/>
        </p:nvPicPr>
        <p:blipFill rotWithShape="1">
          <a:blip r:embed="rId3">
            <a:extLst>
              <a:ext uri="{28A0092B-C50C-407E-A947-70E740481C1C}">
                <a14:useLocalDpi xmlns:a14="http://schemas.microsoft.com/office/drawing/2010/main" val="0"/>
              </a:ext>
            </a:extLst>
          </a:blip>
          <a:srcRect l="7694" t="20010" r="50692" b="4699"/>
          <a:stretch/>
        </p:blipFill>
        <p:spPr bwMode="auto">
          <a:xfrm>
            <a:off x="7812157" y="1892229"/>
            <a:ext cx="4062916" cy="4634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085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816" y="945396"/>
            <a:ext cx="3009771" cy="760967"/>
          </a:xfrm>
        </p:spPr>
        <p:txBody>
          <a:bodyPr>
            <a:normAutofit/>
          </a:bodyPr>
          <a:lstStyle/>
          <a:p>
            <a:r>
              <a:rPr lang="en-IN" sz="2800" b="1" dirty="0">
                <a:effectLst>
                  <a:outerShdw blurRad="38100" dist="38100" dir="2700000" algn="tl">
                    <a:srgbClr val="000000">
                      <a:alpha val="43137"/>
                    </a:srgbClr>
                  </a:outerShdw>
                </a:effectLst>
              </a:rPr>
              <a:t>CONTINUE…</a:t>
            </a:r>
          </a:p>
        </p:txBody>
      </p:sp>
      <p:sp>
        <p:nvSpPr>
          <p:cNvPr id="3" name="Content Placeholder 2"/>
          <p:cNvSpPr>
            <a:spLocks noGrp="1"/>
          </p:cNvSpPr>
          <p:nvPr>
            <p:ph idx="1"/>
          </p:nvPr>
        </p:nvSpPr>
        <p:spPr>
          <a:xfrm>
            <a:off x="771816" y="2016215"/>
            <a:ext cx="6264415" cy="4023360"/>
          </a:xfrm>
        </p:spPr>
        <p:txBody>
          <a:bodyPr>
            <a:normAutofit/>
          </a:bodyPr>
          <a:lstStyle/>
          <a:p>
            <a:pPr algn="just">
              <a:lnSpc>
                <a:spcPct val="150000"/>
              </a:lnSpc>
              <a:buFont typeface="Wingdings" panose="05000000000000000000" pitchFamily="2" charset="2"/>
              <a:buChar char="Ø"/>
            </a:pPr>
            <a:r>
              <a:rPr lang="en-GB" sz="1600" b="1" dirty="0"/>
              <a:t>Issues in Microsoft</a:t>
            </a:r>
            <a:r>
              <a:rPr lang="en-GB" sz="1600" dirty="0"/>
              <a:t>:  The KM system in Microsoft helps the employees to find essential information but it can also results in challenges because of used adoption problems and maintenance of content. </a:t>
            </a:r>
          </a:p>
          <a:p>
            <a:pPr algn="just">
              <a:lnSpc>
                <a:spcPct val="150000"/>
              </a:lnSpc>
              <a:buFont typeface="Wingdings" panose="05000000000000000000" pitchFamily="2" charset="2"/>
              <a:buChar char="Ø"/>
            </a:pPr>
            <a:r>
              <a:rPr lang="en-GB" sz="1600" dirty="0"/>
              <a:t>The management system in organisation is quite hierarchical that develops certain gap between the department and it leads to the issue of miscommunication of information sharing process.</a:t>
            </a:r>
          </a:p>
          <a:p>
            <a:pPr algn="just">
              <a:lnSpc>
                <a:spcPct val="150000"/>
              </a:lnSpc>
              <a:buFont typeface="Wingdings" panose="05000000000000000000" pitchFamily="2" charset="2"/>
              <a:buChar char="Ø"/>
            </a:pPr>
            <a:r>
              <a:rPr lang="en-GB" sz="1600" dirty="0"/>
              <a:t> When the information is not shared properly in each department of company, then it creates mismanagement of work and important decision of business can suffer because of ineffective business decisions. </a:t>
            </a:r>
            <a:endParaRPr lang="en-IN" sz="1600" dirty="0"/>
          </a:p>
        </p:txBody>
      </p:sp>
      <p:pic>
        <p:nvPicPr>
          <p:cNvPr id="6146" name="Picture 2" descr="Knowledge Management Challenges - Capacity"/>
          <p:cNvPicPr>
            <a:picLocks noChangeAspect="1" noChangeArrowheads="1"/>
          </p:cNvPicPr>
          <p:nvPr/>
        </p:nvPicPr>
        <p:blipFill rotWithShape="1">
          <a:blip r:embed="rId3">
            <a:extLst>
              <a:ext uri="{28A0092B-C50C-407E-A947-70E740481C1C}">
                <a14:useLocalDpi xmlns:a14="http://schemas.microsoft.com/office/drawing/2010/main" val="0"/>
              </a:ext>
            </a:extLst>
          </a:blip>
          <a:srcRect l="52158" t="20889" r="5899" b="6980"/>
          <a:stretch/>
        </p:blipFill>
        <p:spPr bwMode="auto">
          <a:xfrm>
            <a:off x="7951306" y="1325879"/>
            <a:ext cx="4094922" cy="502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0216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832" y="898902"/>
            <a:ext cx="8108713" cy="683475"/>
          </a:xfrm>
        </p:spPr>
        <p:txBody>
          <a:bodyPr>
            <a:normAutofit/>
          </a:bodyPr>
          <a:lstStyle/>
          <a:p>
            <a:r>
              <a:rPr lang="en-GB" sz="2800" b="1" dirty="0">
                <a:effectLst>
                  <a:outerShdw blurRad="38100" dist="38100" dir="2700000" algn="tl">
                    <a:srgbClr val="000000">
                      <a:alpha val="43137"/>
                    </a:srgbClr>
                  </a:outerShdw>
                </a:effectLst>
              </a:rPr>
              <a:t>POTENTIAL CHALLENGES AND LIMITATIONS </a:t>
            </a:r>
            <a:endParaRPr lang="en-IN"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16832" y="1923227"/>
            <a:ext cx="6450395" cy="4446576"/>
          </a:xfrm>
        </p:spPr>
        <p:txBody>
          <a:bodyPr>
            <a:normAutofit/>
          </a:bodyPr>
          <a:lstStyle/>
          <a:p>
            <a:pPr algn="just">
              <a:lnSpc>
                <a:spcPct val="150000"/>
              </a:lnSpc>
              <a:buFont typeface="Wingdings" panose="05000000000000000000" pitchFamily="2" charset="2"/>
              <a:buChar char="Ø"/>
            </a:pPr>
            <a:r>
              <a:rPr lang="en-GB" sz="1600" b="1" dirty="0"/>
              <a:t>Limitations of Amazon</a:t>
            </a:r>
            <a:r>
              <a:rPr lang="en-GB" sz="1600" dirty="0"/>
              <a:t>: The organisation operates its function at multinational level so it can act as major limitation for organisation to keep the KM system effective because of minor technological mistakes in the software. </a:t>
            </a:r>
          </a:p>
          <a:p>
            <a:pPr algn="just">
              <a:lnSpc>
                <a:spcPct val="150000"/>
              </a:lnSpc>
              <a:buFont typeface="Wingdings" panose="05000000000000000000" pitchFamily="2" charset="2"/>
              <a:buChar char="Ø"/>
            </a:pPr>
            <a:r>
              <a:rPr lang="en-GB" sz="1600" dirty="0"/>
              <a:t>The organisation needs to invest optimum amount of funds in changing the technologies or to update the technologies because outdated technologies are major limitation for maintaining knowledge management in Amazon. </a:t>
            </a:r>
          </a:p>
          <a:p>
            <a:pPr algn="just">
              <a:lnSpc>
                <a:spcPct val="150000"/>
              </a:lnSpc>
              <a:buFont typeface="Wingdings" panose="05000000000000000000" pitchFamily="2" charset="2"/>
              <a:buChar char="Ø"/>
            </a:pPr>
            <a:r>
              <a:rPr lang="en-GB" sz="1600" dirty="0"/>
              <a:t>The organisation deals with different suppliers to keep the products according to customer need therefore, when the suppliers uses outdated software for sharing business knowledge then it can affect the KM mechanism of Amazon as well. </a:t>
            </a:r>
            <a:endParaRPr lang="en-IN" sz="1600" dirty="0"/>
          </a:p>
        </p:txBody>
      </p:sp>
      <p:pic>
        <p:nvPicPr>
          <p:cNvPr id="7170" name="Picture 2" descr="What Is A Knowledge Management System? Blog, 60% OFF"/>
          <p:cNvPicPr>
            <a:picLocks noChangeAspect="1" noChangeArrowheads="1"/>
          </p:cNvPicPr>
          <p:nvPr/>
        </p:nvPicPr>
        <p:blipFill rotWithShape="1">
          <a:blip r:embed="rId3">
            <a:extLst>
              <a:ext uri="{28A0092B-C50C-407E-A947-70E740481C1C}">
                <a14:useLocalDpi xmlns:a14="http://schemas.microsoft.com/office/drawing/2010/main" val="0"/>
              </a:ext>
            </a:extLst>
          </a:blip>
          <a:srcRect l="17740" t="16332" r="20553" b="16149"/>
          <a:stretch/>
        </p:blipFill>
        <p:spPr bwMode="auto">
          <a:xfrm>
            <a:off x="7832035" y="2615889"/>
            <a:ext cx="3538331" cy="3061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5515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823" y="945397"/>
            <a:ext cx="2870286" cy="729970"/>
          </a:xfrm>
        </p:spPr>
        <p:txBody>
          <a:bodyPr>
            <a:normAutofit/>
          </a:bodyPr>
          <a:lstStyle/>
          <a:p>
            <a:r>
              <a:rPr lang="en-IN" sz="2800" b="1" dirty="0">
                <a:effectLst>
                  <a:outerShdw blurRad="38100" dist="38100" dir="2700000" algn="tl">
                    <a:srgbClr val="000000">
                      <a:alpha val="43137"/>
                    </a:srgbClr>
                  </a:outerShdw>
                </a:effectLst>
              </a:rPr>
              <a:t>CONTINUE…</a:t>
            </a:r>
          </a:p>
        </p:txBody>
      </p:sp>
      <p:sp>
        <p:nvSpPr>
          <p:cNvPr id="3" name="Content Placeholder 2"/>
          <p:cNvSpPr>
            <a:spLocks noGrp="1"/>
          </p:cNvSpPr>
          <p:nvPr>
            <p:ph idx="1"/>
          </p:nvPr>
        </p:nvSpPr>
        <p:spPr>
          <a:xfrm>
            <a:off x="709823" y="1923225"/>
            <a:ext cx="6899845" cy="4446577"/>
          </a:xfrm>
        </p:spPr>
        <p:txBody>
          <a:bodyPr>
            <a:normAutofit/>
          </a:bodyPr>
          <a:lstStyle/>
          <a:p>
            <a:pPr algn="just">
              <a:lnSpc>
                <a:spcPct val="150000"/>
              </a:lnSpc>
              <a:buFont typeface="Wingdings" panose="05000000000000000000" pitchFamily="2" charset="2"/>
              <a:buChar char="Ø"/>
            </a:pPr>
            <a:r>
              <a:rPr lang="en-GB" sz="1600" b="1" dirty="0"/>
              <a:t>Limitations of Microsoft</a:t>
            </a:r>
            <a:r>
              <a:rPr lang="en-GB" sz="1600" dirty="0"/>
              <a:t>: The biggest barriers in implementing knowledge management within companies are mainly defined as the culture, time and awareness of employees regarding the KM. </a:t>
            </a:r>
          </a:p>
          <a:p>
            <a:pPr algn="just">
              <a:lnSpc>
                <a:spcPct val="150000"/>
              </a:lnSpc>
              <a:buFont typeface="Wingdings" panose="05000000000000000000" pitchFamily="2" charset="2"/>
              <a:buChar char="Ø"/>
            </a:pPr>
            <a:r>
              <a:rPr lang="en-GB" sz="1600" dirty="0"/>
              <a:t>The employees in Microsoft are very intelligent and possess extreme knowledge, which is biggest advantage for organisation. </a:t>
            </a:r>
          </a:p>
          <a:p>
            <a:pPr algn="just">
              <a:lnSpc>
                <a:spcPct val="150000"/>
              </a:lnSpc>
              <a:buFont typeface="Wingdings" panose="05000000000000000000" pitchFamily="2" charset="2"/>
              <a:buChar char="Ø"/>
            </a:pPr>
            <a:r>
              <a:rPr lang="en-GB" sz="1600" dirty="0"/>
              <a:t>However, it can turned into a limitation when every employee fails to understand the perception of other colleagues due to over- intelligence. </a:t>
            </a:r>
          </a:p>
          <a:p>
            <a:pPr algn="just">
              <a:lnSpc>
                <a:spcPct val="150000"/>
              </a:lnSpc>
              <a:buFont typeface="Wingdings" panose="05000000000000000000" pitchFamily="2" charset="2"/>
              <a:buChar char="Ø"/>
            </a:pPr>
            <a:r>
              <a:rPr lang="en-GB" sz="1600" dirty="0"/>
              <a:t>The support that organisation requires for KM can change the internal management of the business information and it is biggest limitation because it requires contribution from all employees of organisation. </a:t>
            </a:r>
            <a:endParaRPr lang="en-IN" sz="1600" dirty="0"/>
          </a:p>
        </p:txBody>
      </p:sp>
      <p:pic>
        <p:nvPicPr>
          <p:cNvPr id="8194" name="Picture 2" descr="4 Knowledge Management Examples You Should Know | EdrawMind"/>
          <p:cNvPicPr>
            <a:picLocks noChangeAspect="1" noChangeArrowheads="1"/>
          </p:cNvPicPr>
          <p:nvPr/>
        </p:nvPicPr>
        <p:blipFill rotWithShape="1">
          <a:blip r:embed="rId3">
            <a:extLst>
              <a:ext uri="{28A0092B-C50C-407E-A947-70E740481C1C}">
                <a14:useLocalDpi xmlns:a14="http://schemas.microsoft.com/office/drawing/2010/main" val="0"/>
              </a:ext>
            </a:extLst>
          </a:blip>
          <a:srcRect t="8814"/>
          <a:stretch/>
        </p:blipFill>
        <p:spPr bwMode="auto">
          <a:xfrm>
            <a:off x="8163031" y="2061991"/>
            <a:ext cx="3677673" cy="4169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9670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978794"/>
            <a:ext cx="2998202" cy="758566"/>
          </a:xfrm>
        </p:spPr>
        <p:txBody>
          <a:bodyPr>
            <a:normAutofit/>
          </a:bodyPr>
          <a:lstStyle/>
          <a:p>
            <a:r>
              <a:rPr lang="en-GB" sz="2800" b="1" dirty="0">
                <a:effectLst>
                  <a:outerShdw blurRad="38100" dist="38100" dir="2700000" algn="tl">
                    <a:srgbClr val="000000">
                      <a:alpha val="43137"/>
                    </a:srgbClr>
                  </a:outerShdw>
                </a:effectLst>
              </a:rPr>
              <a:t>REFERENCES</a:t>
            </a:r>
            <a:endParaRPr lang="en-IN"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lnSpcReduction="10000"/>
          </a:bodyPr>
          <a:lstStyle/>
          <a:p>
            <a:pPr algn="just">
              <a:lnSpc>
                <a:spcPct val="150000"/>
              </a:lnSpc>
              <a:buFont typeface="Wingdings" panose="05000000000000000000" pitchFamily="2" charset="2"/>
              <a:buChar char="Ø"/>
            </a:pPr>
            <a:r>
              <a:rPr lang="en-GB" sz="1600" b="1" u="sng" dirty="0"/>
              <a:t>Books and Journals </a:t>
            </a:r>
            <a:endParaRPr lang="en-IN" sz="1600" b="1" u="sng" dirty="0"/>
          </a:p>
          <a:p>
            <a:pPr algn="just">
              <a:lnSpc>
                <a:spcPct val="150000"/>
              </a:lnSpc>
              <a:buFont typeface="Wingdings" panose="05000000000000000000" pitchFamily="2" charset="2"/>
              <a:buChar char="Ø"/>
            </a:pPr>
            <a:r>
              <a:rPr lang="en-GB" sz="1600" dirty="0"/>
              <a:t>Di </a:t>
            </a:r>
            <a:r>
              <a:rPr lang="en-GB" sz="1600" dirty="0" err="1"/>
              <a:t>Vaio</a:t>
            </a:r>
            <a:r>
              <a:rPr lang="en-GB" sz="1600" dirty="0"/>
              <a:t>, A., and. et. al., (2021). The role of digital innovation in knowledge management systems: A systematic literature review. </a:t>
            </a:r>
            <a:r>
              <a:rPr lang="en-IN" sz="1600" i="1" dirty="0"/>
              <a:t>Journal of business research</a:t>
            </a:r>
            <a:r>
              <a:rPr lang="en-IN" sz="1600" dirty="0"/>
              <a:t>. 123. pp.220-231.</a:t>
            </a:r>
          </a:p>
          <a:p>
            <a:pPr algn="just">
              <a:lnSpc>
                <a:spcPct val="150000"/>
              </a:lnSpc>
              <a:buFont typeface="Wingdings" panose="05000000000000000000" pitchFamily="2" charset="2"/>
              <a:buChar char="Ø"/>
            </a:pPr>
            <a:r>
              <a:rPr lang="en-GB" sz="1600" dirty="0"/>
              <a:t>Huang, C.C., (2020). User's segmentation on continued knowledge management system use in the public sector. </a:t>
            </a:r>
            <a:r>
              <a:rPr lang="en-IN" sz="1600" i="1" dirty="0"/>
              <a:t>Journal of Organizational and End User Computing (JOEUC)</a:t>
            </a:r>
            <a:r>
              <a:rPr lang="en-IN" sz="1600" dirty="0"/>
              <a:t>. 32(1). pp.19-40.</a:t>
            </a:r>
          </a:p>
          <a:p>
            <a:pPr algn="just">
              <a:lnSpc>
                <a:spcPct val="150000"/>
              </a:lnSpc>
              <a:buFont typeface="Wingdings" panose="05000000000000000000" pitchFamily="2" charset="2"/>
              <a:buChar char="Ø"/>
            </a:pPr>
            <a:r>
              <a:rPr lang="en-GB" sz="1600" dirty="0"/>
              <a:t>Liang, J.S., (2020). A process-based automotive troubleshooting service and knowledge management system in collaborative environment. </a:t>
            </a:r>
            <a:r>
              <a:rPr lang="en-IN" sz="1600" i="1" dirty="0"/>
              <a:t>Robotics and Computer-Integrated Manufacturing</a:t>
            </a:r>
            <a:r>
              <a:rPr lang="en-IN" sz="1600" dirty="0"/>
              <a:t>. 61. p.101836.</a:t>
            </a:r>
          </a:p>
          <a:p>
            <a:pPr algn="just">
              <a:lnSpc>
                <a:spcPct val="150000"/>
              </a:lnSpc>
              <a:buFont typeface="Wingdings" panose="05000000000000000000" pitchFamily="2" charset="2"/>
              <a:buChar char="Ø"/>
            </a:pPr>
            <a:r>
              <a:rPr lang="en-GB" sz="1600" dirty="0"/>
              <a:t>Schmitt, U., (2020). Designing decentralized knowledge management systems to effectuate individual and collective generative capacities. </a:t>
            </a:r>
            <a:r>
              <a:rPr lang="en-IN" sz="1600" i="1" dirty="0" err="1"/>
              <a:t>Kybernetes</a:t>
            </a:r>
            <a:r>
              <a:rPr lang="en-IN" sz="1600" dirty="0"/>
              <a:t>. 49(1). pp.22-46.</a:t>
            </a:r>
          </a:p>
        </p:txBody>
      </p:sp>
    </p:spTree>
    <p:extLst>
      <p:ext uri="{BB962C8B-B14F-4D97-AF65-F5344CB8AC3E}">
        <p14:creationId xmlns:p14="http://schemas.microsoft.com/office/powerpoint/2010/main" val="2841135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Thank You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250" y="2000573"/>
            <a:ext cx="5962650" cy="3971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2808152"/>
      </p:ext>
    </p:extLst>
  </p:cSld>
  <p:clrMapOvr>
    <a:masterClrMapping/>
  </p:clrMapOvr>
</p:sld>
</file>

<file path=ppt/theme/theme1.xml><?xml version="1.0" encoding="utf-8"?>
<a:theme xmlns:a="http://schemas.openxmlformats.org/drawingml/2006/main" name="Retrospec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Custom 5">
      <a:majorFont>
        <a:latin typeface="Times New Roman"/>
        <a:ea typeface=""/>
        <a:cs typeface=""/>
      </a:majorFont>
      <a:minorFont>
        <a:latin typeface="Times New Roman"/>
        <a:ea typeface=""/>
        <a:cs typeface=""/>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154</TotalTime>
  <Words>968</Words>
  <Application>Microsoft Office PowerPoint</Application>
  <PresentationFormat>Widescreen</PresentationFormat>
  <Paragraphs>52</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Calibri</vt:lpstr>
      <vt:lpstr>Times New Roman</vt:lpstr>
      <vt:lpstr>Wingdings</vt:lpstr>
      <vt:lpstr>Retrospect</vt:lpstr>
      <vt:lpstr>PowerPoint Presentation</vt:lpstr>
      <vt:lpstr>Knowledge and Information Management Skills for the Workplace</vt:lpstr>
      <vt:lpstr>TABLE OF CONTENTS </vt:lpstr>
      <vt:lpstr>INTRODUCTION </vt:lpstr>
      <vt:lpstr>ISSUES IDENTIFIED IN KNWOELDGE MANAGEMENT </vt:lpstr>
      <vt:lpstr>CONTINUE…</vt:lpstr>
      <vt:lpstr>POTENTIAL CHALLENGES AND LIMITATIONS </vt:lpstr>
      <vt:lpstr>CONTINUE…</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Ivaylo Georgiev</dc:creator>
  <cp:lastModifiedBy>Ivaylo Georgiev (2128090)</cp:lastModifiedBy>
  <cp:revision>14</cp:revision>
  <dcterms:created xsi:type="dcterms:W3CDTF">2024-02-27T07:08:52Z</dcterms:created>
  <dcterms:modified xsi:type="dcterms:W3CDTF">2024-03-15T07:14:59Z</dcterms:modified>
</cp:coreProperties>
</file>