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notesSlides/notesSlide1.xml" ContentType="application/vnd.openxmlformats-officedocument.presentationml.notesSl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ppt/theme/themeOverride42.xml" ContentType="application/vnd.openxmlformats-officedocument.themeOverride+xml"/>
  <Override PartName="/ppt/theme/themeOverride43.xml" ContentType="application/vnd.openxmlformats-officedocument.themeOverride+xml"/>
  <Override PartName="/ppt/theme/themeOverride44.xml" ContentType="application/vnd.openxmlformats-officedocument.themeOverride+xml"/>
  <Override PartName="/ppt/theme/themeOverride45.xml" ContentType="application/vnd.openxmlformats-officedocument.themeOverride+xml"/>
  <Override PartName="/ppt/theme/themeOverride46.xml" ContentType="application/vnd.openxmlformats-officedocument.themeOverride+xml"/>
  <Override PartName="/ppt/theme/themeOverride47.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49"/>
  </p:notesMasterIdLst>
  <p:handoutMasterIdLst>
    <p:handoutMasterId r:id="rId50"/>
  </p:handoutMasterIdLst>
  <p:sldIdLst>
    <p:sldId id="371" r:id="rId2"/>
    <p:sldId id="738" r:id="rId3"/>
    <p:sldId id="726" r:id="rId4"/>
    <p:sldId id="694" r:id="rId5"/>
    <p:sldId id="697" r:id="rId6"/>
    <p:sldId id="695" r:id="rId7"/>
    <p:sldId id="698" r:id="rId8"/>
    <p:sldId id="696" r:id="rId9"/>
    <p:sldId id="701" r:id="rId10"/>
    <p:sldId id="703" r:id="rId11"/>
    <p:sldId id="704" r:id="rId12"/>
    <p:sldId id="729" r:id="rId13"/>
    <p:sldId id="731" r:id="rId14"/>
    <p:sldId id="759" r:id="rId15"/>
    <p:sldId id="758" r:id="rId16"/>
    <p:sldId id="730" r:id="rId17"/>
    <p:sldId id="732" r:id="rId18"/>
    <p:sldId id="733" r:id="rId19"/>
    <p:sldId id="735" r:id="rId20"/>
    <p:sldId id="734" r:id="rId21"/>
    <p:sldId id="741" r:id="rId22"/>
    <p:sldId id="736" r:id="rId23"/>
    <p:sldId id="760" r:id="rId24"/>
    <p:sldId id="761" r:id="rId25"/>
    <p:sldId id="762" r:id="rId26"/>
    <p:sldId id="740" r:id="rId27"/>
    <p:sldId id="742" r:id="rId28"/>
    <p:sldId id="737" r:id="rId29"/>
    <p:sldId id="739" r:id="rId30"/>
    <p:sldId id="763" r:id="rId31"/>
    <p:sldId id="744" r:id="rId32"/>
    <p:sldId id="743" r:id="rId33"/>
    <p:sldId id="745" r:id="rId34"/>
    <p:sldId id="746" r:id="rId35"/>
    <p:sldId id="750" r:id="rId36"/>
    <p:sldId id="752" r:id="rId37"/>
    <p:sldId id="751" r:id="rId38"/>
    <p:sldId id="747" r:id="rId39"/>
    <p:sldId id="749" r:id="rId40"/>
    <p:sldId id="753" r:id="rId41"/>
    <p:sldId id="748" r:id="rId42"/>
    <p:sldId id="764" r:id="rId43"/>
    <p:sldId id="765" r:id="rId44"/>
    <p:sldId id="766" r:id="rId45"/>
    <p:sldId id="767" r:id="rId46"/>
    <p:sldId id="770" r:id="rId47"/>
    <p:sldId id="768" r:id="rId48"/>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06" autoAdjust="0"/>
    <p:restoredTop sz="94181" autoAdjust="0"/>
  </p:normalViewPr>
  <p:slideViewPr>
    <p:cSldViewPr>
      <p:cViewPr varScale="1">
        <p:scale>
          <a:sx n="70" d="100"/>
          <a:sy n="70" d="100"/>
        </p:scale>
        <p:origin x="1070" y="278"/>
      </p:cViewPr>
      <p:guideLst>
        <p:guide orient="horz" pos="2160"/>
        <p:guide pos="3840"/>
      </p:guideLst>
    </p:cSldViewPr>
  </p:slideViewPr>
  <p:outlineViewPr>
    <p:cViewPr>
      <p:scale>
        <a:sx n="33" d="100"/>
        <a:sy n="33" d="100"/>
      </p:scale>
      <p:origin x="252" y="5981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2025/10/10</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2025/10/10</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29184205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2025/10/10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2025/10/10</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2025/10/10</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2025/10/10</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2025/10/10</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2025/10/10</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2025/10/10</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2025/10/10</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2025/10/10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userDrawn="1"/>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2025/10/10</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2025/10/10</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2025/10/10</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userDrawn="1"/>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6.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28.xml"/><Relationship Id="rId5" Type="http://schemas.openxmlformats.org/officeDocument/2006/relationships/image" Target="../media/image6.png"/><Relationship Id="rId4" Type="http://schemas.openxmlformats.org/officeDocument/2006/relationships/image" Target="../media/image5.png"/></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themeOverride" Target="../theme/themeOverride37.xml"/><Relationship Id="rId5" Type="http://schemas.openxmlformats.org/officeDocument/2006/relationships/image" Target="../media/image9.png"/><Relationship Id="rId4" Type="http://schemas.openxmlformats.org/officeDocument/2006/relationships/image" Target="../media/image8.png"/></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_rels/slide4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2.xml"/></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3.xml"/></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4.xml"/></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5.xml"/></Relationships>
</file>

<file path=ppt/slides/_rels/slide4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6.xml"/></Relationships>
</file>

<file path=ppt/slides/_rels/slide4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713D151-9717-9270-6C22-4F5CFE9E00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17" b="91367" l="9462" r="89462">
                        <a14:foregroundMark x1="17419" y1="50839" x2="17204" y2="51559"/>
                        <a14:foregroundMark x1="85161" y1="48921" x2="86237" y2="49400"/>
                        <a14:foregroundMark x1="74624" y1="22542" x2="75699" y2="22542"/>
                        <a14:foregroundMark x1="70753" y1="20863" x2="70538" y2="21343"/>
                        <a14:foregroundMark x1="68602" y1="18705" x2="68602" y2="18705"/>
                        <a14:foregroundMark x1="69462" y1="12230" x2="69892" y2="12230"/>
                        <a14:foregroundMark x1="74839" y1="16787" x2="74839" y2="17506"/>
                        <a14:foregroundMark x1="55054" y1="10791" x2="56129" y2="11271"/>
                        <a14:foregroundMark x1="49677" y1="11271" x2="50108" y2="11751"/>
                        <a14:foregroundMark x1="55914" y1="5995" x2="56559" y2="6715"/>
                        <a14:foregroundMark x1="59355" y1="6235" x2="59355" y2="6235"/>
                        <a14:foregroundMark x1="62151" y1="7434" x2="62151" y2="7434"/>
                        <a14:foregroundMark x1="52043" y1="4556" x2="52043" y2="4556"/>
                        <a14:foregroundMark x1="44301" y1="6235" x2="44516" y2="6235"/>
                        <a14:foregroundMark x1="46667" y1="14388" x2="46667" y2="14868"/>
                        <a14:foregroundMark x1="42581" y1="15588" x2="42581" y2="15588"/>
                        <a14:foregroundMark x1="35699" y1="13429" x2="35269" y2="13189"/>
                        <a14:foregroundMark x1="39785" y1="15348" x2="39785" y2="15348"/>
                        <a14:foregroundMark x1="39785" y1="15348" x2="39785" y2="15348"/>
                        <a14:foregroundMark x1="33978" y1="15827" x2="33978" y2="15827"/>
                        <a14:foregroundMark x1="33978" y1="15827" x2="33978" y2="15827"/>
                        <a14:foregroundMark x1="34409" y1="17266" x2="34409" y2="17266"/>
                        <a14:foregroundMark x1="38710" y1="10791" x2="38710" y2="10791"/>
                        <a14:foregroundMark x1="35699" y1="7914" x2="35699" y2="7914"/>
                        <a14:foregroundMark x1="31183" y1="9353" x2="31183" y2="9353"/>
                        <a14:foregroundMark x1="23011" y1="72902" x2="23011" y2="73141"/>
                        <a14:foregroundMark x1="47097" y1="91127" x2="47527" y2="91367"/>
                        <a14:foregroundMark x1="69892" y1="74580" x2="71613" y2="75060"/>
                        <a14:foregroundMark x1="17849" y1="43165" x2="17849" y2="43165"/>
                        <a14:foregroundMark x1="10323" y1="39089" x2="10323" y2="39089"/>
                        <a14:foregroundMark x1="15699" y1="43645" x2="15699" y2="43645"/>
                        <a14:foregroundMark x1="14409" y1="43645" x2="14409" y2="43645"/>
                        <a14:foregroundMark x1="16559" y1="33813" x2="16559" y2="33813"/>
                        <a14:foregroundMark x1="24086" y1="21343" x2="24086" y2="21343"/>
                        <a14:foregroundMark x1="80860" y1="29496" x2="80860" y2="29496"/>
                        <a14:foregroundMark x1="82151" y1="38129" x2="82151" y2="38129"/>
                        <a14:foregroundMark x1="83011" y1="27098" x2="83011" y2="27098"/>
                        <a14:foregroundMark x1="83226" y1="28537" x2="83226" y2="28537"/>
                        <a14:foregroundMark x1="83871" y1="29496" x2="83871" y2="29496"/>
                        <a14:foregroundMark x1="80000" y1="25659" x2="80000" y2="25659"/>
                        <a14:foregroundMark x1="80430" y1="24460" x2="80430" y2="24460"/>
                        <a14:foregroundMark x1="80645" y1="23741" x2="80645" y2="23741"/>
                        <a14:foregroundMark x1="81075" y1="27338" x2="81075" y2="27338"/>
                        <a14:foregroundMark x1="70323" y1="27578" x2="70323" y2="27578"/>
                        <a14:foregroundMark x1="24301" y1="12710" x2="24301" y2="12710"/>
                        <a14:foregroundMark x1="12258" y1="34772" x2="12258" y2="34772"/>
                        <a14:foregroundMark x1="38710" y1="5995" x2="38710" y2="5995"/>
                        <a14:foregroundMark x1="36344" y1="10072" x2="36344" y2="10072"/>
                        <a14:foregroundMark x1="34194" y1="9353" x2="34194" y2="9353"/>
                        <a14:foregroundMark x1="9462" y1="52758" x2="9462" y2="52758"/>
                        <a14:backgroundMark x1="84731" y1="53717" x2="84731" y2="53717"/>
                        <a14:backgroundMark x1="83441" y1="48921" x2="83441" y2="48921"/>
                      </a14:backgroundRemoval>
                    </a14:imgEffect>
                  </a14:imgLayer>
                </a14:imgProps>
              </a:ext>
            </a:extLst>
          </a:blip>
          <a:stretch>
            <a:fillRect/>
          </a:stretch>
        </p:blipFill>
        <p:spPr>
          <a:xfrm>
            <a:off x="4024659" y="0"/>
            <a:ext cx="4302795" cy="7102202"/>
          </a:xfrm>
          <a:prstGeom prst="rect">
            <a:avLst/>
          </a:prstGeom>
          <a:effectLst>
            <a:glow rad="12700">
              <a:schemeClr val="bg1"/>
            </a:glow>
          </a:effectLst>
        </p:spPr>
      </p:pic>
      <p:sp>
        <p:nvSpPr>
          <p:cNvPr id="2" name="文字方塊 1">
            <a:extLst>
              <a:ext uri="{FF2B5EF4-FFF2-40B4-BE49-F238E27FC236}">
                <a16:creationId xmlns:a16="http://schemas.microsoft.com/office/drawing/2014/main" id="{56DCE52C-A9DD-BCB8-D8F8-087B8AA0EE96}"/>
              </a:ext>
            </a:extLst>
          </p:cNvPr>
          <p:cNvSpPr txBox="1"/>
          <p:nvPr/>
        </p:nvSpPr>
        <p:spPr>
          <a:xfrm>
            <a:off x="5633541" y="1989634"/>
            <a:ext cx="923330" cy="3816424"/>
          </a:xfrm>
          <a:prstGeom prst="rect">
            <a:avLst/>
          </a:prstGeom>
          <a:noFill/>
          <a:effectLst>
            <a:glow>
              <a:schemeClr val="bg1"/>
            </a:glow>
          </a:effectLst>
        </p:spPr>
        <p:txBody>
          <a:bodyPr vert="eaVert" wrap="square" rtlCol="0">
            <a:spAutoFit/>
          </a:bodyPr>
          <a:lstStyle/>
          <a:p>
            <a:r>
              <a:rPr lang="zh-CN" altLang="en-US" sz="4800" b="1" dirty="0">
                <a:solidFill>
                  <a:schemeClr val="bg1"/>
                </a:solidFill>
              </a:rPr>
              <a:t>無量壽</a:t>
            </a:r>
            <a:r>
              <a:rPr lang="zh-TW" altLang="en-US" sz="4800" b="1" dirty="0">
                <a:solidFill>
                  <a:schemeClr val="bg1"/>
                </a:solidFill>
              </a:rPr>
              <a:t>經</a:t>
            </a:r>
          </a:p>
        </p:txBody>
      </p:sp>
    </p:spTree>
    <p:extLst>
      <p:ext uri="{BB962C8B-B14F-4D97-AF65-F5344CB8AC3E}">
        <p14:creationId xmlns:p14="http://schemas.microsoft.com/office/powerpoint/2010/main" val="39091526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10" name="圖片 9">
            <a:extLst>
              <a:ext uri="{FF2B5EF4-FFF2-40B4-BE49-F238E27FC236}">
                <a16:creationId xmlns:a16="http://schemas.microsoft.com/office/drawing/2014/main" id="{EB6DF2A0-BE50-29A1-E41C-4AD868B1D09A}"/>
              </a:ext>
            </a:extLst>
          </p:cNvPr>
          <p:cNvPicPr>
            <a:picLocks noChangeAspect="1"/>
          </p:cNvPicPr>
          <p:nvPr/>
        </p:nvPicPr>
        <p:blipFill>
          <a:blip r:embed="rId3"/>
          <a:stretch>
            <a:fillRect/>
          </a:stretch>
        </p:blipFill>
        <p:spPr>
          <a:xfrm>
            <a:off x="8275823" y="3861842"/>
            <a:ext cx="3456384" cy="2997746"/>
          </a:xfrm>
          <a:prstGeom prst="rect">
            <a:avLst/>
          </a:prstGeom>
        </p:spPr>
      </p:pic>
      <p:sp>
        <p:nvSpPr>
          <p:cNvPr id="11" name="圖說文字: 雙折線 10">
            <a:extLst>
              <a:ext uri="{FF2B5EF4-FFF2-40B4-BE49-F238E27FC236}">
                <a16:creationId xmlns:a16="http://schemas.microsoft.com/office/drawing/2014/main" id="{45208FAC-44EA-9DA2-2606-A1A928CC139A}"/>
              </a:ext>
            </a:extLst>
          </p:cNvPr>
          <p:cNvSpPr/>
          <p:nvPr/>
        </p:nvSpPr>
        <p:spPr>
          <a:xfrm>
            <a:off x="11616269" y="3861842"/>
            <a:ext cx="574144" cy="2628872"/>
          </a:xfrm>
          <a:prstGeom prst="borderCallout3">
            <a:avLst>
              <a:gd name="adj1" fmla="val 99576"/>
              <a:gd name="adj2" fmla="val 44755"/>
              <a:gd name="adj3" fmla="val 112331"/>
              <a:gd name="adj4" fmla="val 42109"/>
              <a:gd name="adj5" fmla="val 112454"/>
              <a:gd name="adj6" fmla="val -43210"/>
              <a:gd name="adj7" fmla="val 107245"/>
              <a:gd name="adj8" fmla="val -46516"/>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CN" altLang="en-US" sz="2600" b="1" dirty="0">
                <a:solidFill>
                  <a:schemeClr val="tx1"/>
                </a:solidFill>
              </a:rPr>
              <a:t>圓滿成就第九</a:t>
            </a:r>
            <a:endParaRPr lang="zh-TW" altLang="en-US" sz="2600" b="1" dirty="0">
              <a:solidFill>
                <a:schemeClr val="tx1"/>
              </a:solidFill>
            </a:endParaRPr>
          </a:p>
        </p:txBody>
      </p:sp>
      <p:sp>
        <p:nvSpPr>
          <p:cNvPr id="12" name="圖說文字: 雙折線 11">
            <a:extLst>
              <a:ext uri="{FF2B5EF4-FFF2-40B4-BE49-F238E27FC236}">
                <a16:creationId xmlns:a16="http://schemas.microsoft.com/office/drawing/2014/main" id="{FE9A2C24-8DAF-688F-3CDC-D47A626B2BA6}"/>
              </a:ext>
            </a:extLst>
          </p:cNvPr>
          <p:cNvSpPr/>
          <p:nvPr/>
        </p:nvSpPr>
        <p:spPr>
          <a:xfrm>
            <a:off x="7483735" y="3861842"/>
            <a:ext cx="574144" cy="2628872"/>
          </a:xfrm>
          <a:prstGeom prst="borderCallout3">
            <a:avLst>
              <a:gd name="adj1" fmla="val 99576"/>
              <a:gd name="adj2" fmla="val 44755"/>
              <a:gd name="adj3" fmla="val 112331"/>
              <a:gd name="adj4" fmla="val 42109"/>
              <a:gd name="adj5" fmla="val 112868"/>
              <a:gd name="adj6" fmla="val 201373"/>
              <a:gd name="adj7" fmla="val 108901"/>
              <a:gd name="adj8" fmla="val 209443"/>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CN" altLang="en-US" sz="2600" b="1" dirty="0">
                <a:solidFill>
                  <a:schemeClr val="tx1"/>
                </a:solidFill>
              </a:rPr>
              <a:t>皆願作佛第十</a:t>
            </a:r>
            <a:endParaRPr lang="zh-TW" altLang="en-US" sz="2600" b="1" dirty="0">
              <a:solidFill>
                <a:schemeClr val="tx1"/>
              </a:solidFill>
            </a:endParaRPr>
          </a:p>
        </p:txBody>
      </p:sp>
      <p:pic>
        <p:nvPicPr>
          <p:cNvPr id="14" name="圖片 13">
            <a:extLst>
              <a:ext uri="{FF2B5EF4-FFF2-40B4-BE49-F238E27FC236}">
                <a16:creationId xmlns:a16="http://schemas.microsoft.com/office/drawing/2014/main" id="{17EA7512-6325-1B2E-C0E2-E2C489B80112}"/>
              </a:ext>
            </a:extLst>
          </p:cNvPr>
          <p:cNvPicPr>
            <a:picLocks noChangeAspect="1"/>
          </p:cNvPicPr>
          <p:nvPr/>
        </p:nvPicPr>
        <p:blipFill>
          <a:blip r:embed="rId4"/>
          <a:stretch>
            <a:fillRect/>
          </a:stretch>
        </p:blipFill>
        <p:spPr>
          <a:xfrm>
            <a:off x="0" y="0"/>
            <a:ext cx="12190413" cy="3861842"/>
          </a:xfrm>
          <a:prstGeom prst="rect">
            <a:avLst/>
          </a:prstGeom>
        </p:spPr>
      </p:pic>
    </p:spTree>
    <p:extLst>
      <p:ext uri="{BB962C8B-B14F-4D97-AF65-F5344CB8AC3E}">
        <p14:creationId xmlns:p14="http://schemas.microsoft.com/office/powerpoint/2010/main" val="280130993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10" name="文字方塊 9">
            <a:extLst>
              <a:ext uri="{FF2B5EF4-FFF2-40B4-BE49-F238E27FC236}">
                <a16:creationId xmlns:a16="http://schemas.microsoft.com/office/drawing/2014/main" id="{F9EEA08C-2FE6-3E69-AF53-ED4B39ECFE3E}"/>
              </a:ext>
            </a:extLst>
          </p:cNvPr>
          <p:cNvSpPr txBox="1"/>
          <p:nvPr/>
        </p:nvSpPr>
        <p:spPr>
          <a:xfrm>
            <a:off x="115502" y="189434"/>
            <a:ext cx="8186857" cy="6552728"/>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佛告阿難。法藏比丘。修菩薩行。積功累德。無量無邊。於一切法。而得自在。非是語言分別之所能知。所發誓願圓滿成就。如實安住。具足莊嚴。威德廣大。清淨佛土</a:t>
            </a:r>
            <a:r>
              <a:rPr lang="zh-TW" altLang="en-US" sz="3000" b="1" dirty="0">
                <a:solidFill>
                  <a:srgbClr val="00B0F0"/>
                </a:solidFill>
              </a:rPr>
              <a:t>。</a:t>
            </a:r>
            <a:r>
              <a:rPr lang="zh-TW" altLang="en-US" sz="3000" b="1" dirty="0">
                <a:solidFill>
                  <a:schemeClr val="bg1">
                    <a:lumMod val="95000"/>
                  </a:schemeClr>
                </a:solidFill>
              </a:rPr>
              <a:t>阿難聞佛所說。白世尊言。法藏菩薩成菩提者。為是過去佛耶。未來佛耶。為今現在他方世界耶</a:t>
            </a:r>
            <a:r>
              <a:rPr lang="zh-TW" altLang="en-US" sz="3000" b="1" dirty="0">
                <a:solidFill>
                  <a:srgbClr val="00B0F0"/>
                </a:solidFill>
              </a:rPr>
              <a:t>。</a:t>
            </a:r>
            <a:r>
              <a:rPr lang="zh-TW" altLang="en-US" sz="3000" b="1" dirty="0">
                <a:solidFill>
                  <a:schemeClr val="bg1">
                    <a:lumMod val="95000"/>
                  </a:schemeClr>
                </a:solidFill>
              </a:rPr>
              <a:t>世尊告言。彼佛如來。來無所來。去無所去。無生無滅。非過現未來。但以酬願度生。現在西方。去閻浮提百千俱胝那由他佛剎。有世界名曰極樂。法藏成佛號阿彌陀。成佛以來。於今十劫。今現在說法。有無量無數菩薩。聲聞之眾。恭敬圍繞。</a:t>
            </a:r>
          </a:p>
        </p:txBody>
      </p:sp>
      <p:sp>
        <p:nvSpPr>
          <p:cNvPr id="11" name="文字方塊 10">
            <a:extLst>
              <a:ext uri="{FF2B5EF4-FFF2-40B4-BE49-F238E27FC236}">
                <a16:creationId xmlns:a16="http://schemas.microsoft.com/office/drawing/2014/main" id="{CDDD3093-D708-21B6-C5C0-62802B886790}"/>
              </a:ext>
            </a:extLst>
          </p:cNvPr>
          <p:cNvSpPr txBox="1"/>
          <p:nvPr/>
        </p:nvSpPr>
        <p:spPr>
          <a:xfrm>
            <a:off x="11225291" y="801502"/>
            <a:ext cx="774571" cy="5551304"/>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圓滿成就第九</a:t>
            </a:r>
          </a:p>
        </p:txBody>
      </p:sp>
      <p:sp>
        <p:nvSpPr>
          <p:cNvPr id="13" name="文字方塊 12">
            <a:extLst>
              <a:ext uri="{FF2B5EF4-FFF2-40B4-BE49-F238E27FC236}">
                <a16:creationId xmlns:a16="http://schemas.microsoft.com/office/drawing/2014/main" id="{4656ECFD-4D6F-AA2A-A446-D691B80E6923}"/>
              </a:ext>
            </a:extLst>
          </p:cNvPr>
          <p:cNvSpPr txBox="1"/>
          <p:nvPr/>
        </p:nvSpPr>
        <p:spPr>
          <a:xfrm>
            <a:off x="8330063" y="801502"/>
            <a:ext cx="2877711"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第九品，名圓滿成就。以上從第四至第八品，皆顯法藏大士因地願行。從本品起則是果德成就。本品內容有三：㈠佛讚法藏因圓果滿。㈡阿難啟問。㈢世尊正答。</a:t>
            </a:r>
          </a:p>
        </p:txBody>
      </p:sp>
    </p:spTree>
    <p:extLst>
      <p:ext uri="{BB962C8B-B14F-4D97-AF65-F5344CB8AC3E}">
        <p14:creationId xmlns:p14="http://schemas.microsoft.com/office/powerpoint/2010/main" val="75585489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EF27DDA8-FD60-3C00-812B-05814298C859}"/>
              </a:ext>
            </a:extLst>
          </p:cNvPr>
          <p:cNvSpPr txBox="1"/>
          <p:nvPr/>
        </p:nvSpPr>
        <p:spPr>
          <a:xfrm>
            <a:off x="9630176" y="781828"/>
            <a:ext cx="2441694" cy="5223924"/>
          </a:xfrm>
          <a:prstGeom prst="rect">
            <a:avLst/>
          </a:prstGeom>
          <a:noFill/>
        </p:spPr>
        <p:txBody>
          <a:bodyPr vert="eaVert" wrap="square" rtlCol="0">
            <a:spAutoFit/>
          </a:bodyPr>
          <a:lstStyle/>
          <a:p>
            <a:pPr>
              <a:lnSpc>
                <a:spcPts val="4400"/>
              </a:lnSpc>
              <a:spcBef>
                <a:spcPts val="600"/>
              </a:spcBef>
            </a:pPr>
            <a:r>
              <a:rPr lang="zh-TW" altLang="en-US" sz="3000" b="1" dirty="0">
                <a:solidFill>
                  <a:schemeClr val="bg1">
                    <a:lumMod val="95000"/>
                  </a:schemeClr>
                </a:solidFill>
              </a:rPr>
              <a:t>佛告阿難。法藏比丘。修菩薩行。積功累德。無量無邊。於一切法。而得自在。非是語言分別之所能知。</a:t>
            </a:r>
          </a:p>
        </p:txBody>
      </p:sp>
      <p:sp>
        <p:nvSpPr>
          <p:cNvPr id="2" name="文字方塊 1">
            <a:extLst>
              <a:ext uri="{FF2B5EF4-FFF2-40B4-BE49-F238E27FC236}">
                <a16:creationId xmlns:a16="http://schemas.microsoft.com/office/drawing/2014/main" id="{20D4837C-C788-845B-3EBF-91CD962A978C}"/>
              </a:ext>
            </a:extLst>
          </p:cNvPr>
          <p:cNvSpPr txBox="1"/>
          <p:nvPr/>
        </p:nvSpPr>
        <p:spPr>
          <a:xfrm>
            <a:off x="7823105" y="745824"/>
            <a:ext cx="1800493" cy="5367940"/>
          </a:xfrm>
          <a:prstGeom prst="rect">
            <a:avLst/>
          </a:prstGeom>
          <a:noFill/>
        </p:spPr>
        <p:txBody>
          <a:bodyPr vert="eaVert" wrap="square" rtlCol="0">
            <a:spAutoFit/>
          </a:bodyPr>
          <a:lstStyle/>
          <a:p>
            <a:pPr>
              <a:lnSpc>
                <a:spcPts val="4200"/>
              </a:lnSpc>
            </a:pPr>
            <a:r>
              <a:rPr lang="zh-CN" altLang="en-US" sz="2800" dirty="0">
                <a:solidFill>
                  <a:schemeClr val="bg1">
                    <a:lumMod val="95000"/>
                  </a:schemeClr>
                </a:solidFill>
                <a:latin typeface="新細明體" panose="02020500000000000000" pitchFamily="18" charset="-120"/>
                <a:ea typeface="新細明體" panose="02020500000000000000" pitchFamily="18" charset="-120"/>
              </a:rPr>
              <a:t>㈠</a:t>
            </a:r>
            <a:r>
              <a:rPr lang="zh-TW" altLang="en-US" sz="2800" dirty="0">
                <a:solidFill>
                  <a:schemeClr val="bg1">
                    <a:lumMod val="95000"/>
                  </a:schemeClr>
                </a:solidFill>
                <a:latin typeface="新細明體" panose="02020500000000000000" pitchFamily="18" charset="-120"/>
                <a:ea typeface="新細明體" panose="02020500000000000000" pitchFamily="18" charset="-120"/>
              </a:rPr>
              <a:t>世尊總結前文，盛讚法藏比丘，修普賢菩薩之大行。積累無量無邊種種功德。</a:t>
            </a:r>
          </a:p>
        </p:txBody>
      </p:sp>
      <p:sp>
        <p:nvSpPr>
          <p:cNvPr id="3" name="文字方塊 2">
            <a:extLst>
              <a:ext uri="{FF2B5EF4-FFF2-40B4-BE49-F238E27FC236}">
                <a16:creationId xmlns:a16="http://schemas.microsoft.com/office/drawing/2014/main" id="{81411714-230C-9CFB-D793-B5AA44A6A9CC}"/>
              </a:ext>
            </a:extLst>
          </p:cNvPr>
          <p:cNvSpPr txBox="1"/>
          <p:nvPr/>
        </p:nvSpPr>
        <p:spPr>
          <a:xfrm>
            <a:off x="4222998" y="709820"/>
            <a:ext cx="3416320"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「於一切法而得自在」。世尊自稱「我為法王，於法自在」。今以此語讚因地之法藏，乃讚嘆之極也。一切自在，即一切無礙，亦即一切圓成矣。圓滿成就，融通無礙，才曰「自在」。</a:t>
            </a:r>
          </a:p>
        </p:txBody>
      </p:sp>
      <p:sp>
        <p:nvSpPr>
          <p:cNvPr id="4" name="文字方塊 3">
            <a:extLst>
              <a:ext uri="{FF2B5EF4-FFF2-40B4-BE49-F238E27FC236}">
                <a16:creationId xmlns:a16="http://schemas.microsoft.com/office/drawing/2014/main" id="{B9669F6E-12D2-DD18-1828-7535A3CE32C0}"/>
              </a:ext>
            </a:extLst>
          </p:cNvPr>
          <p:cNvSpPr txBox="1"/>
          <p:nvPr/>
        </p:nvSpPr>
        <p:spPr>
          <a:xfrm>
            <a:off x="622891" y="685462"/>
            <a:ext cx="3416320"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「非是語言分別之所能知」，此語真是金剛王寶劍，直下斬盡眾生情見。今此經文，與</a:t>
            </a:r>
            <a:r>
              <a:rPr lang="en-US" altLang="zh-TW" sz="2800" dirty="0">
                <a:solidFill>
                  <a:schemeClr val="bg1">
                    <a:lumMod val="95000"/>
                  </a:schemeClr>
                </a:solidFill>
              </a:rPr>
              <a:t>《</a:t>
            </a:r>
            <a:r>
              <a:rPr lang="zh-TW" altLang="en-US" sz="2800" dirty="0">
                <a:solidFill>
                  <a:schemeClr val="bg1">
                    <a:lumMod val="95000"/>
                  </a:schemeClr>
                </a:solidFill>
              </a:rPr>
              <a:t>妙法蓮華經</a:t>
            </a:r>
            <a:r>
              <a:rPr lang="en-US" altLang="zh-TW" sz="2800" dirty="0">
                <a:solidFill>
                  <a:schemeClr val="bg1">
                    <a:lumMod val="95000"/>
                  </a:schemeClr>
                </a:solidFill>
              </a:rPr>
              <a:t>》</a:t>
            </a:r>
            <a:r>
              <a:rPr lang="zh-TW" altLang="en-US" sz="2800" dirty="0">
                <a:solidFill>
                  <a:schemeClr val="bg1">
                    <a:lumMod val="95000"/>
                  </a:schemeClr>
                </a:solidFill>
              </a:rPr>
              <a:t>中「是法非思量分別之所能解」，直是一句。一味一音，等同無異。此非偶合，實因體同。</a:t>
            </a:r>
          </a:p>
        </p:txBody>
      </p:sp>
    </p:spTree>
    <p:extLst>
      <p:ext uri="{BB962C8B-B14F-4D97-AF65-F5344CB8AC3E}">
        <p14:creationId xmlns:p14="http://schemas.microsoft.com/office/powerpoint/2010/main" val="32134054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9916F23B-8BC5-3BB7-6034-B91501D5F8F3}"/>
              </a:ext>
            </a:extLst>
          </p:cNvPr>
          <p:cNvSpPr txBox="1"/>
          <p:nvPr/>
        </p:nvSpPr>
        <p:spPr>
          <a:xfrm>
            <a:off x="9497870" y="621482"/>
            <a:ext cx="1364476" cy="5367940"/>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所發誓願圓滿成就。如實安住。具足莊嚴。威德廣大。清淨佛土。</a:t>
            </a:r>
          </a:p>
        </p:txBody>
      </p:sp>
      <p:sp>
        <p:nvSpPr>
          <p:cNvPr id="2" name="文字方塊 1">
            <a:extLst>
              <a:ext uri="{FF2B5EF4-FFF2-40B4-BE49-F238E27FC236}">
                <a16:creationId xmlns:a16="http://schemas.microsoft.com/office/drawing/2014/main" id="{4EF0463C-A8CB-1A04-9C05-C31B82161C52}"/>
              </a:ext>
            </a:extLst>
          </p:cNvPr>
          <p:cNvSpPr txBox="1"/>
          <p:nvPr/>
        </p:nvSpPr>
        <p:spPr>
          <a:xfrm>
            <a:off x="6956107" y="709820"/>
            <a:ext cx="2339102"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「所發誓願。圓滿成就。」「圓滿」者，圓妙具足也。「成就」者，嘉祥</a:t>
            </a:r>
            <a:r>
              <a:rPr lang="en-US" altLang="zh-TW" sz="2800" dirty="0">
                <a:solidFill>
                  <a:schemeClr val="bg1">
                    <a:lumMod val="95000"/>
                  </a:schemeClr>
                </a:solidFill>
              </a:rPr>
              <a:t>《</a:t>
            </a:r>
            <a:r>
              <a:rPr lang="zh-TW" altLang="en-US" sz="2800" dirty="0">
                <a:solidFill>
                  <a:schemeClr val="bg1">
                    <a:lumMod val="95000"/>
                  </a:schemeClr>
                </a:solidFill>
              </a:rPr>
              <a:t>法華論疏</a:t>
            </a:r>
            <a:r>
              <a:rPr lang="en-US" altLang="zh-TW" sz="2800" dirty="0">
                <a:solidFill>
                  <a:schemeClr val="bg1">
                    <a:lumMod val="95000"/>
                  </a:schemeClr>
                </a:solidFill>
              </a:rPr>
              <a:t>》</a:t>
            </a:r>
            <a:r>
              <a:rPr lang="zh-TW" altLang="en-US" sz="2800" dirty="0">
                <a:solidFill>
                  <a:schemeClr val="bg1">
                    <a:lumMod val="95000"/>
                  </a:schemeClr>
                </a:solidFill>
              </a:rPr>
              <a:t>云：「具足無餘，不可破壞，故云成就。」</a:t>
            </a:r>
          </a:p>
        </p:txBody>
      </p:sp>
      <p:sp>
        <p:nvSpPr>
          <p:cNvPr id="4" name="文字方塊 3">
            <a:extLst>
              <a:ext uri="{FF2B5EF4-FFF2-40B4-BE49-F238E27FC236}">
                <a16:creationId xmlns:a16="http://schemas.microsoft.com/office/drawing/2014/main" id="{0AB035B8-B7B3-D507-3F45-05FF8B629EF9}"/>
              </a:ext>
            </a:extLst>
          </p:cNvPr>
          <p:cNvSpPr txBox="1"/>
          <p:nvPr/>
        </p:nvSpPr>
        <p:spPr>
          <a:xfrm>
            <a:off x="190550" y="693490"/>
            <a:ext cx="6647974"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如實安住。具足莊嚴。威德廣大。清淨佛土。」「實」者，真實，亦即實相，真如與法身。「如實安住」即如實而安住於此真實之際。簡言之，即安住於諸法之實相。實相者，正本經之體也。又實相即真如，故「如實」即是「如如」。「如實安住」即</a:t>
            </a:r>
            <a:r>
              <a:rPr lang="en-US" altLang="zh-TW" sz="2800" dirty="0">
                <a:solidFill>
                  <a:schemeClr val="bg1">
                    <a:lumMod val="95000"/>
                  </a:schemeClr>
                </a:solidFill>
              </a:rPr>
              <a:t>《</a:t>
            </a:r>
            <a:r>
              <a:rPr lang="zh-TW" altLang="en-US" sz="2800" dirty="0">
                <a:solidFill>
                  <a:schemeClr val="bg1">
                    <a:lumMod val="95000"/>
                  </a:schemeClr>
                </a:solidFill>
              </a:rPr>
              <a:t>金剛經</a:t>
            </a:r>
            <a:r>
              <a:rPr lang="en-US" altLang="zh-TW" sz="2800" dirty="0">
                <a:solidFill>
                  <a:schemeClr val="bg1">
                    <a:lumMod val="95000"/>
                  </a:schemeClr>
                </a:solidFill>
              </a:rPr>
              <a:t>》</a:t>
            </a:r>
            <a:r>
              <a:rPr lang="zh-TW" altLang="en-US" sz="2800" dirty="0">
                <a:solidFill>
                  <a:schemeClr val="bg1">
                    <a:lumMod val="95000"/>
                  </a:schemeClr>
                </a:solidFill>
              </a:rPr>
              <a:t>之「如如不動」也。今經「如實安住」，即是安住真實智慧無為法身，故即是入清淨句。</a:t>
            </a:r>
          </a:p>
        </p:txBody>
      </p:sp>
      <p:sp>
        <p:nvSpPr>
          <p:cNvPr id="5" name="匾額 4" descr="佛學概要十四講表 習講">
            <a:extLst>
              <a:ext uri="{FF2B5EF4-FFF2-40B4-BE49-F238E27FC236}">
                <a16:creationId xmlns:a16="http://schemas.microsoft.com/office/drawing/2014/main" id="{752A82AE-9849-BCFD-553F-3DAAD3DA8B3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Tree>
    <p:extLst>
      <p:ext uri="{BB962C8B-B14F-4D97-AF65-F5344CB8AC3E}">
        <p14:creationId xmlns:p14="http://schemas.microsoft.com/office/powerpoint/2010/main" val="32429065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FB122A1D-1E22-1AD6-DC48-719779D4895F}"/>
              </a:ext>
            </a:extLst>
          </p:cNvPr>
          <p:cNvSpPr txBox="1"/>
          <p:nvPr/>
        </p:nvSpPr>
        <p:spPr>
          <a:xfrm>
            <a:off x="5135488" y="837506"/>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「威德」者，可敬畏曰威。可尊愛名德。「廣大」，</a:t>
            </a:r>
            <a:r>
              <a:rPr lang="en-US" altLang="zh-TW" sz="2800" dirty="0">
                <a:solidFill>
                  <a:schemeClr val="bg1">
                    <a:lumMod val="95000"/>
                  </a:schemeClr>
                </a:solidFill>
              </a:rPr>
              <a:t>《</a:t>
            </a:r>
            <a:r>
              <a:rPr lang="zh-TW" altLang="en-US" sz="2800" dirty="0">
                <a:solidFill>
                  <a:schemeClr val="bg1">
                    <a:lumMod val="95000"/>
                  </a:schemeClr>
                </a:solidFill>
              </a:rPr>
              <a:t>探玄記</a:t>
            </a:r>
            <a:r>
              <a:rPr lang="en-US" altLang="zh-TW" sz="2800" dirty="0">
                <a:solidFill>
                  <a:schemeClr val="bg1">
                    <a:lumMod val="95000"/>
                  </a:schemeClr>
                </a:solidFill>
              </a:rPr>
              <a:t>》</a:t>
            </a:r>
            <a:r>
              <a:rPr lang="zh-TW" altLang="en-US" sz="2800" dirty="0">
                <a:solidFill>
                  <a:schemeClr val="bg1">
                    <a:lumMod val="95000"/>
                  </a:schemeClr>
                </a:solidFill>
              </a:rPr>
              <a:t>云：「大以包含為義，廣即體極（本體極圓）用周（妙用周遍）。」又「廣大會」亦為阿彌陀佛名號之一，具廣大會聚之德，故有此名。因十方眾生往生極樂，法會盛大，聖眾無量，全因彌陀盛德之所感。今經曰「廣大」，正顯此德。</a:t>
            </a:r>
          </a:p>
        </p:txBody>
      </p:sp>
      <p:sp>
        <p:nvSpPr>
          <p:cNvPr id="2" name="匾額 1" descr="佛學概要十四講表 習講">
            <a:extLst>
              <a:ext uri="{FF2B5EF4-FFF2-40B4-BE49-F238E27FC236}">
                <a16:creationId xmlns:a16="http://schemas.microsoft.com/office/drawing/2014/main" id="{49689AF4-FF3A-8618-0A62-5F02F9E7612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
        <p:nvSpPr>
          <p:cNvPr id="3" name="文字方塊 2">
            <a:extLst>
              <a:ext uri="{FF2B5EF4-FFF2-40B4-BE49-F238E27FC236}">
                <a16:creationId xmlns:a16="http://schemas.microsoft.com/office/drawing/2014/main" id="{54E707A6-2838-1271-1E29-A8CD0C46E69D}"/>
              </a:ext>
            </a:extLst>
          </p:cNvPr>
          <p:cNvSpPr txBox="1"/>
          <p:nvPr/>
        </p:nvSpPr>
        <p:spPr>
          <a:xfrm>
            <a:off x="1558702" y="837506"/>
            <a:ext cx="357020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「清淨佛土」。經中十一品云，極樂世界，「清淨莊嚴，超踰十方」。又</a:t>
            </a:r>
            <a:r>
              <a:rPr lang="en-US" altLang="zh-TW" sz="2800" dirty="0">
                <a:solidFill>
                  <a:schemeClr val="bg1">
                    <a:lumMod val="95000"/>
                  </a:schemeClr>
                </a:solidFill>
              </a:rPr>
              <a:t>《</a:t>
            </a:r>
            <a:r>
              <a:rPr lang="zh-TW" altLang="en-US" sz="2800" dirty="0">
                <a:solidFill>
                  <a:schemeClr val="bg1">
                    <a:lumMod val="95000"/>
                  </a:schemeClr>
                </a:solidFill>
              </a:rPr>
              <a:t>漢譯</a:t>
            </a:r>
            <a:r>
              <a:rPr lang="en-US" altLang="zh-TW" sz="2800" dirty="0">
                <a:solidFill>
                  <a:schemeClr val="bg1">
                    <a:lumMod val="95000"/>
                  </a:schemeClr>
                </a:solidFill>
              </a:rPr>
              <a:t>》</a:t>
            </a:r>
            <a:r>
              <a:rPr lang="zh-TW" altLang="en-US" sz="2800" dirty="0">
                <a:solidFill>
                  <a:schemeClr val="bg1">
                    <a:lumMod val="95000"/>
                  </a:schemeClr>
                </a:solidFill>
              </a:rPr>
              <a:t>中，阿彌陀佛為無量清淨佛，或無量清淨覺。蓋極樂乃如來真心之所現，自性清淨之所成。故無量清淨。</a:t>
            </a:r>
          </a:p>
        </p:txBody>
      </p:sp>
    </p:spTree>
    <p:extLst>
      <p:ext uri="{BB962C8B-B14F-4D97-AF65-F5344CB8AC3E}">
        <p14:creationId xmlns:p14="http://schemas.microsoft.com/office/powerpoint/2010/main" val="204166081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文字方塊 7">
            <a:extLst>
              <a:ext uri="{FF2B5EF4-FFF2-40B4-BE49-F238E27FC236}">
                <a16:creationId xmlns:a16="http://schemas.microsoft.com/office/drawing/2014/main" id="{6831C90F-C797-DDEF-655F-26B4071F59CB}"/>
              </a:ext>
            </a:extLst>
          </p:cNvPr>
          <p:cNvSpPr txBox="1"/>
          <p:nvPr/>
        </p:nvSpPr>
        <p:spPr>
          <a:xfrm>
            <a:off x="11420603" y="745824"/>
            <a:ext cx="723275"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㈡阿難興問。</a:t>
            </a:r>
          </a:p>
        </p:txBody>
      </p:sp>
      <p:sp>
        <p:nvSpPr>
          <p:cNvPr id="2" name="文字方塊 1">
            <a:extLst>
              <a:ext uri="{FF2B5EF4-FFF2-40B4-BE49-F238E27FC236}">
                <a16:creationId xmlns:a16="http://schemas.microsoft.com/office/drawing/2014/main" id="{E5C8D22C-CE37-81F4-626E-B63CB91D5CE0}"/>
              </a:ext>
            </a:extLst>
          </p:cNvPr>
          <p:cNvSpPr txBox="1"/>
          <p:nvPr/>
        </p:nvSpPr>
        <p:spPr>
          <a:xfrm>
            <a:off x="9536489" y="745824"/>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阿難聞佛所說。白世尊言。法藏菩薩成菩提者。為是過去佛耶。未來佛耶。為今現在他方世界耶。</a:t>
            </a:r>
          </a:p>
        </p:txBody>
      </p:sp>
      <p:sp>
        <p:nvSpPr>
          <p:cNvPr id="3" name="文字方塊 2">
            <a:extLst>
              <a:ext uri="{FF2B5EF4-FFF2-40B4-BE49-F238E27FC236}">
                <a16:creationId xmlns:a16="http://schemas.microsoft.com/office/drawing/2014/main" id="{C72139DE-5429-F30D-1782-00F7E373FFE3}"/>
              </a:ext>
            </a:extLst>
          </p:cNvPr>
          <p:cNvSpPr txBox="1"/>
          <p:nvPr/>
        </p:nvSpPr>
        <p:spPr>
          <a:xfrm>
            <a:off x="3938443" y="686711"/>
            <a:ext cx="5109091"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世尊告言。彼佛如來。來無所來。去無所去。無生無滅。非過現未來。但以酬願度生。現在西方。去閻浮提百千俱胝那由他佛剎。有世界名曰極樂。法藏成佛號阿彌陀。成佛以來。於今十劫。今現在說法。有無量無數菩薩。聲聞之眾。恭敬圍繞。</a:t>
            </a:r>
          </a:p>
        </p:txBody>
      </p:sp>
      <p:sp>
        <p:nvSpPr>
          <p:cNvPr id="4" name="文字方塊 3">
            <a:extLst>
              <a:ext uri="{FF2B5EF4-FFF2-40B4-BE49-F238E27FC236}">
                <a16:creationId xmlns:a16="http://schemas.microsoft.com/office/drawing/2014/main" id="{5D1990B0-4B8B-825B-3EAB-1CA5558F98FD}"/>
              </a:ext>
            </a:extLst>
          </p:cNvPr>
          <p:cNvSpPr txBox="1"/>
          <p:nvPr/>
        </p:nvSpPr>
        <p:spPr>
          <a:xfrm>
            <a:off x="8828315" y="693490"/>
            <a:ext cx="723275"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 ㈢世尊正答。</a:t>
            </a:r>
          </a:p>
        </p:txBody>
      </p:sp>
      <p:sp>
        <p:nvSpPr>
          <p:cNvPr id="9" name="文字方塊 8">
            <a:extLst>
              <a:ext uri="{FF2B5EF4-FFF2-40B4-BE49-F238E27FC236}">
                <a16:creationId xmlns:a16="http://schemas.microsoft.com/office/drawing/2014/main" id="{3535D35F-C0B5-6FF9-B1DA-F14BABD360F8}"/>
              </a:ext>
            </a:extLst>
          </p:cNvPr>
          <p:cNvSpPr txBox="1"/>
          <p:nvPr/>
        </p:nvSpPr>
        <p:spPr>
          <a:xfrm>
            <a:off x="52045" y="693490"/>
            <a:ext cx="3954929"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阿難從事起問，世尊如理正答。理事無礙，妙顯中道。（本段前六句，見</a:t>
            </a:r>
            <a:r>
              <a:rPr lang="en-US" altLang="zh-TW" sz="2800" dirty="0">
                <a:solidFill>
                  <a:schemeClr val="bg1">
                    <a:lumMod val="95000"/>
                  </a:schemeClr>
                </a:solidFill>
              </a:rPr>
              <a:t>《</a:t>
            </a:r>
            <a:r>
              <a:rPr lang="zh-TW" altLang="en-US" sz="2800" dirty="0">
                <a:solidFill>
                  <a:schemeClr val="bg1">
                    <a:lumMod val="95000"/>
                  </a:schemeClr>
                </a:solidFill>
              </a:rPr>
              <a:t>宋譯</a:t>
            </a:r>
            <a:r>
              <a:rPr lang="en-US" altLang="zh-TW" sz="2800" dirty="0">
                <a:solidFill>
                  <a:schemeClr val="bg1">
                    <a:lumMod val="95000"/>
                  </a:schemeClr>
                </a:solidFill>
              </a:rPr>
              <a:t>》</a:t>
            </a:r>
            <a:r>
              <a:rPr lang="zh-TW" altLang="en-US" sz="2800" dirty="0">
                <a:solidFill>
                  <a:schemeClr val="bg1">
                    <a:lumMod val="95000"/>
                  </a:schemeClr>
                </a:solidFill>
              </a:rPr>
              <a:t>）世尊告阿難曰：「彼佛如來，來無所來，去無所去。」此與</a:t>
            </a:r>
            <a:r>
              <a:rPr lang="en-US" altLang="zh-TW" sz="2800" dirty="0">
                <a:solidFill>
                  <a:schemeClr val="bg1">
                    <a:lumMod val="95000"/>
                  </a:schemeClr>
                </a:solidFill>
              </a:rPr>
              <a:t>《</a:t>
            </a:r>
            <a:r>
              <a:rPr lang="zh-TW" altLang="en-US" sz="2800" dirty="0">
                <a:solidFill>
                  <a:schemeClr val="bg1">
                    <a:lumMod val="95000"/>
                  </a:schemeClr>
                </a:solidFill>
              </a:rPr>
              <a:t>金剛經</a:t>
            </a:r>
            <a:r>
              <a:rPr lang="en-US" altLang="zh-TW" sz="2800" dirty="0">
                <a:solidFill>
                  <a:schemeClr val="bg1">
                    <a:lumMod val="95000"/>
                  </a:schemeClr>
                </a:solidFill>
              </a:rPr>
              <a:t>》</a:t>
            </a:r>
            <a:r>
              <a:rPr lang="zh-TW" altLang="en-US" sz="2800" dirty="0">
                <a:solidFill>
                  <a:schemeClr val="bg1">
                    <a:lumMod val="95000"/>
                  </a:schemeClr>
                </a:solidFill>
              </a:rPr>
              <a:t>中「如來者，無所從來，亦無所去，故名如來。」一味無差。</a:t>
            </a:r>
          </a:p>
        </p:txBody>
      </p:sp>
    </p:spTree>
    <p:extLst>
      <p:ext uri="{BB962C8B-B14F-4D97-AF65-F5344CB8AC3E}">
        <p14:creationId xmlns:p14="http://schemas.microsoft.com/office/powerpoint/2010/main" val="26279233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BD581E59-A0D7-09B7-E92E-47DF17D60BD6}"/>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
        <p:nvSpPr>
          <p:cNvPr id="2" name="文字方塊 1">
            <a:extLst>
              <a:ext uri="{FF2B5EF4-FFF2-40B4-BE49-F238E27FC236}">
                <a16:creationId xmlns:a16="http://schemas.microsoft.com/office/drawing/2014/main" id="{42E63BB6-CFC6-14DA-955E-80C2673AC65D}"/>
              </a:ext>
            </a:extLst>
          </p:cNvPr>
          <p:cNvSpPr txBox="1"/>
          <p:nvPr/>
        </p:nvSpPr>
        <p:spPr>
          <a:xfrm>
            <a:off x="5375126" y="837506"/>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以上經句「來無所來」，答所問國界，此屬空間。表十方虛空不離當處。下則答所問之時間曰，「無生無滅，非過現未來」。</a:t>
            </a:r>
          </a:p>
        </p:txBody>
      </p:sp>
      <p:sp>
        <p:nvSpPr>
          <p:cNvPr id="3" name="文字方塊 2">
            <a:extLst>
              <a:ext uri="{FF2B5EF4-FFF2-40B4-BE49-F238E27FC236}">
                <a16:creationId xmlns:a16="http://schemas.microsoft.com/office/drawing/2014/main" id="{FE63690C-6F04-ABFF-83CB-A4A2E56D7FDA}"/>
              </a:ext>
            </a:extLst>
          </p:cNvPr>
          <p:cNvSpPr txBox="1"/>
          <p:nvPr/>
        </p:nvSpPr>
        <p:spPr>
          <a:xfrm>
            <a:off x="3163386" y="837506"/>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「非過現未來」，蓋時有過現未者，妄念相續故。前念滅，是過去，下念生，是未來。妄念不生則亦無滅，則時無過去與未來。現在念念不住，故無現在。又既無過去與未來，則何有現在。又</a:t>
            </a:r>
            <a:r>
              <a:rPr lang="en-US" altLang="zh-TW" sz="2800" dirty="0">
                <a:solidFill>
                  <a:schemeClr val="bg1">
                    <a:lumMod val="95000"/>
                  </a:schemeClr>
                </a:solidFill>
              </a:rPr>
              <a:t>《</a:t>
            </a:r>
            <a:r>
              <a:rPr lang="zh-TW" altLang="en-US" sz="2800" dirty="0">
                <a:solidFill>
                  <a:schemeClr val="bg1">
                    <a:lumMod val="95000"/>
                  </a:schemeClr>
                </a:solidFill>
              </a:rPr>
              <a:t>信心銘</a:t>
            </a:r>
            <a:r>
              <a:rPr lang="en-US" altLang="zh-TW" sz="2800" dirty="0">
                <a:solidFill>
                  <a:schemeClr val="bg1">
                    <a:lumMod val="95000"/>
                  </a:schemeClr>
                </a:solidFill>
              </a:rPr>
              <a:t>》</a:t>
            </a:r>
            <a:r>
              <a:rPr lang="zh-TW" altLang="en-US" sz="2800" dirty="0">
                <a:solidFill>
                  <a:schemeClr val="bg1">
                    <a:lumMod val="95000"/>
                  </a:schemeClr>
                </a:solidFill>
              </a:rPr>
              <a:t>最末一句為「非去來今」。正顯三世古今不離於當念。</a:t>
            </a:r>
          </a:p>
        </p:txBody>
      </p:sp>
    </p:spTree>
    <p:extLst>
      <p:ext uri="{BB962C8B-B14F-4D97-AF65-F5344CB8AC3E}">
        <p14:creationId xmlns:p14="http://schemas.microsoft.com/office/powerpoint/2010/main" val="321597745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C44AA760-FF6E-69FA-2BB8-04CED46365F0}"/>
              </a:ext>
            </a:extLst>
          </p:cNvPr>
          <p:cNvSpPr txBox="1"/>
          <p:nvPr/>
        </p:nvSpPr>
        <p:spPr>
          <a:xfrm>
            <a:off x="2931100" y="837506"/>
            <a:ext cx="921277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但以酬願度生。現在西方。去閻浮提百千俱胝那由他佛剎。有世界名曰極樂。」上顯法身理體，真實之際。下明方便普度，真實之利。理不礙事，寂而常照，悲心無盡，垂迹度生。故下云：「但以酬願度生，現在西方。</a:t>
            </a:r>
            <a:r>
              <a:rPr lang="en-US" altLang="zh-TW" sz="2800" dirty="0">
                <a:solidFill>
                  <a:schemeClr val="bg1">
                    <a:lumMod val="95000"/>
                  </a:schemeClr>
                </a:solidFill>
              </a:rPr>
              <a:t>……</a:t>
            </a:r>
            <a:r>
              <a:rPr lang="zh-TW" altLang="en-US" sz="2800" dirty="0">
                <a:solidFill>
                  <a:schemeClr val="bg1">
                    <a:lumMod val="95000"/>
                  </a:schemeClr>
                </a:solidFill>
              </a:rPr>
              <a:t>」等等。「酬」者，報也，答也。「酬願」即俗語之還願，謂實踐其本願。「願」即指因地中之四十八願。今既成佛，則本願中無量光壽等等三種莊嚴，無一不實現也。四十八願一一之願，皆為法身。今則法報化三身成就矣。又一一之願，皆為眾生。是故必然「酬願度生」也。</a:t>
            </a:r>
          </a:p>
        </p:txBody>
      </p:sp>
      <p:sp>
        <p:nvSpPr>
          <p:cNvPr id="2" name="文字方塊 1">
            <a:extLst>
              <a:ext uri="{FF2B5EF4-FFF2-40B4-BE49-F238E27FC236}">
                <a16:creationId xmlns:a16="http://schemas.microsoft.com/office/drawing/2014/main" id="{F1941795-DC01-F3AF-BC56-B617E1FC19B8}"/>
              </a:ext>
            </a:extLst>
          </p:cNvPr>
          <p:cNvSpPr txBox="1"/>
          <p:nvPr/>
        </p:nvSpPr>
        <p:spPr>
          <a:xfrm>
            <a:off x="489406" y="745824"/>
            <a:ext cx="244169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「現在西方」。「現」者，今也，又示現也。佛身遍一切處，身土不二，故佛土亦遍一切處。云西方者，方便示現也。</a:t>
            </a:r>
          </a:p>
        </p:txBody>
      </p:sp>
    </p:spTree>
    <p:extLst>
      <p:ext uri="{BB962C8B-B14F-4D97-AF65-F5344CB8AC3E}">
        <p14:creationId xmlns:p14="http://schemas.microsoft.com/office/powerpoint/2010/main" val="150612964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1A6A10B5-654E-BDAC-B83A-6B24609A05B1}"/>
              </a:ext>
            </a:extLst>
          </p:cNvPr>
          <p:cNvSpPr txBox="1"/>
          <p:nvPr/>
        </p:nvSpPr>
        <p:spPr>
          <a:xfrm>
            <a:off x="118542" y="693490"/>
            <a:ext cx="10905550" cy="5472608"/>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「去閻浮提百千俱胝那由他佛剎，有世界名曰極樂」。上句是</a:t>
            </a:r>
            <a:r>
              <a:rPr lang="en-US" altLang="zh-TW" sz="2800" dirty="0">
                <a:solidFill>
                  <a:schemeClr val="bg1">
                    <a:lumMod val="95000"/>
                  </a:schemeClr>
                </a:solidFill>
              </a:rPr>
              <a:t>《</a:t>
            </a:r>
            <a:r>
              <a:rPr lang="zh-TW" altLang="en-US" sz="2800" dirty="0">
                <a:solidFill>
                  <a:schemeClr val="bg1">
                    <a:lumMod val="95000"/>
                  </a:schemeClr>
                </a:solidFill>
              </a:rPr>
              <a:t>宋譯</a:t>
            </a:r>
            <a:r>
              <a:rPr lang="en-US" altLang="zh-TW" sz="2800" dirty="0">
                <a:solidFill>
                  <a:schemeClr val="bg1">
                    <a:lumMod val="95000"/>
                  </a:schemeClr>
                </a:solidFill>
              </a:rPr>
              <a:t>》</a:t>
            </a:r>
            <a:r>
              <a:rPr lang="zh-TW" altLang="en-US" sz="2800" dirty="0">
                <a:solidFill>
                  <a:schemeClr val="bg1">
                    <a:lumMod val="95000"/>
                  </a:schemeClr>
                </a:solidFill>
              </a:rPr>
              <a:t>文。</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為十萬億剎。</a:t>
            </a:r>
            <a:r>
              <a:rPr lang="en-US" altLang="zh-TW" sz="2800" dirty="0">
                <a:solidFill>
                  <a:schemeClr val="bg1">
                    <a:lumMod val="95000"/>
                  </a:schemeClr>
                </a:solidFill>
              </a:rPr>
              <a:t>《</a:t>
            </a:r>
            <a:r>
              <a:rPr lang="zh-TW" altLang="en-US" sz="2800" dirty="0">
                <a:solidFill>
                  <a:schemeClr val="bg1">
                    <a:lumMod val="95000"/>
                  </a:schemeClr>
                </a:solidFill>
              </a:rPr>
              <a:t>唐譯</a:t>
            </a:r>
            <a:r>
              <a:rPr lang="en-US" altLang="zh-TW" sz="2800" dirty="0">
                <a:solidFill>
                  <a:schemeClr val="bg1">
                    <a:lumMod val="95000"/>
                  </a:schemeClr>
                </a:solidFill>
              </a:rPr>
              <a:t>》</a:t>
            </a:r>
            <a:r>
              <a:rPr lang="zh-TW" altLang="en-US" sz="2800" dirty="0">
                <a:solidFill>
                  <a:schemeClr val="bg1">
                    <a:lumMod val="95000"/>
                  </a:schemeClr>
                </a:solidFill>
              </a:rPr>
              <a:t>為十萬億佛剎。</a:t>
            </a:r>
            <a:r>
              <a:rPr lang="en-US" altLang="zh-TW" sz="2800" dirty="0">
                <a:solidFill>
                  <a:schemeClr val="bg1">
                    <a:lumMod val="95000"/>
                  </a:schemeClr>
                </a:solidFill>
              </a:rPr>
              <a:t>《</a:t>
            </a:r>
            <a:r>
              <a:rPr lang="zh-TW" altLang="en-US" sz="2800" dirty="0">
                <a:solidFill>
                  <a:schemeClr val="bg1">
                    <a:lumMod val="95000"/>
                  </a:schemeClr>
                </a:solidFill>
              </a:rPr>
              <a:t>稱讚淨土佛攝受經</a:t>
            </a:r>
            <a:r>
              <a:rPr lang="en-US" altLang="zh-TW" sz="2800" dirty="0">
                <a:solidFill>
                  <a:schemeClr val="bg1">
                    <a:lumMod val="95000"/>
                  </a:schemeClr>
                </a:solidFill>
              </a:rPr>
              <a:t>》</a:t>
            </a:r>
            <a:r>
              <a:rPr lang="zh-TW" altLang="en-US" sz="2800" dirty="0">
                <a:solidFill>
                  <a:schemeClr val="bg1">
                    <a:lumMod val="95000"/>
                  </a:schemeClr>
                </a:solidFill>
              </a:rPr>
              <a:t>同</a:t>
            </a:r>
            <a:r>
              <a:rPr lang="en-US" altLang="zh-TW" sz="2800" dirty="0">
                <a:solidFill>
                  <a:schemeClr val="bg1">
                    <a:lumMod val="95000"/>
                  </a:schemeClr>
                </a:solidFill>
              </a:rPr>
              <a:t>《</a:t>
            </a:r>
            <a:r>
              <a:rPr lang="zh-TW" altLang="en-US" sz="2800" dirty="0">
                <a:solidFill>
                  <a:schemeClr val="bg1">
                    <a:lumMod val="95000"/>
                  </a:schemeClr>
                </a:solidFill>
              </a:rPr>
              <a:t>宋譯</a:t>
            </a:r>
            <a:r>
              <a:rPr lang="en-US" altLang="zh-TW" sz="2800" dirty="0">
                <a:solidFill>
                  <a:schemeClr val="bg1">
                    <a:lumMod val="95000"/>
                  </a:schemeClr>
                </a:solidFill>
              </a:rPr>
              <a:t>》</a:t>
            </a:r>
            <a:r>
              <a:rPr lang="zh-TW" altLang="en-US" sz="2800" dirty="0">
                <a:solidFill>
                  <a:schemeClr val="bg1">
                    <a:lumMod val="95000"/>
                  </a:schemeClr>
                </a:solidFill>
              </a:rPr>
              <a:t>。</a:t>
            </a:r>
            <a:r>
              <a:rPr lang="en-US" altLang="zh-TW" sz="2800" dirty="0">
                <a:solidFill>
                  <a:schemeClr val="bg1">
                    <a:lumMod val="95000"/>
                  </a:schemeClr>
                </a:solidFill>
              </a:rPr>
              <a:t>《</a:t>
            </a:r>
            <a:r>
              <a:rPr lang="zh-TW" altLang="en-US" sz="2800" dirty="0">
                <a:solidFill>
                  <a:schemeClr val="bg1">
                    <a:lumMod val="95000"/>
                  </a:schemeClr>
                </a:solidFill>
              </a:rPr>
              <a:t>阿彌陀經</a:t>
            </a:r>
            <a:r>
              <a:rPr lang="en-US" altLang="zh-TW" sz="2800" dirty="0">
                <a:solidFill>
                  <a:schemeClr val="bg1">
                    <a:lumMod val="95000"/>
                  </a:schemeClr>
                </a:solidFill>
              </a:rPr>
              <a:t>》</a:t>
            </a:r>
            <a:r>
              <a:rPr lang="zh-TW" altLang="en-US" sz="2800" dirty="0">
                <a:solidFill>
                  <a:schemeClr val="bg1">
                    <a:lumMod val="95000"/>
                  </a:schemeClr>
                </a:solidFill>
              </a:rPr>
              <a:t>同魏唐兩譯。諸譯不同，其故有二：一者，如</a:t>
            </a:r>
            <a:r>
              <a:rPr lang="en-US" altLang="zh-TW" sz="2800" dirty="0">
                <a:solidFill>
                  <a:schemeClr val="bg1">
                    <a:lumMod val="95000"/>
                  </a:schemeClr>
                </a:solidFill>
              </a:rPr>
              <a:t>《</a:t>
            </a:r>
            <a:r>
              <a:rPr lang="zh-TW" altLang="en-US" sz="2800" dirty="0">
                <a:solidFill>
                  <a:schemeClr val="bg1">
                    <a:lumMod val="95000"/>
                  </a:schemeClr>
                </a:solidFill>
              </a:rPr>
              <a:t>法華</a:t>
            </a:r>
            <a:r>
              <a:rPr lang="en-US" altLang="zh-TW" sz="2800" dirty="0">
                <a:solidFill>
                  <a:schemeClr val="bg1">
                    <a:lumMod val="95000"/>
                  </a:schemeClr>
                </a:solidFill>
              </a:rPr>
              <a:t>》</a:t>
            </a:r>
            <a:r>
              <a:rPr lang="zh-TW" altLang="en-US" sz="2800" dirty="0">
                <a:solidFill>
                  <a:schemeClr val="bg1">
                    <a:lumMod val="95000"/>
                  </a:schemeClr>
                </a:solidFill>
              </a:rPr>
              <a:t>所說，隨眾生根器，所說名字不同，年紀大小。是故兩土距離亦可不同。實者極樂娑婆皆遍一切處，互融互攝，本無距離之可言。</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二者，「億」、「俱胝」、「那由他」之數，所表大小不一。億有四說：㈠十萬，㈡百萬，㈢千萬，㈣萬萬。俱胝其譯為億，故亦可為十萬、百萬、千萬，乃至萬萬。但前三者，則為常用者。那由他，可為十萬，或千萬。亦有解為萬萬者。其義不一，是故難校。</a:t>
            </a:r>
          </a:p>
        </p:txBody>
      </p:sp>
      <p:sp>
        <p:nvSpPr>
          <p:cNvPr id="2" name="匾額 1" descr="佛學概要十四講表 習講">
            <a:extLst>
              <a:ext uri="{FF2B5EF4-FFF2-40B4-BE49-F238E27FC236}">
                <a16:creationId xmlns:a16="http://schemas.microsoft.com/office/drawing/2014/main" id="{03CDA087-AEBA-E0AE-BAA1-CEE28571AEB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Tree>
    <p:extLst>
      <p:ext uri="{BB962C8B-B14F-4D97-AF65-F5344CB8AC3E}">
        <p14:creationId xmlns:p14="http://schemas.microsoft.com/office/powerpoint/2010/main" val="3903889691"/>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E4A84CDD-BADD-4298-3A37-47174784433C}"/>
              </a:ext>
            </a:extLst>
          </p:cNvPr>
          <p:cNvSpPr txBox="1"/>
          <p:nvPr/>
        </p:nvSpPr>
        <p:spPr>
          <a:xfrm>
            <a:off x="3862958" y="693490"/>
            <a:ext cx="6955750" cy="5472608"/>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今於十萬億取億數之最大者，則為十萬萬萬。百千俱胝那由他，取俱胝與那由他之最小者，則為千萬萬萬。較十萬億大一百倍，故不必局限於數量。諸經互參，則可知所示現之極樂世界，距此土至少在十萬億個三千大千世界之外（三千大千世界為一佛之國土）。凡夫聞之，常感極樂甚遠，懼不能去，此實由於迷自心量故。據</a:t>
            </a:r>
            <a:r>
              <a:rPr lang="en-US" altLang="zh-TW" sz="2800" dirty="0">
                <a:solidFill>
                  <a:schemeClr val="bg1">
                    <a:lumMod val="95000"/>
                  </a:schemeClr>
                </a:solidFill>
              </a:rPr>
              <a:t>《</a:t>
            </a:r>
            <a:r>
              <a:rPr lang="zh-TW" altLang="en-US" sz="2800" dirty="0">
                <a:solidFill>
                  <a:schemeClr val="bg1">
                    <a:lumMod val="95000"/>
                  </a:schemeClr>
                </a:solidFill>
              </a:rPr>
              <a:t>楞嚴</a:t>
            </a:r>
            <a:r>
              <a:rPr lang="en-US" altLang="zh-TW" sz="2800" dirty="0">
                <a:solidFill>
                  <a:schemeClr val="bg1">
                    <a:lumMod val="95000"/>
                  </a:schemeClr>
                </a:solidFill>
              </a:rPr>
              <a:t>》</a:t>
            </a:r>
            <a:r>
              <a:rPr lang="zh-TW" altLang="en-US" sz="2800" dirty="0">
                <a:solidFill>
                  <a:schemeClr val="bg1">
                    <a:lumMod val="95000"/>
                  </a:schemeClr>
                </a:solidFill>
              </a:rPr>
              <a:t>，則十方虛空生我心中，如片雲點太清裡。何遠之有。</a:t>
            </a:r>
          </a:p>
        </p:txBody>
      </p:sp>
      <p:sp>
        <p:nvSpPr>
          <p:cNvPr id="3" name="匾額 2" descr="佛學概要十四講表 習講">
            <a:extLst>
              <a:ext uri="{FF2B5EF4-FFF2-40B4-BE49-F238E27FC236}">
                <a16:creationId xmlns:a16="http://schemas.microsoft.com/office/drawing/2014/main" id="{C0903C56-CD93-1519-875C-4E54A96B27B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Tree>
    <p:extLst>
      <p:ext uri="{BB962C8B-B14F-4D97-AF65-F5344CB8AC3E}">
        <p14:creationId xmlns:p14="http://schemas.microsoft.com/office/powerpoint/2010/main" val="3455806190"/>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1FD6DDCA-E5C2-56EA-E806-E6FE01E8C3B3}"/>
              </a:ext>
            </a:extLst>
          </p:cNvPr>
          <p:cNvSpPr txBox="1"/>
          <p:nvPr/>
        </p:nvSpPr>
        <p:spPr>
          <a:xfrm>
            <a:off x="5512747" y="837506"/>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法藏成佛，號阿彌陀。」上明國土，是依報，土為身之所依，故名依報。佛是能依，故名正報。佛有三身；㈠法性身，簡稱法身，居常寂光土。㈡報身，居實報莊嚴土。㈢應化身，常現方便有餘及同居等土。又佛之三身，實非一非三，而三而一，如伊三點，不縱不橫，不並不別，不可思議。</a:t>
            </a:r>
          </a:p>
        </p:txBody>
      </p:sp>
      <p:sp>
        <p:nvSpPr>
          <p:cNvPr id="6" name="匾額 5" descr="佛學概要十四講表 習講">
            <a:extLst>
              <a:ext uri="{FF2B5EF4-FFF2-40B4-BE49-F238E27FC236}">
                <a16:creationId xmlns:a16="http://schemas.microsoft.com/office/drawing/2014/main" id="{3A2EB09B-1D77-FFBE-3231-A4D61FAD28A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
        <p:nvSpPr>
          <p:cNvPr id="2" name="文字方塊 1">
            <a:extLst>
              <a:ext uri="{FF2B5EF4-FFF2-40B4-BE49-F238E27FC236}">
                <a16:creationId xmlns:a16="http://schemas.microsoft.com/office/drawing/2014/main" id="{9989C6BB-7BE6-5DC2-7583-CCD23D7D2B3A}"/>
              </a:ext>
            </a:extLst>
          </p:cNvPr>
          <p:cNvSpPr txBox="1"/>
          <p:nvPr/>
        </p:nvSpPr>
        <p:spPr>
          <a:xfrm>
            <a:off x="1741428" y="837506"/>
            <a:ext cx="357020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佛之三身，譬如摩尼寶珠。珠體、珠光、珠影，三者不相捨離。法、報、應化三身，亦復如是。同居橫具上三土，亦是此義。表上三土，亦即在同居。故往生極樂同居，功德殊勝，不可思議。</a:t>
            </a:r>
          </a:p>
        </p:txBody>
      </p:sp>
    </p:spTree>
    <p:extLst>
      <p:ext uri="{BB962C8B-B14F-4D97-AF65-F5344CB8AC3E}">
        <p14:creationId xmlns:p14="http://schemas.microsoft.com/office/powerpoint/2010/main" val="228331928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ADCC1C7A-7C2E-23CF-3064-8ABECDEB9D4C}"/>
              </a:ext>
            </a:extLst>
          </p:cNvPr>
          <p:cNvSpPr txBox="1"/>
          <p:nvPr/>
        </p:nvSpPr>
        <p:spPr>
          <a:xfrm>
            <a:off x="5728771" y="909514"/>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成佛以來，於今十劫」表四十八願圓滿成就，成等正覺，號阿彌陀佛。從法藏成佛至釋尊說經時，已歷十劫。但應著眼，此云十劫，正是為酬願度生，示現之事相。此乃一期應機之權說。若究其實，則彌陀實久已成佛</a:t>
            </a:r>
            <a:r>
              <a:rPr lang="zh-CN" altLang="en-US" sz="2800" dirty="0">
                <a:solidFill>
                  <a:schemeClr val="bg1">
                    <a:lumMod val="95000"/>
                  </a:schemeClr>
                </a:solidFill>
              </a:rPr>
              <a:t>。</a:t>
            </a:r>
            <a:endParaRPr lang="zh-TW" altLang="en-US" sz="2800" dirty="0">
              <a:solidFill>
                <a:schemeClr val="bg1">
                  <a:lumMod val="95000"/>
                </a:schemeClr>
              </a:solidFill>
            </a:endParaRPr>
          </a:p>
        </p:txBody>
      </p:sp>
      <p:sp>
        <p:nvSpPr>
          <p:cNvPr id="6" name="匾額 5" descr="佛學概要十四講表 習講">
            <a:extLst>
              <a:ext uri="{FF2B5EF4-FFF2-40B4-BE49-F238E27FC236}">
                <a16:creationId xmlns:a16="http://schemas.microsoft.com/office/drawing/2014/main" id="{0D758223-8D71-2AE0-7C90-FB55882BDF6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
        <p:nvSpPr>
          <p:cNvPr id="2" name="文字方塊 1">
            <a:extLst>
              <a:ext uri="{FF2B5EF4-FFF2-40B4-BE49-F238E27FC236}">
                <a16:creationId xmlns:a16="http://schemas.microsoft.com/office/drawing/2014/main" id="{14F013EB-57C8-33D5-73FE-6B7DB4055176}"/>
              </a:ext>
            </a:extLst>
          </p:cNvPr>
          <p:cNvSpPr txBox="1"/>
          <p:nvPr/>
        </p:nvSpPr>
        <p:spPr>
          <a:xfrm>
            <a:off x="1552307" y="909514"/>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「今現在說法」，言「今現在」則非過去與未來，直指當下。故云「今現在」，表阿彌陀佛是現在佛。當下此時正為眾生說法。故應發願往生，禮覲聽法，依法修行，速補佛位。</a:t>
            </a:r>
          </a:p>
        </p:txBody>
      </p:sp>
      <p:sp>
        <p:nvSpPr>
          <p:cNvPr id="3" name="文字方塊 2">
            <a:extLst>
              <a:ext uri="{FF2B5EF4-FFF2-40B4-BE49-F238E27FC236}">
                <a16:creationId xmlns:a16="http://schemas.microsoft.com/office/drawing/2014/main" id="{79A19E1C-BACE-B2AC-610D-B37F92631743}"/>
              </a:ext>
            </a:extLst>
          </p:cNvPr>
          <p:cNvSpPr txBox="1"/>
          <p:nvPr/>
        </p:nvSpPr>
        <p:spPr>
          <a:xfrm>
            <a:off x="-2120101" y="909514"/>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 「有無量無數菩薩、聲聞之眾，恭敬圍繞」，因彼土聖眾無量，復有十方前往禮覲聽法之聖眾，亦皆無量。悉皆圍繞彼佛座下，一心恭敬，聽佛說法。</a:t>
            </a:r>
          </a:p>
        </p:txBody>
      </p:sp>
    </p:spTree>
    <p:extLst>
      <p:ext uri="{BB962C8B-B14F-4D97-AF65-F5344CB8AC3E}">
        <p14:creationId xmlns:p14="http://schemas.microsoft.com/office/powerpoint/2010/main" val="406510298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A87CB52A-784E-C04F-CB67-E6D556EE363D}"/>
              </a:ext>
            </a:extLst>
          </p:cNvPr>
          <p:cNvSpPr txBox="1"/>
          <p:nvPr/>
        </p:nvSpPr>
        <p:spPr>
          <a:xfrm>
            <a:off x="124553" y="43671"/>
            <a:ext cx="12064864" cy="2015936"/>
          </a:xfrm>
          <a:prstGeom prst="rect">
            <a:avLst/>
          </a:prstGeom>
          <a:noFill/>
        </p:spPr>
        <p:txBody>
          <a:bodyPr wrap="square" rtlCol="0">
            <a:spAutoFit/>
          </a:bodyPr>
          <a:lstStyle/>
          <a:p>
            <a:pPr>
              <a:lnSpc>
                <a:spcPts val="3000"/>
              </a:lnSpc>
            </a:pPr>
            <a:r>
              <a:rPr lang="zh-TW" altLang="en-US" sz="2800" dirty="0">
                <a:solidFill>
                  <a:schemeClr val="bg1"/>
                </a:solidFill>
              </a:rPr>
              <a:t>圓滿成就第九</a:t>
            </a:r>
          </a:p>
          <a:p>
            <a:pPr>
              <a:lnSpc>
                <a:spcPts val="3000"/>
              </a:lnSpc>
            </a:pPr>
            <a:r>
              <a:rPr lang="zh-TW" altLang="en-US" sz="2800" dirty="0">
                <a:solidFill>
                  <a:schemeClr val="bg1"/>
                </a:solidFill>
              </a:rPr>
              <a:t>佛告阿難。法藏比丘。修菩薩行。積功累德。無量無邊。於一切法。而得自在。非是語言分別之所能知。所發誓願圓滿成就。如實安住。具足莊嚴。威德廣大。清淨佛土。阿難聞佛所說。白世尊言。法藏菩薩成菩提者。為是過去佛耶。未來佛耶。為今現在他方世界耶。</a:t>
            </a:r>
          </a:p>
        </p:txBody>
      </p:sp>
      <p:sp>
        <p:nvSpPr>
          <p:cNvPr id="3" name="文字方塊 2">
            <a:extLst>
              <a:ext uri="{FF2B5EF4-FFF2-40B4-BE49-F238E27FC236}">
                <a16:creationId xmlns:a16="http://schemas.microsoft.com/office/drawing/2014/main" id="{25E3D10D-6FBF-44AE-2B8B-579893521946}"/>
              </a:ext>
            </a:extLst>
          </p:cNvPr>
          <p:cNvSpPr txBox="1"/>
          <p:nvPr/>
        </p:nvSpPr>
        <p:spPr>
          <a:xfrm>
            <a:off x="62774" y="2421682"/>
            <a:ext cx="12064864" cy="3939540"/>
          </a:xfrm>
          <a:prstGeom prst="rect">
            <a:avLst/>
          </a:prstGeom>
          <a:noFill/>
        </p:spPr>
        <p:txBody>
          <a:bodyPr wrap="square" rtlCol="0">
            <a:spAutoFit/>
          </a:bodyPr>
          <a:lstStyle/>
          <a:p>
            <a:pPr>
              <a:lnSpc>
                <a:spcPts val="3000"/>
              </a:lnSpc>
            </a:pPr>
            <a:r>
              <a:rPr lang="en-US" altLang="zh-TW" sz="2600" b="1" dirty="0">
                <a:solidFill>
                  <a:schemeClr val="bg1"/>
                </a:solidFill>
              </a:rPr>
              <a:t>Chapter Nine: Perfect and Complete Attainment</a:t>
            </a:r>
          </a:p>
          <a:p>
            <a:pPr>
              <a:lnSpc>
                <a:spcPts val="3000"/>
              </a:lnSpc>
            </a:pPr>
            <a:r>
              <a:rPr lang="en-US" altLang="zh-TW" sz="2600" b="1" dirty="0">
                <a:solidFill>
                  <a:schemeClr val="bg1"/>
                </a:solidFill>
              </a:rPr>
              <a:t>The Buddha said to </a:t>
            </a:r>
            <a:r>
              <a:rPr lang="en-US" altLang="zh-TW" sz="2600" b="1" dirty="0" err="1">
                <a:solidFill>
                  <a:schemeClr val="bg1"/>
                </a:solidFill>
              </a:rPr>
              <a:t>Ānanda</a:t>
            </a:r>
            <a:r>
              <a:rPr lang="en-US" altLang="zh-TW" sz="2600" b="1" dirty="0">
                <a:solidFill>
                  <a:schemeClr val="bg1"/>
                </a:solidFill>
              </a:rPr>
              <a:t>: The </a:t>
            </a:r>
            <a:r>
              <a:rPr lang="en-US" altLang="zh-TW" sz="2600" b="1" dirty="0" err="1">
                <a:solidFill>
                  <a:schemeClr val="bg1"/>
                </a:solidFill>
              </a:rPr>
              <a:t>Bhikṣu</a:t>
            </a:r>
            <a:r>
              <a:rPr lang="en-US" altLang="zh-TW" sz="2600" b="1" dirty="0">
                <a:solidFill>
                  <a:schemeClr val="bg1"/>
                </a:solidFill>
              </a:rPr>
              <a:t> </a:t>
            </a:r>
            <a:r>
              <a:rPr lang="en-US" altLang="zh-TW" sz="2600" b="1" dirty="0" err="1">
                <a:solidFill>
                  <a:schemeClr val="bg1"/>
                </a:solidFill>
              </a:rPr>
              <a:t>Dharmākara</a:t>
            </a:r>
            <a:r>
              <a:rPr lang="en-US" altLang="zh-TW" sz="2600" b="1" dirty="0">
                <a:solidFill>
                  <a:schemeClr val="bg1"/>
                </a:solidFill>
              </a:rPr>
              <a:t>, while cultivating the Bodhisattva path, accumulated immeasurable and boundless merits and virtues. He attained perfect mastery over all dharmas — such that it cannot be comprehended through words or discriminative thought. The vows he made have now been perfectly fulfilled; he abides in truth, fully endowed with splendor and dignity, possessing vast and majestic power, and his Buddha-land is pure and radiant. </a:t>
            </a:r>
          </a:p>
          <a:p>
            <a:pPr>
              <a:lnSpc>
                <a:spcPts val="3000"/>
              </a:lnSpc>
            </a:pPr>
            <a:r>
              <a:rPr lang="en-US" altLang="zh-TW" sz="2600" b="1" dirty="0">
                <a:solidFill>
                  <a:schemeClr val="bg1"/>
                </a:solidFill>
              </a:rPr>
              <a:t>Hearing the Buddha’s words, </a:t>
            </a:r>
            <a:r>
              <a:rPr lang="en-US" altLang="zh-TW" sz="2600" b="1" dirty="0" err="1">
                <a:solidFill>
                  <a:schemeClr val="bg1"/>
                </a:solidFill>
              </a:rPr>
              <a:t>Ānanda</a:t>
            </a:r>
            <a:r>
              <a:rPr lang="en-US" altLang="zh-TW" sz="2600" b="1" dirty="0">
                <a:solidFill>
                  <a:schemeClr val="bg1"/>
                </a:solidFill>
              </a:rPr>
              <a:t> said to the World-Honored One, “Has the Bodhisattva </a:t>
            </a:r>
            <a:r>
              <a:rPr lang="en-US" altLang="zh-TW" sz="2600" b="1" dirty="0" err="1">
                <a:solidFill>
                  <a:schemeClr val="bg1"/>
                </a:solidFill>
              </a:rPr>
              <a:t>Dharmākara</a:t>
            </a:r>
            <a:r>
              <a:rPr lang="en-US" altLang="zh-TW" sz="2600" b="1" dirty="0">
                <a:solidFill>
                  <a:schemeClr val="bg1"/>
                </a:solidFill>
              </a:rPr>
              <a:t> already attained Buddhahood in the past? Or will he become a Buddha in the future? Or is he at present a Buddha in another world?”</a:t>
            </a:r>
            <a:endParaRPr lang="zh-TW" altLang="en-US" sz="2600" b="1" dirty="0">
              <a:solidFill>
                <a:schemeClr val="bg1"/>
              </a:solidFill>
            </a:endParaRPr>
          </a:p>
        </p:txBody>
      </p:sp>
    </p:spTree>
    <p:extLst>
      <p:ext uri="{BB962C8B-B14F-4D97-AF65-F5344CB8AC3E}">
        <p14:creationId xmlns:p14="http://schemas.microsoft.com/office/powerpoint/2010/main" val="2148712433"/>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0C264F2F-8E3A-7688-1CBA-159D3883DD46}"/>
              </a:ext>
            </a:extLst>
          </p:cNvPr>
          <p:cNvSpPr txBox="1"/>
          <p:nvPr/>
        </p:nvSpPr>
        <p:spPr>
          <a:xfrm>
            <a:off x="99062" y="331703"/>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世尊告言。彼佛如來。來無所來。去無所去。無生無滅。非過現未來。但以酬願度生。現在西方。去閻浮提百千俱胝那由他佛剎。有世界名曰極樂。法藏成佛號阿彌陀。成佛以來。於今十劫。今現在說法。有無量無數菩薩。聲聞之眾。恭敬圍繞。</a:t>
            </a:r>
          </a:p>
        </p:txBody>
      </p:sp>
      <p:sp>
        <p:nvSpPr>
          <p:cNvPr id="5" name="文字方塊 4">
            <a:extLst>
              <a:ext uri="{FF2B5EF4-FFF2-40B4-BE49-F238E27FC236}">
                <a16:creationId xmlns:a16="http://schemas.microsoft.com/office/drawing/2014/main" id="{A4565B5E-7881-47B4-524E-2A8C1619A47C}"/>
              </a:ext>
            </a:extLst>
          </p:cNvPr>
          <p:cNvSpPr txBox="1"/>
          <p:nvPr/>
        </p:nvSpPr>
        <p:spPr>
          <a:xfrm>
            <a:off x="99063" y="2275919"/>
            <a:ext cx="12064864" cy="3170099"/>
          </a:xfrm>
          <a:prstGeom prst="rect">
            <a:avLst/>
          </a:prstGeom>
          <a:noFill/>
        </p:spPr>
        <p:txBody>
          <a:bodyPr wrap="square" rtlCol="0">
            <a:spAutoFit/>
          </a:bodyPr>
          <a:lstStyle/>
          <a:p>
            <a:pPr>
              <a:lnSpc>
                <a:spcPts val="3000"/>
              </a:lnSpc>
            </a:pPr>
            <a:r>
              <a:rPr lang="en-US" altLang="zh-TW" sz="2600" b="1" dirty="0">
                <a:solidFill>
                  <a:schemeClr val="bg1"/>
                </a:solidFill>
              </a:rPr>
              <a:t>The World-Honored One replied, “That Buddha, the </a:t>
            </a:r>
            <a:r>
              <a:rPr lang="en-US" altLang="zh-TW" sz="2600" b="1" dirty="0" err="1">
                <a:solidFill>
                  <a:schemeClr val="bg1"/>
                </a:solidFill>
              </a:rPr>
              <a:t>Tathāgata</a:t>
            </a:r>
            <a:r>
              <a:rPr lang="en-US" altLang="zh-TW" sz="2600" b="1" dirty="0">
                <a:solidFill>
                  <a:schemeClr val="bg1"/>
                </a:solidFill>
              </a:rPr>
              <a:t>, neither comes nor goes; he is without birth and without extinction — beyond past, present, and future. Yet, in response to his vows to liberate beings, he now manifests in the western direction, beyond a hundred thousand </a:t>
            </a:r>
            <a:r>
              <a:rPr lang="en-US" altLang="zh-TW" sz="2600" b="1" dirty="0" err="1">
                <a:solidFill>
                  <a:schemeClr val="bg1"/>
                </a:solidFill>
              </a:rPr>
              <a:t>koṭis</a:t>
            </a:r>
            <a:r>
              <a:rPr lang="en-US" altLang="zh-TW" sz="2600" b="1" dirty="0">
                <a:solidFill>
                  <a:schemeClr val="bg1"/>
                </a:solidFill>
              </a:rPr>
              <a:t> of </a:t>
            </a:r>
            <a:r>
              <a:rPr lang="en-US" altLang="zh-TW" sz="2600" b="1" dirty="0" err="1">
                <a:solidFill>
                  <a:schemeClr val="bg1"/>
                </a:solidFill>
              </a:rPr>
              <a:t>nayutas</a:t>
            </a:r>
            <a:r>
              <a:rPr lang="en-US" altLang="zh-TW" sz="2600" b="1" dirty="0">
                <a:solidFill>
                  <a:schemeClr val="bg1"/>
                </a:solidFill>
              </a:rPr>
              <a:t> of Buddha-lands from </a:t>
            </a:r>
            <a:r>
              <a:rPr lang="en-US" altLang="zh-TW" sz="2600" b="1" dirty="0" err="1">
                <a:solidFill>
                  <a:schemeClr val="bg1"/>
                </a:solidFill>
              </a:rPr>
              <a:t>Jambudvīpa</a:t>
            </a:r>
            <a:r>
              <a:rPr lang="en-US" altLang="zh-TW" sz="2600" b="1" dirty="0">
                <a:solidFill>
                  <a:schemeClr val="bg1"/>
                </a:solidFill>
              </a:rPr>
              <a:t>. There is a world called </a:t>
            </a:r>
            <a:r>
              <a:rPr lang="en-US" altLang="zh-TW" sz="2600" b="1" dirty="0" err="1">
                <a:solidFill>
                  <a:schemeClr val="bg1"/>
                </a:solidFill>
              </a:rPr>
              <a:t>Sukhāvatī</a:t>
            </a:r>
            <a:r>
              <a:rPr lang="en-US" altLang="zh-TW" sz="2600" b="1" dirty="0">
                <a:solidFill>
                  <a:schemeClr val="bg1"/>
                </a:solidFill>
              </a:rPr>
              <a:t> (the Land of Ultimate Bliss), where </a:t>
            </a:r>
            <a:r>
              <a:rPr lang="en-US" altLang="zh-TW" sz="2600" b="1" dirty="0" err="1">
                <a:solidFill>
                  <a:schemeClr val="bg1"/>
                </a:solidFill>
              </a:rPr>
              <a:t>Dharmākara</a:t>
            </a:r>
            <a:r>
              <a:rPr lang="en-US" altLang="zh-TW" sz="2600" b="1" dirty="0">
                <a:solidFill>
                  <a:schemeClr val="bg1"/>
                </a:solidFill>
              </a:rPr>
              <a:t> has attained Buddhahood and is now known as </a:t>
            </a:r>
            <a:r>
              <a:rPr lang="en-US" altLang="zh-TW" sz="2600" b="1" dirty="0" err="1">
                <a:solidFill>
                  <a:schemeClr val="bg1"/>
                </a:solidFill>
              </a:rPr>
              <a:t>Amitābha</a:t>
            </a:r>
            <a:r>
              <a:rPr lang="en-US" altLang="zh-TW" sz="2600" b="1" dirty="0">
                <a:solidFill>
                  <a:schemeClr val="bg1"/>
                </a:solidFill>
              </a:rPr>
              <a:t> Buddha. Since his enlightenment, ten </a:t>
            </a:r>
            <a:r>
              <a:rPr lang="en-US" altLang="zh-TW" sz="2600" b="1" dirty="0" err="1">
                <a:solidFill>
                  <a:schemeClr val="bg1"/>
                </a:solidFill>
              </a:rPr>
              <a:t>kalpas</a:t>
            </a:r>
            <a:r>
              <a:rPr lang="en-US" altLang="zh-TW" sz="2600" b="1" dirty="0">
                <a:solidFill>
                  <a:schemeClr val="bg1"/>
                </a:solidFill>
              </a:rPr>
              <a:t> have passed, and he is presently teaching the Dharma, surrounded in reverence by countless Bodhisattvas and </a:t>
            </a:r>
            <a:r>
              <a:rPr lang="en-US" altLang="zh-TW" sz="2600" b="1" dirty="0" err="1">
                <a:solidFill>
                  <a:schemeClr val="bg1"/>
                </a:solidFill>
              </a:rPr>
              <a:t>Śrāvakas</a:t>
            </a:r>
            <a:r>
              <a:rPr lang="en-US" altLang="zh-TW" sz="2600" b="1" dirty="0">
                <a:solidFill>
                  <a:schemeClr val="bg1"/>
                </a:solidFill>
              </a:rPr>
              <a:t>.”</a:t>
            </a:r>
            <a:endParaRPr lang="zh-TW" altLang="en-US" sz="2600" b="1" dirty="0">
              <a:solidFill>
                <a:schemeClr val="bg1"/>
              </a:solidFill>
            </a:endParaRPr>
          </a:p>
        </p:txBody>
      </p:sp>
    </p:spTree>
    <p:extLst>
      <p:ext uri="{BB962C8B-B14F-4D97-AF65-F5344CB8AC3E}">
        <p14:creationId xmlns:p14="http://schemas.microsoft.com/office/powerpoint/2010/main" val="3082768561"/>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2" name="圖片 1">
            <a:extLst>
              <a:ext uri="{FF2B5EF4-FFF2-40B4-BE49-F238E27FC236}">
                <a16:creationId xmlns:a16="http://schemas.microsoft.com/office/drawing/2014/main" id="{EA98ACE9-C856-6A4C-D913-8E6BFDA75AE9}"/>
              </a:ext>
            </a:extLst>
          </p:cNvPr>
          <p:cNvPicPr>
            <a:picLocks noChangeAspect="1"/>
          </p:cNvPicPr>
          <p:nvPr/>
        </p:nvPicPr>
        <p:blipFill>
          <a:blip r:embed="rId3"/>
          <a:stretch>
            <a:fillRect/>
          </a:stretch>
        </p:blipFill>
        <p:spPr>
          <a:xfrm>
            <a:off x="8275823" y="3861842"/>
            <a:ext cx="3456384" cy="2997746"/>
          </a:xfrm>
          <a:prstGeom prst="rect">
            <a:avLst/>
          </a:prstGeom>
        </p:spPr>
      </p:pic>
      <p:sp>
        <p:nvSpPr>
          <p:cNvPr id="3" name="圖說文字: 雙折線 2">
            <a:extLst>
              <a:ext uri="{FF2B5EF4-FFF2-40B4-BE49-F238E27FC236}">
                <a16:creationId xmlns:a16="http://schemas.microsoft.com/office/drawing/2014/main" id="{617FF54B-132F-80A7-7A81-37E8EE56D753}"/>
              </a:ext>
            </a:extLst>
          </p:cNvPr>
          <p:cNvSpPr/>
          <p:nvPr/>
        </p:nvSpPr>
        <p:spPr>
          <a:xfrm>
            <a:off x="11616269" y="3861842"/>
            <a:ext cx="574144" cy="2628872"/>
          </a:xfrm>
          <a:prstGeom prst="borderCallout3">
            <a:avLst>
              <a:gd name="adj1" fmla="val 99576"/>
              <a:gd name="adj2" fmla="val 44755"/>
              <a:gd name="adj3" fmla="val 112331"/>
              <a:gd name="adj4" fmla="val 42109"/>
              <a:gd name="adj5" fmla="val 112454"/>
              <a:gd name="adj6" fmla="val -43210"/>
              <a:gd name="adj7" fmla="val 107245"/>
              <a:gd name="adj8" fmla="val -46516"/>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CN" altLang="en-US" sz="2600" b="1" dirty="0">
                <a:solidFill>
                  <a:schemeClr val="tx1"/>
                </a:solidFill>
              </a:rPr>
              <a:t>圓滿成就第九</a:t>
            </a:r>
            <a:endParaRPr lang="zh-TW" altLang="en-US" sz="2600" b="1" dirty="0">
              <a:solidFill>
                <a:schemeClr val="tx1"/>
              </a:solidFill>
            </a:endParaRPr>
          </a:p>
        </p:txBody>
      </p:sp>
      <p:sp>
        <p:nvSpPr>
          <p:cNvPr id="5" name="圖說文字: 雙折線 4">
            <a:extLst>
              <a:ext uri="{FF2B5EF4-FFF2-40B4-BE49-F238E27FC236}">
                <a16:creationId xmlns:a16="http://schemas.microsoft.com/office/drawing/2014/main" id="{37796696-2AA7-112B-FA48-F290467F4B5D}"/>
              </a:ext>
            </a:extLst>
          </p:cNvPr>
          <p:cNvSpPr/>
          <p:nvPr/>
        </p:nvSpPr>
        <p:spPr>
          <a:xfrm>
            <a:off x="7483735" y="3861842"/>
            <a:ext cx="574144" cy="2628872"/>
          </a:xfrm>
          <a:prstGeom prst="borderCallout3">
            <a:avLst>
              <a:gd name="adj1" fmla="val 99576"/>
              <a:gd name="adj2" fmla="val 44755"/>
              <a:gd name="adj3" fmla="val 112331"/>
              <a:gd name="adj4" fmla="val 42109"/>
              <a:gd name="adj5" fmla="val 112868"/>
              <a:gd name="adj6" fmla="val 201373"/>
              <a:gd name="adj7" fmla="val 108901"/>
              <a:gd name="adj8" fmla="val 209443"/>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CN" altLang="en-US" sz="2600" b="1" dirty="0">
                <a:solidFill>
                  <a:schemeClr val="tx1"/>
                </a:solidFill>
              </a:rPr>
              <a:t>皆願作佛第十</a:t>
            </a:r>
            <a:endParaRPr lang="zh-TW" altLang="en-US" sz="2600" b="1" dirty="0">
              <a:solidFill>
                <a:schemeClr val="tx1"/>
              </a:solidFill>
            </a:endParaRPr>
          </a:p>
        </p:txBody>
      </p:sp>
      <p:pic>
        <p:nvPicPr>
          <p:cNvPr id="8" name="圖片 7">
            <a:extLst>
              <a:ext uri="{FF2B5EF4-FFF2-40B4-BE49-F238E27FC236}">
                <a16:creationId xmlns:a16="http://schemas.microsoft.com/office/drawing/2014/main" id="{CC735A71-C903-95B5-F40A-272B2C6D06F9}"/>
              </a:ext>
            </a:extLst>
          </p:cNvPr>
          <p:cNvPicPr>
            <a:picLocks noChangeAspect="1"/>
          </p:cNvPicPr>
          <p:nvPr/>
        </p:nvPicPr>
        <p:blipFill>
          <a:blip r:embed="rId4"/>
          <a:stretch>
            <a:fillRect/>
          </a:stretch>
        </p:blipFill>
        <p:spPr>
          <a:xfrm>
            <a:off x="0" y="0"/>
            <a:ext cx="12190413" cy="3861842"/>
          </a:xfrm>
          <a:prstGeom prst="rect">
            <a:avLst/>
          </a:prstGeom>
        </p:spPr>
      </p:pic>
    </p:spTree>
    <p:extLst>
      <p:ext uri="{BB962C8B-B14F-4D97-AF65-F5344CB8AC3E}">
        <p14:creationId xmlns:p14="http://schemas.microsoft.com/office/powerpoint/2010/main" val="1710491814"/>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835A83D7-4B82-1AE2-AB4D-E29D563DFEC5}"/>
              </a:ext>
            </a:extLst>
          </p:cNvPr>
          <p:cNvSpPr txBox="1"/>
          <p:nvPr/>
        </p:nvSpPr>
        <p:spPr>
          <a:xfrm>
            <a:off x="9983638" y="811967"/>
            <a:ext cx="774571" cy="5551304"/>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皆願作佛第十</a:t>
            </a:r>
          </a:p>
        </p:txBody>
      </p:sp>
      <p:sp>
        <p:nvSpPr>
          <p:cNvPr id="5" name="文字方塊 4">
            <a:extLst>
              <a:ext uri="{FF2B5EF4-FFF2-40B4-BE49-F238E27FC236}">
                <a16:creationId xmlns:a16="http://schemas.microsoft.com/office/drawing/2014/main" id="{865B2E87-6DE6-1644-1615-B190223C8D85}"/>
              </a:ext>
            </a:extLst>
          </p:cNvPr>
          <p:cNvSpPr txBox="1"/>
          <p:nvPr/>
        </p:nvSpPr>
        <p:spPr>
          <a:xfrm>
            <a:off x="2572272" y="818157"/>
            <a:ext cx="7186583"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本品唯見於漢吳兩古譯。品中有兩要義：一者，阿闍王子等聞經歡喜，發願成佛，如阿彌陀佛，釋尊即為證明。是為啟發我等，今日得聞此經，亦當如阿闍王子，發起大願也。二者佛說是諸王子，已於無量劫中行菩薩道，過去生中即佛弟子，故今復相值，此表一切諸法不離因緣。故知我等今日得遇此經，聞是淨宗妙法，亦必多生以來，蒙受兩土導師教化濟度，故於今日方能有如是殊勝因緣也。</a:t>
            </a:r>
          </a:p>
        </p:txBody>
      </p:sp>
      <p:sp>
        <p:nvSpPr>
          <p:cNvPr id="7" name="匾額 6" descr="佛學概要十四講表 習講">
            <a:extLst>
              <a:ext uri="{FF2B5EF4-FFF2-40B4-BE49-F238E27FC236}">
                <a16:creationId xmlns:a16="http://schemas.microsoft.com/office/drawing/2014/main" id="{CB662A2F-29D8-44AE-0D03-31DAD570707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Tree>
    <p:extLst>
      <p:ext uri="{BB962C8B-B14F-4D97-AF65-F5344CB8AC3E}">
        <p14:creationId xmlns:p14="http://schemas.microsoft.com/office/powerpoint/2010/main" val="19170012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489514A9-05A4-0DD4-FAF6-CCDD6EC91DD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
        <p:nvSpPr>
          <p:cNvPr id="9" name="文字方塊 8">
            <a:extLst>
              <a:ext uri="{FF2B5EF4-FFF2-40B4-BE49-F238E27FC236}">
                <a16:creationId xmlns:a16="http://schemas.microsoft.com/office/drawing/2014/main" id="{7D9635F9-5BFF-E366-A880-215F0349435E}"/>
              </a:ext>
            </a:extLst>
          </p:cNvPr>
          <p:cNvSpPr txBox="1"/>
          <p:nvPr/>
        </p:nvSpPr>
        <p:spPr>
          <a:xfrm>
            <a:off x="3070870" y="817832"/>
            <a:ext cx="7571303" cy="522392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說阿彌陀佛為菩薩求得是願時。阿闍王子。與五百大長者。聞之皆大歡喜。各持一金華蓋。俱到佛前作禮。以華蓋上佛已。卻坐一面聽經。心中願言。令我等作佛時。皆如阿彌陀佛。佛即知之。告諸比丘。是王子等。後當作佛。彼於前世住菩薩道。無數劫來。供養四百億佛。迦葉佛時。彼等為我弟子。今供養我。復相值也。時諸比丘聞佛言者。莫不代之歡喜。</a:t>
            </a:r>
          </a:p>
        </p:txBody>
      </p:sp>
    </p:spTree>
    <p:extLst>
      <p:ext uri="{BB962C8B-B14F-4D97-AF65-F5344CB8AC3E}">
        <p14:creationId xmlns:p14="http://schemas.microsoft.com/office/powerpoint/2010/main" val="1275652405"/>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E5DF32EA-8802-B37B-A8D5-789E8116F5E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
        <p:nvSpPr>
          <p:cNvPr id="8" name="文字方塊 7">
            <a:extLst>
              <a:ext uri="{FF2B5EF4-FFF2-40B4-BE49-F238E27FC236}">
                <a16:creationId xmlns:a16="http://schemas.microsoft.com/office/drawing/2014/main" id="{A3325852-A801-3EC4-2A67-4D36F89B61C0}"/>
              </a:ext>
            </a:extLst>
          </p:cNvPr>
          <p:cNvSpPr txBox="1"/>
          <p:nvPr/>
        </p:nvSpPr>
        <p:spPr>
          <a:xfrm>
            <a:off x="7070799" y="723353"/>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佛說阿彌陀佛為菩薩求得是願時。阿闍王子。與五百大長者。聞之皆大歡喜。各持一金華蓋。俱到佛前作禮。以華蓋上佛已。卻坐一面聽經。心中願言。令我等作佛時。皆如阿彌陀佛。</a:t>
            </a:r>
          </a:p>
        </p:txBody>
      </p:sp>
      <p:sp>
        <p:nvSpPr>
          <p:cNvPr id="9" name="文字方塊 8">
            <a:extLst>
              <a:ext uri="{FF2B5EF4-FFF2-40B4-BE49-F238E27FC236}">
                <a16:creationId xmlns:a16="http://schemas.microsoft.com/office/drawing/2014/main" id="{EA38EA04-12D2-31BF-E755-3BA07FACE550}"/>
              </a:ext>
            </a:extLst>
          </p:cNvPr>
          <p:cNvSpPr txBox="1"/>
          <p:nvPr/>
        </p:nvSpPr>
        <p:spPr>
          <a:xfrm>
            <a:off x="179800" y="745824"/>
            <a:ext cx="6647974"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此王子與五百長者，正是現在與當來一切含靈之典範。「聞之皆大歡喜」，此歡喜非一切世樂可比，乃因彌陀究竟圓滿、超世希有之大願而喜；為彌陀圓證菩提，大願成就而喜；為彌陀證此究竟方便，以持名妙法普度一切而喜；為我等與當來一切含靈，皆依此法以度生死而喜；並為我等亦可輾轉教導眾生，普令度脫而喜。是故此喜，世所未有，故曰「大歡喜」。</a:t>
            </a:r>
          </a:p>
        </p:txBody>
      </p:sp>
    </p:spTree>
    <p:extLst>
      <p:ext uri="{BB962C8B-B14F-4D97-AF65-F5344CB8AC3E}">
        <p14:creationId xmlns:p14="http://schemas.microsoft.com/office/powerpoint/2010/main" val="163281392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72DAA8CE-6014-A1ED-8DDA-EBCB182BCF94}"/>
              </a:ext>
            </a:extLst>
          </p:cNvPr>
          <p:cNvSpPr txBox="1"/>
          <p:nvPr/>
        </p:nvSpPr>
        <p:spPr>
          <a:xfrm>
            <a:off x="8364616" y="805508"/>
            <a:ext cx="2339102"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「蓋」者寶蓋。以之獻佛。「作禮」者禮拜。禮敬供養，表衷心敬信。故上諸句，表「至心信樂」。</a:t>
            </a:r>
          </a:p>
        </p:txBody>
      </p:sp>
      <p:sp>
        <p:nvSpPr>
          <p:cNvPr id="2" name="文字方塊 1">
            <a:extLst>
              <a:ext uri="{FF2B5EF4-FFF2-40B4-BE49-F238E27FC236}">
                <a16:creationId xmlns:a16="http://schemas.microsoft.com/office/drawing/2014/main" id="{A0887B39-D2CD-939E-4457-448A517092BD}"/>
              </a:ext>
            </a:extLst>
          </p:cNvPr>
          <p:cNvSpPr txBox="1"/>
          <p:nvPr/>
        </p:nvSpPr>
        <p:spPr>
          <a:xfrm>
            <a:off x="3119640" y="805508"/>
            <a:ext cx="5032147"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卻坐聽經」以下，表希求佛智，聞法無厭足也。並皆發願作佛，「皆如阿彌陀佛」。見賢思齊。願我之大願、大行、大慈、大悲、大智、大力，如是一切，皆能如阿彌陀佛，住真實慧，攝淨佛國，普利有情。是即真發菩提心也。故我等聞經之人皆應如是，信樂禮敬，發無上心。</a:t>
            </a:r>
          </a:p>
        </p:txBody>
      </p:sp>
      <p:sp>
        <p:nvSpPr>
          <p:cNvPr id="3" name="匾額 2" descr="佛學概要十四講表 習講">
            <a:extLst>
              <a:ext uri="{FF2B5EF4-FFF2-40B4-BE49-F238E27FC236}">
                <a16:creationId xmlns:a16="http://schemas.microsoft.com/office/drawing/2014/main" id="{97B7BE20-BB7B-3828-083D-CF7ED283AF2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Tree>
    <p:extLst>
      <p:ext uri="{BB962C8B-B14F-4D97-AF65-F5344CB8AC3E}">
        <p14:creationId xmlns:p14="http://schemas.microsoft.com/office/powerpoint/2010/main" val="5231421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71E1EB0-99F7-BF1A-6604-55564A56BB4A}"/>
              </a:ext>
            </a:extLst>
          </p:cNvPr>
          <p:cNvSpPr txBox="1"/>
          <p:nvPr/>
        </p:nvSpPr>
        <p:spPr>
          <a:xfrm>
            <a:off x="49357" y="801502"/>
            <a:ext cx="6955750"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「佛即知之」者，「如來悉知悉見」也。</a:t>
            </a:r>
            <a:r>
              <a:rPr lang="en-US" altLang="zh-TW" sz="2800" dirty="0">
                <a:solidFill>
                  <a:schemeClr val="bg1">
                    <a:lumMod val="95000"/>
                  </a:schemeClr>
                </a:solidFill>
              </a:rPr>
              <a:t>《</a:t>
            </a:r>
            <a:r>
              <a:rPr lang="zh-TW" altLang="en-US" sz="2800" dirty="0">
                <a:solidFill>
                  <a:schemeClr val="bg1">
                    <a:lumMod val="95000"/>
                  </a:schemeClr>
                </a:solidFill>
              </a:rPr>
              <a:t>觀經</a:t>
            </a:r>
            <a:r>
              <a:rPr lang="en-US" altLang="zh-TW" sz="2800" dirty="0">
                <a:solidFill>
                  <a:schemeClr val="bg1">
                    <a:lumMod val="95000"/>
                  </a:schemeClr>
                </a:solidFill>
              </a:rPr>
              <a:t>》</a:t>
            </a:r>
            <a:r>
              <a:rPr lang="zh-TW" altLang="en-US" sz="2800" dirty="0">
                <a:solidFill>
                  <a:schemeClr val="bg1">
                    <a:lumMod val="95000"/>
                  </a:schemeClr>
                </a:solidFill>
              </a:rPr>
              <a:t>曰：「諸佛如來是法界身，入一切眾生心想中。」是以人心與佛心，無毫釐許間隔。故感應道交，不可思議。大眾發心，「佛即知之」，並立即證明曰：「是王子等，後當作佛」，乃為授佛記也。是表願力不可思議。普賢以十大願王，導歸極樂；彌陀以四十八願接引眾生。一切皆賴信願行為資糧而登彼岸。</a:t>
            </a:r>
          </a:p>
        </p:txBody>
      </p:sp>
      <p:sp>
        <p:nvSpPr>
          <p:cNvPr id="5" name="匾額 4" descr="佛學概要十四講表 習講">
            <a:extLst>
              <a:ext uri="{FF2B5EF4-FFF2-40B4-BE49-F238E27FC236}">
                <a16:creationId xmlns:a16="http://schemas.microsoft.com/office/drawing/2014/main" id="{855D1840-A5AF-20AA-4CC3-90E2561F34B2}"/>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
        <p:nvSpPr>
          <p:cNvPr id="6" name="文字方塊 5">
            <a:extLst>
              <a:ext uri="{FF2B5EF4-FFF2-40B4-BE49-F238E27FC236}">
                <a16:creationId xmlns:a16="http://schemas.microsoft.com/office/drawing/2014/main" id="{2E7977EA-04FF-7A77-1E78-6463B1F9C50A}"/>
              </a:ext>
            </a:extLst>
          </p:cNvPr>
          <p:cNvSpPr txBox="1"/>
          <p:nvPr/>
        </p:nvSpPr>
        <p:spPr>
          <a:xfrm>
            <a:off x="7041757" y="709820"/>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佛即知之。告諸比丘。是王子等。後當作佛。彼於前世住菩薩道。無數劫來。供養四百億佛。迦葉佛時。彼等為我弟子。今供養我。復相值也。時諸比丘聞佛言者。莫不代之歡喜。</a:t>
            </a:r>
          </a:p>
        </p:txBody>
      </p:sp>
    </p:spTree>
    <p:extLst>
      <p:ext uri="{BB962C8B-B14F-4D97-AF65-F5344CB8AC3E}">
        <p14:creationId xmlns:p14="http://schemas.microsoft.com/office/powerpoint/2010/main" val="6903881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B106C7C6-DFA3-16D2-04A3-A73856B66D44}"/>
              </a:ext>
            </a:extLst>
          </p:cNvPr>
          <p:cNvSpPr txBox="1"/>
          <p:nvPr/>
        </p:nvSpPr>
        <p:spPr>
          <a:xfrm>
            <a:off x="5087094" y="693490"/>
            <a:ext cx="5570756" cy="5544616"/>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「供養四百億佛。迦葉佛時，彼等為我弟子。今供養我，復相值也」。表善根與因緣之不可少也。本經</a:t>
            </a:r>
            <a:r>
              <a:rPr lang="en-US" altLang="zh-TW" sz="2800" dirty="0">
                <a:solidFill>
                  <a:schemeClr val="bg1">
                    <a:lumMod val="95000"/>
                  </a:schemeClr>
                </a:solidFill>
              </a:rPr>
              <a:t>《</a:t>
            </a:r>
            <a:r>
              <a:rPr lang="zh-TW" altLang="en-US" sz="2800" dirty="0">
                <a:solidFill>
                  <a:schemeClr val="bg1">
                    <a:lumMod val="95000"/>
                  </a:schemeClr>
                </a:solidFill>
              </a:rPr>
              <a:t>福慧始聞品</a:t>
            </a:r>
            <a:r>
              <a:rPr lang="en-US" altLang="zh-TW" sz="2800" dirty="0">
                <a:solidFill>
                  <a:schemeClr val="bg1">
                    <a:lumMod val="95000"/>
                  </a:schemeClr>
                </a:solidFill>
              </a:rPr>
              <a:t>》</a:t>
            </a:r>
            <a:r>
              <a:rPr lang="zh-TW" altLang="en-US" sz="2800" dirty="0">
                <a:solidFill>
                  <a:schemeClr val="bg1">
                    <a:lumMod val="95000"/>
                  </a:schemeClr>
                </a:solidFill>
              </a:rPr>
              <a:t>曰：「若不往昔修福慧，於此正法不能聞。已曾供養諸如來，則能歡喜信此事。」今我等能遇是經，復能信受，則決非小緣。蓋由於過去生中，非於一佛二佛而種善根，實於無量佛所，種諸善根也。</a:t>
            </a:r>
          </a:p>
        </p:txBody>
      </p:sp>
      <p:sp>
        <p:nvSpPr>
          <p:cNvPr id="2" name="文字方塊 1">
            <a:extLst>
              <a:ext uri="{FF2B5EF4-FFF2-40B4-BE49-F238E27FC236}">
                <a16:creationId xmlns:a16="http://schemas.microsoft.com/office/drawing/2014/main" id="{488B8716-DFE3-A96A-786D-002EB38D94B8}"/>
              </a:ext>
            </a:extLst>
          </p:cNvPr>
          <p:cNvSpPr txBox="1"/>
          <p:nvPr/>
        </p:nvSpPr>
        <p:spPr>
          <a:xfrm>
            <a:off x="-673546" y="693490"/>
            <a:ext cx="5570756" cy="5544616"/>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故亦應如阿闍王子等，聞經發願，持六字之德號，入一乘之願海，輾轉教授，同證彌陀也。</a:t>
            </a:r>
            <a:endParaRPr lang="en-US" altLang="zh-TW" sz="2800" dirty="0">
              <a:solidFill>
                <a:schemeClr val="bg1">
                  <a:lumMod val="95000"/>
                </a:schemeClr>
              </a:solidFill>
            </a:endParaRPr>
          </a:p>
          <a:p>
            <a:pPr>
              <a:lnSpc>
                <a:spcPts val="4200"/>
              </a:lnSpc>
            </a:pPr>
            <a:endParaRPr lang="en-US" altLang="zh-TW" sz="2800" dirty="0">
              <a:solidFill>
                <a:schemeClr val="bg1">
                  <a:lumMod val="95000"/>
                </a:schemeClr>
              </a:solidFill>
            </a:endParaRPr>
          </a:p>
          <a:p>
            <a:pPr algn="r">
              <a:lnSpc>
                <a:spcPts val="4200"/>
              </a:lnSpc>
            </a:pPr>
            <a:r>
              <a:rPr lang="zh-TW" altLang="en-US" sz="2800" dirty="0">
                <a:solidFill>
                  <a:schemeClr val="bg1">
                    <a:lumMod val="95000"/>
                  </a:schemeClr>
                </a:solidFill>
              </a:rPr>
              <a:t>（第二卷終）</a:t>
            </a:r>
          </a:p>
        </p:txBody>
      </p:sp>
      <p:sp>
        <p:nvSpPr>
          <p:cNvPr id="3" name="匾額 2" descr="佛學概要十四講表 習講">
            <a:extLst>
              <a:ext uri="{FF2B5EF4-FFF2-40B4-BE49-F238E27FC236}">
                <a16:creationId xmlns:a16="http://schemas.microsoft.com/office/drawing/2014/main" id="{F67F9056-FC08-F726-DBF7-DF718CEAE92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Tree>
    <p:extLst>
      <p:ext uri="{BB962C8B-B14F-4D97-AF65-F5344CB8AC3E}">
        <p14:creationId xmlns:p14="http://schemas.microsoft.com/office/powerpoint/2010/main" val="380386458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a:extLst>
            <a:ext uri="{FF2B5EF4-FFF2-40B4-BE49-F238E27FC236}">
              <a16:creationId xmlns:a16="http://schemas.microsoft.com/office/drawing/2014/main" id="{E8806E35-328E-99D9-FE17-DB16604B8F7B}"/>
            </a:ext>
          </a:extLst>
        </p:cNvPr>
        <p:cNvGrpSpPr/>
        <p:nvPr/>
      </p:nvGrpSpPr>
      <p:grpSpPr>
        <a:xfrm>
          <a:off x="0" y="0"/>
          <a:ext cx="0" cy="0"/>
          <a:chOff x="0" y="0"/>
          <a:chExt cx="0" cy="0"/>
        </a:xfrm>
      </p:grpSpPr>
      <p:sp>
        <p:nvSpPr>
          <p:cNvPr id="2" name="文字方塊 1">
            <a:extLst>
              <a:ext uri="{FF2B5EF4-FFF2-40B4-BE49-F238E27FC236}">
                <a16:creationId xmlns:a16="http://schemas.microsoft.com/office/drawing/2014/main" id="{9C8F343C-FF81-6E19-060C-CD1B5C01352F}"/>
              </a:ext>
            </a:extLst>
          </p:cNvPr>
          <p:cNvSpPr txBox="1"/>
          <p:nvPr/>
        </p:nvSpPr>
        <p:spPr>
          <a:xfrm>
            <a:off x="30403" y="0"/>
            <a:ext cx="12163341" cy="2249847"/>
          </a:xfrm>
          <a:prstGeom prst="rect">
            <a:avLst/>
          </a:prstGeom>
          <a:noFill/>
        </p:spPr>
        <p:txBody>
          <a:bodyPr wrap="square" rtlCol="0">
            <a:spAutoFit/>
          </a:bodyPr>
          <a:lstStyle/>
          <a:p>
            <a:pPr>
              <a:lnSpc>
                <a:spcPts val="2800"/>
              </a:lnSpc>
            </a:pPr>
            <a:r>
              <a:rPr lang="zh-TW" altLang="en-US" sz="2600" dirty="0">
                <a:solidFill>
                  <a:schemeClr val="bg1"/>
                </a:solidFill>
              </a:rPr>
              <a:t>皆願作佛第十</a:t>
            </a:r>
          </a:p>
          <a:p>
            <a:pPr>
              <a:lnSpc>
                <a:spcPts val="2800"/>
              </a:lnSpc>
            </a:pPr>
            <a:r>
              <a:rPr lang="zh-TW" altLang="en-US" sz="2600" dirty="0">
                <a:solidFill>
                  <a:schemeClr val="bg1"/>
                </a:solidFill>
              </a:rPr>
              <a:t>佛說阿彌陀佛為菩薩求得是願時。阿闍王子。與五百大長者。聞之皆大歡喜。各持一金華蓋。俱到佛前作禮。以華蓋上佛已。卻坐一面聽經。心中願言。令我等作佛時。皆如阿彌陀佛。佛即知之。告諸比丘。是王子等。後當作佛。彼於前世住菩薩道。無數劫來。供養四百億佛。迦葉佛時。彼等為我弟子。今供養我。復相值也。時諸比丘聞佛言者。莫不代之歡喜。</a:t>
            </a:r>
          </a:p>
        </p:txBody>
      </p:sp>
      <p:sp>
        <p:nvSpPr>
          <p:cNvPr id="3" name="文字方塊 2">
            <a:extLst>
              <a:ext uri="{FF2B5EF4-FFF2-40B4-BE49-F238E27FC236}">
                <a16:creationId xmlns:a16="http://schemas.microsoft.com/office/drawing/2014/main" id="{282D5820-36E6-2029-0764-A98B95B9D5FE}"/>
              </a:ext>
            </a:extLst>
          </p:cNvPr>
          <p:cNvSpPr txBox="1"/>
          <p:nvPr/>
        </p:nvSpPr>
        <p:spPr>
          <a:xfrm>
            <a:off x="77517" y="2133650"/>
            <a:ext cx="12064864" cy="4760278"/>
          </a:xfrm>
          <a:prstGeom prst="rect">
            <a:avLst/>
          </a:prstGeom>
          <a:noFill/>
        </p:spPr>
        <p:txBody>
          <a:bodyPr wrap="square" rtlCol="0">
            <a:spAutoFit/>
          </a:bodyPr>
          <a:lstStyle/>
          <a:p>
            <a:pPr>
              <a:lnSpc>
                <a:spcPts val="2800"/>
              </a:lnSpc>
            </a:pPr>
            <a:r>
              <a:rPr lang="en-US" altLang="zh-TW" sz="2600" b="1" dirty="0">
                <a:solidFill>
                  <a:schemeClr val="bg1"/>
                </a:solidFill>
              </a:rPr>
              <a:t>Chapter Ten: The Aspiration of All to Become Buddhas</a:t>
            </a:r>
          </a:p>
          <a:p>
            <a:pPr>
              <a:lnSpc>
                <a:spcPts val="2800"/>
              </a:lnSpc>
            </a:pPr>
            <a:r>
              <a:rPr lang="en-US" altLang="zh-TW" sz="2600" b="1" dirty="0">
                <a:solidFill>
                  <a:schemeClr val="bg1"/>
                </a:solidFill>
              </a:rPr>
              <a:t>When the Buddha spoke of </a:t>
            </a:r>
            <a:r>
              <a:rPr lang="en-US" altLang="zh-TW" sz="2600" b="1" dirty="0" err="1">
                <a:solidFill>
                  <a:schemeClr val="bg1"/>
                </a:solidFill>
              </a:rPr>
              <a:t>Amitābha</a:t>
            </a:r>
            <a:r>
              <a:rPr lang="en-US" altLang="zh-TW" sz="2600" b="1" dirty="0">
                <a:solidFill>
                  <a:schemeClr val="bg1"/>
                </a:solidFill>
              </a:rPr>
              <a:t> Buddha having made and fulfilled his great vows as a Bodhisattva, the Prince of King </a:t>
            </a:r>
            <a:r>
              <a:rPr lang="en-US" altLang="zh-TW" sz="2600" b="1" dirty="0" err="1">
                <a:solidFill>
                  <a:schemeClr val="bg1"/>
                </a:solidFill>
              </a:rPr>
              <a:t>Ajātaśatru</a:t>
            </a:r>
            <a:r>
              <a:rPr lang="en-US" altLang="zh-TW" sz="2600" b="1" dirty="0">
                <a:solidFill>
                  <a:schemeClr val="bg1"/>
                </a:solidFill>
              </a:rPr>
              <a:t>, together with five hundred great elders, heard this teaching and rejoiced greatly. Each of them held a golden flowered canopy, approached the Buddha, made reverent obeisance, and offered their canopies to him. Then they withdrew to one side to listen to the Dharma. In their hearts, they made this vow: “May we, when we attain Buddhahood, be like </a:t>
            </a:r>
            <a:r>
              <a:rPr lang="en-US" altLang="zh-TW" sz="2600" b="1" dirty="0" err="1">
                <a:solidFill>
                  <a:schemeClr val="bg1"/>
                </a:solidFill>
              </a:rPr>
              <a:t>Amitābha</a:t>
            </a:r>
            <a:r>
              <a:rPr lang="en-US" altLang="zh-TW" sz="2600" b="1" dirty="0">
                <a:solidFill>
                  <a:schemeClr val="bg1"/>
                </a:solidFill>
              </a:rPr>
              <a:t> Buddha.” The Buddha, knowing their thoughts, said to the </a:t>
            </a:r>
            <a:r>
              <a:rPr lang="en-US" altLang="zh-TW" sz="2600" b="1" dirty="0" err="1">
                <a:solidFill>
                  <a:schemeClr val="bg1"/>
                </a:solidFill>
              </a:rPr>
              <a:t>bhikṣus</a:t>
            </a:r>
            <a:r>
              <a:rPr lang="en-US" altLang="zh-TW" sz="2600" b="1" dirty="0">
                <a:solidFill>
                  <a:schemeClr val="bg1"/>
                </a:solidFill>
              </a:rPr>
              <a:t>, “These princes and elders will all become Buddhas in the future. In their past lives, they have already cultivated the Bodhisattva path, and for countless </a:t>
            </a:r>
            <a:r>
              <a:rPr lang="en-US" altLang="zh-TW" sz="2600" b="1" dirty="0" err="1">
                <a:solidFill>
                  <a:schemeClr val="bg1"/>
                </a:solidFill>
              </a:rPr>
              <a:t>kalpas</a:t>
            </a:r>
            <a:r>
              <a:rPr lang="en-US" altLang="zh-TW" sz="2600" b="1" dirty="0">
                <a:solidFill>
                  <a:schemeClr val="bg1"/>
                </a:solidFill>
              </a:rPr>
              <a:t> have made offerings to four hundred </a:t>
            </a:r>
            <a:r>
              <a:rPr lang="en-US" altLang="zh-TW" sz="2600" b="1" dirty="0" err="1">
                <a:solidFill>
                  <a:schemeClr val="bg1"/>
                </a:solidFill>
              </a:rPr>
              <a:t>koṭis</a:t>
            </a:r>
            <a:r>
              <a:rPr lang="en-US" altLang="zh-TW" sz="2600" b="1" dirty="0">
                <a:solidFill>
                  <a:schemeClr val="bg1"/>
                </a:solidFill>
              </a:rPr>
              <a:t> of Buddhas. During the time of </a:t>
            </a:r>
            <a:r>
              <a:rPr lang="en-US" altLang="zh-TW" sz="2600" b="1" dirty="0" err="1">
                <a:solidFill>
                  <a:schemeClr val="bg1"/>
                </a:solidFill>
              </a:rPr>
              <a:t>Kāśyapa</a:t>
            </a:r>
            <a:r>
              <a:rPr lang="en-US" altLang="zh-TW" sz="2600" b="1" dirty="0">
                <a:solidFill>
                  <a:schemeClr val="bg1"/>
                </a:solidFill>
              </a:rPr>
              <a:t> Buddha, they were my disciples. Now they again make offerings to me and meet me once more.” At that time, when the </a:t>
            </a:r>
            <a:r>
              <a:rPr lang="en-US" altLang="zh-TW" sz="2600" b="1" dirty="0" err="1">
                <a:solidFill>
                  <a:schemeClr val="bg1"/>
                </a:solidFill>
              </a:rPr>
              <a:t>bhikṣus</a:t>
            </a:r>
            <a:r>
              <a:rPr lang="en-US" altLang="zh-TW" sz="2600" b="1" dirty="0">
                <a:solidFill>
                  <a:schemeClr val="bg1"/>
                </a:solidFill>
              </a:rPr>
              <a:t> heard the Buddha’s words, all of them rejoiced for them.</a:t>
            </a:r>
            <a:endParaRPr lang="zh-TW" altLang="en-US" sz="2600" b="1" dirty="0">
              <a:solidFill>
                <a:schemeClr val="bg1"/>
              </a:solidFill>
            </a:endParaRPr>
          </a:p>
        </p:txBody>
      </p:sp>
    </p:spTree>
    <p:extLst>
      <p:ext uri="{BB962C8B-B14F-4D97-AF65-F5344CB8AC3E}">
        <p14:creationId xmlns:p14="http://schemas.microsoft.com/office/powerpoint/2010/main" val="760249314"/>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686FD01D-6E63-CE0E-F26A-1B184894805C}"/>
              </a:ext>
            </a:extLst>
          </p:cNvPr>
          <p:cNvSpPr txBox="1"/>
          <p:nvPr/>
        </p:nvSpPr>
        <p:spPr>
          <a:xfrm>
            <a:off x="9983638" y="693490"/>
            <a:ext cx="723275" cy="5544616"/>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第三卷（從第十一品至第廿九品）。</a:t>
            </a:r>
          </a:p>
        </p:txBody>
      </p:sp>
      <p:sp>
        <p:nvSpPr>
          <p:cNvPr id="5" name="文字方塊 4">
            <a:extLst>
              <a:ext uri="{FF2B5EF4-FFF2-40B4-BE49-F238E27FC236}">
                <a16:creationId xmlns:a16="http://schemas.microsoft.com/office/drawing/2014/main" id="{11ED4D6A-3D4D-64C8-3929-19969632908F}"/>
              </a:ext>
            </a:extLst>
          </p:cNvPr>
          <p:cNvSpPr txBox="1"/>
          <p:nvPr/>
        </p:nvSpPr>
        <p:spPr>
          <a:xfrm>
            <a:off x="4196858" y="765498"/>
            <a:ext cx="5570756" cy="540060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上卷表彌陀因地大願之發起。本卷表彌陀究竟果覺圓滿大願之成就。經中備顯極樂依正主伴，清淨莊嚴，微妙奇麗，圓明具德，超逾十方，超情離見，不可思議。於第廿四品，標顯本經綱宗，「發菩提心，一向專念阿彌陀佛」，三輩往生之勝行，復於廿五品更廣明往生之正因。故祈讀者，於如是章句，應深尊重，發起淨信也。</a:t>
            </a:r>
          </a:p>
        </p:txBody>
      </p:sp>
      <p:sp>
        <p:nvSpPr>
          <p:cNvPr id="8" name="匾額 7" descr="佛學概要十四講表 習講">
            <a:extLst>
              <a:ext uri="{FF2B5EF4-FFF2-40B4-BE49-F238E27FC236}">
                <a16:creationId xmlns:a16="http://schemas.microsoft.com/office/drawing/2014/main" id="{4033B568-2FFE-40B9-89BA-E09D27C3526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Tree>
    <p:extLst>
      <p:ext uri="{BB962C8B-B14F-4D97-AF65-F5344CB8AC3E}">
        <p14:creationId xmlns:p14="http://schemas.microsoft.com/office/powerpoint/2010/main" val="195095943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0D40476-06B1-5E89-B4FA-CD55E82057E9}"/>
              </a:ext>
            </a:extLst>
          </p:cNvPr>
          <p:cNvSpPr txBox="1"/>
          <p:nvPr/>
        </p:nvSpPr>
        <p:spPr>
          <a:xfrm>
            <a:off x="5015086" y="729494"/>
            <a:ext cx="5570756" cy="540060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上卷明發願，本卷表願成。故知經中種種超勝獨妙之處，均由於本願之最勝極妙也。且經中再三拈出「願」字，如第十五品末曰：「此皆無量壽佛威神力故，本</a:t>
            </a:r>
            <a:r>
              <a:rPr lang="zh-TW" altLang="en-US" sz="2800" u="sng" dirty="0">
                <a:solidFill>
                  <a:schemeClr val="bg1">
                    <a:lumMod val="95000"/>
                  </a:schemeClr>
                </a:solidFill>
              </a:rPr>
              <a:t>願</a:t>
            </a:r>
            <a:r>
              <a:rPr lang="zh-TW" altLang="en-US" sz="2800" dirty="0">
                <a:solidFill>
                  <a:schemeClr val="bg1">
                    <a:lumMod val="95000"/>
                  </a:schemeClr>
                </a:solidFill>
              </a:rPr>
              <a:t>力故，滿足</a:t>
            </a:r>
            <a:r>
              <a:rPr lang="zh-TW" altLang="en-US" sz="2800" u="sng" dirty="0">
                <a:solidFill>
                  <a:schemeClr val="bg1">
                    <a:lumMod val="95000"/>
                  </a:schemeClr>
                </a:solidFill>
              </a:rPr>
              <a:t>願</a:t>
            </a:r>
            <a:r>
              <a:rPr lang="zh-TW" altLang="en-US" sz="2800" dirty="0">
                <a:solidFill>
                  <a:schemeClr val="bg1">
                    <a:lumMod val="95000"/>
                  </a:schemeClr>
                </a:solidFill>
              </a:rPr>
              <a:t>故，明了、堅固、究竟</a:t>
            </a:r>
            <a:r>
              <a:rPr lang="zh-TW" altLang="en-US" sz="2800" u="sng" dirty="0">
                <a:solidFill>
                  <a:schemeClr val="bg1">
                    <a:lumMod val="95000"/>
                  </a:schemeClr>
                </a:solidFill>
              </a:rPr>
              <a:t>願</a:t>
            </a:r>
            <a:r>
              <a:rPr lang="zh-TW" altLang="en-US" sz="2800" dirty="0">
                <a:solidFill>
                  <a:schemeClr val="bg1">
                    <a:lumMod val="95000"/>
                  </a:schemeClr>
                </a:solidFill>
              </a:rPr>
              <a:t>故。」第廿七品曰：「此皆無量壽佛，本</a:t>
            </a:r>
            <a:r>
              <a:rPr lang="zh-TW" altLang="en-US" sz="2800" u="sng" dirty="0">
                <a:solidFill>
                  <a:schemeClr val="bg1">
                    <a:lumMod val="95000"/>
                  </a:schemeClr>
                </a:solidFill>
              </a:rPr>
              <a:t>願</a:t>
            </a:r>
            <a:r>
              <a:rPr lang="zh-TW" altLang="en-US" sz="2800" dirty="0">
                <a:solidFill>
                  <a:schemeClr val="bg1">
                    <a:lumMod val="95000"/>
                  </a:schemeClr>
                </a:solidFill>
              </a:rPr>
              <a:t>加威，及曾供養如來，善根相續，無缺減故，善修習故，善攝取故，善成就故。」卷末第廿九</a:t>
            </a:r>
            <a:r>
              <a:rPr lang="en-US" altLang="zh-TW" sz="2800" dirty="0">
                <a:solidFill>
                  <a:schemeClr val="bg1">
                    <a:lumMod val="95000"/>
                  </a:schemeClr>
                </a:solidFill>
              </a:rPr>
              <a:t>《</a:t>
            </a:r>
            <a:r>
              <a:rPr lang="zh-TW" altLang="en-US" sz="2800" u="sng" dirty="0">
                <a:solidFill>
                  <a:schemeClr val="bg1">
                    <a:lumMod val="95000"/>
                  </a:schemeClr>
                </a:solidFill>
              </a:rPr>
              <a:t>願</a:t>
            </a:r>
            <a:r>
              <a:rPr lang="zh-TW" altLang="en-US" sz="2800" dirty="0">
                <a:solidFill>
                  <a:schemeClr val="bg1">
                    <a:lumMod val="95000"/>
                  </a:schemeClr>
                </a:solidFill>
              </a:rPr>
              <a:t>力宏深品</a:t>
            </a:r>
            <a:r>
              <a:rPr lang="en-US" altLang="zh-TW" sz="2800" dirty="0">
                <a:solidFill>
                  <a:schemeClr val="bg1">
                    <a:lumMod val="95000"/>
                  </a:schemeClr>
                </a:solidFill>
              </a:rPr>
              <a:t>》</a:t>
            </a:r>
            <a:r>
              <a:rPr lang="zh-TW" altLang="en-US" sz="2800" dirty="0">
                <a:solidFill>
                  <a:schemeClr val="bg1">
                    <a:lumMod val="95000"/>
                  </a:schemeClr>
                </a:solidFill>
              </a:rPr>
              <a:t>云：「阿彌陀國長久廣大，明好快樂，最為獨勝。本其為菩薩時，求道所</a:t>
            </a:r>
            <a:r>
              <a:rPr lang="zh-TW" altLang="en-US" sz="2800" u="sng" dirty="0">
                <a:solidFill>
                  <a:schemeClr val="bg1">
                    <a:lumMod val="95000"/>
                  </a:schemeClr>
                </a:solidFill>
              </a:rPr>
              <a:t>願</a:t>
            </a:r>
            <a:r>
              <a:rPr lang="zh-TW" altLang="en-US" sz="2800" dirty="0">
                <a:solidFill>
                  <a:schemeClr val="bg1">
                    <a:lumMod val="95000"/>
                  </a:schemeClr>
                </a:solidFill>
              </a:rPr>
              <a:t>，累德所致。」由是可見，上卷是因，本卷是果。佛國超逾十方，唯因佛願宏深，恩德無極。</a:t>
            </a:r>
          </a:p>
        </p:txBody>
      </p:sp>
      <p:sp>
        <p:nvSpPr>
          <p:cNvPr id="5" name="匾額 4" descr="佛學概要十四講表 習講">
            <a:extLst>
              <a:ext uri="{FF2B5EF4-FFF2-40B4-BE49-F238E27FC236}">
                <a16:creationId xmlns:a16="http://schemas.microsoft.com/office/drawing/2014/main" id="{9CB06231-F376-92F5-8955-F4BE58F06E9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Tree>
    <p:extLst>
      <p:ext uri="{BB962C8B-B14F-4D97-AF65-F5344CB8AC3E}">
        <p14:creationId xmlns:p14="http://schemas.microsoft.com/office/powerpoint/2010/main" val="1888991833"/>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97258E8-EECF-DAE0-46EF-FA63A971D55C}"/>
              </a:ext>
            </a:extLst>
          </p:cNvPr>
          <p:cNvSpPr txBox="1"/>
          <p:nvPr/>
        </p:nvSpPr>
        <p:spPr>
          <a:xfrm>
            <a:off x="1634956" y="837506"/>
            <a:ext cx="921277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第廿九品末復云：「無量壽佛恩德布施八方上下，無窮無極，深大無量，不可勝言。」故我儕今日，正宜乘阿彌陀佛所施恩德，發願往生，同入彌陀一乘願海。如第廿三</a:t>
            </a:r>
            <a:r>
              <a:rPr lang="en-US" altLang="zh-TW" sz="2800" dirty="0">
                <a:solidFill>
                  <a:schemeClr val="bg1">
                    <a:lumMod val="95000"/>
                  </a:schemeClr>
                </a:solidFill>
              </a:rPr>
              <a:t>《</a:t>
            </a:r>
            <a:r>
              <a:rPr lang="zh-TW" altLang="en-US" sz="2800" dirty="0">
                <a:solidFill>
                  <a:schemeClr val="bg1">
                    <a:lumMod val="95000"/>
                  </a:schemeClr>
                </a:solidFill>
              </a:rPr>
              <a:t>十方佛讚品</a:t>
            </a:r>
            <a:r>
              <a:rPr lang="en-US" altLang="zh-TW" sz="2800" dirty="0">
                <a:solidFill>
                  <a:schemeClr val="bg1">
                    <a:lumMod val="95000"/>
                  </a:schemeClr>
                </a:solidFill>
              </a:rPr>
              <a:t>》</a:t>
            </a:r>
            <a:r>
              <a:rPr lang="zh-TW" altLang="en-US" sz="2800" dirty="0">
                <a:solidFill>
                  <a:schemeClr val="bg1">
                    <a:lumMod val="95000"/>
                  </a:schemeClr>
                </a:solidFill>
              </a:rPr>
              <a:t>曰：「至心回向，願生彼國，隨願皆生，得不退轉。」</a:t>
            </a:r>
            <a:r>
              <a:rPr lang="zh-CN" altLang="en-US" sz="2800" dirty="0">
                <a:solidFill>
                  <a:schemeClr val="bg1">
                    <a:lumMod val="95000"/>
                  </a:schemeClr>
                </a:solidFill>
              </a:rPr>
              <a:t>第廿四</a:t>
            </a:r>
            <a:r>
              <a:rPr lang="en-US" altLang="zh-TW" sz="2800" dirty="0">
                <a:solidFill>
                  <a:schemeClr val="bg1">
                    <a:lumMod val="95000"/>
                  </a:schemeClr>
                </a:solidFill>
              </a:rPr>
              <a:t>《</a:t>
            </a:r>
            <a:r>
              <a:rPr lang="zh-TW" altLang="en-US" sz="2800" dirty="0">
                <a:solidFill>
                  <a:schemeClr val="bg1">
                    <a:lumMod val="95000"/>
                  </a:schemeClr>
                </a:solidFill>
              </a:rPr>
              <a:t>往生正因品</a:t>
            </a:r>
            <a:r>
              <a:rPr lang="en-US" altLang="zh-TW" sz="2800" dirty="0">
                <a:solidFill>
                  <a:schemeClr val="bg1">
                    <a:lumMod val="95000"/>
                  </a:schemeClr>
                </a:solidFill>
              </a:rPr>
              <a:t>》</a:t>
            </a:r>
            <a:r>
              <a:rPr lang="zh-TW" altLang="en-US" sz="2800" dirty="0">
                <a:solidFill>
                  <a:schemeClr val="bg1">
                    <a:lumMod val="95000"/>
                  </a:schemeClr>
                </a:solidFill>
              </a:rPr>
              <a:t>曰：「晝夜常念，願欲往生阿彌陀佛清淨佛國。十日十夜，乃至一日一夜，不斷絕者，壽終皆得往生其國。」故知深信切願，持佛名號，乃我等唯一直出生死之寶筏。以佛果覺，作我因心。因果如如，直趨究竟。自覺覺他，唯此普施真實之利。</a:t>
            </a:r>
          </a:p>
        </p:txBody>
      </p:sp>
      <p:sp>
        <p:nvSpPr>
          <p:cNvPr id="5" name="匾額 4" descr="佛學概要十四講表 習講">
            <a:extLst>
              <a:ext uri="{FF2B5EF4-FFF2-40B4-BE49-F238E27FC236}">
                <a16:creationId xmlns:a16="http://schemas.microsoft.com/office/drawing/2014/main" id="{1033E862-06D6-B1CD-27DE-554363EFFF0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Tree>
    <p:extLst>
      <p:ext uri="{BB962C8B-B14F-4D97-AF65-F5344CB8AC3E}">
        <p14:creationId xmlns:p14="http://schemas.microsoft.com/office/powerpoint/2010/main" val="99134713"/>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540DA82-E441-14F3-4CCC-6FA405D4C7F9}"/>
              </a:ext>
            </a:extLst>
          </p:cNvPr>
          <p:cNvSpPr txBox="1"/>
          <p:nvPr/>
        </p:nvSpPr>
        <p:spPr>
          <a:xfrm>
            <a:off x="982638" y="909514"/>
            <a:ext cx="9930924" cy="5367940"/>
          </a:xfrm>
          <a:prstGeom prst="rect">
            <a:avLst/>
          </a:prstGeom>
          <a:noFill/>
        </p:spPr>
        <p:txBody>
          <a:bodyPr vert="eaVert" wrap="square" rtlCol="0">
            <a:spAutoFit/>
          </a:bodyPr>
          <a:lstStyle/>
          <a:p>
            <a:pPr>
              <a:lnSpc>
                <a:spcPts val="4000"/>
              </a:lnSpc>
            </a:pPr>
            <a:r>
              <a:rPr lang="zh-TW" altLang="en-US" sz="2800" dirty="0">
                <a:solidFill>
                  <a:schemeClr val="bg1">
                    <a:lumMod val="95000"/>
                  </a:schemeClr>
                </a:solidFill>
              </a:rPr>
              <a:t>又經中從第十一</a:t>
            </a:r>
            <a:r>
              <a:rPr lang="en-US" altLang="zh-TW" sz="2800" dirty="0">
                <a:solidFill>
                  <a:schemeClr val="bg1">
                    <a:lumMod val="95000"/>
                  </a:schemeClr>
                </a:solidFill>
              </a:rPr>
              <a:t>《</a:t>
            </a:r>
            <a:r>
              <a:rPr lang="zh-TW" altLang="en-US" sz="2800" dirty="0">
                <a:solidFill>
                  <a:schemeClr val="bg1">
                    <a:lumMod val="95000"/>
                  </a:schemeClr>
                </a:solidFill>
              </a:rPr>
              <a:t>國界嚴淨品</a:t>
            </a:r>
            <a:r>
              <a:rPr lang="en-US" altLang="zh-TW" sz="2800" dirty="0">
                <a:solidFill>
                  <a:schemeClr val="bg1">
                    <a:lumMod val="95000"/>
                  </a:schemeClr>
                </a:solidFill>
              </a:rPr>
              <a:t>》</a:t>
            </a:r>
            <a:r>
              <a:rPr lang="zh-TW" altLang="en-US" sz="2800" dirty="0">
                <a:solidFill>
                  <a:schemeClr val="bg1">
                    <a:lumMod val="95000"/>
                  </a:schemeClr>
                </a:solidFill>
              </a:rPr>
              <a:t>至第卅二</a:t>
            </a:r>
            <a:r>
              <a:rPr lang="en-US" altLang="zh-TW" sz="2800" dirty="0">
                <a:solidFill>
                  <a:schemeClr val="bg1">
                    <a:lumMod val="95000"/>
                  </a:schemeClr>
                </a:solidFill>
              </a:rPr>
              <a:t>《</a:t>
            </a:r>
            <a:r>
              <a:rPr lang="zh-TW" altLang="en-US" sz="2800" dirty="0">
                <a:solidFill>
                  <a:schemeClr val="bg1">
                    <a:lumMod val="95000"/>
                  </a:schemeClr>
                </a:solidFill>
              </a:rPr>
              <a:t>壽樂無極品</a:t>
            </a:r>
            <a:r>
              <a:rPr lang="en-US" altLang="zh-TW" sz="2800" dirty="0">
                <a:solidFill>
                  <a:schemeClr val="bg1">
                    <a:lumMod val="95000"/>
                  </a:schemeClr>
                </a:solidFill>
              </a:rPr>
              <a:t>》</a:t>
            </a:r>
            <a:r>
              <a:rPr lang="zh-TW" altLang="en-US" sz="2800" dirty="0">
                <a:solidFill>
                  <a:schemeClr val="bg1">
                    <a:lumMod val="95000"/>
                  </a:schemeClr>
                </a:solidFill>
              </a:rPr>
              <a:t>，廣說西方極樂世界依正主伴種種清淨莊嚴，事事無礙之相。如是無量無邊、微妙奇麗、不可思議之事相，悉因阿彌陀佛殊勝大願之所成，亦即極樂導師本淨明心之所現。事理無礙，故經中所宣妙相，悉是實際理體。復以事事無礙故，彼國一毛一塵，無不圓明具德。事事無礙乃</a:t>
            </a:r>
            <a:r>
              <a:rPr lang="en-US" altLang="zh-TW" sz="2800" dirty="0">
                <a:solidFill>
                  <a:schemeClr val="bg1">
                    <a:lumMod val="95000"/>
                  </a:schemeClr>
                </a:solidFill>
              </a:rPr>
              <a:t>《</a:t>
            </a:r>
            <a:r>
              <a:rPr lang="zh-TW" altLang="en-US" sz="2800" dirty="0">
                <a:solidFill>
                  <a:schemeClr val="bg1">
                    <a:lumMod val="95000"/>
                  </a:schemeClr>
                </a:solidFill>
              </a:rPr>
              <a:t>華嚴經</a:t>
            </a:r>
            <a:r>
              <a:rPr lang="en-US" altLang="zh-TW" sz="2800" dirty="0">
                <a:solidFill>
                  <a:schemeClr val="bg1">
                    <a:lumMod val="95000"/>
                  </a:schemeClr>
                </a:solidFill>
              </a:rPr>
              <a:t>》</a:t>
            </a:r>
            <a:r>
              <a:rPr lang="zh-TW" altLang="en-US" sz="2800" dirty="0">
                <a:solidFill>
                  <a:schemeClr val="bg1">
                    <a:lumMod val="95000"/>
                  </a:schemeClr>
                </a:solidFill>
              </a:rPr>
              <a:t>所專擅，今經復廣顯事事無礙，故知今經何異</a:t>
            </a:r>
            <a:r>
              <a:rPr lang="en-US" altLang="zh-TW" sz="2800" dirty="0">
                <a:solidFill>
                  <a:schemeClr val="bg1">
                    <a:lumMod val="95000"/>
                  </a:schemeClr>
                </a:solidFill>
              </a:rPr>
              <a:t>《</a:t>
            </a:r>
            <a:r>
              <a:rPr lang="zh-TW" altLang="en-US" sz="2800" dirty="0">
                <a:solidFill>
                  <a:schemeClr val="bg1">
                    <a:lumMod val="95000"/>
                  </a:schemeClr>
                </a:solidFill>
              </a:rPr>
              <a:t>華嚴</a:t>
            </a:r>
            <a:r>
              <a:rPr lang="en-US" altLang="zh-TW" sz="2800" dirty="0">
                <a:solidFill>
                  <a:schemeClr val="bg1">
                    <a:lumMod val="95000"/>
                  </a:schemeClr>
                </a:solidFill>
              </a:rPr>
              <a:t>》</a:t>
            </a:r>
            <a:r>
              <a:rPr lang="zh-TW" altLang="en-US" sz="2800" dirty="0">
                <a:solidFill>
                  <a:schemeClr val="bg1">
                    <a:lumMod val="95000"/>
                  </a:schemeClr>
                </a:solidFill>
              </a:rPr>
              <a:t>，極樂不離華藏。如日弘法大師</a:t>
            </a:r>
            <a:r>
              <a:rPr lang="en-US" altLang="zh-TW" sz="2800" dirty="0">
                <a:solidFill>
                  <a:schemeClr val="bg1">
                    <a:lumMod val="95000"/>
                  </a:schemeClr>
                </a:solidFill>
              </a:rPr>
              <a:t>《</a:t>
            </a:r>
            <a:r>
              <a:rPr lang="zh-TW" altLang="en-US" sz="2800" dirty="0">
                <a:solidFill>
                  <a:schemeClr val="bg1">
                    <a:lumMod val="95000"/>
                  </a:schemeClr>
                </a:solidFill>
              </a:rPr>
              <a:t>秘藏記</a:t>
            </a:r>
            <a:r>
              <a:rPr lang="en-US" altLang="zh-TW" sz="2800" dirty="0">
                <a:solidFill>
                  <a:schemeClr val="bg1">
                    <a:lumMod val="95000"/>
                  </a:schemeClr>
                </a:solidFill>
              </a:rPr>
              <a:t>》</a:t>
            </a:r>
            <a:r>
              <a:rPr lang="zh-TW" altLang="en-US" sz="2800" dirty="0">
                <a:solidFill>
                  <a:schemeClr val="bg1">
                    <a:lumMod val="95000"/>
                  </a:schemeClr>
                </a:solidFill>
              </a:rPr>
              <a:t>曰：「華藏世界義。華者，理也。理遍法界，藏諸法於其中。故曰華藏。是華藏世界者，最上妙樂在其中，故曰極樂。當知極樂與華藏。雖名異而非異處。」</a:t>
            </a:r>
          </a:p>
        </p:txBody>
      </p:sp>
      <p:sp>
        <p:nvSpPr>
          <p:cNvPr id="2" name="匾額 1" descr="佛學概要十四講表 習講">
            <a:extLst>
              <a:ext uri="{FF2B5EF4-FFF2-40B4-BE49-F238E27FC236}">
                <a16:creationId xmlns:a16="http://schemas.microsoft.com/office/drawing/2014/main" id="{8C983F45-B6B6-60C4-E48B-BF1DD59EC7DF}"/>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Tree>
    <p:extLst>
      <p:ext uri="{BB962C8B-B14F-4D97-AF65-F5344CB8AC3E}">
        <p14:creationId xmlns:p14="http://schemas.microsoft.com/office/powerpoint/2010/main" val="3549554249"/>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16" name="圖片 15">
            <a:extLst>
              <a:ext uri="{FF2B5EF4-FFF2-40B4-BE49-F238E27FC236}">
                <a16:creationId xmlns:a16="http://schemas.microsoft.com/office/drawing/2014/main" id="{C3CC82A4-0718-0431-33F9-981F073866C9}"/>
              </a:ext>
            </a:extLst>
          </p:cNvPr>
          <p:cNvPicPr>
            <a:picLocks noChangeAspect="1"/>
          </p:cNvPicPr>
          <p:nvPr/>
        </p:nvPicPr>
        <p:blipFill>
          <a:blip r:embed="rId3"/>
          <a:stretch>
            <a:fillRect/>
          </a:stretch>
        </p:blipFill>
        <p:spPr>
          <a:xfrm>
            <a:off x="6527254" y="4797947"/>
            <a:ext cx="1123940" cy="1656183"/>
          </a:xfrm>
          <a:prstGeom prst="rect">
            <a:avLst/>
          </a:prstGeom>
        </p:spPr>
      </p:pic>
      <p:pic>
        <p:nvPicPr>
          <p:cNvPr id="14" name="圖片 13">
            <a:extLst>
              <a:ext uri="{FF2B5EF4-FFF2-40B4-BE49-F238E27FC236}">
                <a16:creationId xmlns:a16="http://schemas.microsoft.com/office/drawing/2014/main" id="{D68252AC-9C03-50DB-99B4-0F866007237B}"/>
              </a:ext>
            </a:extLst>
          </p:cNvPr>
          <p:cNvPicPr>
            <a:picLocks noChangeAspect="1"/>
          </p:cNvPicPr>
          <p:nvPr/>
        </p:nvPicPr>
        <p:blipFill>
          <a:blip r:embed="rId4"/>
          <a:stretch>
            <a:fillRect/>
          </a:stretch>
        </p:blipFill>
        <p:spPr>
          <a:xfrm>
            <a:off x="6758982" y="2794895"/>
            <a:ext cx="2173612" cy="2003052"/>
          </a:xfrm>
          <a:prstGeom prst="rect">
            <a:avLst/>
          </a:prstGeom>
        </p:spPr>
      </p:pic>
      <p:pic>
        <p:nvPicPr>
          <p:cNvPr id="7" name="圖片 6">
            <a:extLst>
              <a:ext uri="{FF2B5EF4-FFF2-40B4-BE49-F238E27FC236}">
                <a16:creationId xmlns:a16="http://schemas.microsoft.com/office/drawing/2014/main" id="{C8FD26EA-36AB-9679-5980-08BB3C9CB774}"/>
              </a:ext>
            </a:extLst>
          </p:cNvPr>
          <p:cNvPicPr>
            <a:picLocks noChangeAspect="1"/>
          </p:cNvPicPr>
          <p:nvPr/>
        </p:nvPicPr>
        <p:blipFill>
          <a:blip r:embed="rId5"/>
          <a:stretch>
            <a:fillRect/>
          </a:stretch>
        </p:blipFill>
        <p:spPr>
          <a:xfrm>
            <a:off x="0" y="0"/>
            <a:ext cx="12190413" cy="2827265"/>
          </a:xfrm>
          <a:prstGeom prst="rect">
            <a:avLst/>
          </a:prstGeom>
        </p:spPr>
      </p:pic>
      <p:sp>
        <p:nvSpPr>
          <p:cNvPr id="10" name="圖說文字: 雙折線 9">
            <a:extLst>
              <a:ext uri="{FF2B5EF4-FFF2-40B4-BE49-F238E27FC236}">
                <a16:creationId xmlns:a16="http://schemas.microsoft.com/office/drawing/2014/main" id="{70566CF7-1E98-EEFD-B4E2-9DC9C2D1630C}"/>
              </a:ext>
            </a:extLst>
          </p:cNvPr>
          <p:cNvSpPr/>
          <p:nvPr/>
        </p:nvSpPr>
        <p:spPr>
          <a:xfrm>
            <a:off x="9034710" y="4004741"/>
            <a:ext cx="574144" cy="2727345"/>
          </a:xfrm>
          <a:prstGeom prst="borderCallout3">
            <a:avLst>
              <a:gd name="adj1" fmla="val 48088"/>
              <a:gd name="adj2" fmla="val -2645"/>
              <a:gd name="adj3" fmla="val 48869"/>
              <a:gd name="adj4" fmla="val 2293"/>
              <a:gd name="adj5" fmla="val 48992"/>
              <a:gd name="adj6" fmla="val -62170"/>
              <a:gd name="adj7" fmla="val 27631"/>
              <a:gd name="adj8" fmla="val -69628"/>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國界嚴淨第十一</a:t>
            </a:r>
          </a:p>
        </p:txBody>
      </p:sp>
      <p:sp>
        <p:nvSpPr>
          <p:cNvPr id="11" name="圖說文字: 雙折線 10">
            <a:extLst>
              <a:ext uri="{FF2B5EF4-FFF2-40B4-BE49-F238E27FC236}">
                <a16:creationId xmlns:a16="http://schemas.microsoft.com/office/drawing/2014/main" id="{8A2B1143-3642-ED91-1691-5C8E97456366}"/>
              </a:ext>
            </a:extLst>
          </p:cNvPr>
          <p:cNvSpPr/>
          <p:nvPr/>
        </p:nvSpPr>
        <p:spPr>
          <a:xfrm>
            <a:off x="5521062" y="3861842"/>
            <a:ext cx="574144" cy="2827265"/>
          </a:xfrm>
          <a:prstGeom prst="borderCallout3">
            <a:avLst>
              <a:gd name="adj1" fmla="val 57608"/>
              <a:gd name="adj2" fmla="val 99739"/>
              <a:gd name="adj3" fmla="val 96526"/>
              <a:gd name="adj4" fmla="val 100525"/>
              <a:gd name="adj5" fmla="val 96293"/>
              <a:gd name="adj6" fmla="val 213709"/>
              <a:gd name="adj7" fmla="val 89845"/>
              <a:gd name="adj8" fmla="val 214435"/>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壽眾無量第十三</a:t>
            </a:r>
          </a:p>
        </p:txBody>
      </p:sp>
      <p:sp>
        <p:nvSpPr>
          <p:cNvPr id="12" name="圖說文字: 雙折線 11">
            <a:extLst>
              <a:ext uri="{FF2B5EF4-FFF2-40B4-BE49-F238E27FC236}">
                <a16:creationId xmlns:a16="http://schemas.microsoft.com/office/drawing/2014/main" id="{9316C37C-69FB-65A6-4B93-14FEFE8F284D}"/>
              </a:ext>
            </a:extLst>
          </p:cNvPr>
          <p:cNvSpPr/>
          <p:nvPr/>
        </p:nvSpPr>
        <p:spPr>
          <a:xfrm>
            <a:off x="7753310" y="3861842"/>
            <a:ext cx="574144" cy="2943369"/>
          </a:xfrm>
          <a:prstGeom prst="borderCallout3">
            <a:avLst>
              <a:gd name="adj1" fmla="val 48088"/>
              <a:gd name="adj2" fmla="val -2645"/>
              <a:gd name="adj3" fmla="val 93783"/>
              <a:gd name="adj4" fmla="val 637"/>
              <a:gd name="adj5" fmla="val 94000"/>
              <a:gd name="adj6" fmla="val -58618"/>
              <a:gd name="adj7" fmla="val 86846"/>
              <a:gd name="adj8" fmla="val -62044"/>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光明遍照第十二</a:t>
            </a:r>
          </a:p>
        </p:txBody>
      </p:sp>
    </p:spTree>
    <p:extLst>
      <p:ext uri="{BB962C8B-B14F-4D97-AF65-F5344CB8AC3E}">
        <p14:creationId xmlns:p14="http://schemas.microsoft.com/office/powerpoint/2010/main" val="32713439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18ECA35B-D5EF-A49A-12A4-C017DF16DB03}"/>
              </a:ext>
            </a:extLst>
          </p:cNvPr>
          <p:cNvSpPr txBox="1"/>
          <p:nvPr/>
        </p:nvSpPr>
        <p:spPr>
          <a:xfrm>
            <a:off x="910630" y="563349"/>
            <a:ext cx="8802410" cy="5530741"/>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語阿難。彼極樂界。無量功德。具足莊嚴。永無眾苦。諸難。惡趣。魔惱之名。亦無四時。寒暑。雨冥之異。復無大小江海。丘陵坑坎。荊棘沙礫。鐵圍。須彌。土石等山。惟以自然七寶。黃金為地。寬廣平正。不可限極。微妙奇麗。清淨莊嚴。超逾十方一切世界。阿難聞已。白世尊言。若彼國土無須彌山。其四天王天。及忉利天依何而住。佛告阿難。夜摩。兜率乃至色無色界。一切諸天。依何而住。阿難白言。不可思議業力所致。</a:t>
            </a:r>
          </a:p>
        </p:txBody>
      </p:sp>
      <p:sp>
        <p:nvSpPr>
          <p:cNvPr id="6" name="文字方塊 5">
            <a:extLst>
              <a:ext uri="{FF2B5EF4-FFF2-40B4-BE49-F238E27FC236}">
                <a16:creationId xmlns:a16="http://schemas.microsoft.com/office/drawing/2014/main" id="{43ADFB8D-746F-0917-C996-5417B4E59C40}"/>
              </a:ext>
            </a:extLst>
          </p:cNvPr>
          <p:cNvSpPr txBox="1"/>
          <p:nvPr/>
        </p:nvSpPr>
        <p:spPr>
          <a:xfrm>
            <a:off x="10001155" y="549474"/>
            <a:ext cx="774571" cy="5299713"/>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國界嚴淨第十一</a:t>
            </a:r>
          </a:p>
        </p:txBody>
      </p:sp>
      <p:sp>
        <p:nvSpPr>
          <p:cNvPr id="8" name="匾額 7" descr="佛學概要十四講表 習講">
            <a:extLst>
              <a:ext uri="{FF2B5EF4-FFF2-40B4-BE49-F238E27FC236}">
                <a16:creationId xmlns:a16="http://schemas.microsoft.com/office/drawing/2014/main" id="{00D6FDFA-04ED-B6EE-06BC-A44EECAAB3D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Tree>
    <p:extLst>
      <p:ext uri="{BB962C8B-B14F-4D97-AF65-F5344CB8AC3E}">
        <p14:creationId xmlns:p14="http://schemas.microsoft.com/office/powerpoint/2010/main" val="86718757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1AC90A9E-7AA4-5C30-FDCD-60DC32B549F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
        <p:nvSpPr>
          <p:cNvPr id="5" name="文字方塊 4">
            <a:extLst>
              <a:ext uri="{FF2B5EF4-FFF2-40B4-BE49-F238E27FC236}">
                <a16:creationId xmlns:a16="http://schemas.microsoft.com/office/drawing/2014/main" id="{B60D6E85-1544-5522-5046-F2CFA745E979}"/>
              </a:ext>
            </a:extLst>
          </p:cNvPr>
          <p:cNvSpPr txBox="1"/>
          <p:nvPr/>
        </p:nvSpPr>
        <p:spPr>
          <a:xfrm>
            <a:off x="5112643" y="628419"/>
            <a:ext cx="5724644" cy="5530741"/>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語阿難。不思議業。汝可知耶。汝身果報。不可思議。眾生業報亦不可思議。眾生善根不可思議。諸佛聖力。諸佛世界亦不可思議。其國眾生。功德善力。住行業地。及佛神力。故能爾耳。阿難白言。業因果報。不可思議。我於此法。實無所惑。但為將來眾生破除疑網。故發斯問。</a:t>
            </a:r>
          </a:p>
        </p:txBody>
      </p:sp>
    </p:spTree>
    <p:extLst>
      <p:ext uri="{BB962C8B-B14F-4D97-AF65-F5344CB8AC3E}">
        <p14:creationId xmlns:p14="http://schemas.microsoft.com/office/powerpoint/2010/main" val="353725"/>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2AF9DBDB-48C0-37EE-40CB-A41CF9D6486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
        <p:nvSpPr>
          <p:cNvPr id="6" name="文字方塊 5">
            <a:extLst>
              <a:ext uri="{FF2B5EF4-FFF2-40B4-BE49-F238E27FC236}">
                <a16:creationId xmlns:a16="http://schemas.microsoft.com/office/drawing/2014/main" id="{567D2657-3FCF-DFE4-6EE7-4E67C836F8DE}"/>
              </a:ext>
            </a:extLst>
          </p:cNvPr>
          <p:cNvSpPr txBox="1"/>
          <p:nvPr/>
        </p:nvSpPr>
        <p:spPr>
          <a:xfrm>
            <a:off x="5267106" y="621482"/>
            <a:ext cx="5724644"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語阿難。彼極樂界。無量功德。具足莊嚴。永無眾苦。諸難。惡趣。魔惱之名。亦無四時。寒暑。雨冥之異。復無大小江海。丘陵坑坎。荊棘沙礫。鐵圍。須彌。土石等山。惟以自然七寶。黃金為地。寬廣平正。不可限極。微妙奇麗。清淨莊嚴。超逾十方一切世界。</a:t>
            </a:r>
          </a:p>
        </p:txBody>
      </p:sp>
      <p:sp>
        <p:nvSpPr>
          <p:cNvPr id="7" name="文字方塊 6">
            <a:extLst>
              <a:ext uri="{FF2B5EF4-FFF2-40B4-BE49-F238E27FC236}">
                <a16:creationId xmlns:a16="http://schemas.microsoft.com/office/drawing/2014/main" id="{E70D0768-C006-418F-13AD-9AC5FAD17CC9}"/>
              </a:ext>
            </a:extLst>
          </p:cNvPr>
          <p:cNvSpPr txBox="1"/>
          <p:nvPr/>
        </p:nvSpPr>
        <p:spPr>
          <a:xfrm>
            <a:off x="40472" y="686802"/>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右段正明極樂世界依報莊嚴。是第一「國無惡道」，第卅九「莊嚴無盡」等願之成就。「無量功德，具足莊嚴」。</a:t>
            </a:r>
            <a:r>
              <a:rPr lang="en-US" altLang="zh-TW" sz="2800" dirty="0">
                <a:solidFill>
                  <a:schemeClr val="bg1">
                    <a:lumMod val="95000"/>
                  </a:schemeClr>
                </a:solidFill>
              </a:rPr>
              <a:t>《</a:t>
            </a:r>
            <a:r>
              <a:rPr lang="zh-TW" altLang="en-US" sz="2800" dirty="0">
                <a:solidFill>
                  <a:schemeClr val="bg1">
                    <a:lumMod val="95000"/>
                  </a:schemeClr>
                </a:solidFill>
              </a:rPr>
              <a:t>往生論</a:t>
            </a:r>
            <a:r>
              <a:rPr lang="en-US" altLang="zh-TW" sz="2800" dirty="0">
                <a:solidFill>
                  <a:schemeClr val="bg1">
                    <a:lumMod val="95000"/>
                  </a:schemeClr>
                </a:solidFill>
              </a:rPr>
              <a:t>》</a:t>
            </a:r>
            <a:r>
              <a:rPr lang="zh-TW" altLang="en-US" sz="2800" dirty="0">
                <a:solidFill>
                  <a:schemeClr val="bg1">
                    <a:lumMod val="95000"/>
                  </a:schemeClr>
                </a:solidFill>
              </a:rPr>
              <a:t>明三種功德莊嚴。一者彼佛國土。二者，阿彌陀佛。三者彼諸菩薩。（每一皆具無量功德莊嚴。）具此三種功德莊嚴，故云：「無量功德，具足莊嚴」。</a:t>
            </a:r>
          </a:p>
        </p:txBody>
      </p:sp>
    </p:spTree>
    <p:extLst>
      <p:ext uri="{BB962C8B-B14F-4D97-AF65-F5344CB8AC3E}">
        <p14:creationId xmlns:p14="http://schemas.microsoft.com/office/powerpoint/2010/main" val="11786946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32A6048-D34F-415F-61A1-0A7233DA9415}"/>
              </a:ext>
            </a:extLst>
          </p:cNvPr>
          <p:cNvSpPr txBox="1"/>
          <p:nvPr/>
        </p:nvSpPr>
        <p:spPr>
          <a:xfrm>
            <a:off x="3891984" y="837506"/>
            <a:ext cx="6955750"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永無眾苦。諸難。惡趣。魔惱之名。」「眾苦」者，苦以逼惱為義。苦事眾多。諸經論中為三苦、八苦等。三苦者，㈠苦苦。此身已是苦果。更加眾苦逼迫身心，苦上加苦，故曰苦苦。㈡壞苦。此土無真樂，雖有少分之樂，樂不久住。當樂壞時，不勝憂惱，故曰壞苦。㈢行苦。非苦非樂，因念念遷流，故名為行。終歸變滅，故曰行苦。上之三苦，極樂永離。</a:t>
            </a:r>
          </a:p>
        </p:txBody>
      </p:sp>
      <p:sp>
        <p:nvSpPr>
          <p:cNvPr id="5" name="匾額 4" descr="佛學概要十四講表 習講">
            <a:extLst>
              <a:ext uri="{FF2B5EF4-FFF2-40B4-BE49-F238E27FC236}">
                <a16:creationId xmlns:a16="http://schemas.microsoft.com/office/drawing/2014/main" id="{563F537D-1782-6123-C583-45A2924F6D8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Tree>
    <p:extLst>
      <p:ext uri="{BB962C8B-B14F-4D97-AF65-F5344CB8AC3E}">
        <p14:creationId xmlns:p14="http://schemas.microsoft.com/office/powerpoint/2010/main" val="2539664384"/>
      </p:ext>
    </p:extLst>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69D10BDC-D5DD-AECA-0E48-C9D548A28F05}"/>
              </a:ext>
            </a:extLst>
          </p:cNvPr>
          <p:cNvSpPr txBox="1"/>
          <p:nvPr/>
        </p:nvSpPr>
        <p:spPr>
          <a:xfrm>
            <a:off x="2134766" y="837506"/>
            <a:ext cx="864852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「諸難」，指八難，謂見佛聞法有障難。又名八無暇，謂無有閑暇以修道業也。八難者，</a:t>
            </a:r>
            <a:r>
              <a:rPr lang="en-US" altLang="zh-TW" sz="2800" dirty="0">
                <a:solidFill>
                  <a:schemeClr val="bg1">
                    <a:lumMod val="95000"/>
                  </a:schemeClr>
                </a:solidFill>
              </a:rPr>
              <a:t>《</a:t>
            </a:r>
            <a:r>
              <a:rPr lang="zh-TW" altLang="en-US" sz="2800" dirty="0">
                <a:solidFill>
                  <a:schemeClr val="bg1">
                    <a:lumMod val="95000"/>
                  </a:schemeClr>
                </a:solidFill>
              </a:rPr>
              <a:t>圓中鈔</a:t>
            </a:r>
            <a:r>
              <a:rPr lang="en-US" altLang="zh-TW" sz="2800" dirty="0">
                <a:solidFill>
                  <a:schemeClr val="bg1">
                    <a:lumMod val="95000"/>
                  </a:schemeClr>
                </a:solidFill>
              </a:rPr>
              <a:t>》</a:t>
            </a:r>
            <a:r>
              <a:rPr lang="zh-TW" altLang="en-US" sz="2800" dirty="0">
                <a:solidFill>
                  <a:schemeClr val="bg1">
                    <a:lumMod val="95000"/>
                  </a:schemeClr>
                </a:solidFill>
              </a:rPr>
              <a:t>曰：「一、地獄難。地獄之中，長夜冥冥，受苦無間，障於見佛聞法，是故名難。二、畜生難。畜生道中，受苦無窮，障於見佛聞法，是故名難。三、餓鬼難。餓鬼道中，受苦無量，障於見佛聞法。是故名難。四、長壽天難。謂此天以五百劫為壽。即色界第四禪中，無想天也。言無想者，以其心識不行，如冰魚蟄蟲。外道修行，多生其處。障於見佛聞法，是故名難。</a:t>
            </a:r>
          </a:p>
        </p:txBody>
      </p:sp>
      <p:sp>
        <p:nvSpPr>
          <p:cNvPr id="2" name="匾額 1" descr="佛學概要十四講表 習講">
            <a:extLst>
              <a:ext uri="{FF2B5EF4-FFF2-40B4-BE49-F238E27FC236}">
                <a16:creationId xmlns:a16="http://schemas.microsoft.com/office/drawing/2014/main" id="{50BD661D-2F7F-11F7-02B8-E98AA6E9E89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Tree>
    <p:extLst>
      <p:ext uri="{BB962C8B-B14F-4D97-AF65-F5344CB8AC3E}">
        <p14:creationId xmlns:p14="http://schemas.microsoft.com/office/powerpoint/2010/main" val="3483139813"/>
      </p:ext>
    </p:extLst>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匾額 7" descr="佛學概要十四講表 習講">
            <a:extLst>
              <a:ext uri="{FF2B5EF4-FFF2-40B4-BE49-F238E27FC236}">
                <a16:creationId xmlns:a16="http://schemas.microsoft.com/office/drawing/2014/main" id="{B47D7715-812C-F99F-42EC-48844E449A8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
        <p:nvSpPr>
          <p:cNvPr id="2" name="文字方塊 1">
            <a:extLst>
              <a:ext uri="{FF2B5EF4-FFF2-40B4-BE49-F238E27FC236}">
                <a16:creationId xmlns:a16="http://schemas.microsoft.com/office/drawing/2014/main" id="{FBE0ED48-66A6-0588-2C1A-AB2F64764B42}"/>
              </a:ext>
            </a:extLst>
          </p:cNvPr>
          <p:cNvSpPr txBox="1"/>
          <p:nvPr/>
        </p:nvSpPr>
        <p:spPr>
          <a:xfrm>
            <a:off x="118542" y="909514"/>
            <a:ext cx="10956846" cy="5367940"/>
          </a:xfrm>
          <a:prstGeom prst="rect">
            <a:avLst/>
          </a:prstGeom>
          <a:noFill/>
        </p:spPr>
        <p:txBody>
          <a:bodyPr vert="eaVert" wrap="square" rtlCol="0">
            <a:spAutoFit/>
          </a:bodyPr>
          <a:lstStyle/>
          <a:p>
            <a:pPr>
              <a:lnSpc>
                <a:spcPts val="4000"/>
              </a:lnSpc>
            </a:pPr>
            <a:r>
              <a:rPr lang="zh-TW" altLang="en-US" sz="2800" dirty="0">
                <a:solidFill>
                  <a:schemeClr val="bg1">
                    <a:lumMod val="95000"/>
                  </a:schemeClr>
                </a:solidFill>
              </a:rPr>
              <a:t>五、北鬱單越難。梵語鬱單越，華言勝處。謂此處感報，勝東西南三洲也。其人壽一千歲。命無中夭。為著樂故，不受教化。是以聖人不出其中。不得見佛聞法，故名為難。六、盲聾喑啞難。謂此等人，雖生中國，而業障深重，盲聾喑啞，諸根不具。值佛出世，而不能見佛。雖說大法，亦不能聞。故名為難。七、世智辯聰難。謂世間之人，邪智聰利者，惟務耽習外道經書，不信出世正法，故名為難。八、生在佛前佛後難。謂佛出現於世，為大導師。令諸眾生，離生死苦，得涅槃樂。人有緣者，乃得值遇。其生在佛前佛後者，由業重緣薄。既不見佛，亦不聞法，故名生在佛前佛後難。」又「此之八處。雖感報苦樂有異，而皆不得見佛，不聞正法，故總稱為難。」</a:t>
            </a:r>
          </a:p>
        </p:txBody>
      </p:sp>
    </p:spTree>
    <p:extLst>
      <p:ext uri="{BB962C8B-B14F-4D97-AF65-F5344CB8AC3E}">
        <p14:creationId xmlns:p14="http://schemas.microsoft.com/office/powerpoint/2010/main" val="3110558692"/>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9EA8F10A-5F0D-BB82-8F7B-BD0A7E68BE5F}"/>
              </a:ext>
            </a:extLst>
          </p:cNvPr>
          <p:cNvSpPr txBox="1"/>
          <p:nvPr/>
        </p:nvSpPr>
        <p:spPr>
          <a:xfrm>
            <a:off x="5080516" y="837506"/>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惡趣」即「惡道」。即地獄、餓鬼、畜生，三惡道也。「魔惱」。魔者，梵語魔羅之略。譯為能奪命、障礙、擾亂、破壞等。極樂世界永無魔惱者，因舉體是一清淨句也。乃「住真實慧」之所莊嚴，「真實之際」所開示，故能惠「真實之利」。於真實中，一法清淨，尚無魔惱之名，何況有實。</a:t>
            </a:r>
          </a:p>
        </p:txBody>
      </p:sp>
      <p:sp>
        <p:nvSpPr>
          <p:cNvPr id="5" name="匾額 4" descr="佛學概要十四講表 習講">
            <a:extLst>
              <a:ext uri="{FF2B5EF4-FFF2-40B4-BE49-F238E27FC236}">
                <a16:creationId xmlns:a16="http://schemas.microsoft.com/office/drawing/2014/main" id="{FAF5C16C-CC45-CC54-ACD5-D12069B26D8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
        <p:nvSpPr>
          <p:cNvPr id="2" name="文字方塊 1">
            <a:extLst>
              <a:ext uri="{FF2B5EF4-FFF2-40B4-BE49-F238E27FC236}">
                <a16:creationId xmlns:a16="http://schemas.microsoft.com/office/drawing/2014/main" id="{F165150A-2950-2968-83BE-240D9074836C}"/>
              </a:ext>
            </a:extLst>
          </p:cNvPr>
          <p:cNvSpPr txBox="1"/>
          <p:nvPr/>
        </p:nvSpPr>
        <p:spPr>
          <a:xfrm>
            <a:off x="2494806" y="837506"/>
            <a:ext cx="244169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「亦無四時、寒暑、雨冥之異」。「四時」者，春夏秋冬。「寒暑」者，大冷大熱。「雨冥」者，陰雨。</a:t>
            </a:r>
          </a:p>
        </p:txBody>
      </p:sp>
    </p:spTree>
    <p:extLst>
      <p:ext uri="{BB962C8B-B14F-4D97-AF65-F5344CB8AC3E}">
        <p14:creationId xmlns:p14="http://schemas.microsoft.com/office/powerpoint/2010/main" val="123707301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A3CE648-427F-D486-FE64-43033581C406}"/>
              </a:ext>
            </a:extLst>
          </p:cNvPr>
          <p:cNvSpPr txBox="1"/>
          <p:nvPr/>
        </p:nvSpPr>
        <p:spPr>
          <a:xfrm>
            <a:off x="1126654" y="745824"/>
            <a:ext cx="977703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「復無大小江海、丘陵坑坎、荊棘沙礫、鐵圍、須彌、土石等山」。無江海須彌等，續顯性功德成就。「須彌」者，譯為妙高山。乃一小世界之中心。四寶所成。處大海中，出水三百三十六萬里。</a:t>
            </a:r>
            <a:r>
              <a:rPr lang="zh-CN" altLang="en-US" sz="2800" dirty="0">
                <a:solidFill>
                  <a:schemeClr val="bg1">
                    <a:lumMod val="95000"/>
                  </a:schemeClr>
                </a:solidFill>
              </a:rPr>
              <a:t>共</a:t>
            </a:r>
            <a:r>
              <a:rPr lang="zh-TW" altLang="en-US" sz="2800" dirty="0">
                <a:solidFill>
                  <a:schemeClr val="bg1">
                    <a:lumMod val="95000"/>
                  </a:schemeClr>
                </a:solidFill>
              </a:rPr>
              <a:t>有九山八海。其外圍名曰「鐵圍山」，須彌山頂中央為帝釋天所居。餘卅二天，分住四側。四天王天，居山半腹。南瞻部洲等四大洲，在海之四方。（按太陽繞須彌。過去有人認為須彌山在地球上，顯係誤會，須彌乃較太陽更大之天體。南瞻部洲即地球。至於所謂「水」者，指流體。「海」者，指流體會積之處，非世間之實海也）。</a:t>
            </a:r>
          </a:p>
        </p:txBody>
      </p:sp>
      <p:sp>
        <p:nvSpPr>
          <p:cNvPr id="2" name="匾額 1" descr="佛學概要十四講表 習講">
            <a:extLst>
              <a:ext uri="{FF2B5EF4-FFF2-40B4-BE49-F238E27FC236}">
                <a16:creationId xmlns:a16="http://schemas.microsoft.com/office/drawing/2014/main" id="{8DAC7F0D-3292-487F-5839-2CB572564377}"/>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Tree>
    <p:extLst>
      <p:ext uri="{BB962C8B-B14F-4D97-AF65-F5344CB8AC3E}">
        <p14:creationId xmlns:p14="http://schemas.microsoft.com/office/powerpoint/2010/main" val="220813679"/>
      </p:ext>
    </p:extLst>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B7712039-CEF9-9565-3CEB-4B81009C8CED}"/>
              </a:ext>
            </a:extLst>
          </p:cNvPr>
          <p:cNvPicPr>
            <a:picLocks noChangeAspect="1"/>
          </p:cNvPicPr>
          <p:nvPr/>
        </p:nvPicPr>
        <p:blipFill>
          <a:blip r:embed="rId3"/>
          <a:stretch>
            <a:fillRect/>
          </a:stretch>
        </p:blipFill>
        <p:spPr>
          <a:xfrm>
            <a:off x="5058945" y="21639"/>
            <a:ext cx="7372965" cy="4272251"/>
          </a:xfrm>
          <a:prstGeom prst="rect">
            <a:avLst/>
          </a:prstGeom>
        </p:spPr>
      </p:pic>
      <p:pic>
        <p:nvPicPr>
          <p:cNvPr id="8" name="圖片 7">
            <a:extLst>
              <a:ext uri="{FF2B5EF4-FFF2-40B4-BE49-F238E27FC236}">
                <a16:creationId xmlns:a16="http://schemas.microsoft.com/office/drawing/2014/main" id="{1A67CC35-525F-D135-E766-058F9F5E9E8E}"/>
              </a:ext>
            </a:extLst>
          </p:cNvPr>
          <p:cNvPicPr>
            <a:picLocks noChangeAspect="1"/>
          </p:cNvPicPr>
          <p:nvPr/>
        </p:nvPicPr>
        <p:blipFill>
          <a:blip r:embed="rId4"/>
          <a:stretch>
            <a:fillRect/>
          </a:stretch>
        </p:blipFill>
        <p:spPr>
          <a:xfrm>
            <a:off x="5447135" y="3122634"/>
            <a:ext cx="6984776" cy="3736953"/>
          </a:xfrm>
          <a:prstGeom prst="rect">
            <a:avLst/>
          </a:prstGeom>
        </p:spPr>
      </p:pic>
      <p:pic>
        <p:nvPicPr>
          <p:cNvPr id="2" name="圖片 1">
            <a:extLst>
              <a:ext uri="{FF2B5EF4-FFF2-40B4-BE49-F238E27FC236}">
                <a16:creationId xmlns:a16="http://schemas.microsoft.com/office/drawing/2014/main" id="{BA12DC89-E964-42DF-D1C0-39E01837E63C}"/>
              </a:ext>
            </a:extLst>
          </p:cNvPr>
          <p:cNvPicPr>
            <a:picLocks noChangeAspect="1"/>
          </p:cNvPicPr>
          <p:nvPr/>
        </p:nvPicPr>
        <p:blipFill>
          <a:blip r:embed="rId5"/>
          <a:stretch>
            <a:fillRect/>
          </a:stretch>
        </p:blipFill>
        <p:spPr>
          <a:xfrm>
            <a:off x="-77" y="837506"/>
            <a:ext cx="5447211" cy="5996617"/>
          </a:xfrm>
          <a:prstGeom prst="rect">
            <a:avLst/>
          </a:prstGeom>
        </p:spPr>
      </p:pic>
    </p:spTree>
    <p:extLst>
      <p:ext uri="{BB962C8B-B14F-4D97-AF65-F5344CB8AC3E}">
        <p14:creationId xmlns:p14="http://schemas.microsoft.com/office/powerpoint/2010/main" val="2785303286"/>
      </p:ext>
    </p:extLst>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9E6CA2C4-BCA9-472F-542E-A7BDA757094D}"/>
              </a:ext>
            </a:extLst>
          </p:cNvPr>
          <p:cNvSpPr txBox="1"/>
          <p:nvPr/>
        </p:nvSpPr>
        <p:spPr>
          <a:xfrm>
            <a:off x="7372965" y="659246"/>
            <a:ext cx="3570208" cy="5541096"/>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「唯以自然七寶，黃金為地」。「自然七寶」者。</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曰：「娑婆穢國，雜業所感，故以泥土瓦礫為地體。彼土專以無漏淨心所現，故以七寶為其體。是布施持戒所攝取也。性不造作，故云自然。」</a:t>
            </a:r>
          </a:p>
        </p:txBody>
      </p:sp>
      <p:sp>
        <p:nvSpPr>
          <p:cNvPr id="2" name="匾額 1" descr="佛學概要十四講表 習講">
            <a:extLst>
              <a:ext uri="{FF2B5EF4-FFF2-40B4-BE49-F238E27FC236}">
                <a16:creationId xmlns:a16="http://schemas.microsoft.com/office/drawing/2014/main" id="{39A7016B-B83E-D077-E8A5-6FABB0F5796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
        <p:nvSpPr>
          <p:cNvPr id="3" name="文字方塊 2">
            <a:extLst>
              <a:ext uri="{FF2B5EF4-FFF2-40B4-BE49-F238E27FC236}">
                <a16:creationId xmlns:a16="http://schemas.microsoft.com/office/drawing/2014/main" id="{B81982DC-A0A4-B52C-004B-0F8365D2FBC9}"/>
              </a:ext>
            </a:extLst>
          </p:cNvPr>
          <p:cNvSpPr txBox="1"/>
          <p:nvPr/>
        </p:nvSpPr>
        <p:spPr>
          <a:xfrm>
            <a:off x="3658741" y="621482"/>
            <a:ext cx="3570208" cy="5541096"/>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「黃金為地」見小本經文。今曰：「自然七寶，黃金為地」，乃表性德自然之黃金等七寶，合成為地也。</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曰：「其佛國土，自然七寶，金、銀、琉璃、珊瑚、琥珀、硨磲、瑪瑙，合成為地。」</a:t>
            </a:r>
          </a:p>
        </p:txBody>
      </p:sp>
      <p:sp>
        <p:nvSpPr>
          <p:cNvPr id="4" name="文字方塊 3">
            <a:extLst>
              <a:ext uri="{FF2B5EF4-FFF2-40B4-BE49-F238E27FC236}">
                <a16:creationId xmlns:a16="http://schemas.microsoft.com/office/drawing/2014/main" id="{E6110DED-BC82-8F4A-B2F8-D3680D188229}"/>
              </a:ext>
            </a:extLst>
          </p:cNvPr>
          <p:cNvSpPr txBox="1"/>
          <p:nvPr/>
        </p:nvSpPr>
        <p:spPr>
          <a:xfrm>
            <a:off x="550590" y="621482"/>
            <a:ext cx="3005951" cy="5541096"/>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「寬廣平正，不可限極」。心淨土淨，心平地平，心地平等，則大地平正。</a:t>
            </a:r>
            <a:r>
              <a:rPr lang="en-US" altLang="zh-TW" sz="2800" dirty="0">
                <a:solidFill>
                  <a:schemeClr val="bg1">
                    <a:lumMod val="95000"/>
                  </a:schemeClr>
                </a:solidFill>
              </a:rPr>
              <a:t>《</a:t>
            </a:r>
            <a:r>
              <a:rPr lang="zh-TW" altLang="en-US" sz="2800" dirty="0">
                <a:solidFill>
                  <a:schemeClr val="bg1">
                    <a:lumMod val="95000"/>
                  </a:schemeClr>
                </a:solidFill>
              </a:rPr>
              <a:t>往生論</a:t>
            </a:r>
            <a:r>
              <a:rPr lang="en-US" altLang="zh-TW" sz="2800" dirty="0">
                <a:solidFill>
                  <a:schemeClr val="bg1">
                    <a:lumMod val="95000"/>
                  </a:schemeClr>
                </a:solidFill>
              </a:rPr>
              <a:t>》</a:t>
            </a:r>
            <a:r>
              <a:rPr lang="zh-TW" altLang="en-US" sz="2800" dirty="0">
                <a:solidFill>
                  <a:schemeClr val="bg1">
                    <a:lumMod val="95000"/>
                  </a:schemeClr>
                </a:solidFill>
              </a:rPr>
              <a:t>偈云：「究竟如虛空，廣大無邊際。」即此寬廣不可限極之意。</a:t>
            </a:r>
          </a:p>
        </p:txBody>
      </p:sp>
    </p:spTree>
    <p:extLst>
      <p:ext uri="{BB962C8B-B14F-4D97-AF65-F5344CB8AC3E}">
        <p14:creationId xmlns:p14="http://schemas.microsoft.com/office/powerpoint/2010/main" val="169664138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28985F20-5B76-15C3-FF76-D2BFE48530D1}"/>
              </a:ext>
            </a:extLst>
          </p:cNvPr>
          <p:cNvSpPr txBox="1"/>
          <p:nvPr/>
        </p:nvSpPr>
        <p:spPr>
          <a:xfrm>
            <a:off x="4546307" y="837506"/>
            <a:ext cx="63914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 「微妙奇麗，清淨莊嚴」。「妙」者，勝妙難思也。「微妙」者，則妙中之妙，難思中之難思也。「麗」者，美好也，光華也。「奇」者，異也，不耦也，特也，非常也。「奇麗」者，特異獨超之美妙與光華也。如極樂之地七寶所成，一一寶中，有五百色光。其光如華，又似星月，故云奇麗。「清淨莊嚴」。清淨者，永離染也，莊嚴者，具萬德也。</a:t>
            </a:r>
          </a:p>
        </p:txBody>
      </p:sp>
      <p:sp>
        <p:nvSpPr>
          <p:cNvPr id="5" name="匾額 4" descr="佛學概要十四講表 習講">
            <a:extLst>
              <a:ext uri="{FF2B5EF4-FFF2-40B4-BE49-F238E27FC236}">
                <a16:creationId xmlns:a16="http://schemas.microsoft.com/office/drawing/2014/main" id="{EC6E64EF-9A32-F75B-390F-F38D5F6F93F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
        <p:nvSpPr>
          <p:cNvPr id="2" name="文字方塊 1">
            <a:extLst>
              <a:ext uri="{FF2B5EF4-FFF2-40B4-BE49-F238E27FC236}">
                <a16:creationId xmlns:a16="http://schemas.microsoft.com/office/drawing/2014/main" id="{AB31496D-C0CD-B990-4140-6B5C0CC410C0}"/>
              </a:ext>
            </a:extLst>
          </p:cNvPr>
          <p:cNvSpPr txBox="1"/>
          <p:nvPr/>
        </p:nvSpPr>
        <p:spPr>
          <a:xfrm>
            <a:off x="304557" y="837506"/>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「超踰十方一切世界」。本經</a:t>
            </a:r>
            <a:r>
              <a:rPr lang="en-US" altLang="zh-TW" sz="2800" dirty="0">
                <a:solidFill>
                  <a:schemeClr val="bg1">
                    <a:lumMod val="95000"/>
                  </a:schemeClr>
                </a:solidFill>
              </a:rPr>
              <a:t>《</a:t>
            </a:r>
            <a:r>
              <a:rPr lang="zh-TW" altLang="en-US" sz="2800" dirty="0">
                <a:solidFill>
                  <a:schemeClr val="bg1">
                    <a:lumMod val="95000"/>
                  </a:schemeClr>
                </a:solidFill>
              </a:rPr>
              <a:t>至心精進第五</a:t>
            </a:r>
            <a:r>
              <a:rPr lang="en-US" altLang="zh-TW" sz="2800" dirty="0">
                <a:solidFill>
                  <a:schemeClr val="bg1">
                    <a:lumMod val="95000"/>
                  </a:schemeClr>
                </a:solidFill>
              </a:rPr>
              <a:t>》</a:t>
            </a:r>
            <a:r>
              <a:rPr lang="zh-TW" altLang="en-US" sz="2800" dirty="0">
                <a:solidFill>
                  <a:schemeClr val="bg1">
                    <a:lumMod val="95000"/>
                  </a:schemeClr>
                </a:solidFill>
              </a:rPr>
              <a:t>法藏比丘願作佛時，智慧、光明、國土、名字，皆聞十方。並曰「我立是願，都勝無數諸佛國者」。由於法藏菩薩因中發超勝無數佛國之願，至作佛時，本其所願，即自得之。</a:t>
            </a:r>
          </a:p>
        </p:txBody>
      </p:sp>
    </p:spTree>
    <p:extLst>
      <p:ext uri="{BB962C8B-B14F-4D97-AF65-F5344CB8AC3E}">
        <p14:creationId xmlns:p14="http://schemas.microsoft.com/office/powerpoint/2010/main" val="203172178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9AC0F744-0594-522B-96D0-0E40A21AEE5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
        <p:nvSpPr>
          <p:cNvPr id="6" name="文字方塊 5">
            <a:extLst>
              <a:ext uri="{FF2B5EF4-FFF2-40B4-BE49-F238E27FC236}">
                <a16:creationId xmlns:a16="http://schemas.microsoft.com/office/drawing/2014/main" id="{EC35BB2B-5C6A-A919-7075-51544C061F97}"/>
              </a:ext>
            </a:extLst>
          </p:cNvPr>
          <p:cNvSpPr txBox="1"/>
          <p:nvPr/>
        </p:nvSpPr>
        <p:spPr>
          <a:xfrm>
            <a:off x="8720013" y="70982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阿難聞已。白世尊言。若彼國土無須彌山。其四天王天。及忉利天依何而住。</a:t>
            </a:r>
          </a:p>
        </p:txBody>
      </p:sp>
      <p:sp>
        <p:nvSpPr>
          <p:cNvPr id="7" name="文字方塊 6">
            <a:extLst>
              <a:ext uri="{FF2B5EF4-FFF2-40B4-BE49-F238E27FC236}">
                <a16:creationId xmlns:a16="http://schemas.microsoft.com/office/drawing/2014/main" id="{E858CD14-F77A-35CC-7865-0926CEF5627C}"/>
              </a:ext>
            </a:extLst>
          </p:cNvPr>
          <p:cNvSpPr txBox="1"/>
          <p:nvPr/>
        </p:nvSpPr>
        <p:spPr>
          <a:xfrm>
            <a:off x="3793073" y="709820"/>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忉利天」，譯言三十三天。欲界六天中之第二，在須彌山之頂。中央有一天城，帝釋所居。四方各有八天城，總數為三十三處。故稱卅三天。此忉利天之諸天，與四天王天，皆依須彌山而住。阿難今聞佛說極樂世界無有須彌山，故問上述諸天，依何而住。</a:t>
            </a:r>
          </a:p>
        </p:txBody>
      </p:sp>
    </p:spTree>
    <p:extLst>
      <p:ext uri="{BB962C8B-B14F-4D97-AF65-F5344CB8AC3E}">
        <p14:creationId xmlns:p14="http://schemas.microsoft.com/office/powerpoint/2010/main" val="380259604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74B4CFEF-046C-C1ED-70D9-8FB245312223}"/>
              </a:ext>
            </a:extLst>
          </p:cNvPr>
          <p:cNvSpPr txBox="1"/>
          <p:nvPr/>
        </p:nvSpPr>
        <p:spPr>
          <a:xfrm>
            <a:off x="176018" y="726150"/>
            <a:ext cx="9879628"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 「夜摩」具名須夜摩。欲界天中第三天。四天王天及忉利天依須彌而住。名地居天。夜摩以上住於空中，名空居天。「色無色界」。「色」指色界諸天，「無色」指無色界諸天。皆位居欲界天之上，住於虛空。故世尊反問阿難，若無須彌，天即無有住處者，夜摩以上諸天，住於何所？今娑婆世界夜摩諸天，尚能不依須彌，能住於空。則彼土諸天，何須有須彌也。阿難答曰：因有不可思議業力，致使諸天依空而住。「業」者，</a:t>
            </a:r>
            <a:r>
              <a:rPr lang="en-US" altLang="zh-TW" sz="2800" dirty="0">
                <a:solidFill>
                  <a:schemeClr val="bg1">
                    <a:lumMod val="95000"/>
                  </a:schemeClr>
                </a:solidFill>
              </a:rPr>
              <a:t>《</a:t>
            </a:r>
            <a:r>
              <a:rPr lang="zh-TW" altLang="en-US" sz="2800" dirty="0">
                <a:solidFill>
                  <a:schemeClr val="bg1">
                    <a:lumMod val="95000"/>
                  </a:schemeClr>
                </a:solidFill>
              </a:rPr>
              <a:t>俱舍論記十三</a:t>
            </a:r>
            <a:r>
              <a:rPr lang="en-US" altLang="zh-TW" sz="2800" dirty="0">
                <a:solidFill>
                  <a:schemeClr val="bg1">
                    <a:lumMod val="95000"/>
                  </a:schemeClr>
                </a:solidFill>
              </a:rPr>
              <a:t>》</a:t>
            </a:r>
            <a:r>
              <a:rPr lang="zh-TW" altLang="en-US" sz="2800" dirty="0">
                <a:solidFill>
                  <a:schemeClr val="bg1">
                    <a:lumMod val="95000"/>
                  </a:schemeClr>
                </a:solidFill>
              </a:rPr>
              <a:t>曰「造作名業」。謂身口意之所作名業，作善名善業，作惡名惡業；善業有生樂果之力用，惡業有生苦果之力用，故名業力。</a:t>
            </a:r>
          </a:p>
        </p:txBody>
      </p:sp>
      <p:sp>
        <p:nvSpPr>
          <p:cNvPr id="4" name="文字方塊 3">
            <a:extLst>
              <a:ext uri="{FF2B5EF4-FFF2-40B4-BE49-F238E27FC236}">
                <a16:creationId xmlns:a16="http://schemas.microsoft.com/office/drawing/2014/main" id="{76D2F662-E545-B820-F231-99F73F27ED32}"/>
              </a:ext>
            </a:extLst>
          </p:cNvPr>
          <p:cNvSpPr txBox="1"/>
          <p:nvPr/>
        </p:nvSpPr>
        <p:spPr>
          <a:xfrm>
            <a:off x="10112553" y="70982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佛告阿難。夜摩。兜率乃至色無色界。一切諸天。依何而住。阿難白言。不可思議業力所致。</a:t>
            </a:r>
          </a:p>
        </p:txBody>
      </p:sp>
    </p:spTree>
    <p:extLst>
      <p:ext uri="{BB962C8B-B14F-4D97-AF65-F5344CB8AC3E}">
        <p14:creationId xmlns:p14="http://schemas.microsoft.com/office/powerpoint/2010/main" val="206592625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31C17F96-BE29-90A0-DBFF-1DE54315805F}"/>
              </a:ext>
            </a:extLst>
          </p:cNvPr>
          <p:cNvSpPr txBox="1"/>
          <p:nvPr/>
        </p:nvSpPr>
        <p:spPr>
          <a:xfrm>
            <a:off x="7421" y="745824"/>
            <a:ext cx="8392041" cy="5367940"/>
          </a:xfrm>
          <a:prstGeom prst="rect">
            <a:avLst/>
          </a:prstGeom>
          <a:noFill/>
        </p:spPr>
        <p:txBody>
          <a:bodyPr vert="eaVert" wrap="square" rtlCol="0">
            <a:spAutoFit/>
          </a:bodyPr>
          <a:lstStyle/>
          <a:p>
            <a:pPr>
              <a:lnSpc>
                <a:spcPts val="4000"/>
              </a:lnSpc>
            </a:pPr>
            <a:r>
              <a:rPr lang="zh-TW" altLang="en-US" sz="2800" dirty="0">
                <a:solidFill>
                  <a:schemeClr val="bg1">
                    <a:lumMod val="95000"/>
                  </a:schemeClr>
                </a:solidFill>
              </a:rPr>
              <a:t>「果報」者，據</a:t>
            </a:r>
            <a:r>
              <a:rPr lang="en-US" altLang="zh-TW" sz="2800" dirty="0">
                <a:solidFill>
                  <a:schemeClr val="bg1">
                    <a:lumMod val="95000"/>
                  </a:schemeClr>
                </a:solidFill>
              </a:rPr>
              <a:t>《</a:t>
            </a:r>
            <a:r>
              <a:rPr lang="zh-TW" altLang="en-US" sz="2800" dirty="0">
                <a:solidFill>
                  <a:schemeClr val="bg1">
                    <a:lumMod val="95000"/>
                  </a:schemeClr>
                </a:solidFill>
              </a:rPr>
              <a:t>箋註</a:t>
            </a:r>
            <a:r>
              <a:rPr lang="en-US" altLang="zh-TW" sz="2800" dirty="0">
                <a:solidFill>
                  <a:schemeClr val="bg1">
                    <a:lumMod val="95000"/>
                  </a:schemeClr>
                </a:solidFill>
              </a:rPr>
              <a:t>》</a:t>
            </a:r>
            <a:r>
              <a:rPr lang="zh-TW" altLang="en-US" sz="2800" dirty="0">
                <a:solidFill>
                  <a:schemeClr val="bg1">
                    <a:lumMod val="95000"/>
                  </a:schemeClr>
                </a:solidFill>
              </a:rPr>
              <a:t>意，果報指過去所行善惡，感得之結果與回報，故名果報。本為一體。若細區分，則吾人今日所遇之境界，由於過去世中，所造業因之結果，是名「果」，又對應於造業之緣而報者，名為「報」。正可生果之物曰因。助其因而促使得果者，名曰緣。譬如米麥之種子，因也。農夫之耕耘與雨露之滋潤等，緣也。今年米麥之成熟，是以去年米麥為種子，故對應於去年之米麥，則是果。對應於去年之農夫與雨露，則為報也。</a:t>
            </a:r>
          </a:p>
          <a:p>
            <a:pPr>
              <a:lnSpc>
                <a:spcPts val="4000"/>
              </a:lnSpc>
            </a:pPr>
            <a:r>
              <a:rPr lang="zh-TW" altLang="en-US" sz="2800" dirty="0">
                <a:solidFill>
                  <a:schemeClr val="bg1">
                    <a:lumMod val="95000"/>
                  </a:schemeClr>
                </a:solidFill>
              </a:rPr>
              <a:t>「不可思議」者，超情離見，非眾生思維語言之所能及。</a:t>
            </a:r>
          </a:p>
        </p:txBody>
      </p:sp>
      <p:sp>
        <p:nvSpPr>
          <p:cNvPr id="7" name="文字方塊 6">
            <a:extLst>
              <a:ext uri="{FF2B5EF4-FFF2-40B4-BE49-F238E27FC236}">
                <a16:creationId xmlns:a16="http://schemas.microsoft.com/office/drawing/2014/main" id="{87F3D5EA-784D-C26A-3531-388DC1F6F621}"/>
              </a:ext>
            </a:extLst>
          </p:cNvPr>
          <p:cNvSpPr txBox="1"/>
          <p:nvPr/>
        </p:nvSpPr>
        <p:spPr>
          <a:xfrm>
            <a:off x="8337901" y="654142"/>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佛語阿難。不思議業。汝可知耶。汝身果報。不可思議。眾生業報亦不可思議。眾生善根不可思議。諸佛聖力。諸佛世界亦不可思議。其國眾生。功德善力。住行業地。及佛神力。故能爾耳。</a:t>
            </a:r>
          </a:p>
        </p:txBody>
      </p:sp>
    </p:spTree>
    <p:extLst>
      <p:ext uri="{BB962C8B-B14F-4D97-AF65-F5344CB8AC3E}">
        <p14:creationId xmlns:p14="http://schemas.microsoft.com/office/powerpoint/2010/main" val="34911271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612895E9-4BDE-A5A2-11A7-0A2682714088}"/>
              </a:ext>
            </a:extLst>
          </p:cNvPr>
          <p:cNvSpPr txBox="1"/>
          <p:nvPr/>
        </p:nvSpPr>
        <p:spPr>
          <a:xfrm>
            <a:off x="8039422" y="837506"/>
            <a:ext cx="4044697" cy="5367940"/>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「眾生業報」。「業報」指業因與果報。由於善惡之業因，則遭受樂苦之果報。「眾生善根，不可思議」者</a:t>
            </a:r>
            <a:r>
              <a:rPr lang="zh-CN" altLang="en-US" sz="2800" dirty="0">
                <a:solidFill>
                  <a:schemeClr val="bg1">
                    <a:lumMod val="95000"/>
                  </a:schemeClr>
                </a:solidFill>
              </a:rPr>
              <a:t>，</a:t>
            </a:r>
            <a:r>
              <a:rPr lang="en-US" altLang="zh-TW" sz="2800" dirty="0">
                <a:solidFill>
                  <a:schemeClr val="bg1">
                    <a:lumMod val="95000"/>
                  </a:schemeClr>
                </a:solidFill>
              </a:rPr>
              <a:t>《</a:t>
            </a:r>
            <a:r>
              <a:rPr lang="zh-TW" altLang="en-US" sz="2800" dirty="0">
                <a:solidFill>
                  <a:schemeClr val="bg1">
                    <a:lumMod val="95000"/>
                  </a:schemeClr>
                </a:solidFill>
              </a:rPr>
              <a:t>法華經</a:t>
            </a:r>
            <a:r>
              <a:rPr lang="en-US" altLang="zh-TW" sz="2800" dirty="0">
                <a:solidFill>
                  <a:schemeClr val="bg1">
                    <a:lumMod val="95000"/>
                  </a:schemeClr>
                </a:solidFill>
              </a:rPr>
              <a:t>》</a:t>
            </a:r>
            <a:r>
              <a:rPr lang="zh-TW" altLang="en-US" sz="2800" dirty="0">
                <a:solidFill>
                  <a:schemeClr val="bg1">
                    <a:lumMod val="95000"/>
                  </a:schemeClr>
                </a:solidFill>
              </a:rPr>
              <a:t>曰：「若人散亂心，入於塔廟中，一稱南無佛，皆已成佛道。」深顯眾生善根，非思量分別之所能及。</a:t>
            </a:r>
          </a:p>
        </p:txBody>
      </p:sp>
      <p:sp>
        <p:nvSpPr>
          <p:cNvPr id="6" name="文字方塊 5">
            <a:extLst>
              <a:ext uri="{FF2B5EF4-FFF2-40B4-BE49-F238E27FC236}">
                <a16:creationId xmlns:a16="http://schemas.microsoft.com/office/drawing/2014/main" id="{360C70C7-969A-226B-8BF4-80918528B10D}"/>
              </a:ext>
            </a:extLst>
          </p:cNvPr>
          <p:cNvSpPr txBox="1"/>
          <p:nvPr/>
        </p:nvSpPr>
        <p:spPr>
          <a:xfrm>
            <a:off x="104685" y="855261"/>
            <a:ext cx="7904728" cy="5367940"/>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「諸佛聖力，諸佛世界，亦不可思議」。言諸佛者，通指十方如來。「聖力」。力者力用。又據</a:t>
            </a:r>
            <a:r>
              <a:rPr lang="en-US" altLang="zh-TW" sz="2800" dirty="0">
                <a:solidFill>
                  <a:schemeClr val="bg1">
                    <a:lumMod val="95000"/>
                  </a:schemeClr>
                </a:solidFill>
              </a:rPr>
              <a:t>《</a:t>
            </a:r>
            <a:r>
              <a:rPr lang="zh-TW" altLang="en-US" sz="2800" dirty="0">
                <a:solidFill>
                  <a:schemeClr val="bg1">
                    <a:lumMod val="95000"/>
                  </a:schemeClr>
                </a:solidFill>
              </a:rPr>
              <a:t>梵語名義大集</a:t>
            </a:r>
            <a:r>
              <a:rPr lang="en-US" altLang="zh-TW" sz="2800" dirty="0">
                <a:solidFill>
                  <a:schemeClr val="bg1">
                    <a:lumMod val="95000"/>
                  </a:schemeClr>
                </a:solidFill>
              </a:rPr>
              <a:t>》</a:t>
            </a:r>
            <a:r>
              <a:rPr lang="zh-TW" altLang="en-US" sz="2800" dirty="0">
                <a:solidFill>
                  <a:schemeClr val="bg1">
                    <a:lumMod val="95000"/>
                  </a:schemeClr>
                </a:solidFill>
              </a:rPr>
              <a:t>及</a:t>
            </a:r>
            <a:r>
              <a:rPr lang="en-US" altLang="zh-TW" sz="2800" dirty="0">
                <a:solidFill>
                  <a:schemeClr val="bg1">
                    <a:lumMod val="95000"/>
                  </a:schemeClr>
                </a:solidFill>
              </a:rPr>
              <a:t>《</a:t>
            </a:r>
            <a:r>
              <a:rPr lang="zh-TW" altLang="en-US" sz="2800" dirty="0">
                <a:solidFill>
                  <a:schemeClr val="bg1">
                    <a:lumMod val="95000"/>
                  </a:schemeClr>
                </a:solidFill>
              </a:rPr>
              <a:t>宗鏡錄</a:t>
            </a:r>
            <a:r>
              <a:rPr lang="en-US" altLang="zh-TW" sz="2800" dirty="0">
                <a:solidFill>
                  <a:schemeClr val="bg1">
                    <a:lumMod val="95000"/>
                  </a:schemeClr>
                </a:solidFill>
              </a:rPr>
              <a:t>》</a:t>
            </a:r>
            <a:r>
              <a:rPr lang="zh-TW" altLang="en-US" sz="2800" dirty="0">
                <a:solidFill>
                  <a:schemeClr val="bg1">
                    <a:lumMod val="95000"/>
                  </a:schemeClr>
                </a:solidFill>
              </a:rPr>
              <a:t>四十八，有五種力：㈠定力，㈡通力，㈢借識力，㈣大願力，㈤佛法之威德力。此五種力不可思議。故云聖力不可思議。現約今經，法藏大士住真實慧，於無量劫莊嚴佛土，德如普賢。開化顯示真實之際。欲令一切眾生皆得真實之利。以如是大願大行無量真實功德，故成就聖力與國土皆不可思議。</a:t>
            </a:r>
          </a:p>
        </p:txBody>
      </p:sp>
    </p:spTree>
    <p:extLst>
      <p:ext uri="{BB962C8B-B14F-4D97-AF65-F5344CB8AC3E}">
        <p14:creationId xmlns:p14="http://schemas.microsoft.com/office/powerpoint/2010/main" val="248542358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7AE6BBAF-BA49-5D65-4C3B-9CA4D59F7D19}"/>
              </a:ext>
            </a:extLst>
          </p:cNvPr>
          <p:cNvSpPr txBox="1"/>
          <p:nvPr/>
        </p:nvSpPr>
        <p:spPr>
          <a:xfrm>
            <a:off x="6395620" y="837506"/>
            <a:ext cx="4596130" cy="5367940"/>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其國眾生功德善力」。「其國」指極樂世界。諸往生者，發菩提心一向專念，種種正行、助行、定善、散善，求生淨土。持萬德圓具之名，入一乘大願之海。如是殊勝功德，無量無邊，故其力用，實難思議。修善所得之力用，稱為「善力」。</a:t>
            </a:r>
          </a:p>
        </p:txBody>
      </p:sp>
      <p:sp>
        <p:nvSpPr>
          <p:cNvPr id="5" name="匾額 4" descr="佛學概要十四講表 習講">
            <a:extLst>
              <a:ext uri="{FF2B5EF4-FFF2-40B4-BE49-F238E27FC236}">
                <a16:creationId xmlns:a16="http://schemas.microsoft.com/office/drawing/2014/main" id="{986E64F4-37CE-CFE0-A4BD-CBC18064B61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
        <p:nvSpPr>
          <p:cNvPr id="6" name="文字方塊 5">
            <a:extLst>
              <a:ext uri="{FF2B5EF4-FFF2-40B4-BE49-F238E27FC236}">
                <a16:creationId xmlns:a16="http://schemas.microsoft.com/office/drawing/2014/main" id="{F8EF9A84-D773-98F1-7AF3-DCA563CE311D}"/>
              </a:ext>
            </a:extLst>
          </p:cNvPr>
          <p:cNvSpPr txBox="1"/>
          <p:nvPr/>
        </p:nvSpPr>
        <p:spPr>
          <a:xfrm>
            <a:off x="195014" y="847428"/>
            <a:ext cx="6250429" cy="5367940"/>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極樂眾生因有無量功德善力，乃能安住於彌陀如來願行大業成就之地，故云「住行業地」。如第二卷第四十七願徵引</a:t>
            </a:r>
            <a:r>
              <a:rPr lang="en-US" altLang="zh-TW" sz="2800" dirty="0">
                <a:solidFill>
                  <a:schemeClr val="bg1">
                    <a:lumMod val="95000"/>
                  </a:schemeClr>
                </a:solidFill>
              </a:rPr>
              <a:t>《</a:t>
            </a:r>
            <a:r>
              <a:rPr lang="zh-TW" altLang="en-US" sz="2800" dirty="0">
                <a:solidFill>
                  <a:schemeClr val="bg1">
                    <a:lumMod val="95000"/>
                  </a:schemeClr>
                </a:solidFill>
              </a:rPr>
              <a:t>論註</a:t>
            </a:r>
            <a:r>
              <a:rPr lang="en-US" altLang="zh-TW" sz="2800" dirty="0">
                <a:solidFill>
                  <a:schemeClr val="bg1">
                    <a:lumMod val="95000"/>
                  </a:schemeClr>
                </a:solidFill>
              </a:rPr>
              <a:t>》</a:t>
            </a:r>
            <a:r>
              <a:rPr lang="zh-TW" altLang="en-US" sz="2800" dirty="0">
                <a:solidFill>
                  <a:schemeClr val="bg1">
                    <a:lumMod val="95000"/>
                  </a:schemeClr>
                </a:solidFill>
              </a:rPr>
              <a:t>，謂見彌陀身相，得平等身業，聞名得平等口業，遇光知法得平等意業。是即住於彌陀之行業地也。由於極樂眾生功德善力，安住彌陀行業地之力，及彼佛無上威神之力，是故極樂國土，不賴須彌，自然安住。</a:t>
            </a:r>
          </a:p>
        </p:txBody>
      </p:sp>
    </p:spTree>
    <p:extLst>
      <p:ext uri="{BB962C8B-B14F-4D97-AF65-F5344CB8AC3E}">
        <p14:creationId xmlns:p14="http://schemas.microsoft.com/office/powerpoint/2010/main" val="4182970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0B13E8F7-FF9F-0124-217B-5BEC3948336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第十六講</a:t>
            </a:r>
            <a:endParaRPr lang="en-US" altLang="zh-TW" dirty="0"/>
          </a:p>
        </p:txBody>
      </p:sp>
      <p:sp>
        <p:nvSpPr>
          <p:cNvPr id="7" name="文字方塊 6">
            <a:extLst>
              <a:ext uri="{FF2B5EF4-FFF2-40B4-BE49-F238E27FC236}">
                <a16:creationId xmlns:a16="http://schemas.microsoft.com/office/drawing/2014/main" id="{945A356E-AD87-A4FA-E03D-16CBAB635C84}"/>
              </a:ext>
            </a:extLst>
          </p:cNvPr>
          <p:cNvSpPr txBox="1"/>
          <p:nvPr/>
        </p:nvSpPr>
        <p:spPr>
          <a:xfrm>
            <a:off x="321198" y="745824"/>
            <a:ext cx="8263801"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阿難至此，始陳明發問之動機，蓋鑒於當來眾生，情執深重，於此疑惑，故代啟問。今世此界眾生，往往顛倒，謬執此界之現象與規律，以管測諸佛境界。甚至執一隅之見，以疑佛說。聞佛說極樂無須彌，便疑彼國諸天，依何而住。佛破其惑，故反問之。蓋以此界夜摩等天，亦不依須彌。焉能據忉利以下之事相，以疑極樂。阿難大權示現，為眾生而問。故不云「住空」。而答「不可思議」。於是引出世尊殊勝開示。道出全經要旨。蓋本經通身是一部「不可思議」也。</a:t>
            </a:r>
          </a:p>
        </p:txBody>
      </p:sp>
      <p:sp>
        <p:nvSpPr>
          <p:cNvPr id="8" name="文字方塊 7">
            <a:extLst>
              <a:ext uri="{FF2B5EF4-FFF2-40B4-BE49-F238E27FC236}">
                <a16:creationId xmlns:a16="http://schemas.microsoft.com/office/drawing/2014/main" id="{8B4DD645-0225-0167-480A-616BCA2CFB85}"/>
              </a:ext>
            </a:extLst>
          </p:cNvPr>
          <p:cNvSpPr txBox="1"/>
          <p:nvPr/>
        </p:nvSpPr>
        <p:spPr>
          <a:xfrm>
            <a:off x="8782149" y="70982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阿難白言。業因果報。不可思議。我於此法。實無所惑。但為將來眾生破除疑網。故發斯問。</a:t>
            </a:r>
          </a:p>
        </p:txBody>
      </p:sp>
    </p:spTree>
    <p:extLst>
      <p:ext uri="{BB962C8B-B14F-4D97-AF65-F5344CB8AC3E}">
        <p14:creationId xmlns:p14="http://schemas.microsoft.com/office/powerpoint/2010/main" val="381376919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32D26EA6-40C0-00E4-F16B-6FF304CB073C}"/>
              </a:ext>
            </a:extLst>
          </p:cNvPr>
          <p:cNvSpPr txBox="1"/>
          <p:nvPr/>
        </p:nvSpPr>
        <p:spPr>
          <a:xfrm>
            <a:off x="124553" y="43671"/>
            <a:ext cx="12064864" cy="2246769"/>
          </a:xfrm>
          <a:prstGeom prst="rect">
            <a:avLst/>
          </a:prstGeom>
          <a:noFill/>
        </p:spPr>
        <p:txBody>
          <a:bodyPr wrap="square" rtlCol="0">
            <a:spAutoFit/>
          </a:bodyPr>
          <a:lstStyle/>
          <a:p>
            <a:pPr>
              <a:lnSpc>
                <a:spcPts val="2800"/>
              </a:lnSpc>
            </a:pPr>
            <a:r>
              <a:rPr lang="zh-TW" altLang="en-US" sz="2600" dirty="0">
                <a:solidFill>
                  <a:schemeClr val="bg1"/>
                </a:solidFill>
              </a:rPr>
              <a:t>國界嚴淨第十一 </a:t>
            </a:r>
            <a:endParaRPr lang="en-US" altLang="zh-TW" sz="2600" dirty="0">
              <a:solidFill>
                <a:schemeClr val="bg1"/>
              </a:solidFill>
            </a:endParaRPr>
          </a:p>
          <a:p>
            <a:pPr>
              <a:lnSpc>
                <a:spcPts val="2800"/>
              </a:lnSpc>
            </a:pPr>
            <a:r>
              <a:rPr lang="zh-TW" altLang="en-US" sz="2600" dirty="0">
                <a:solidFill>
                  <a:schemeClr val="bg1"/>
                </a:solidFill>
              </a:rPr>
              <a:t>佛語阿難。彼極樂界。無量功德。具足莊嚴。永無眾苦。諸難。惡趣。魔惱之名。亦無四時。寒暑。雨冥之異。復無大小江海。丘陵坑坎。荊棘沙礫。鐵圍。須彌。土石等山。惟以自然七寶。黃金為地。寬廣平正。不可限極。微妙奇麗。清淨莊嚴。超逾十方一切世界。阿難聞已。白世尊言。若彼國土無須彌山。其四天王天。及忉利天依何而住。</a:t>
            </a:r>
          </a:p>
        </p:txBody>
      </p:sp>
      <p:sp>
        <p:nvSpPr>
          <p:cNvPr id="8" name="文字方塊 7">
            <a:extLst>
              <a:ext uri="{FF2B5EF4-FFF2-40B4-BE49-F238E27FC236}">
                <a16:creationId xmlns:a16="http://schemas.microsoft.com/office/drawing/2014/main" id="{093152E0-9126-86EE-B516-5B9DBCC03735}"/>
              </a:ext>
            </a:extLst>
          </p:cNvPr>
          <p:cNvSpPr txBox="1"/>
          <p:nvPr/>
        </p:nvSpPr>
        <p:spPr>
          <a:xfrm>
            <a:off x="62774" y="2214658"/>
            <a:ext cx="12064864" cy="4708981"/>
          </a:xfrm>
          <a:prstGeom prst="rect">
            <a:avLst/>
          </a:prstGeom>
          <a:noFill/>
        </p:spPr>
        <p:txBody>
          <a:bodyPr wrap="square" rtlCol="0">
            <a:spAutoFit/>
          </a:bodyPr>
          <a:lstStyle/>
          <a:p>
            <a:pPr>
              <a:lnSpc>
                <a:spcPts val="3000"/>
              </a:lnSpc>
            </a:pPr>
            <a:r>
              <a:rPr lang="en-US" altLang="zh-TW" sz="2600" b="1" dirty="0">
                <a:solidFill>
                  <a:schemeClr val="bg1"/>
                </a:solidFill>
              </a:rPr>
              <a:t>Chapter 11: Purity and </a:t>
            </a:r>
            <a:r>
              <a:rPr lang="en-US" altLang="zh-TW" sz="2600" b="1" dirty="0" err="1">
                <a:solidFill>
                  <a:schemeClr val="bg1"/>
                </a:solidFill>
              </a:rPr>
              <a:t>Splendour</a:t>
            </a:r>
            <a:r>
              <a:rPr lang="en-US" altLang="zh-TW" sz="2600" b="1" dirty="0">
                <a:solidFill>
                  <a:schemeClr val="bg1"/>
                </a:solidFill>
              </a:rPr>
              <a:t> of the Land</a:t>
            </a:r>
          </a:p>
          <a:p>
            <a:pPr>
              <a:lnSpc>
                <a:spcPts val="3000"/>
              </a:lnSpc>
            </a:pPr>
            <a:r>
              <a:rPr lang="en-US" altLang="zh-TW" sz="2600" b="1" dirty="0">
                <a:solidFill>
                  <a:schemeClr val="bg1"/>
                </a:solidFill>
              </a:rPr>
              <a:t>The Buddha said to </a:t>
            </a:r>
            <a:r>
              <a:rPr lang="en-US" altLang="zh-TW" sz="2600" b="1" dirty="0" err="1">
                <a:solidFill>
                  <a:schemeClr val="bg1"/>
                </a:solidFill>
              </a:rPr>
              <a:t>Ānanda</a:t>
            </a:r>
            <a:r>
              <a:rPr lang="en-US" altLang="zh-TW" sz="2600" b="1" dirty="0">
                <a:solidFill>
                  <a:schemeClr val="bg1"/>
                </a:solidFill>
              </a:rPr>
              <a:t>: “That Land of Ultimate Bliss is adorned with immeasurable virtues and perfections. It is forever free from all forms of suffering, hardships, evil destinies, and demonic disturbances. There are no names or traces of such things. Furthermore, there are no distinctions of the four seasons—no cold or heat, rain or darkness. There are no great or small rivers or seas, no hills or pits, no thorns, gravel, Mount </a:t>
            </a:r>
            <a:r>
              <a:rPr lang="en-US" altLang="zh-TW" sz="2600" b="1" dirty="0" err="1">
                <a:solidFill>
                  <a:schemeClr val="bg1"/>
                </a:solidFill>
              </a:rPr>
              <a:t>Cakravādas</a:t>
            </a:r>
            <a:r>
              <a:rPr lang="en-US" altLang="zh-TW" sz="2600" b="1" dirty="0">
                <a:solidFill>
                  <a:schemeClr val="bg1"/>
                </a:solidFill>
              </a:rPr>
              <a:t>, Mount </a:t>
            </a:r>
            <a:r>
              <a:rPr lang="en-US" altLang="zh-TW" sz="2600" b="1" dirty="0" err="1">
                <a:solidFill>
                  <a:schemeClr val="bg1"/>
                </a:solidFill>
              </a:rPr>
              <a:t>Sumerus</a:t>
            </a:r>
            <a:r>
              <a:rPr lang="en-US" altLang="zh-TW" sz="2600" b="1" dirty="0">
                <a:solidFill>
                  <a:schemeClr val="bg1"/>
                </a:solidFill>
              </a:rPr>
              <a:t>, or mountains of earth and stone. The land is composed solely of natural seven treasures, with the ground made of pure gold, vast, level, and boundless, wondrously beautiful and supremely pure, surpassing all worlds in the ten directions.” When </a:t>
            </a:r>
            <a:r>
              <a:rPr lang="en-US" altLang="zh-TW" sz="2600" b="1" dirty="0" err="1">
                <a:solidFill>
                  <a:schemeClr val="bg1"/>
                </a:solidFill>
              </a:rPr>
              <a:t>Ānanda</a:t>
            </a:r>
            <a:r>
              <a:rPr lang="en-US" altLang="zh-TW" sz="2600" b="1" dirty="0">
                <a:solidFill>
                  <a:schemeClr val="bg1"/>
                </a:solidFill>
              </a:rPr>
              <a:t> heard this, he said to the World-</a:t>
            </a:r>
            <a:r>
              <a:rPr lang="en-US" altLang="zh-TW" sz="2600" b="1" dirty="0" err="1">
                <a:solidFill>
                  <a:schemeClr val="bg1"/>
                </a:solidFill>
              </a:rPr>
              <a:t>Honoured</a:t>
            </a:r>
            <a:r>
              <a:rPr lang="en-US" altLang="zh-TW" sz="2600" b="1" dirty="0">
                <a:solidFill>
                  <a:schemeClr val="bg1"/>
                </a:solidFill>
              </a:rPr>
              <a:t> One: “If that land has no Mount Sumeru, upon what do the Four Heavenly Kings and the </a:t>
            </a:r>
            <a:r>
              <a:rPr lang="en-US" altLang="zh-TW" sz="2600" b="1" dirty="0" err="1">
                <a:solidFill>
                  <a:schemeClr val="bg1"/>
                </a:solidFill>
              </a:rPr>
              <a:t>Trāyastriṃśa</a:t>
            </a:r>
            <a:r>
              <a:rPr lang="en-US" altLang="zh-TW" sz="2600" b="1" dirty="0">
                <a:solidFill>
                  <a:schemeClr val="bg1"/>
                </a:solidFill>
              </a:rPr>
              <a:t> heavens abide?”</a:t>
            </a:r>
            <a:endParaRPr lang="zh-TW" altLang="en-US" sz="2600" b="1" dirty="0">
              <a:solidFill>
                <a:schemeClr val="bg1"/>
              </a:solidFill>
            </a:endParaRPr>
          </a:p>
        </p:txBody>
      </p:sp>
    </p:spTree>
    <p:extLst>
      <p:ext uri="{BB962C8B-B14F-4D97-AF65-F5344CB8AC3E}">
        <p14:creationId xmlns:p14="http://schemas.microsoft.com/office/powerpoint/2010/main" val="3069297043"/>
      </p:ext>
    </p:extLst>
  </p:cSld>
  <p:clrMapOvr>
    <a:overrideClrMapping bg1="lt1" tx1="dk1" bg2="lt2" tx2="dk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29BF929D-70DD-60D9-BEC5-7775579FBD47}"/>
              </a:ext>
            </a:extLst>
          </p:cNvPr>
          <p:cNvSpPr txBox="1"/>
          <p:nvPr/>
        </p:nvSpPr>
        <p:spPr>
          <a:xfrm>
            <a:off x="125549" y="117426"/>
            <a:ext cx="12064864" cy="2015936"/>
          </a:xfrm>
          <a:prstGeom prst="rect">
            <a:avLst/>
          </a:prstGeom>
          <a:noFill/>
        </p:spPr>
        <p:txBody>
          <a:bodyPr wrap="square" rtlCol="0">
            <a:spAutoFit/>
          </a:bodyPr>
          <a:lstStyle/>
          <a:p>
            <a:pPr>
              <a:lnSpc>
                <a:spcPts val="3000"/>
              </a:lnSpc>
            </a:pPr>
            <a:r>
              <a:rPr lang="zh-TW" altLang="en-US" sz="2700" dirty="0">
                <a:solidFill>
                  <a:schemeClr val="bg1"/>
                </a:solidFill>
              </a:rPr>
              <a:t>佛告阿難。夜摩。兜率乃至色無色界。一切諸天。依何而住。阿難白言。不可思議業力所致。佛語阿難。不思議業。汝可知耶。汝身果報。不可思議。眾生業報亦不可思議。眾生善根不可思議。諸佛聖力。諸佛世界亦不可思議。其國眾生。功德善力。住行業地。及佛神力。故能爾耳。阿難白言。業因果報。不可思議。我於此法。實無所惑。但為將來眾生破除疑網。故發斯問。</a:t>
            </a:r>
          </a:p>
        </p:txBody>
      </p:sp>
      <p:sp>
        <p:nvSpPr>
          <p:cNvPr id="8" name="文字方塊 7">
            <a:extLst>
              <a:ext uri="{FF2B5EF4-FFF2-40B4-BE49-F238E27FC236}">
                <a16:creationId xmlns:a16="http://schemas.microsoft.com/office/drawing/2014/main" id="{362C66DE-51D1-E2E2-78F0-6CF0EE617678}"/>
              </a:ext>
            </a:extLst>
          </p:cNvPr>
          <p:cNvSpPr txBox="1"/>
          <p:nvPr/>
        </p:nvSpPr>
        <p:spPr>
          <a:xfrm>
            <a:off x="98726" y="2150607"/>
            <a:ext cx="12064864" cy="4708981"/>
          </a:xfrm>
          <a:prstGeom prst="rect">
            <a:avLst/>
          </a:prstGeom>
          <a:noFill/>
        </p:spPr>
        <p:txBody>
          <a:bodyPr wrap="square" rtlCol="0">
            <a:spAutoFit/>
          </a:bodyPr>
          <a:lstStyle/>
          <a:p>
            <a:pPr>
              <a:lnSpc>
                <a:spcPts val="3000"/>
              </a:lnSpc>
            </a:pPr>
            <a:r>
              <a:rPr lang="en-US" altLang="zh-TW" sz="2700" b="1" dirty="0">
                <a:solidFill>
                  <a:schemeClr val="bg1"/>
                </a:solidFill>
              </a:rPr>
              <a:t>The Buddha said to </a:t>
            </a:r>
            <a:r>
              <a:rPr lang="en-US" altLang="zh-TW" sz="2700" b="1" dirty="0" err="1">
                <a:solidFill>
                  <a:schemeClr val="bg1"/>
                </a:solidFill>
              </a:rPr>
              <a:t>Ānanda</a:t>
            </a:r>
            <a:r>
              <a:rPr lang="en-US" altLang="zh-TW" sz="2700" b="1" dirty="0">
                <a:solidFill>
                  <a:schemeClr val="bg1"/>
                </a:solidFill>
              </a:rPr>
              <a:t>: “Tell me, upon what do the heavens of </a:t>
            </a:r>
            <a:r>
              <a:rPr lang="en-US" altLang="zh-TW" sz="2700" b="1" dirty="0" err="1">
                <a:solidFill>
                  <a:schemeClr val="bg1"/>
                </a:solidFill>
              </a:rPr>
              <a:t>Yāma</a:t>
            </a:r>
            <a:r>
              <a:rPr lang="en-US" altLang="zh-TW" sz="2700" b="1" dirty="0">
                <a:solidFill>
                  <a:schemeClr val="bg1"/>
                </a:solidFill>
              </a:rPr>
              <a:t>, </a:t>
            </a:r>
            <a:r>
              <a:rPr lang="en-US" altLang="zh-TW" sz="2700" b="1" dirty="0" err="1">
                <a:solidFill>
                  <a:schemeClr val="bg1"/>
                </a:solidFill>
              </a:rPr>
              <a:t>Tuṣita</a:t>
            </a:r>
            <a:r>
              <a:rPr lang="en-US" altLang="zh-TW" sz="2700" b="1" dirty="0">
                <a:solidFill>
                  <a:schemeClr val="bg1"/>
                </a:solidFill>
              </a:rPr>
              <a:t>, and even the Form and Formless Realms abide?” </a:t>
            </a:r>
            <a:r>
              <a:rPr lang="en-US" altLang="zh-TW" sz="2700" b="1" dirty="0" err="1">
                <a:solidFill>
                  <a:schemeClr val="bg1"/>
                </a:solidFill>
              </a:rPr>
              <a:t>Ānanda</a:t>
            </a:r>
            <a:r>
              <a:rPr lang="en-US" altLang="zh-TW" sz="2700" b="1" dirty="0">
                <a:solidFill>
                  <a:schemeClr val="bg1"/>
                </a:solidFill>
              </a:rPr>
              <a:t> replied: “They abide through inconceivable karmic power.” The Buddha </a:t>
            </a:r>
            <a:r>
              <a:rPr lang="en-US" altLang="zh-TW" sz="2700" b="1" dirty="0" err="1">
                <a:solidFill>
                  <a:schemeClr val="bg1"/>
                </a:solidFill>
              </a:rPr>
              <a:t>said:“Indeed</a:t>
            </a:r>
            <a:r>
              <a:rPr lang="en-US" altLang="zh-TW" sz="2700" b="1" dirty="0">
                <a:solidFill>
                  <a:schemeClr val="bg1"/>
                </a:solidFill>
              </a:rPr>
              <a:t>, </a:t>
            </a:r>
            <a:r>
              <a:rPr lang="en-US" altLang="zh-TW" sz="2700" b="1" dirty="0" err="1">
                <a:solidFill>
                  <a:schemeClr val="bg1"/>
                </a:solidFill>
              </a:rPr>
              <a:t>Ānanda</a:t>
            </a:r>
            <a:r>
              <a:rPr lang="en-US" altLang="zh-TW" sz="2700" b="1" dirty="0">
                <a:solidFill>
                  <a:schemeClr val="bg1"/>
                </a:solidFill>
              </a:rPr>
              <a:t>, do you understand what inconceivable karma means? The karmic retribution of your own body is inconceivable; the karmic results of all beings are likewise inconceivable. The good roots of beings are inconceivable; the sacred power of the Buddhas, and the Buddha-lands themselves, are all inconceivable. Because of the power of the beings’ merit and virtue, their karmic causes and results, and the Buddha’s divine power, they are able to abide as such.”</a:t>
            </a:r>
            <a:r>
              <a:rPr lang="en-US" altLang="zh-TW" sz="2700" b="1" dirty="0" err="1">
                <a:solidFill>
                  <a:schemeClr val="bg1"/>
                </a:solidFill>
              </a:rPr>
              <a:t>Ānanda</a:t>
            </a:r>
            <a:r>
              <a:rPr lang="en-US" altLang="zh-TW" sz="2700" b="1" dirty="0">
                <a:solidFill>
                  <a:schemeClr val="bg1"/>
                </a:solidFill>
              </a:rPr>
              <a:t> then said: “Indeed, the causes, conditions, and retributions of karma are beyond comprehension. I have no doubt regarding this Dharma. I only ask this question to dispel the web of doubts for future beings.”</a:t>
            </a:r>
            <a:endParaRPr lang="zh-TW" altLang="en-US" sz="2700" b="1" dirty="0">
              <a:solidFill>
                <a:schemeClr val="bg1"/>
              </a:solidFill>
            </a:endParaRPr>
          </a:p>
        </p:txBody>
      </p:sp>
    </p:spTree>
    <p:extLst>
      <p:ext uri="{BB962C8B-B14F-4D97-AF65-F5344CB8AC3E}">
        <p14:creationId xmlns:p14="http://schemas.microsoft.com/office/powerpoint/2010/main" val="1950264792"/>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39167</TotalTime>
  <Words>8759</Words>
  <Application>Microsoft Office PowerPoint</Application>
  <PresentationFormat>自訂</PresentationFormat>
  <Paragraphs>221</Paragraphs>
  <Slides>47</Slides>
  <Notes>1</Notes>
  <HiddenSlides>0</HiddenSlides>
  <MMClips>0</MMClips>
  <ScaleCrop>false</ScaleCrop>
  <HeadingPairs>
    <vt:vector size="6" baseType="variant">
      <vt:variant>
        <vt:lpstr>使用字型</vt:lpstr>
      </vt:variant>
      <vt:variant>
        <vt:i4>3</vt:i4>
      </vt:variant>
      <vt:variant>
        <vt:lpstr>佈景主題</vt:lpstr>
      </vt:variant>
      <vt:variant>
        <vt:i4>1</vt:i4>
      </vt:variant>
      <vt:variant>
        <vt:lpstr>投影片標題</vt:lpstr>
      </vt:variant>
      <vt:variant>
        <vt:i4>47</vt:i4>
      </vt:variant>
    </vt:vector>
  </HeadingPairs>
  <TitlesOfParts>
    <vt:vector size="51" baseType="lpstr">
      <vt:lpstr>新細明體</vt:lpstr>
      <vt:lpstr>Arial</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845</cp:revision>
  <dcterms:created xsi:type="dcterms:W3CDTF">2019-12-17T19:51:00Z</dcterms:created>
  <dcterms:modified xsi:type="dcterms:W3CDTF">2025-10-10T20:57:10Z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