
<file path=[Content_Types].xml><?xml version="1.0" encoding="utf-8"?>
<Types xmlns="http://schemas.openxmlformats.org/package/2006/content-types">
  <Default Extension="bin" ContentType="application/vnd.openxmlformats-officedocument.oleObject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5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6.xml" ContentType="application/vnd.openxmlformats-officedocument.presentationml.notesSlide+xml"/>
  <Override PartName="/ppt/tags/tag11.xml" ContentType="application/vnd.openxmlformats-officedocument.presentationml.tags+xml"/>
  <Override PartName="/ppt/notesSlides/notesSlide7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8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notesSlides/notesSlide9.xml" ContentType="application/vnd.openxmlformats-officedocument.presentationml.notesSlide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notesSlides/notesSlide10.xml" ContentType="application/vnd.openxmlformats-officedocument.presentationml.notesSlide+xml"/>
  <Override PartName="/ppt/tags/tag24.xml" ContentType="application/vnd.openxmlformats-officedocument.presentationml.tags+xml"/>
  <Override PartName="/ppt/notesSlides/notesSlide11.xml" ContentType="application/vnd.openxmlformats-officedocument.presentationml.notesSlide+xml"/>
  <Override PartName="/ppt/tags/tag25.xml" ContentType="application/vnd.openxmlformats-officedocument.presentationml.tags+xml"/>
  <Override PartName="/ppt/notesSlides/notesSlide12.xml" ContentType="application/vnd.openxmlformats-officedocument.presentationml.notesSlide+xml"/>
  <Override PartName="/ppt/tags/tag2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</p:sldMasterIdLst>
  <p:notesMasterIdLst>
    <p:notesMasterId r:id="rId64"/>
  </p:notesMasterIdLst>
  <p:handoutMasterIdLst>
    <p:handoutMasterId r:id="rId65"/>
  </p:handoutMasterIdLst>
  <p:sldIdLst>
    <p:sldId id="257" r:id="rId2"/>
    <p:sldId id="413" r:id="rId3"/>
    <p:sldId id="354" r:id="rId4"/>
    <p:sldId id="359" r:id="rId5"/>
    <p:sldId id="362" r:id="rId6"/>
    <p:sldId id="364" r:id="rId7"/>
    <p:sldId id="365" r:id="rId8"/>
    <p:sldId id="370" r:id="rId9"/>
    <p:sldId id="371" r:id="rId10"/>
    <p:sldId id="372" r:id="rId11"/>
    <p:sldId id="375" r:id="rId12"/>
    <p:sldId id="376" r:id="rId13"/>
    <p:sldId id="379" r:id="rId14"/>
    <p:sldId id="380" r:id="rId15"/>
    <p:sldId id="381" r:id="rId16"/>
    <p:sldId id="382" r:id="rId17"/>
    <p:sldId id="383" r:id="rId18"/>
    <p:sldId id="384" r:id="rId19"/>
    <p:sldId id="386" r:id="rId20"/>
    <p:sldId id="388" r:id="rId21"/>
    <p:sldId id="414" r:id="rId22"/>
    <p:sldId id="389" r:id="rId23"/>
    <p:sldId id="393" r:id="rId24"/>
    <p:sldId id="394" r:id="rId25"/>
    <p:sldId id="355" r:id="rId26"/>
    <p:sldId id="356" r:id="rId27"/>
    <p:sldId id="357" r:id="rId28"/>
    <p:sldId id="358" r:id="rId29"/>
    <p:sldId id="395" r:id="rId30"/>
    <p:sldId id="360" r:id="rId31"/>
    <p:sldId id="361" r:id="rId32"/>
    <p:sldId id="396" r:id="rId33"/>
    <p:sldId id="363" r:id="rId34"/>
    <p:sldId id="397" r:id="rId35"/>
    <p:sldId id="398" r:id="rId36"/>
    <p:sldId id="366" r:id="rId37"/>
    <p:sldId id="367" r:id="rId38"/>
    <p:sldId id="368" r:id="rId39"/>
    <p:sldId id="369" r:id="rId40"/>
    <p:sldId id="399" r:id="rId41"/>
    <p:sldId id="400" r:id="rId42"/>
    <p:sldId id="401" r:id="rId43"/>
    <p:sldId id="373" r:id="rId44"/>
    <p:sldId id="374" r:id="rId45"/>
    <p:sldId id="402" r:id="rId46"/>
    <p:sldId id="403" r:id="rId47"/>
    <p:sldId id="377" r:id="rId48"/>
    <p:sldId id="378" r:id="rId49"/>
    <p:sldId id="404" r:id="rId50"/>
    <p:sldId id="405" r:id="rId51"/>
    <p:sldId id="406" r:id="rId52"/>
    <p:sldId id="407" r:id="rId53"/>
    <p:sldId id="408" r:id="rId54"/>
    <p:sldId id="409" r:id="rId55"/>
    <p:sldId id="385" r:id="rId56"/>
    <p:sldId id="387" r:id="rId57"/>
    <p:sldId id="410" r:id="rId58"/>
    <p:sldId id="411" r:id="rId59"/>
    <p:sldId id="390" r:id="rId60"/>
    <p:sldId id="391" r:id="rId61"/>
    <p:sldId id="392" r:id="rId62"/>
    <p:sldId id="412" r:id="rId63"/>
  </p:sldIdLst>
  <p:sldSz cx="9902825" cy="6858000"/>
  <p:notesSz cx="6858000" cy="9144000"/>
  <p:custDataLst>
    <p:tags r:id="rId66"/>
  </p:custDataLst>
  <p:defaultTextStyle>
    <a:defPPr>
      <a:defRPr lang="en-US"/>
    </a:defPPr>
    <a:lvl1pPr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33">
          <p15:clr>
            <a:srgbClr val="A4A3A4"/>
          </p15:clr>
        </p15:guide>
        <p15:guide id="2" orient="horz" pos="538">
          <p15:clr>
            <a:srgbClr val="A4A3A4"/>
          </p15:clr>
        </p15:guide>
        <p15:guide id="3" orient="horz" pos="1059">
          <p15:clr>
            <a:srgbClr val="A4A3A4"/>
          </p15:clr>
        </p15:guide>
        <p15:guide id="4" orient="horz" pos="3939">
          <p15:clr>
            <a:srgbClr val="A4A3A4"/>
          </p15:clr>
        </p15:guide>
        <p15:guide id="5" pos="5977">
          <p15:clr>
            <a:srgbClr val="A4A3A4"/>
          </p15:clr>
        </p15:guide>
        <p15:guide id="6" pos="384">
          <p15:clr>
            <a:srgbClr val="A4A3A4"/>
          </p15:clr>
        </p15:guide>
        <p15:guide id="7" pos="573">
          <p15:clr>
            <a:srgbClr val="A4A3A4"/>
          </p15:clr>
        </p15:guide>
        <p15:guide id="8" pos="246">
          <p15:clr>
            <a:srgbClr val="A4A3A4"/>
          </p15:clr>
        </p15:guide>
        <p15:guide id="9" pos="6237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0D2"/>
    <a:srgbClr val="FFCC00"/>
    <a:srgbClr val="CCFFCC"/>
    <a:srgbClr val="FFFFCC"/>
    <a:srgbClr val="CCFFFF"/>
    <a:srgbClr val="FF0000"/>
    <a:srgbClr val="FF3399"/>
    <a:srgbClr val="00FFCC"/>
    <a:srgbClr val="00FF99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53" autoAdjust="0"/>
    <p:restoredTop sz="99754" autoAdjust="0"/>
  </p:normalViewPr>
  <p:slideViewPr>
    <p:cSldViewPr showGuides="1">
      <p:cViewPr varScale="1">
        <p:scale>
          <a:sx n="114" d="100"/>
          <a:sy n="114" d="100"/>
        </p:scale>
        <p:origin x="1536" y="108"/>
      </p:cViewPr>
      <p:guideLst>
        <p:guide orient="horz" pos="1933"/>
        <p:guide orient="horz" pos="538"/>
        <p:guide orient="horz" pos="1059"/>
        <p:guide orient="horz" pos="3939"/>
        <p:guide pos="5977"/>
        <p:guide pos="384"/>
        <p:guide pos="573"/>
        <p:guide pos="246"/>
        <p:guide pos="623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gs" Target="tags/tag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notesMaster" Target="notesMasters/notesMaster1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829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fld id="{1B89D26B-ED6C-4127-9818-7A7C85DC69FB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3278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2CAE4D-1AE0-4A6D-A1CF-8D994AB6A9EC}" type="datetimeFigureOut">
              <a:rPr lang="en-GB" smtClean="0"/>
              <a:pPr/>
              <a:t>27/02/2021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54088" y="685800"/>
            <a:ext cx="4949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2177A2-074A-4627-B4BB-21BAF3A5364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150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>
                <a:latin typeface="Arial" pitchFamily="34" charset="0"/>
              </a:rPr>
              <a:t>Figure 1.5  All operations are input-transformation-output processes</a:t>
            </a: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4F2C164-9CA5-452B-8FC2-218A04D1A9FF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373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baseline="-25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2177A2-074A-4627-B4BB-21BAF3A53642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4676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FC6D52A-1013-4F2F-9C41-0DE5D1FCD1B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0945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66DF24-EDC7-44EF-8ADA-C5119B2E9C2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981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8D2265-4CCC-4AE0-8092-A47FBEFA762D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572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>
                <a:latin typeface="Arial" pitchFamily="34" charset="0"/>
              </a:rPr>
              <a:t>Figure 3.9  Some typical structural and infrastructural operations strategy decisions</a:t>
            </a:r>
          </a:p>
          <a:p>
            <a:endParaRPr lang="en-IN" b="1" i="0" baseline="0" dirty="0">
              <a:latin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BF056F4-F467-4973-96D2-313484136517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7969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13F8B54-2F2A-4936-A82F-F6E34E8C3F10}" type="slidenum">
              <a:rPr lang="en-US" altLang="zh-CN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24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5059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zh-CN" sz="1800">
              <a:latin typeface="Arial" panose="020B0604020202020204" pitchFamily="34" charset="0"/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r>
              <a:rPr lang="en-US" altLang="zh-CN">
                <a:latin typeface="Times New Roman" panose="02020603050405020304" pitchFamily="18" charset="0"/>
              </a:rPr>
              <a:t>2</a:t>
            </a:r>
          </a:p>
        </p:txBody>
      </p:sp>
      <p:sp>
        <p:nvSpPr>
          <p:cNvPr id="45061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zh-CN" sz="1800">
              <a:latin typeface="Arial" panose="020B0604020202020204" pitchFamily="34" charset="0"/>
            </a:endParaRPr>
          </a:p>
        </p:txBody>
      </p:sp>
      <p:sp>
        <p:nvSpPr>
          <p:cNvPr id="45062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zh-CN" sz="1800">
              <a:latin typeface="Arial" panose="020B0604020202020204" pitchFamily="34" charset="0"/>
            </a:endParaRPr>
          </a:p>
        </p:txBody>
      </p:sp>
      <p:sp>
        <p:nvSpPr>
          <p:cNvPr id="45063" name="Rectangle 6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20775" y="800100"/>
            <a:ext cx="4616450" cy="3198813"/>
          </a:xfrm>
          <a:solidFill>
            <a:srgbClr val="FFFFFF"/>
          </a:solidFill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64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901763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3BEC6CC-24FA-4CD5-9ADB-A31100E21041}" type="slidenum">
              <a:rPr lang="en-US" altLang="zh-CN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27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608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zh-CN" sz="1800">
              <a:latin typeface="Arial" panose="020B0604020202020204" pitchFamily="34" charset="0"/>
            </a:endParaRPr>
          </a:p>
        </p:txBody>
      </p:sp>
      <p:sp>
        <p:nvSpPr>
          <p:cNvPr id="4608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r>
              <a:rPr lang="en-US" altLang="zh-CN">
                <a:latin typeface="Times New Roman" panose="02020603050405020304" pitchFamily="18" charset="0"/>
              </a:rPr>
              <a:t>3</a:t>
            </a:r>
          </a:p>
        </p:txBody>
      </p:sp>
      <p:sp>
        <p:nvSpPr>
          <p:cNvPr id="4608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zh-CN" sz="1800">
              <a:latin typeface="Arial" panose="020B0604020202020204" pitchFamily="34" charset="0"/>
            </a:endParaRPr>
          </a:p>
        </p:txBody>
      </p:sp>
      <p:sp>
        <p:nvSpPr>
          <p:cNvPr id="4608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zh-CN" sz="1800">
              <a:latin typeface="Arial" panose="020B0604020202020204" pitchFamily="34" charset="0"/>
            </a:endParaRPr>
          </a:p>
        </p:txBody>
      </p:sp>
      <p:sp>
        <p:nvSpPr>
          <p:cNvPr id="46087" name="Rectangle 6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20775" y="800100"/>
            <a:ext cx="4616450" cy="3198813"/>
          </a:xfrm>
          <a:solidFill>
            <a:srgbClr val="FFFFFF"/>
          </a:solidFill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379311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CC841BC-3ED6-4AF7-9EA8-7445F8A70EF4}" type="slidenum">
              <a:rPr lang="en-US" altLang="zh-CN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33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7107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zh-CN" sz="1800">
              <a:latin typeface="Arial" panose="020B0604020202020204" pitchFamily="34" charset="0"/>
            </a:endParaRPr>
          </a:p>
        </p:txBody>
      </p:sp>
      <p:sp>
        <p:nvSpPr>
          <p:cNvPr id="47108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r>
              <a:rPr lang="en-US" altLang="zh-CN">
                <a:latin typeface="Times New Roman" panose="02020603050405020304" pitchFamily="18" charset="0"/>
              </a:rPr>
              <a:t>4</a:t>
            </a:r>
          </a:p>
        </p:txBody>
      </p:sp>
      <p:sp>
        <p:nvSpPr>
          <p:cNvPr id="47109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zh-CN" sz="1800">
              <a:latin typeface="Arial" panose="020B0604020202020204" pitchFamily="34" charset="0"/>
            </a:endParaRPr>
          </a:p>
        </p:txBody>
      </p:sp>
      <p:sp>
        <p:nvSpPr>
          <p:cNvPr id="47110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zh-CN" sz="1800">
              <a:latin typeface="Arial" panose="020B0604020202020204" pitchFamily="34" charset="0"/>
            </a:endParaRPr>
          </a:p>
        </p:txBody>
      </p:sp>
      <p:sp>
        <p:nvSpPr>
          <p:cNvPr id="47111" name="Rectangle 6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20775" y="800100"/>
            <a:ext cx="4616450" cy="3198813"/>
          </a:xfrm>
          <a:solidFill>
            <a:srgbClr val="FFFFFF"/>
          </a:solidFill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12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235419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E150231-9A6A-4AE6-8C10-88DA955E0756}" type="slidenum">
              <a:rPr lang="en-US" smtClean="0"/>
              <a:pPr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4365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1BFE55B-3ACF-449C-9FCC-EC10B2C4AEE9}" type="slidenum">
              <a:rPr lang="en-US" smtClean="0"/>
              <a:pPr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1331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55C3F54-A916-4F41-9DC3-17D1703018AA}" type="slidenum">
              <a:rPr lang="en-US" smtClean="0"/>
              <a:pPr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604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712" y="2130426"/>
            <a:ext cx="8417401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424" y="3886200"/>
            <a:ext cx="6931978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6E028-AFB9-4362-888A-540A32032FD4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430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27A44-D976-4882-88C3-55897F011664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4566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255" y="4406901"/>
            <a:ext cx="841740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255" y="2906713"/>
            <a:ext cx="84174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F176-E44D-4736-92E1-15DE8F73E798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374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141" y="1600201"/>
            <a:ext cx="4373748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36" y="1600201"/>
            <a:ext cx="4373748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0B296-4443-4D52-8F2F-3E7783EDF0F8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498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141" y="1535113"/>
            <a:ext cx="437546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141" y="2174875"/>
            <a:ext cx="437546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498" y="1535113"/>
            <a:ext cx="437718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498" y="2174875"/>
            <a:ext cx="437718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8F9FB-6F59-4123-893E-BFCC83A7779A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200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4A0F4-F8B1-474A-9E9D-07C642E6C0CE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133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4E5FA-FFC8-436D-A36F-F72227F3FFF0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1482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2" y="273050"/>
            <a:ext cx="3257961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1730" y="273051"/>
            <a:ext cx="553595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142" y="1435101"/>
            <a:ext cx="3257961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E97D8-E532-42DF-A669-0B96EB441379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08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023" y="4800600"/>
            <a:ext cx="5941695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1023" y="612775"/>
            <a:ext cx="5941695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023" y="5367338"/>
            <a:ext cx="5941695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ADBBF-AC05-4141-86DD-A1555565FC6C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108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A1EFD-3BB4-4923-9C5C-EB0E1FB2F28A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213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79548" y="274639"/>
            <a:ext cx="2228136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141" y="274639"/>
            <a:ext cx="651936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AB819-D40A-4350-81DF-B203EC79AEF6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254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141" y="1600201"/>
            <a:ext cx="8912543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5141" y="6356351"/>
            <a:ext cx="231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ADB2CC-2093-4CF4-8D4F-7D23D26EA6D5}" type="datetime1">
              <a:rPr lang="en-GB" smtClean="0"/>
              <a:pPr/>
              <a:t>27/02/2021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83465" y="6356351"/>
            <a:ext cx="31358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97025" y="6356351"/>
            <a:ext cx="231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50A749-E03B-4BA4-97F0-BB5332D982AE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8591550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</p:spTree>
    <p:extLst>
      <p:ext uri="{BB962C8B-B14F-4D97-AF65-F5344CB8AC3E}">
        <p14:creationId xmlns:p14="http://schemas.microsoft.com/office/powerpoint/2010/main" val="891239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7" Type="http://schemas.openxmlformats.org/officeDocument/2006/relationships/image" Target="../media/image2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0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5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6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horizontal line" title="line"/>
          <p:cNvCxnSpPr/>
          <p:nvPr/>
        </p:nvCxnSpPr>
        <p:spPr>
          <a:xfrm>
            <a:off x="720697" y="6215863"/>
            <a:ext cx="8452892" cy="0"/>
          </a:xfrm>
          <a:prstGeom prst="line">
            <a:avLst/>
          </a:prstGeom>
          <a:ln w="3175" cmpd="sng">
            <a:solidFill>
              <a:srgbClr val="313133"/>
            </a:solidFill>
          </a:ln>
          <a:effec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4772933" y="3921728"/>
            <a:ext cx="36943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solidFill>
                  <a:srgbClr val="313133"/>
                </a:solidFill>
                <a:latin typeface="Arial"/>
                <a:cs typeface="Arial"/>
              </a:rPr>
              <a:t>Stuart Milligan</a:t>
            </a:r>
          </a:p>
          <a:p>
            <a:pPr algn="l"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600" dirty="0">
              <a:solidFill>
                <a:srgbClr val="313133"/>
              </a:solidFill>
              <a:latin typeface="Arial"/>
              <a:cs typeface="Arial"/>
            </a:endParaRPr>
          </a:p>
          <a:p>
            <a:pPr algn="l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solidFill>
                  <a:srgbClr val="313133"/>
                </a:solidFill>
                <a:latin typeface="Arial"/>
                <a:cs typeface="Arial"/>
              </a:rPr>
              <a:t>20/21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772933" y="1350596"/>
            <a:ext cx="432143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2400" dirty="0">
                <a:solidFill>
                  <a:srgbClr val="313133"/>
                </a:solidFill>
                <a:latin typeface="Arial"/>
                <a:cs typeface="Arial"/>
              </a:rPr>
              <a:t>Project Management</a:t>
            </a:r>
          </a:p>
          <a:p>
            <a:pPr algn="l"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2400" dirty="0">
              <a:solidFill>
                <a:srgbClr val="313133"/>
              </a:solidFill>
              <a:latin typeface="Arial"/>
              <a:cs typeface="Arial"/>
            </a:endParaRPr>
          </a:p>
          <a:p>
            <a:pPr algn="l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2400" dirty="0">
                <a:solidFill>
                  <a:srgbClr val="313133"/>
                </a:solidFill>
                <a:latin typeface="Arial"/>
                <a:cs typeface="Arial"/>
              </a:rPr>
              <a:t>Contexts: Operations Management</a:t>
            </a:r>
            <a:endParaRPr lang="en-US" sz="2400" dirty="0">
              <a:solidFill>
                <a:srgbClr val="6D6F72"/>
              </a:solidFill>
              <a:latin typeface="Arial"/>
              <a:cs typeface="Arial"/>
            </a:endParaRPr>
          </a:p>
          <a:p>
            <a:pPr algn="l"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2400" dirty="0">
              <a:solidFill>
                <a:srgbClr val="313133"/>
              </a:solidFill>
              <a:latin typeface="Arial"/>
              <a:cs typeface="Arial"/>
            </a:endParaRPr>
          </a:p>
        </p:txBody>
      </p:sp>
      <p:sp>
        <p:nvSpPr>
          <p:cNvPr id="3" name="Title 2" hidden="1"/>
          <p:cNvSpPr>
            <a:spLocks noGrp="1"/>
          </p:cNvSpPr>
          <p:nvPr>
            <p:ph type="title"/>
          </p:nvPr>
        </p:nvSpPr>
        <p:spPr>
          <a:xfrm>
            <a:off x="3981256" y="274638"/>
            <a:ext cx="5084956" cy="1143000"/>
          </a:xfrm>
        </p:spPr>
        <p:txBody>
          <a:bodyPr/>
          <a:lstStyle/>
          <a:p>
            <a:r>
              <a:rPr lang="en-GB" dirty="0"/>
              <a:t>Slide 1</a:t>
            </a:r>
          </a:p>
        </p:txBody>
      </p:sp>
    </p:spTree>
    <p:extLst>
      <p:ext uri="{BB962C8B-B14F-4D97-AF65-F5344CB8AC3E}">
        <p14:creationId xmlns:p14="http://schemas.microsoft.com/office/powerpoint/2010/main" val="3412348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B0F12C-B4AD-407F-811B-776B3773B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overview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5E4A38-7005-49DC-BC62-70214ED26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Project management does not happen in a vacuum; typically project management is a function of operations management.</a:t>
            </a:r>
          </a:p>
          <a:p>
            <a:r>
              <a:rPr lang="en-GB" dirty="0"/>
              <a:t>What is operations management</a:t>
            </a:r>
          </a:p>
          <a:p>
            <a:r>
              <a:rPr lang="en-GB" dirty="0"/>
              <a:t>Operations management and corporate strategy</a:t>
            </a:r>
          </a:p>
          <a:p>
            <a:r>
              <a:rPr lang="en-GB" dirty="0"/>
              <a:t>Forces affecting operations management</a:t>
            </a:r>
          </a:p>
          <a:p>
            <a:r>
              <a:rPr lang="en-GB" dirty="0"/>
              <a:t>Break</a:t>
            </a:r>
          </a:p>
          <a:p>
            <a:r>
              <a:rPr lang="en-GB" dirty="0"/>
              <a:t>Competitive advantage associated with operations management,</a:t>
            </a:r>
          </a:p>
          <a:p>
            <a:r>
              <a:rPr lang="en-GB" dirty="0"/>
              <a:t>Quality</a:t>
            </a:r>
          </a:p>
          <a:p>
            <a:r>
              <a:rPr lang="en-GB" dirty="0"/>
              <a:t>Speed</a:t>
            </a:r>
          </a:p>
          <a:p>
            <a:r>
              <a:rPr lang="en-GB" dirty="0"/>
              <a:t>Dependability</a:t>
            </a:r>
          </a:p>
          <a:p>
            <a:r>
              <a:rPr lang="en-GB" dirty="0"/>
              <a:t>Flexibility </a:t>
            </a:r>
          </a:p>
          <a:p>
            <a:r>
              <a:rPr lang="en-GB" dirty="0"/>
              <a:t>Cost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C9FD24-C05F-4267-B6F6-672E98AD5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83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5" name="TextBox 85"/>
          <p:cNvSpPr txBox="1">
            <a:spLocks noChangeArrowheads="1"/>
          </p:cNvSpPr>
          <p:nvPr/>
        </p:nvSpPr>
        <p:spPr bwMode="auto">
          <a:xfrm>
            <a:off x="387781" y="26263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 b="1" dirty="0"/>
              <a:t>Operations input resources and outputs </a:t>
            </a:r>
          </a:p>
        </p:txBody>
      </p:sp>
      <p:pic>
        <p:nvPicPr>
          <p:cNvPr id="2050" name="Picture 2" descr="Y:\08VOL4\Graphics\Powerpoint\PE_UK\PE522-SLACK\Final files\GIF\ch01\figure-1-5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24" y="1161535"/>
            <a:ext cx="8560776" cy="4534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233498"/>
      </p:ext>
    </p:extLst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 idx="4294967295"/>
          </p:nvPr>
        </p:nvSpPr>
        <p:spPr bwMode="auto">
          <a:xfrm>
            <a:off x="0" y="274638"/>
            <a:ext cx="89122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3200" dirty="0">
                <a:ea typeface="SimSun" panose="02010600030101010101" pitchFamily="2" charset="-122"/>
              </a:rPr>
              <a:t>Scope of operations management</a:t>
            </a:r>
          </a:p>
        </p:txBody>
      </p:sp>
      <p:sp>
        <p:nvSpPr>
          <p:cNvPr id="196" name="Rectangle 2"/>
          <p:cNvSpPr>
            <a:spLocks noChangeArrowheads="1"/>
          </p:cNvSpPr>
          <p:nvPr/>
        </p:nvSpPr>
        <p:spPr bwMode="auto">
          <a:xfrm rot="5400000">
            <a:off x="7614444" y="2348434"/>
            <a:ext cx="792162" cy="730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zh-CN" altLang="en-US">
              <a:ea typeface="SimSun" panose="02010600030101010101" pitchFamily="2" charset="-122"/>
            </a:endParaRPr>
          </a:p>
        </p:txBody>
      </p:sp>
      <p:sp>
        <p:nvSpPr>
          <p:cNvPr id="197" name="AutoShape 3"/>
          <p:cNvSpPr>
            <a:spLocks noChangeArrowheads="1"/>
          </p:cNvSpPr>
          <p:nvPr/>
        </p:nvSpPr>
        <p:spPr bwMode="auto">
          <a:xfrm>
            <a:off x="4159251" y="2852465"/>
            <a:ext cx="1512887" cy="144462"/>
          </a:xfrm>
          <a:prstGeom prst="rightArrow">
            <a:avLst>
              <a:gd name="adj1" fmla="val 50000"/>
              <a:gd name="adj2" fmla="val 261814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zh-CN" altLang="en-US">
              <a:ea typeface="SimSun" panose="02010600030101010101" pitchFamily="2" charset="-122"/>
            </a:endParaRPr>
          </a:p>
        </p:txBody>
      </p:sp>
      <p:sp>
        <p:nvSpPr>
          <p:cNvPr id="198" name="Rectangle 4"/>
          <p:cNvSpPr>
            <a:spLocks noChangeArrowheads="1"/>
          </p:cNvSpPr>
          <p:nvPr/>
        </p:nvSpPr>
        <p:spPr bwMode="auto">
          <a:xfrm>
            <a:off x="1927225" y="1988866"/>
            <a:ext cx="576262" cy="730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zh-CN" altLang="en-US">
              <a:ea typeface="SimSun" panose="02010600030101010101" pitchFamily="2" charset="-122"/>
            </a:endParaRPr>
          </a:p>
        </p:txBody>
      </p:sp>
      <p:sp>
        <p:nvSpPr>
          <p:cNvPr id="204" name="Rectangle 10"/>
          <p:cNvSpPr>
            <a:spLocks noChangeArrowheads="1"/>
          </p:cNvSpPr>
          <p:nvPr/>
        </p:nvSpPr>
        <p:spPr bwMode="auto">
          <a:xfrm>
            <a:off x="2359026" y="1701527"/>
            <a:ext cx="5183187" cy="503238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zh-CN" sz="1600">
                <a:ea typeface="SimSun" panose="02010600030101010101" pitchFamily="2" charset="-122"/>
              </a:rPr>
              <a:t>Manufacturing Improvement towards System Perfection</a:t>
            </a:r>
          </a:p>
        </p:txBody>
      </p:sp>
      <p:sp>
        <p:nvSpPr>
          <p:cNvPr id="205" name="Rectangle 11"/>
          <p:cNvSpPr>
            <a:spLocks noChangeArrowheads="1"/>
          </p:cNvSpPr>
          <p:nvPr/>
        </p:nvSpPr>
        <p:spPr bwMode="auto">
          <a:xfrm>
            <a:off x="1350963" y="2708003"/>
            <a:ext cx="2879725" cy="504825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zh-CN" sz="1500">
                <a:ea typeface="SimSun" panose="02010600030101010101" pitchFamily="2" charset="-122"/>
              </a:rPr>
              <a:t>Manufacturing Effectiveness:</a:t>
            </a:r>
          </a:p>
          <a:p>
            <a:pPr algn="ctr" eaLnBrk="1" hangingPunct="1"/>
            <a:r>
              <a:rPr lang="en-GB" altLang="zh-CN" sz="1500">
                <a:ea typeface="SimSun" panose="02010600030101010101" pitchFamily="2" charset="-122"/>
              </a:rPr>
              <a:t>Better System Structural Design</a:t>
            </a:r>
          </a:p>
        </p:txBody>
      </p:sp>
      <p:sp>
        <p:nvSpPr>
          <p:cNvPr id="206" name="Rectangle 12"/>
          <p:cNvSpPr>
            <a:spLocks noChangeArrowheads="1"/>
          </p:cNvSpPr>
          <p:nvPr/>
        </p:nvSpPr>
        <p:spPr bwMode="auto">
          <a:xfrm>
            <a:off x="5672138" y="2709591"/>
            <a:ext cx="2879725" cy="503237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zh-CN" sz="1500">
                <a:ea typeface="SimSun" panose="02010600030101010101" pitchFamily="2" charset="-122"/>
              </a:rPr>
              <a:t>Manufacturing Efficiency:</a:t>
            </a:r>
          </a:p>
          <a:p>
            <a:pPr algn="ctr" eaLnBrk="1" hangingPunct="1"/>
            <a:r>
              <a:rPr lang="en-GB" altLang="zh-CN" sz="1500">
                <a:ea typeface="SimSun" panose="02010600030101010101" pitchFamily="2" charset="-122"/>
              </a:rPr>
              <a:t>Better System Operation</a:t>
            </a:r>
          </a:p>
        </p:txBody>
      </p:sp>
      <p:sp>
        <p:nvSpPr>
          <p:cNvPr id="207" name="Rectangle 13"/>
          <p:cNvSpPr>
            <a:spLocks noChangeArrowheads="1"/>
          </p:cNvSpPr>
          <p:nvPr/>
        </p:nvSpPr>
        <p:spPr bwMode="auto">
          <a:xfrm>
            <a:off x="774701" y="3789091"/>
            <a:ext cx="1150937" cy="5032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zh-CN" sz="1400">
                <a:ea typeface="SimSun" panose="02010600030101010101" pitchFamily="2" charset="-122"/>
              </a:rPr>
              <a:t>Process</a:t>
            </a:r>
          </a:p>
          <a:p>
            <a:pPr algn="ctr" eaLnBrk="1" hangingPunct="1"/>
            <a:r>
              <a:rPr lang="en-GB" altLang="zh-CN" sz="1400">
                <a:ea typeface="SimSun" panose="02010600030101010101" pitchFamily="2" charset="-122"/>
              </a:rPr>
              <a:t>Design</a:t>
            </a:r>
          </a:p>
        </p:txBody>
      </p:sp>
      <p:sp>
        <p:nvSpPr>
          <p:cNvPr id="213" name="Rectangle 20"/>
          <p:cNvSpPr>
            <a:spLocks noChangeArrowheads="1"/>
          </p:cNvSpPr>
          <p:nvPr/>
        </p:nvSpPr>
        <p:spPr bwMode="auto">
          <a:xfrm>
            <a:off x="2215108" y="3789091"/>
            <a:ext cx="1150937" cy="5032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zh-CN" sz="1400">
                <a:ea typeface="SimSun" panose="02010600030101010101" pitchFamily="2" charset="-122"/>
              </a:rPr>
              <a:t>Capacity</a:t>
            </a:r>
          </a:p>
          <a:p>
            <a:pPr algn="ctr" eaLnBrk="1" hangingPunct="1"/>
            <a:r>
              <a:rPr lang="en-GB" altLang="zh-CN" sz="1400">
                <a:ea typeface="SimSun" panose="02010600030101010101" pitchFamily="2" charset="-122"/>
              </a:rPr>
              <a:t>Management</a:t>
            </a:r>
          </a:p>
        </p:txBody>
      </p:sp>
      <p:sp>
        <p:nvSpPr>
          <p:cNvPr id="214" name="Rectangle 21"/>
          <p:cNvSpPr>
            <a:spLocks noChangeArrowheads="1"/>
          </p:cNvSpPr>
          <p:nvPr/>
        </p:nvSpPr>
        <p:spPr bwMode="auto">
          <a:xfrm>
            <a:off x="3656459" y="3790677"/>
            <a:ext cx="1150937" cy="503238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zh-CN" sz="1400">
                <a:ea typeface="SimSun" panose="02010600030101010101" pitchFamily="2" charset="-122"/>
              </a:rPr>
              <a:t>Inventory</a:t>
            </a:r>
          </a:p>
          <a:p>
            <a:pPr algn="ctr" eaLnBrk="1" hangingPunct="1"/>
            <a:r>
              <a:rPr lang="en-GB" altLang="zh-CN" sz="1400">
                <a:ea typeface="SimSun" panose="02010600030101010101" pitchFamily="2" charset="-122"/>
              </a:rPr>
              <a:t>Management</a:t>
            </a:r>
          </a:p>
        </p:txBody>
      </p:sp>
      <p:sp>
        <p:nvSpPr>
          <p:cNvPr id="215" name="Rectangle 22"/>
          <p:cNvSpPr>
            <a:spLocks noChangeArrowheads="1"/>
          </p:cNvSpPr>
          <p:nvPr/>
        </p:nvSpPr>
        <p:spPr bwMode="auto">
          <a:xfrm>
            <a:off x="5096619" y="3789091"/>
            <a:ext cx="1150937" cy="5032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zh-CN" sz="1400">
                <a:ea typeface="SimSun" panose="02010600030101010101" pitchFamily="2" charset="-122"/>
              </a:rPr>
              <a:t>Quality</a:t>
            </a:r>
          </a:p>
          <a:p>
            <a:pPr algn="ctr" eaLnBrk="1" hangingPunct="1"/>
            <a:r>
              <a:rPr lang="en-GB" altLang="zh-CN" sz="1400">
                <a:ea typeface="SimSun" panose="02010600030101010101" pitchFamily="2" charset="-122"/>
              </a:rPr>
              <a:t>Management</a:t>
            </a:r>
          </a:p>
        </p:txBody>
      </p:sp>
      <p:sp>
        <p:nvSpPr>
          <p:cNvPr id="216" name="Rectangle 23"/>
          <p:cNvSpPr>
            <a:spLocks noChangeArrowheads="1"/>
          </p:cNvSpPr>
          <p:nvPr/>
        </p:nvSpPr>
        <p:spPr bwMode="auto">
          <a:xfrm>
            <a:off x="6463580" y="3789091"/>
            <a:ext cx="1150938" cy="5032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zh-CN" sz="1400">
                <a:ea typeface="SimSun" panose="02010600030101010101" pitchFamily="2" charset="-122"/>
              </a:rPr>
              <a:t>Employee</a:t>
            </a:r>
          </a:p>
          <a:p>
            <a:pPr algn="ctr" eaLnBrk="1" hangingPunct="1"/>
            <a:r>
              <a:rPr lang="en-GB" altLang="zh-CN" sz="1400">
                <a:ea typeface="SimSun" panose="02010600030101010101" pitchFamily="2" charset="-122"/>
              </a:rPr>
              <a:t>Management</a:t>
            </a:r>
          </a:p>
        </p:txBody>
      </p:sp>
      <p:sp>
        <p:nvSpPr>
          <p:cNvPr id="217" name="AutoShape 24"/>
          <p:cNvSpPr>
            <a:spLocks noChangeArrowheads="1"/>
          </p:cNvSpPr>
          <p:nvPr/>
        </p:nvSpPr>
        <p:spPr bwMode="auto">
          <a:xfrm>
            <a:off x="1855788" y="1988866"/>
            <a:ext cx="144463" cy="720725"/>
          </a:xfrm>
          <a:prstGeom prst="downArrow">
            <a:avLst>
              <a:gd name="adj1" fmla="val 50000"/>
              <a:gd name="adj2" fmla="val 124725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zh-CN" altLang="en-US">
              <a:ea typeface="SimSun" panose="02010600030101010101" pitchFamily="2" charset="-122"/>
            </a:endParaRPr>
          </a:p>
        </p:txBody>
      </p:sp>
      <p:sp>
        <p:nvSpPr>
          <p:cNvPr id="218" name="AutoShape 25"/>
          <p:cNvSpPr>
            <a:spLocks noChangeArrowheads="1"/>
          </p:cNvSpPr>
          <p:nvPr/>
        </p:nvSpPr>
        <p:spPr bwMode="auto">
          <a:xfrm>
            <a:off x="7543801" y="1917428"/>
            <a:ext cx="503237" cy="144463"/>
          </a:xfrm>
          <a:prstGeom prst="leftArrow">
            <a:avLst>
              <a:gd name="adj1" fmla="val 50000"/>
              <a:gd name="adj2" fmla="val 87088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zh-CN" altLang="en-US">
              <a:ea typeface="SimSun" panose="02010600030101010101" pitchFamily="2" charset="-122"/>
            </a:endParaRPr>
          </a:p>
        </p:txBody>
      </p:sp>
      <p:sp>
        <p:nvSpPr>
          <p:cNvPr id="220" name="Line 27"/>
          <p:cNvSpPr>
            <a:spLocks noChangeShapeType="1"/>
          </p:cNvSpPr>
          <p:nvPr/>
        </p:nvSpPr>
        <p:spPr bwMode="auto">
          <a:xfrm>
            <a:off x="1350962" y="3501752"/>
            <a:ext cx="7200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1" name="Line 28"/>
          <p:cNvSpPr>
            <a:spLocks noChangeShapeType="1"/>
          </p:cNvSpPr>
          <p:nvPr/>
        </p:nvSpPr>
        <p:spPr bwMode="auto">
          <a:xfrm>
            <a:off x="1350962" y="3501752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2" name="Line 29"/>
          <p:cNvSpPr>
            <a:spLocks noChangeShapeType="1"/>
          </p:cNvSpPr>
          <p:nvPr/>
        </p:nvSpPr>
        <p:spPr bwMode="auto">
          <a:xfrm>
            <a:off x="2791172" y="3501752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3" name="Line 30"/>
          <p:cNvSpPr>
            <a:spLocks noChangeShapeType="1"/>
          </p:cNvSpPr>
          <p:nvPr/>
        </p:nvSpPr>
        <p:spPr bwMode="auto">
          <a:xfrm>
            <a:off x="5672138" y="3501752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4" name="Line 31"/>
          <p:cNvSpPr>
            <a:spLocks noChangeShapeType="1"/>
          </p:cNvSpPr>
          <p:nvPr/>
        </p:nvSpPr>
        <p:spPr bwMode="auto">
          <a:xfrm>
            <a:off x="8551862" y="3501752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83" name="标题 1"/>
          <p:cNvSpPr txBox="1">
            <a:spLocks/>
          </p:cNvSpPr>
          <p:nvPr/>
        </p:nvSpPr>
        <p:spPr bwMode="auto">
          <a:xfrm>
            <a:off x="1350962" y="-100013"/>
            <a:ext cx="7653338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GB" altLang="zh-CN" sz="4000" b="1">
              <a:solidFill>
                <a:srgbClr val="000099"/>
              </a:solidFill>
              <a:ea typeface="SimSun" panose="02010600030101010101" pitchFamily="2" charset="-122"/>
            </a:endParaRPr>
          </a:p>
        </p:txBody>
      </p:sp>
      <p:sp>
        <p:nvSpPr>
          <p:cNvPr id="261" name="Rectangle 3"/>
          <p:cNvSpPr txBox="1">
            <a:spLocks noChangeArrowheads="1"/>
          </p:cNvSpPr>
          <p:nvPr/>
        </p:nvSpPr>
        <p:spPr>
          <a:xfrm>
            <a:off x="8480425" y="1701527"/>
            <a:ext cx="1079500" cy="503238"/>
          </a:xfrm>
          <a:prstGeom prst="rect">
            <a:avLst/>
          </a:prstGeom>
          <a:solidFill>
            <a:srgbClr val="3366FF"/>
          </a:solidFill>
          <a:ln>
            <a:solidFill>
              <a:srgbClr val="3366FF"/>
            </a:solidFill>
          </a:ln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zh-CN" sz="13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 Classical Framework</a:t>
            </a:r>
          </a:p>
        </p:txBody>
      </p:sp>
      <p:sp>
        <p:nvSpPr>
          <p:cNvPr id="69" name="Line 29"/>
          <p:cNvSpPr>
            <a:spLocks noChangeShapeType="1"/>
          </p:cNvSpPr>
          <p:nvPr/>
        </p:nvSpPr>
        <p:spPr bwMode="auto">
          <a:xfrm>
            <a:off x="4237061" y="3501752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" name="Line 30"/>
          <p:cNvSpPr>
            <a:spLocks noChangeShapeType="1"/>
          </p:cNvSpPr>
          <p:nvPr/>
        </p:nvSpPr>
        <p:spPr bwMode="auto">
          <a:xfrm>
            <a:off x="7039644" y="3501752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" name="Rectangle 23"/>
          <p:cNvSpPr>
            <a:spLocks noChangeArrowheads="1"/>
          </p:cNvSpPr>
          <p:nvPr/>
        </p:nvSpPr>
        <p:spPr bwMode="auto">
          <a:xfrm>
            <a:off x="8048946" y="3789091"/>
            <a:ext cx="1150938" cy="5032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zh-CN" sz="1400" dirty="0">
                <a:ea typeface="SimSun" panose="02010600030101010101" pitchFamily="2" charset="-122"/>
              </a:rPr>
              <a:t>Supply Chain</a:t>
            </a:r>
          </a:p>
          <a:p>
            <a:pPr algn="ctr" eaLnBrk="1" hangingPunct="1"/>
            <a:r>
              <a:rPr lang="en-GB" altLang="zh-CN" sz="1400" dirty="0">
                <a:ea typeface="SimSun" panose="02010600030101010101" pitchFamily="2" charset="-122"/>
              </a:rPr>
              <a:t>Management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80917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6" grpId="0" animBg="1"/>
      <p:bldP spid="197" grpId="0" animBg="1"/>
      <p:bldP spid="198" grpId="0" animBg="1"/>
      <p:bldP spid="204" grpId="0" animBg="1"/>
      <p:bldP spid="205" grpId="0" animBg="1"/>
      <p:bldP spid="206" grpId="0" animBg="1"/>
      <p:bldP spid="207" grpId="0" animBg="1"/>
      <p:bldP spid="213" grpId="0" animBg="1"/>
      <p:bldP spid="214" grpId="0" animBg="1"/>
      <p:bldP spid="215" grpId="0" animBg="1"/>
      <p:bldP spid="216" grpId="0" animBg="1"/>
      <p:bldP spid="217" grpId="0" animBg="1"/>
      <p:bldP spid="218" grpId="0" animBg="1"/>
      <p:bldP spid="7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950119" y="48982"/>
            <a:ext cx="800258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sz="2800">
                <a:solidFill>
                  <a:srgbClr val="FF0000"/>
                </a:solidFill>
              </a:rPr>
              <a:t>Operations management and strategy requires analysis at three levels</a:t>
            </a:r>
            <a:endParaRPr lang="en-US" sz="2800">
              <a:solidFill>
                <a:srgbClr val="FF0000"/>
              </a:solidFill>
            </a:endParaRPr>
          </a:p>
        </p:txBody>
      </p:sp>
      <p:grpSp>
        <p:nvGrpSpPr>
          <p:cNvPr id="78917" name="Group 69"/>
          <p:cNvGrpSpPr>
            <a:grpSpLocks/>
          </p:cNvGrpSpPr>
          <p:nvPr/>
        </p:nvGrpSpPr>
        <p:grpSpPr bwMode="auto">
          <a:xfrm>
            <a:off x="912813" y="1066800"/>
            <a:ext cx="6100762" cy="1382713"/>
            <a:chOff x="575" y="672"/>
            <a:chExt cx="3843" cy="871"/>
          </a:xfrm>
        </p:grpSpPr>
        <p:sp>
          <p:nvSpPr>
            <p:cNvPr id="78855" name="Rectangle 7"/>
            <p:cNvSpPr>
              <a:spLocks noChangeArrowheads="1"/>
            </p:cNvSpPr>
            <p:nvPr/>
          </p:nvSpPr>
          <p:spPr bwMode="auto">
            <a:xfrm>
              <a:off x="599" y="690"/>
              <a:ext cx="1883" cy="853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6" name="Rectangle 8"/>
            <p:cNvSpPr>
              <a:spLocks noChangeArrowheads="1"/>
            </p:cNvSpPr>
            <p:nvPr/>
          </p:nvSpPr>
          <p:spPr bwMode="auto">
            <a:xfrm>
              <a:off x="676" y="1111"/>
              <a:ext cx="265" cy="150"/>
            </a:xfrm>
            <a:prstGeom prst="rect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7" name="Rectangle 9"/>
            <p:cNvSpPr>
              <a:spLocks noChangeArrowheads="1"/>
            </p:cNvSpPr>
            <p:nvPr/>
          </p:nvSpPr>
          <p:spPr bwMode="auto">
            <a:xfrm>
              <a:off x="2105" y="1138"/>
              <a:ext cx="266" cy="149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8" name="Rectangle 10"/>
            <p:cNvSpPr>
              <a:spLocks noChangeArrowheads="1"/>
            </p:cNvSpPr>
            <p:nvPr/>
          </p:nvSpPr>
          <p:spPr bwMode="auto">
            <a:xfrm>
              <a:off x="1374" y="1331"/>
              <a:ext cx="265" cy="149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9" name="Rectangle 11"/>
            <p:cNvSpPr>
              <a:spLocks noChangeArrowheads="1"/>
            </p:cNvSpPr>
            <p:nvPr/>
          </p:nvSpPr>
          <p:spPr bwMode="auto">
            <a:xfrm>
              <a:off x="1717" y="1252"/>
              <a:ext cx="266" cy="149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0" name="Rectangle 12"/>
            <p:cNvSpPr>
              <a:spLocks noChangeArrowheads="1"/>
            </p:cNvSpPr>
            <p:nvPr/>
          </p:nvSpPr>
          <p:spPr bwMode="auto">
            <a:xfrm>
              <a:off x="1330" y="900"/>
              <a:ext cx="266" cy="15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1" name="Rectangle 13"/>
            <p:cNvSpPr>
              <a:spLocks noChangeArrowheads="1"/>
            </p:cNvSpPr>
            <p:nvPr/>
          </p:nvSpPr>
          <p:spPr bwMode="auto">
            <a:xfrm>
              <a:off x="1152" y="1120"/>
              <a:ext cx="266" cy="15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78862" name="AutoShape 14"/>
            <p:cNvCxnSpPr>
              <a:cxnSpLocks noChangeShapeType="1"/>
              <a:stCxn id="78856" idx="3"/>
              <a:endCxn id="78860" idx="1"/>
            </p:cNvCxnSpPr>
            <p:nvPr/>
          </p:nvCxnSpPr>
          <p:spPr bwMode="auto">
            <a:xfrm flipV="1">
              <a:off x="941" y="975"/>
              <a:ext cx="389" cy="2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63" name="AutoShape 15"/>
            <p:cNvCxnSpPr>
              <a:cxnSpLocks noChangeShapeType="1"/>
              <a:stCxn id="78856" idx="3"/>
              <a:endCxn id="78861" idx="1"/>
            </p:cNvCxnSpPr>
            <p:nvPr/>
          </p:nvCxnSpPr>
          <p:spPr bwMode="auto">
            <a:xfrm>
              <a:off x="941" y="1186"/>
              <a:ext cx="211" cy="9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64" name="AutoShape 16"/>
            <p:cNvCxnSpPr>
              <a:cxnSpLocks noChangeShapeType="1"/>
              <a:stCxn id="78861" idx="3"/>
              <a:endCxn id="78857" idx="1"/>
            </p:cNvCxnSpPr>
            <p:nvPr/>
          </p:nvCxnSpPr>
          <p:spPr bwMode="auto">
            <a:xfrm>
              <a:off x="1418" y="1195"/>
              <a:ext cx="687" cy="1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65" name="AutoShape 17"/>
            <p:cNvCxnSpPr>
              <a:cxnSpLocks noChangeShapeType="1"/>
              <a:stCxn id="78857" idx="1"/>
              <a:endCxn id="78860" idx="3"/>
            </p:cNvCxnSpPr>
            <p:nvPr/>
          </p:nvCxnSpPr>
          <p:spPr bwMode="auto">
            <a:xfrm flipH="1" flipV="1">
              <a:off x="1596" y="975"/>
              <a:ext cx="509" cy="23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</p:spPr>
        </p:cxnSp>
        <p:cxnSp>
          <p:nvCxnSpPr>
            <p:cNvPr id="78866" name="AutoShape 18"/>
            <p:cNvCxnSpPr>
              <a:cxnSpLocks noChangeShapeType="1"/>
              <a:stCxn id="78858" idx="3"/>
              <a:endCxn id="78859" idx="1"/>
            </p:cNvCxnSpPr>
            <p:nvPr/>
          </p:nvCxnSpPr>
          <p:spPr bwMode="auto">
            <a:xfrm flipV="1">
              <a:off x="1639" y="1327"/>
              <a:ext cx="78" cy="7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67" name="AutoShape 19"/>
            <p:cNvCxnSpPr>
              <a:cxnSpLocks noChangeShapeType="1"/>
              <a:stCxn id="78856" idx="3"/>
              <a:endCxn id="78858" idx="1"/>
            </p:cNvCxnSpPr>
            <p:nvPr/>
          </p:nvCxnSpPr>
          <p:spPr bwMode="auto">
            <a:xfrm>
              <a:off x="941" y="1186"/>
              <a:ext cx="433" cy="219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68" name="AutoShape 20"/>
            <p:cNvCxnSpPr>
              <a:cxnSpLocks noChangeShapeType="1"/>
              <a:stCxn id="78861" idx="3"/>
              <a:endCxn id="78859" idx="1"/>
            </p:cNvCxnSpPr>
            <p:nvPr/>
          </p:nvCxnSpPr>
          <p:spPr bwMode="auto">
            <a:xfrm>
              <a:off x="1418" y="1195"/>
              <a:ext cx="299" cy="132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69" name="AutoShape 21"/>
            <p:cNvCxnSpPr>
              <a:cxnSpLocks noChangeShapeType="1"/>
              <a:stCxn id="78859" idx="3"/>
              <a:endCxn id="78857" idx="1"/>
            </p:cNvCxnSpPr>
            <p:nvPr/>
          </p:nvCxnSpPr>
          <p:spPr bwMode="auto">
            <a:xfrm flipV="1">
              <a:off x="1983" y="1213"/>
              <a:ext cx="122" cy="11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sp>
          <p:nvSpPr>
            <p:cNvPr id="78870" name="Text Box 22"/>
            <p:cNvSpPr txBox="1">
              <a:spLocks noChangeArrowheads="1"/>
            </p:cNvSpPr>
            <p:nvPr/>
          </p:nvSpPr>
          <p:spPr bwMode="auto">
            <a:xfrm>
              <a:off x="575" y="672"/>
              <a:ext cx="188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sz="1600"/>
                <a:t>Flow between operations </a:t>
              </a:r>
              <a:endParaRPr lang="en-US" sz="1600"/>
            </a:p>
          </p:txBody>
        </p:sp>
        <p:sp>
          <p:nvSpPr>
            <p:cNvPr id="78871" name="Text Box 23"/>
            <p:cNvSpPr txBox="1">
              <a:spLocks noChangeArrowheads="1"/>
            </p:cNvSpPr>
            <p:nvPr/>
          </p:nvSpPr>
          <p:spPr bwMode="auto">
            <a:xfrm>
              <a:off x="2484" y="895"/>
              <a:ext cx="1934" cy="4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 eaLnBrk="1" hangingPunct="1">
                <a:lnSpc>
                  <a:spcPct val="80000"/>
                </a:lnSpc>
                <a:spcBef>
                  <a:spcPct val="50000"/>
                </a:spcBef>
              </a:pPr>
              <a:r>
                <a:rPr lang="en-GB" sz="2400"/>
                <a:t>Analysis at the level of the </a:t>
              </a:r>
              <a:r>
                <a:rPr lang="en-GB" sz="2400" i="1"/>
                <a:t>supply network</a:t>
              </a:r>
              <a:r>
                <a:rPr lang="en-GB" sz="2400"/>
                <a:t> </a:t>
              </a:r>
            </a:p>
          </p:txBody>
        </p:sp>
      </p:grpSp>
      <p:grpSp>
        <p:nvGrpSpPr>
          <p:cNvPr id="78918" name="Group 70"/>
          <p:cNvGrpSpPr>
            <a:grpSpLocks/>
          </p:cNvGrpSpPr>
          <p:nvPr/>
        </p:nvGrpSpPr>
        <p:grpSpPr bwMode="auto">
          <a:xfrm>
            <a:off x="269875" y="2001838"/>
            <a:ext cx="6516688" cy="2087562"/>
            <a:chOff x="170" y="1261"/>
            <a:chExt cx="4105" cy="1315"/>
          </a:xfrm>
        </p:grpSpPr>
        <p:sp>
          <p:nvSpPr>
            <p:cNvPr id="78873" name="Text Box 25"/>
            <p:cNvSpPr txBox="1">
              <a:spLocks noChangeArrowheads="1"/>
            </p:cNvSpPr>
            <p:nvPr/>
          </p:nvSpPr>
          <p:spPr bwMode="auto">
            <a:xfrm>
              <a:off x="2439" y="1933"/>
              <a:ext cx="1836" cy="4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 eaLnBrk="1" hangingPunct="1">
                <a:lnSpc>
                  <a:spcPct val="80000"/>
                </a:lnSpc>
                <a:spcBef>
                  <a:spcPct val="50000"/>
                </a:spcBef>
              </a:pPr>
              <a:r>
                <a:rPr lang="en-GB" sz="2400"/>
                <a:t>Analysis at the level of the </a:t>
              </a:r>
              <a:r>
                <a:rPr lang="en-GB" sz="2400" i="1"/>
                <a:t>operation</a:t>
              </a:r>
              <a:endParaRPr lang="en-US" sz="2400"/>
            </a:p>
          </p:txBody>
        </p:sp>
        <p:sp>
          <p:nvSpPr>
            <p:cNvPr id="78874" name="Rectangle 26"/>
            <p:cNvSpPr>
              <a:spLocks noChangeArrowheads="1"/>
            </p:cNvSpPr>
            <p:nvPr/>
          </p:nvSpPr>
          <p:spPr bwMode="auto">
            <a:xfrm>
              <a:off x="351" y="1728"/>
              <a:ext cx="1884" cy="848"/>
            </a:xfrm>
            <a:prstGeom prst="rect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75" name="AutoShape 27"/>
            <p:cNvSpPr>
              <a:spLocks noChangeArrowheads="1"/>
            </p:cNvSpPr>
            <p:nvPr/>
          </p:nvSpPr>
          <p:spPr bwMode="auto">
            <a:xfrm>
              <a:off x="170" y="2081"/>
              <a:ext cx="174" cy="145"/>
            </a:xfrm>
            <a:prstGeom prst="rightArrow">
              <a:avLst>
                <a:gd name="adj1" fmla="val 68185"/>
                <a:gd name="adj2" fmla="val 52383"/>
              </a:avLst>
            </a:prstGeom>
            <a:solidFill>
              <a:srgbClr val="FFCC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76" name="AutoShape 28"/>
            <p:cNvSpPr>
              <a:spLocks noChangeArrowheads="1"/>
            </p:cNvSpPr>
            <p:nvPr/>
          </p:nvSpPr>
          <p:spPr bwMode="auto">
            <a:xfrm>
              <a:off x="2273" y="2078"/>
              <a:ext cx="174" cy="146"/>
            </a:xfrm>
            <a:prstGeom prst="rightArrow">
              <a:avLst>
                <a:gd name="adj1" fmla="val 68185"/>
                <a:gd name="adj2" fmla="val 52025"/>
              </a:avLst>
            </a:prstGeom>
            <a:solidFill>
              <a:srgbClr val="FFCC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77" name="Rectangle 29"/>
            <p:cNvSpPr>
              <a:spLocks noChangeArrowheads="1"/>
            </p:cNvSpPr>
            <p:nvPr/>
          </p:nvSpPr>
          <p:spPr bwMode="auto">
            <a:xfrm>
              <a:off x="428" y="2145"/>
              <a:ext cx="266" cy="15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78" name="Rectangle 30"/>
            <p:cNvSpPr>
              <a:spLocks noChangeArrowheads="1"/>
            </p:cNvSpPr>
            <p:nvPr/>
          </p:nvSpPr>
          <p:spPr bwMode="auto">
            <a:xfrm>
              <a:off x="1858" y="2172"/>
              <a:ext cx="266" cy="1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79" name="Rectangle 31"/>
            <p:cNvSpPr>
              <a:spLocks noChangeArrowheads="1"/>
            </p:cNvSpPr>
            <p:nvPr/>
          </p:nvSpPr>
          <p:spPr bwMode="auto">
            <a:xfrm>
              <a:off x="1127" y="2365"/>
              <a:ext cx="265" cy="149"/>
            </a:xfrm>
            <a:prstGeom prst="rect">
              <a:avLst/>
            </a:prstGeom>
            <a:solidFill>
              <a:srgbClr val="99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80" name="Rectangle 32"/>
            <p:cNvSpPr>
              <a:spLocks noChangeArrowheads="1"/>
            </p:cNvSpPr>
            <p:nvPr/>
          </p:nvSpPr>
          <p:spPr bwMode="auto">
            <a:xfrm>
              <a:off x="1470" y="2286"/>
              <a:ext cx="266" cy="14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81" name="Rectangle 33"/>
            <p:cNvSpPr>
              <a:spLocks noChangeArrowheads="1"/>
            </p:cNvSpPr>
            <p:nvPr/>
          </p:nvSpPr>
          <p:spPr bwMode="auto">
            <a:xfrm>
              <a:off x="1082" y="1934"/>
              <a:ext cx="266" cy="15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82" name="Rectangle 34"/>
            <p:cNvSpPr>
              <a:spLocks noChangeArrowheads="1"/>
            </p:cNvSpPr>
            <p:nvPr/>
          </p:nvSpPr>
          <p:spPr bwMode="auto">
            <a:xfrm>
              <a:off x="905" y="2154"/>
              <a:ext cx="266" cy="14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78883" name="AutoShape 35"/>
            <p:cNvCxnSpPr>
              <a:cxnSpLocks noChangeShapeType="1"/>
              <a:stCxn id="78877" idx="3"/>
              <a:endCxn id="78881" idx="1"/>
            </p:cNvCxnSpPr>
            <p:nvPr/>
          </p:nvCxnSpPr>
          <p:spPr bwMode="auto">
            <a:xfrm flipV="1">
              <a:off x="694" y="2009"/>
              <a:ext cx="388" cy="2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84" name="AutoShape 36"/>
            <p:cNvCxnSpPr>
              <a:cxnSpLocks noChangeShapeType="1"/>
              <a:stCxn id="78877" idx="3"/>
              <a:endCxn id="78882" idx="1"/>
            </p:cNvCxnSpPr>
            <p:nvPr/>
          </p:nvCxnSpPr>
          <p:spPr bwMode="auto">
            <a:xfrm>
              <a:off x="694" y="2220"/>
              <a:ext cx="211" cy="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85" name="AutoShape 37"/>
            <p:cNvCxnSpPr>
              <a:cxnSpLocks noChangeShapeType="1"/>
              <a:stCxn id="78882" idx="3"/>
              <a:endCxn id="78878" idx="1"/>
            </p:cNvCxnSpPr>
            <p:nvPr/>
          </p:nvCxnSpPr>
          <p:spPr bwMode="auto">
            <a:xfrm>
              <a:off x="1171" y="2228"/>
              <a:ext cx="687" cy="1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86" name="AutoShape 38"/>
            <p:cNvCxnSpPr>
              <a:cxnSpLocks noChangeShapeType="1"/>
              <a:stCxn id="78878" idx="1"/>
              <a:endCxn id="78881" idx="3"/>
            </p:cNvCxnSpPr>
            <p:nvPr/>
          </p:nvCxnSpPr>
          <p:spPr bwMode="auto">
            <a:xfrm flipH="1" flipV="1">
              <a:off x="1348" y="2009"/>
              <a:ext cx="510" cy="237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</p:spPr>
        </p:cxnSp>
        <p:cxnSp>
          <p:nvCxnSpPr>
            <p:cNvPr id="78887" name="AutoShape 39"/>
            <p:cNvCxnSpPr>
              <a:cxnSpLocks noChangeShapeType="1"/>
              <a:stCxn id="78879" idx="3"/>
              <a:endCxn id="78880" idx="1"/>
            </p:cNvCxnSpPr>
            <p:nvPr/>
          </p:nvCxnSpPr>
          <p:spPr bwMode="auto">
            <a:xfrm flipV="1">
              <a:off x="1392" y="2361"/>
              <a:ext cx="78" cy="79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88" name="AutoShape 40"/>
            <p:cNvCxnSpPr>
              <a:cxnSpLocks noChangeShapeType="1"/>
              <a:stCxn id="78877" idx="3"/>
              <a:endCxn id="78879" idx="1"/>
            </p:cNvCxnSpPr>
            <p:nvPr/>
          </p:nvCxnSpPr>
          <p:spPr bwMode="auto">
            <a:xfrm>
              <a:off x="694" y="2220"/>
              <a:ext cx="433" cy="2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89" name="AutoShape 41"/>
            <p:cNvCxnSpPr>
              <a:cxnSpLocks noChangeShapeType="1"/>
              <a:stCxn id="78882" idx="3"/>
              <a:endCxn id="78880" idx="1"/>
            </p:cNvCxnSpPr>
            <p:nvPr/>
          </p:nvCxnSpPr>
          <p:spPr bwMode="auto">
            <a:xfrm>
              <a:off x="1171" y="2228"/>
              <a:ext cx="299" cy="13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890" name="AutoShape 42"/>
            <p:cNvCxnSpPr>
              <a:cxnSpLocks noChangeShapeType="1"/>
              <a:stCxn id="78880" idx="3"/>
              <a:endCxn id="78878" idx="1"/>
            </p:cNvCxnSpPr>
            <p:nvPr/>
          </p:nvCxnSpPr>
          <p:spPr bwMode="auto">
            <a:xfrm flipV="1">
              <a:off x="1736" y="2246"/>
              <a:ext cx="122" cy="115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sp>
          <p:nvSpPr>
            <p:cNvPr id="78891" name="Text Box 43"/>
            <p:cNvSpPr txBox="1">
              <a:spLocks noChangeArrowheads="1"/>
            </p:cNvSpPr>
            <p:nvPr/>
          </p:nvSpPr>
          <p:spPr bwMode="auto">
            <a:xfrm>
              <a:off x="362" y="1711"/>
              <a:ext cx="182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sz="1600" dirty="0"/>
                <a:t>Flow between processes </a:t>
              </a:r>
              <a:endParaRPr lang="en-US" sz="1600" dirty="0"/>
            </a:p>
          </p:txBody>
        </p:sp>
        <p:sp>
          <p:nvSpPr>
            <p:cNvPr id="78892" name="Freeform 44"/>
            <p:cNvSpPr>
              <a:spLocks/>
            </p:cNvSpPr>
            <p:nvPr/>
          </p:nvSpPr>
          <p:spPr bwMode="auto">
            <a:xfrm>
              <a:off x="350" y="1261"/>
              <a:ext cx="1884" cy="468"/>
            </a:xfrm>
            <a:custGeom>
              <a:avLst/>
              <a:gdLst/>
              <a:ahLst/>
              <a:cxnLst>
                <a:cxn ang="0">
                  <a:pos x="324" y="0"/>
                </a:cxn>
                <a:cxn ang="0">
                  <a:pos x="0" y="468"/>
                </a:cxn>
                <a:cxn ang="0">
                  <a:pos x="1884" y="468"/>
                </a:cxn>
                <a:cxn ang="0">
                  <a:pos x="588" y="0"/>
                </a:cxn>
                <a:cxn ang="0">
                  <a:pos x="324" y="0"/>
                </a:cxn>
              </a:cxnLst>
              <a:rect l="0" t="0" r="r" b="b"/>
              <a:pathLst>
                <a:path w="1884" h="468">
                  <a:moveTo>
                    <a:pt x="324" y="0"/>
                  </a:moveTo>
                  <a:lnTo>
                    <a:pt x="0" y="468"/>
                  </a:lnTo>
                  <a:lnTo>
                    <a:pt x="1884" y="468"/>
                  </a:lnTo>
                  <a:lnTo>
                    <a:pt x="588" y="0"/>
                  </a:lnTo>
                  <a:lnTo>
                    <a:pt x="324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FF"/>
                </a:gs>
                <a:gs pos="100000">
                  <a:srgbClr val="CCFFFF">
                    <a:alpha val="46001"/>
                  </a:srgbClr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8919" name="Group 71"/>
          <p:cNvGrpSpPr>
            <a:grpSpLocks/>
          </p:cNvGrpSpPr>
          <p:nvPr/>
        </p:nvGrpSpPr>
        <p:grpSpPr bwMode="auto">
          <a:xfrm>
            <a:off x="900113" y="3995738"/>
            <a:ext cx="6588125" cy="1793875"/>
            <a:chOff x="567" y="2517"/>
            <a:chExt cx="4150" cy="1130"/>
          </a:xfrm>
        </p:grpSpPr>
        <p:sp>
          <p:nvSpPr>
            <p:cNvPr id="78894" name="Rectangle 46"/>
            <p:cNvSpPr>
              <a:spLocks noChangeArrowheads="1"/>
            </p:cNvSpPr>
            <p:nvPr/>
          </p:nvSpPr>
          <p:spPr bwMode="auto">
            <a:xfrm>
              <a:off x="761" y="2768"/>
              <a:ext cx="1883" cy="879"/>
            </a:xfrm>
            <a:prstGeom prst="rect">
              <a:avLst/>
            </a:prstGeom>
            <a:solidFill>
              <a:srgbClr val="99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95" name="AutoShape 47"/>
            <p:cNvSpPr>
              <a:spLocks noChangeArrowheads="1"/>
            </p:cNvSpPr>
            <p:nvPr/>
          </p:nvSpPr>
          <p:spPr bwMode="auto">
            <a:xfrm>
              <a:off x="567" y="3165"/>
              <a:ext cx="174" cy="145"/>
            </a:xfrm>
            <a:prstGeom prst="rightArrow">
              <a:avLst>
                <a:gd name="adj1" fmla="val 68185"/>
                <a:gd name="adj2" fmla="val 52383"/>
              </a:avLst>
            </a:prstGeom>
            <a:solidFill>
              <a:srgbClr val="99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96" name="AutoShape 48"/>
            <p:cNvSpPr>
              <a:spLocks noChangeArrowheads="1"/>
            </p:cNvSpPr>
            <p:nvPr/>
          </p:nvSpPr>
          <p:spPr bwMode="auto">
            <a:xfrm>
              <a:off x="2659" y="3163"/>
              <a:ext cx="174" cy="144"/>
            </a:xfrm>
            <a:prstGeom prst="rightArrow">
              <a:avLst>
                <a:gd name="adj1" fmla="val 68185"/>
                <a:gd name="adj2" fmla="val 52747"/>
              </a:avLst>
            </a:prstGeom>
            <a:solidFill>
              <a:srgbClr val="99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97" name="Text Box 49"/>
            <p:cNvSpPr txBox="1">
              <a:spLocks noChangeArrowheads="1"/>
            </p:cNvSpPr>
            <p:nvPr/>
          </p:nvSpPr>
          <p:spPr bwMode="auto">
            <a:xfrm>
              <a:off x="2834" y="3012"/>
              <a:ext cx="1883" cy="4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 eaLnBrk="1" hangingPunct="1">
                <a:lnSpc>
                  <a:spcPct val="80000"/>
                </a:lnSpc>
                <a:spcBef>
                  <a:spcPct val="50000"/>
                </a:spcBef>
              </a:pPr>
              <a:r>
                <a:rPr lang="en-GB" sz="2400"/>
                <a:t>Analysis at the level of the </a:t>
              </a:r>
              <a:r>
                <a:rPr lang="en-GB" sz="2400" i="1"/>
                <a:t>process</a:t>
              </a:r>
              <a:r>
                <a:rPr lang="en-GB" sz="2400"/>
                <a:t> </a:t>
              </a:r>
            </a:p>
          </p:txBody>
        </p:sp>
        <p:sp>
          <p:nvSpPr>
            <p:cNvPr id="78898" name="Text Box 50"/>
            <p:cNvSpPr txBox="1">
              <a:spLocks noChangeArrowheads="1"/>
            </p:cNvSpPr>
            <p:nvPr/>
          </p:nvSpPr>
          <p:spPr bwMode="auto">
            <a:xfrm>
              <a:off x="703" y="2745"/>
              <a:ext cx="1995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sz="1600" dirty="0"/>
                <a:t>Flow between resources </a:t>
              </a:r>
              <a:endParaRPr lang="en-US" sz="1600" dirty="0"/>
            </a:p>
          </p:txBody>
        </p:sp>
        <p:sp>
          <p:nvSpPr>
            <p:cNvPr id="78899" name="Rectangle 51"/>
            <p:cNvSpPr>
              <a:spLocks noChangeArrowheads="1"/>
            </p:cNvSpPr>
            <p:nvPr/>
          </p:nvSpPr>
          <p:spPr bwMode="auto">
            <a:xfrm>
              <a:off x="836" y="3187"/>
              <a:ext cx="266" cy="14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900" name="Rectangle 52"/>
            <p:cNvSpPr>
              <a:spLocks noChangeArrowheads="1"/>
            </p:cNvSpPr>
            <p:nvPr/>
          </p:nvSpPr>
          <p:spPr bwMode="auto">
            <a:xfrm>
              <a:off x="2266" y="3213"/>
              <a:ext cx="266" cy="14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901" name="Rectangle 53"/>
            <p:cNvSpPr>
              <a:spLocks noChangeArrowheads="1"/>
            </p:cNvSpPr>
            <p:nvPr/>
          </p:nvSpPr>
          <p:spPr bwMode="auto">
            <a:xfrm>
              <a:off x="1534" y="3406"/>
              <a:ext cx="266" cy="14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902" name="Rectangle 54"/>
            <p:cNvSpPr>
              <a:spLocks noChangeArrowheads="1"/>
            </p:cNvSpPr>
            <p:nvPr/>
          </p:nvSpPr>
          <p:spPr bwMode="auto">
            <a:xfrm>
              <a:off x="1878" y="3327"/>
              <a:ext cx="266" cy="14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903" name="Rectangle 55"/>
            <p:cNvSpPr>
              <a:spLocks noChangeArrowheads="1"/>
            </p:cNvSpPr>
            <p:nvPr/>
          </p:nvSpPr>
          <p:spPr bwMode="auto">
            <a:xfrm>
              <a:off x="1490" y="2976"/>
              <a:ext cx="266" cy="14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904" name="Rectangle 56"/>
            <p:cNvSpPr>
              <a:spLocks noChangeArrowheads="1"/>
            </p:cNvSpPr>
            <p:nvPr/>
          </p:nvSpPr>
          <p:spPr bwMode="auto">
            <a:xfrm>
              <a:off x="1313" y="3195"/>
              <a:ext cx="266" cy="14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78905" name="AutoShape 57"/>
            <p:cNvCxnSpPr>
              <a:cxnSpLocks noChangeShapeType="1"/>
              <a:stCxn id="78899" idx="3"/>
              <a:endCxn id="78903" idx="1"/>
            </p:cNvCxnSpPr>
            <p:nvPr/>
          </p:nvCxnSpPr>
          <p:spPr bwMode="auto">
            <a:xfrm flipV="1">
              <a:off x="1102" y="3051"/>
              <a:ext cx="388" cy="21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906" name="AutoShape 58"/>
            <p:cNvCxnSpPr>
              <a:cxnSpLocks noChangeShapeType="1"/>
              <a:stCxn id="78899" idx="3"/>
              <a:endCxn id="78904" idx="1"/>
            </p:cNvCxnSpPr>
            <p:nvPr/>
          </p:nvCxnSpPr>
          <p:spPr bwMode="auto">
            <a:xfrm>
              <a:off x="1102" y="3261"/>
              <a:ext cx="211" cy="9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907" name="AutoShape 59"/>
            <p:cNvCxnSpPr>
              <a:cxnSpLocks noChangeShapeType="1"/>
              <a:stCxn id="78904" idx="3"/>
              <a:endCxn id="78900" idx="1"/>
            </p:cNvCxnSpPr>
            <p:nvPr/>
          </p:nvCxnSpPr>
          <p:spPr bwMode="auto">
            <a:xfrm>
              <a:off x="1579" y="3270"/>
              <a:ext cx="687" cy="1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908" name="AutoShape 60"/>
            <p:cNvCxnSpPr>
              <a:cxnSpLocks noChangeShapeType="1"/>
              <a:stCxn id="78900" idx="1"/>
              <a:endCxn id="78903" idx="3"/>
            </p:cNvCxnSpPr>
            <p:nvPr/>
          </p:nvCxnSpPr>
          <p:spPr bwMode="auto">
            <a:xfrm flipH="1" flipV="1">
              <a:off x="1756" y="3051"/>
              <a:ext cx="510" cy="23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</p:spPr>
        </p:cxnSp>
        <p:cxnSp>
          <p:nvCxnSpPr>
            <p:cNvPr id="78909" name="AutoShape 61"/>
            <p:cNvCxnSpPr>
              <a:cxnSpLocks noChangeShapeType="1"/>
              <a:stCxn id="78901" idx="3"/>
              <a:endCxn id="78902" idx="1"/>
            </p:cNvCxnSpPr>
            <p:nvPr/>
          </p:nvCxnSpPr>
          <p:spPr bwMode="auto">
            <a:xfrm flipV="1">
              <a:off x="1800" y="3401"/>
              <a:ext cx="78" cy="79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910" name="AutoShape 62"/>
            <p:cNvCxnSpPr>
              <a:cxnSpLocks noChangeShapeType="1"/>
              <a:stCxn id="78899" idx="3"/>
            </p:cNvCxnSpPr>
            <p:nvPr/>
          </p:nvCxnSpPr>
          <p:spPr bwMode="auto">
            <a:xfrm>
              <a:off x="1102" y="3261"/>
              <a:ext cx="432" cy="219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911" name="AutoShape 63"/>
            <p:cNvCxnSpPr>
              <a:cxnSpLocks noChangeShapeType="1"/>
              <a:stCxn id="78904" idx="3"/>
            </p:cNvCxnSpPr>
            <p:nvPr/>
          </p:nvCxnSpPr>
          <p:spPr bwMode="auto">
            <a:xfrm>
              <a:off x="1579" y="3270"/>
              <a:ext cx="299" cy="13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78912" name="AutoShape 64"/>
            <p:cNvCxnSpPr>
              <a:cxnSpLocks noChangeShapeType="1"/>
              <a:stCxn id="78902" idx="3"/>
              <a:endCxn id="78900" idx="1"/>
            </p:cNvCxnSpPr>
            <p:nvPr/>
          </p:nvCxnSpPr>
          <p:spPr bwMode="auto">
            <a:xfrm flipV="1">
              <a:off x="2144" y="3287"/>
              <a:ext cx="122" cy="11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</p:cxnSp>
        <p:sp>
          <p:nvSpPr>
            <p:cNvPr id="78913" name="Freeform 65"/>
            <p:cNvSpPr>
              <a:spLocks/>
            </p:cNvSpPr>
            <p:nvPr/>
          </p:nvSpPr>
          <p:spPr bwMode="auto">
            <a:xfrm>
              <a:off x="758" y="2517"/>
              <a:ext cx="1884" cy="250"/>
            </a:xfrm>
            <a:custGeom>
              <a:avLst/>
              <a:gdLst/>
              <a:ahLst/>
              <a:cxnLst>
                <a:cxn ang="0">
                  <a:pos x="367" y="0"/>
                </a:cxn>
                <a:cxn ang="0">
                  <a:pos x="0" y="290"/>
                </a:cxn>
                <a:cxn ang="0">
                  <a:pos x="1884" y="290"/>
                </a:cxn>
                <a:cxn ang="0">
                  <a:pos x="631" y="0"/>
                </a:cxn>
                <a:cxn ang="0">
                  <a:pos x="367" y="0"/>
                </a:cxn>
              </a:cxnLst>
              <a:rect l="0" t="0" r="r" b="b"/>
              <a:pathLst>
                <a:path w="1884" h="290">
                  <a:moveTo>
                    <a:pt x="367" y="0"/>
                  </a:moveTo>
                  <a:lnTo>
                    <a:pt x="0" y="290"/>
                  </a:lnTo>
                  <a:lnTo>
                    <a:pt x="1884" y="290"/>
                  </a:lnTo>
                  <a:lnTo>
                    <a:pt x="631" y="0"/>
                  </a:lnTo>
                  <a:lnTo>
                    <a:pt x="367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FF"/>
                </a:gs>
                <a:gs pos="100000">
                  <a:srgbClr val="99FF99">
                    <a:alpha val="46001"/>
                  </a:srgbClr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8920" name="Group 72"/>
          <p:cNvGrpSpPr>
            <a:grpSpLocks/>
          </p:cNvGrpSpPr>
          <p:nvPr/>
        </p:nvGrpSpPr>
        <p:grpSpPr bwMode="auto">
          <a:xfrm>
            <a:off x="7613650" y="1052513"/>
            <a:ext cx="2017713" cy="4968875"/>
            <a:chOff x="4796" y="663"/>
            <a:chExt cx="1271" cy="3130"/>
          </a:xfrm>
        </p:grpSpPr>
        <p:sp>
          <p:nvSpPr>
            <p:cNvPr id="78914" name="Text Box 66"/>
            <p:cNvSpPr txBox="1">
              <a:spLocks noChangeArrowheads="1"/>
            </p:cNvSpPr>
            <p:nvPr/>
          </p:nvSpPr>
          <p:spPr bwMode="auto">
            <a:xfrm>
              <a:off x="4842" y="663"/>
              <a:ext cx="1089" cy="4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sz="2400"/>
                <a:t>Strategic analysis</a:t>
              </a:r>
              <a:endParaRPr lang="en-US" sz="2400"/>
            </a:p>
          </p:txBody>
        </p:sp>
        <p:sp>
          <p:nvSpPr>
            <p:cNvPr id="78915" name="Text Box 67"/>
            <p:cNvSpPr txBox="1">
              <a:spLocks noChangeArrowheads="1"/>
            </p:cNvSpPr>
            <p:nvPr/>
          </p:nvSpPr>
          <p:spPr bwMode="auto">
            <a:xfrm>
              <a:off x="4796" y="3367"/>
              <a:ext cx="1271" cy="4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sz="2400"/>
                <a:t>Operational  analysis</a:t>
              </a:r>
              <a:endParaRPr lang="en-US" sz="2400"/>
            </a:p>
          </p:txBody>
        </p:sp>
        <p:sp>
          <p:nvSpPr>
            <p:cNvPr id="78916" name="Line 68"/>
            <p:cNvSpPr>
              <a:spLocks noChangeShapeType="1"/>
            </p:cNvSpPr>
            <p:nvPr/>
          </p:nvSpPr>
          <p:spPr bwMode="auto">
            <a:xfrm>
              <a:off x="5432" y="1117"/>
              <a:ext cx="0" cy="2177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triangle" w="lg" len="lg"/>
              <a:tailEnd type="triangle" w="lg" len="lg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07577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78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Box 3"/>
          <p:cNvSpPr txBox="1">
            <a:spLocks noChangeArrowheads="1"/>
          </p:cNvSpPr>
          <p:nvPr/>
        </p:nvSpPr>
        <p:spPr bwMode="auto">
          <a:xfrm>
            <a:off x="524522" y="404664"/>
            <a:ext cx="9180387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indent="236538" algn="l">
              <a:tabLst>
                <a:tab pos="252413" algn="l"/>
              </a:tabLst>
            </a:pPr>
            <a:r>
              <a:rPr lang="en-GB" sz="2600" dirty="0"/>
              <a:t>What is strategy?</a:t>
            </a:r>
          </a:p>
          <a:p>
            <a:pPr indent="236538" algn="l">
              <a:tabLst>
                <a:tab pos="252413" algn="l"/>
              </a:tabLst>
            </a:pPr>
            <a:endParaRPr lang="en-GB" sz="2600" dirty="0"/>
          </a:p>
          <a:p>
            <a:pPr indent="236538" algn="l">
              <a:buFont typeface="Arial" pitchFamily="34" charset="0"/>
              <a:buChar char="•"/>
              <a:tabLst>
                <a:tab pos="252413" algn="l"/>
              </a:tabLst>
            </a:pPr>
            <a:r>
              <a:rPr lang="en-GB" sz="2400" dirty="0"/>
              <a:t>Setting broad objectives that direct an enterprise towards its overall goal.</a:t>
            </a:r>
          </a:p>
          <a:p>
            <a:pPr algn="l">
              <a:buFont typeface="Arial" pitchFamily="34" charset="0"/>
              <a:buChar char="•"/>
            </a:pPr>
            <a:endParaRPr lang="en-GB" sz="2400" dirty="0"/>
          </a:p>
          <a:p>
            <a:pPr indent="236538" algn="l">
              <a:buFont typeface="Arial" pitchFamily="34" charset="0"/>
              <a:buChar char="•"/>
              <a:tabLst>
                <a:tab pos="236538" algn="l"/>
              </a:tabLst>
            </a:pPr>
            <a:r>
              <a:rPr lang="en-GB" sz="2400" dirty="0"/>
              <a:t>Planning the path (in general rather than specific terms) that will achieve these goals.</a:t>
            </a:r>
          </a:p>
          <a:p>
            <a:pPr algn="l">
              <a:buFont typeface="Arial" pitchFamily="34" charset="0"/>
              <a:buChar char="•"/>
            </a:pPr>
            <a:endParaRPr lang="en-GB" sz="2400" dirty="0"/>
          </a:p>
          <a:p>
            <a:pPr indent="252413" algn="l">
              <a:buFont typeface="Arial" pitchFamily="34" charset="0"/>
              <a:buChar char="•"/>
            </a:pPr>
            <a:r>
              <a:rPr lang="en-GB" sz="2400" dirty="0"/>
              <a:t>Stressing long-term rather than short-term objectives.</a:t>
            </a:r>
          </a:p>
          <a:p>
            <a:pPr algn="l">
              <a:buFont typeface="Arial" pitchFamily="34" charset="0"/>
              <a:buChar char="•"/>
            </a:pPr>
            <a:endParaRPr lang="en-GB" sz="2400" dirty="0"/>
          </a:p>
          <a:p>
            <a:pPr indent="236538" algn="l">
              <a:buFont typeface="Arial" pitchFamily="34" charset="0"/>
              <a:buChar char="•"/>
              <a:tabLst>
                <a:tab pos="268288" algn="l"/>
              </a:tabLst>
            </a:pPr>
            <a:r>
              <a:rPr lang="en-GB" sz="2400" dirty="0"/>
              <a:t>Dealing with the total picture rather than stressing individual activities.</a:t>
            </a:r>
          </a:p>
          <a:p>
            <a:pPr algn="l">
              <a:buFont typeface="Arial" pitchFamily="34" charset="0"/>
              <a:buChar char="•"/>
            </a:pPr>
            <a:endParaRPr lang="en-GB" sz="2400" dirty="0"/>
          </a:p>
          <a:p>
            <a:pPr indent="236538" algn="l">
              <a:buFont typeface="Arial" pitchFamily="34" charset="0"/>
              <a:buChar char="•"/>
              <a:tabLst>
                <a:tab pos="252413" algn="l"/>
              </a:tabLst>
            </a:pPr>
            <a:r>
              <a:rPr lang="en-GB" sz="2400" dirty="0"/>
              <a:t>Being detached from, and above, the confusion and 	distractions of day-to-day activities.</a:t>
            </a:r>
          </a:p>
        </p:txBody>
      </p:sp>
    </p:spTree>
    <p:extLst>
      <p:ext uri="{BB962C8B-B14F-4D97-AF65-F5344CB8AC3E}">
        <p14:creationId xmlns:p14="http://schemas.microsoft.com/office/powerpoint/2010/main" val="4232601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ext Box 2"/>
          <p:cNvSpPr txBox="1">
            <a:spLocks noChangeArrowheads="1"/>
          </p:cNvSpPr>
          <p:nvPr/>
        </p:nvSpPr>
        <p:spPr bwMode="auto">
          <a:xfrm>
            <a:off x="774700" y="693266"/>
            <a:ext cx="4897438" cy="579437"/>
          </a:xfrm>
          <a:prstGeom prst="rect">
            <a:avLst/>
          </a:prstGeom>
          <a:noFill/>
          <a:ln w="12700">
            <a:noFill/>
            <a:miter lim="800000"/>
            <a:headEnd/>
            <a:tailEnd type="none" w="med" len="lg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3200">
                <a:solidFill>
                  <a:srgbClr val="CC0000"/>
                </a:solidFill>
              </a:rPr>
              <a:t>Operations strategy is …..</a:t>
            </a:r>
          </a:p>
        </p:txBody>
      </p:sp>
      <p:sp>
        <p:nvSpPr>
          <p:cNvPr id="72707" name="Text Box 3"/>
          <p:cNvSpPr txBox="1">
            <a:spLocks noChangeArrowheads="1"/>
          </p:cNvSpPr>
          <p:nvPr/>
        </p:nvSpPr>
        <p:spPr bwMode="auto">
          <a:xfrm>
            <a:off x="1262063" y="1485428"/>
            <a:ext cx="5273675" cy="664797"/>
          </a:xfrm>
          <a:prstGeom prst="rect">
            <a:avLst/>
          </a:prstGeom>
          <a:noFill/>
          <a:ln w="12700">
            <a:noFill/>
            <a:miter lim="800000"/>
            <a:headEnd/>
            <a:tailEnd type="none" w="med" len="lg"/>
          </a:ln>
          <a:effectLst/>
        </p:spPr>
        <p:txBody>
          <a:bodyPr>
            <a:spAutoFit/>
          </a:bodyPr>
          <a:lstStyle/>
          <a:p>
            <a:pPr algn="l">
              <a:lnSpc>
                <a:spcPct val="155000"/>
              </a:lnSpc>
              <a:spcBef>
                <a:spcPct val="50000"/>
              </a:spcBef>
            </a:pPr>
            <a:r>
              <a:rPr lang="en-US" sz="2400" i="1" dirty="0"/>
              <a:t>‘…. the </a:t>
            </a:r>
            <a:r>
              <a:rPr lang="en-US" sz="2400" i="1" dirty="0">
                <a:solidFill>
                  <a:srgbClr val="CC0000"/>
                </a:solidFill>
              </a:rPr>
              <a:t>total pattern</a:t>
            </a:r>
            <a:r>
              <a:rPr lang="en-US" sz="2400" i="1" dirty="0"/>
              <a:t> of decisions ….</a:t>
            </a:r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1330325" y="4916016"/>
            <a:ext cx="6861175" cy="457200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400" i="1" dirty="0"/>
              <a:t>…. whilst managing the </a:t>
            </a:r>
            <a:r>
              <a:rPr lang="en-US" sz="2400" i="1" dirty="0">
                <a:solidFill>
                  <a:srgbClr val="CC0000"/>
                </a:solidFill>
              </a:rPr>
              <a:t>risks</a:t>
            </a:r>
            <a:r>
              <a:rPr lang="en-US" sz="2400" i="1" dirty="0"/>
              <a:t> of misalignment ’ .</a:t>
            </a:r>
            <a:endParaRPr lang="en-GB" sz="2400" i="1" dirty="0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1346200" y="3557116"/>
            <a:ext cx="8501063" cy="822325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  <a:tabLst>
                <a:tab pos="449263" algn="l"/>
              </a:tabLst>
            </a:pPr>
            <a:r>
              <a:rPr lang="en-US" sz="2400" i="1"/>
              <a:t>…. through the on-going reconciliation of </a:t>
            </a:r>
            <a:r>
              <a:rPr lang="en-US" sz="2400" i="1">
                <a:solidFill>
                  <a:srgbClr val="CC0000"/>
                </a:solidFill>
              </a:rPr>
              <a:t>market 			requirements</a:t>
            </a:r>
            <a:r>
              <a:rPr lang="en-US" sz="2400" i="1"/>
              <a:t> and </a:t>
            </a:r>
            <a:r>
              <a:rPr lang="en-US" sz="2400" i="1">
                <a:solidFill>
                  <a:srgbClr val="CC0000"/>
                </a:solidFill>
              </a:rPr>
              <a:t>operations resources ….</a:t>
            </a:r>
            <a:endParaRPr lang="en-GB" sz="2400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1363663" y="2914178"/>
            <a:ext cx="6827837" cy="658813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>
              <a:lnSpc>
                <a:spcPct val="155000"/>
              </a:lnSpc>
              <a:spcBef>
                <a:spcPct val="50000"/>
              </a:spcBef>
            </a:pPr>
            <a:r>
              <a:rPr lang="en-US" sz="2400" i="1" dirty="0"/>
              <a:t>…. and their contribution to </a:t>
            </a:r>
            <a:r>
              <a:rPr lang="en-US" sz="2400" i="1" dirty="0">
                <a:solidFill>
                  <a:srgbClr val="CC0000"/>
                </a:solidFill>
              </a:rPr>
              <a:t>overall strategy….</a:t>
            </a:r>
            <a:endParaRPr lang="en-GB" sz="2400" dirty="0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1352550" y="2612553"/>
            <a:ext cx="5543550" cy="457200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400" i="1"/>
              <a:t>…. of </a:t>
            </a:r>
            <a:r>
              <a:rPr lang="en-US" sz="2400" i="1">
                <a:solidFill>
                  <a:srgbClr val="CC0000"/>
                </a:solidFill>
              </a:rPr>
              <a:t>any type</a:t>
            </a:r>
            <a:r>
              <a:rPr lang="en-US" sz="2400" i="1"/>
              <a:t> of operation ....</a:t>
            </a:r>
            <a:endParaRPr lang="en-GB" sz="2400" i="1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1352550" y="1979141"/>
            <a:ext cx="6335713" cy="658812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>
              <a:lnSpc>
                <a:spcPct val="155000"/>
              </a:lnSpc>
              <a:spcBef>
                <a:spcPct val="50000"/>
              </a:spcBef>
            </a:pPr>
            <a:r>
              <a:rPr lang="en-US" sz="2400" i="1"/>
              <a:t>…. that shape the </a:t>
            </a:r>
            <a:r>
              <a:rPr lang="en-US" sz="2400" i="1">
                <a:solidFill>
                  <a:srgbClr val="CC0000"/>
                </a:solidFill>
              </a:rPr>
              <a:t>long-term capabilities ….</a:t>
            </a:r>
            <a:endParaRPr lang="en-GB" sz="2400"/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1322388" y="4412778"/>
            <a:ext cx="7993062" cy="457200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400" i="1"/>
              <a:t>…. so as to achieve a </a:t>
            </a:r>
            <a:r>
              <a:rPr lang="en-US" sz="2400" i="1">
                <a:solidFill>
                  <a:srgbClr val="FF0000"/>
                </a:solidFill>
              </a:rPr>
              <a:t>sustainable fit</a:t>
            </a:r>
            <a:r>
              <a:rPr lang="en-US" sz="2400" i="1"/>
              <a:t> between the two ….</a:t>
            </a:r>
            <a:endParaRPr lang="en-GB" sz="2400" i="1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77040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2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2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27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2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2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7" grpId="0"/>
      <p:bldP spid="72709" grpId="0"/>
      <p:bldP spid="72712" grpId="0"/>
      <p:bldP spid="72713" grpId="0"/>
      <p:bldP spid="72714" grpId="0"/>
      <p:bldP spid="727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ChangeArrowheads="1"/>
          </p:cNvSpPr>
          <p:nvPr/>
        </p:nvSpPr>
        <p:spPr bwMode="auto">
          <a:xfrm>
            <a:off x="552753" y="39907"/>
            <a:ext cx="9414443" cy="52065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 defTabSz="762000" eaLnBrk="0" hangingPunct="0"/>
            <a:r>
              <a:rPr lang="en-US" sz="2800" dirty="0"/>
              <a:t>What is the role of operations function?</a:t>
            </a:r>
          </a:p>
        </p:txBody>
      </p:sp>
      <p:grpSp>
        <p:nvGrpSpPr>
          <p:cNvPr id="2" name="Group 65"/>
          <p:cNvGrpSpPr>
            <a:grpSpLocks/>
          </p:cNvGrpSpPr>
          <p:nvPr/>
        </p:nvGrpSpPr>
        <p:grpSpPr bwMode="auto">
          <a:xfrm>
            <a:off x="249291" y="627063"/>
            <a:ext cx="3017266" cy="5492202"/>
            <a:chOff x="230080" y="627510"/>
            <a:chExt cx="2786050" cy="5491994"/>
          </a:xfrm>
        </p:grpSpPr>
        <p:sp>
          <p:nvSpPr>
            <p:cNvPr id="14374" name="Rectangle 8"/>
            <p:cNvSpPr>
              <a:spLocks noChangeArrowheads="1"/>
            </p:cNvSpPr>
            <p:nvPr/>
          </p:nvSpPr>
          <p:spPr bwMode="auto">
            <a:xfrm>
              <a:off x="308910" y="627510"/>
              <a:ext cx="2643174" cy="119776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 eaLnBrk="0" hangingPunct="0"/>
              <a:r>
                <a:rPr lang="en-US" sz="2400" i="1"/>
                <a:t>Operations </a:t>
              </a:r>
              <a:r>
                <a:rPr lang="en-GB" sz="2400" i="1"/>
                <a:t>as implementer of strategy</a:t>
              </a:r>
              <a:endParaRPr lang="en-US" sz="2400" i="1"/>
            </a:p>
          </p:txBody>
        </p:sp>
        <p:sp>
          <p:nvSpPr>
            <p:cNvPr id="14378" name="Rectangle 25"/>
            <p:cNvSpPr>
              <a:spLocks noChangeArrowheads="1"/>
            </p:cNvSpPr>
            <p:nvPr/>
          </p:nvSpPr>
          <p:spPr bwMode="auto">
            <a:xfrm>
              <a:off x="230080" y="5414183"/>
              <a:ext cx="2786050" cy="70532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 eaLnBrk="0" hangingPunct="0"/>
              <a:r>
                <a:rPr lang="en-US" sz="2000"/>
                <a:t>Operations implements strategy</a:t>
              </a:r>
            </a:p>
          </p:txBody>
        </p:sp>
        <p:sp>
          <p:nvSpPr>
            <p:cNvPr id="14379" name="Rectangle 38"/>
            <p:cNvSpPr>
              <a:spLocks noChangeArrowheads="1"/>
            </p:cNvSpPr>
            <p:nvPr/>
          </p:nvSpPr>
          <p:spPr bwMode="auto">
            <a:xfrm>
              <a:off x="1860550" y="2717157"/>
              <a:ext cx="253275" cy="52065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800"/>
                <a:t> </a:t>
              </a:r>
            </a:p>
          </p:txBody>
        </p:sp>
        <p:sp>
          <p:nvSpPr>
            <p:cNvPr id="10262" name="Rectangle 22"/>
            <p:cNvSpPr>
              <a:spLocks noChangeArrowheads="1"/>
            </p:cNvSpPr>
            <p:nvPr/>
          </p:nvSpPr>
          <p:spPr bwMode="auto">
            <a:xfrm>
              <a:off x="987558" y="2478246"/>
              <a:ext cx="1404676" cy="52063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>
                <a:defRPr/>
              </a:pPr>
              <a:r>
                <a:rPr lang="en-US" sz="2800" dirty="0">
                  <a:ln w="18415" cmpd="sng">
                    <a:solidFill>
                      <a:srgbClr val="FFFFFF"/>
                    </a:solidFill>
                    <a:prstDash val="solid"/>
                  </a:ln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Strategy</a:t>
              </a:r>
            </a:p>
          </p:txBody>
        </p:sp>
        <p:sp>
          <p:nvSpPr>
            <p:cNvPr id="10307" name="Text Box 67"/>
            <p:cNvSpPr txBox="1">
              <a:spLocks noChangeArrowheads="1"/>
            </p:cNvSpPr>
            <p:nvPr/>
          </p:nvSpPr>
          <p:spPr bwMode="auto">
            <a:xfrm>
              <a:off x="684213" y="4583218"/>
              <a:ext cx="2030398" cy="523220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800">
                  <a:ln w="18415" cmpd="sng">
                    <a:solidFill>
                      <a:srgbClr val="FFFFFF"/>
                    </a:solidFill>
                    <a:prstDash val="solid"/>
                  </a:ln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Operations</a:t>
              </a:r>
              <a:endParaRPr lang="en-US" sz="280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14382" name="AutoShape 72"/>
            <p:cNvSpPr>
              <a:spLocks noChangeArrowheads="1"/>
            </p:cNvSpPr>
            <p:nvPr/>
          </p:nvSpPr>
          <p:spPr bwMode="auto">
            <a:xfrm>
              <a:off x="1476375" y="3408716"/>
              <a:ext cx="431800" cy="645094"/>
            </a:xfrm>
            <a:prstGeom prst="downArrow">
              <a:avLst>
                <a:gd name="adj1" fmla="val 67648"/>
                <a:gd name="adj2" fmla="val 49778"/>
              </a:avLst>
            </a:prstGeom>
            <a:solidFill>
              <a:srgbClr val="002060"/>
            </a:solidFill>
            <a:ln w="19050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2000"/>
            </a:p>
          </p:txBody>
        </p:sp>
      </p:grpSp>
      <p:grpSp>
        <p:nvGrpSpPr>
          <p:cNvPr id="3" name="Group 67"/>
          <p:cNvGrpSpPr>
            <a:grpSpLocks/>
          </p:cNvGrpSpPr>
          <p:nvPr/>
        </p:nvGrpSpPr>
        <p:grpSpPr bwMode="auto">
          <a:xfrm>
            <a:off x="6653460" y="825501"/>
            <a:ext cx="2785200" cy="5295033"/>
            <a:chOff x="6143636" y="825076"/>
            <a:chExt cx="2571767" cy="5295747"/>
          </a:xfrm>
        </p:grpSpPr>
        <p:sp>
          <p:nvSpPr>
            <p:cNvPr id="14361" name="Rectangle 31"/>
            <p:cNvSpPr>
              <a:spLocks noChangeArrowheads="1"/>
            </p:cNvSpPr>
            <p:nvPr/>
          </p:nvSpPr>
          <p:spPr bwMode="auto">
            <a:xfrm>
              <a:off x="6319026" y="5415502"/>
              <a:ext cx="2276504" cy="70532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 eaLnBrk="0" hangingPunct="0"/>
              <a:r>
                <a:rPr lang="en-US" sz="2000"/>
                <a:t>Operations drives strategy</a:t>
              </a:r>
            </a:p>
          </p:txBody>
        </p:sp>
        <p:sp>
          <p:nvSpPr>
            <p:cNvPr id="14362" name="Rectangle 45"/>
            <p:cNvSpPr>
              <a:spLocks noChangeArrowheads="1"/>
            </p:cNvSpPr>
            <p:nvPr/>
          </p:nvSpPr>
          <p:spPr bwMode="auto">
            <a:xfrm>
              <a:off x="7116763" y="2538958"/>
              <a:ext cx="444500" cy="2366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2000"/>
            </a:p>
          </p:txBody>
        </p:sp>
        <p:sp>
          <p:nvSpPr>
            <p:cNvPr id="14363" name="Rectangle 47"/>
            <p:cNvSpPr>
              <a:spLocks noChangeArrowheads="1"/>
            </p:cNvSpPr>
            <p:nvPr/>
          </p:nvSpPr>
          <p:spPr bwMode="auto">
            <a:xfrm>
              <a:off x="7445376" y="2452862"/>
              <a:ext cx="253275" cy="39754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/>
                <a:t> </a:t>
              </a:r>
            </a:p>
          </p:txBody>
        </p:sp>
        <p:sp>
          <p:nvSpPr>
            <p:cNvPr id="14364" name="Rectangle 48"/>
            <p:cNvSpPr>
              <a:spLocks noChangeArrowheads="1"/>
            </p:cNvSpPr>
            <p:nvPr/>
          </p:nvSpPr>
          <p:spPr bwMode="auto">
            <a:xfrm>
              <a:off x="6888163" y="4507013"/>
              <a:ext cx="901700" cy="2366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2000"/>
            </a:p>
          </p:txBody>
        </p:sp>
        <p:sp>
          <p:nvSpPr>
            <p:cNvPr id="14365" name="Rectangle 50"/>
            <p:cNvSpPr>
              <a:spLocks noChangeArrowheads="1"/>
            </p:cNvSpPr>
            <p:nvPr/>
          </p:nvSpPr>
          <p:spPr bwMode="auto">
            <a:xfrm>
              <a:off x="7648576" y="4420917"/>
              <a:ext cx="253275" cy="39754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/>
                <a:t> </a:t>
              </a:r>
            </a:p>
          </p:txBody>
        </p:sp>
        <p:sp>
          <p:nvSpPr>
            <p:cNvPr id="14366" name="Rectangle 59"/>
            <p:cNvSpPr>
              <a:spLocks noChangeArrowheads="1"/>
            </p:cNvSpPr>
            <p:nvPr/>
          </p:nvSpPr>
          <p:spPr bwMode="auto">
            <a:xfrm>
              <a:off x="6143636" y="825076"/>
              <a:ext cx="2571767" cy="82843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 eaLnBrk="0" hangingPunct="0"/>
              <a:r>
                <a:rPr lang="en-US" sz="2400" i="1"/>
                <a:t>Operations </a:t>
              </a:r>
              <a:r>
                <a:rPr lang="en-GB" sz="2400" i="1"/>
                <a:t>as driver of strategy</a:t>
              </a:r>
              <a:endParaRPr lang="en-US" sz="2400" i="1"/>
            </a:p>
          </p:txBody>
        </p:sp>
        <p:sp>
          <p:nvSpPr>
            <p:cNvPr id="58" name="Rectangle 22"/>
            <p:cNvSpPr>
              <a:spLocks noChangeArrowheads="1"/>
            </p:cNvSpPr>
            <p:nvPr/>
          </p:nvSpPr>
          <p:spPr bwMode="auto">
            <a:xfrm>
              <a:off x="6844091" y="4209148"/>
              <a:ext cx="1404676" cy="52072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>
                <a:defRPr/>
              </a:pPr>
              <a:r>
                <a:rPr lang="en-US" sz="2800" dirty="0">
                  <a:ln w="18415" cmpd="sng">
                    <a:solidFill>
                      <a:srgbClr val="FFFFFF"/>
                    </a:solidFill>
                    <a:prstDash val="solid"/>
                  </a:ln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Strategy</a:t>
              </a:r>
            </a:p>
          </p:txBody>
        </p:sp>
        <p:sp>
          <p:nvSpPr>
            <p:cNvPr id="65" name="Text Box 67"/>
            <p:cNvSpPr txBox="1">
              <a:spLocks noChangeArrowheads="1"/>
            </p:cNvSpPr>
            <p:nvPr/>
          </p:nvSpPr>
          <p:spPr bwMode="auto">
            <a:xfrm>
              <a:off x="6462317" y="2745515"/>
              <a:ext cx="2030398" cy="523221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800">
                  <a:ln w="18415" cmpd="sng">
                    <a:solidFill>
                      <a:srgbClr val="FFFFFF"/>
                    </a:solidFill>
                    <a:prstDash val="solid"/>
                  </a:ln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Operations</a:t>
              </a:r>
              <a:endParaRPr lang="en-US" sz="280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14369" name="AutoShape 90"/>
            <p:cNvSpPr>
              <a:spLocks noChangeArrowheads="1"/>
            </p:cNvSpPr>
            <p:nvPr/>
          </p:nvSpPr>
          <p:spPr bwMode="auto">
            <a:xfrm>
              <a:off x="7224713" y="3341796"/>
              <a:ext cx="431800" cy="645171"/>
            </a:xfrm>
            <a:prstGeom prst="downArrow">
              <a:avLst>
                <a:gd name="adj1" fmla="val 67648"/>
                <a:gd name="adj2" fmla="val 49777"/>
              </a:avLst>
            </a:prstGeom>
            <a:solidFill>
              <a:srgbClr val="002060"/>
            </a:solidFill>
            <a:ln w="19050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2000"/>
            </a:p>
          </p:txBody>
        </p:sp>
      </p:grpSp>
      <p:grpSp>
        <p:nvGrpSpPr>
          <p:cNvPr id="4" name="Group 66"/>
          <p:cNvGrpSpPr>
            <a:grpSpLocks/>
          </p:cNvGrpSpPr>
          <p:nvPr/>
        </p:nvGrpSpPr>
        <p:grpSpPr bwMode="auto">
          <a:xfrm>
            <a:off x="3558828" y="603251"/>
            <a:ext cx="2862536" cy="5517277"/>
            <a:chOff x="3286116" y="603370"/>
            <a:chExt cx="2643206" cy="5517453"/>
          </a:xfrm>
        </p:grpSpPr>
        <p:sp>
          <p:nvSpPr>
            <p:cNvPr id="14345" name="Rectangle 18"/>
            <p:cNvSpPr>
              <a:spLocks noChangeArrowheads="1"/>
            </p:cNvSpPr>
            <p:nvPr/>
          </p:nvSpPr>
          <p:spPr bwMode="auto">
            <a:xfrm>
              <a:off x="4343400" y="4507013"/>
              <a:ext cx="444500" cy="2366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2000"/>
            </a:p>
          </p:txBody>
        </p:sp>
        <p:sp>
          <p:nvSpPr>
            <p:cNvPr id="14346" name="Rectangle 20"/>
            <p:cNvSpPr>
              <a:spLocks noChangeArrowheads="1"/>
            </p:cNvSpPr>
            <p:nvPr/>
          </p:nvSpPr>
          <p:spPr bwMode="auto">
            <a:xfrm>
              <a:off x="4672013" y="4420917"/>
              <a:ext cx="253275" cy="39754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/>
                <a:t> </a:t>
              </a:r>
            </a:p>
          </p:txBody>
        </p:sp>
        <p:sp>
          <p:nvSpPr>
            <p:cNvPr id="14347" name="Rectangle 21"/>
            <p:cNvSpPr>
              <a:spLocks noChangeArrowheads="1"/>
            </p:cNvSpPr>
            <p:nvPr/>
          </p:nvSpPr>
          <p:spPr bwMode="auto">
            <a:xfrm>
              <a:off x="4114800" y="2538958"/>
              <a:ext cx="901700" cy="2366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2000"/>
            </a:p>
          </p:txBody>
        </p:sp>
        <p:sp>
          <p:nvSpPr>
            <p:cNvPr id="14348" name="Rectangle 23"/>
            <p:cNvSpPr>
              <a:spLocks noChangeArrowheads="1"/>
            </p:cNvSpPr>
            <p:nvPr/>
          </p:nvSpPr>
          <p:spPr bwMode="auto">
            <a:xfrm>
              <a:off x="4875213" y="2452862"/>
              <a:ext cx="253275" cy="39754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/>
                <a:t> </a:t>
              </a:r>
            </a:p>
          </p:txBody>
        </p:sp>
        <p:sp>
          <p:nvSpPr>
            <p:cNvPr id="14349" name="Rectangle 28"/>
            <p:cNvSpPr>
              <a:spLocks noChangeArrowheads="1"/>
            </p:cNvSpPr>
            <p:nvPr/>
          </p:nvSpPr>
          <p:spPr bwMode="auto">
            <a:xfrm>
              <a:off x="3353345" y="5415502"/>
              <a:ext cx="2405063" cy="70532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 eaLnBrk="0" hangingPunct="0"/>
              <a:r>
                <a:rPr lang="en-US" sz="2000"/>
                <a:t>Operations supports strategy</a:t>
              </a:r>
            </a:p>
          </p:txBody>
        </p:sp>
        <p:sp>
          <p:nvSpPr>
            <p:cNvPr id="14350" name="Rectangle 58"/>
            <p:cNvSpPr>
              <a:spLocks noChangeArrowheads="1"/>
            </p:cNvSpPr>
            <p:nvPr/>
          </p:nvSpPr>
          <p:spPr bwMode="auto">
            <a:xfrm>
              <a:off x="3286116" y="603370"/>
              <a:ext cx="2643206" cy="119776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 eaLnBrk="0" hangingPunct="0"/>
              <a:r>
                <a:rPr lang="en-US" sz="2400" i="1"/>
                <a:t>Operations </a:t>
              </a:r>
              <a:r>
                <a:rPr lang="en-GB" sz="2400" i="1"/>
                <a:t>as supporter of strategy</a:t>
              </a:r>
              <a:endParaRPr lang="en-US" sz="2400" i="1"/>
            </a:p>
          </p:txBody>
        </p:sp>
        <p:sp>
          <p:nvSpPr>
            <p:cNvPr id="55" name="Rectangle 22"/>
            <p:cNvSpPr>
              <a:spLocks noChangeArrowheads="1"/>
            </p:cNvSpPr>
            <p:nvPr/>
          </p:nvSpPr>
          <p:spPr bwMode="auto">
            <a:xfrm>
              <a:off x="3916139" y="2481073"/>
              <a:ext cx="1404691" cy="52067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>
                <a:defRPr/>
              </a:pPr>
              <a:r>
                <a:rPr lang="en-US" sz="2800" dirty="0">
                  <a:ln w="18415" cmpd="sng">
                    <a:solidFill>
                      <a:srgbClr val="FFFFFF"/>
                    </a:solidFill>
                    <a:prstDash val="solid"/>
                  </a:ln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Strategy</a:t>
              </a:r>
            </a:p>
          </p:txBody>
        </p:sp>
        <p:sp>
          <p:nvSpPr>
            <p:cNvPr id="62" name="Text Box 67"/>
            <p:cNvSpPr txBox="1">
              <a:spLocks noChangeArrowheads="1"/>
            </p:cNvSpPr>
            <p:nvPr/>
          </p:nvSpPr>
          <p:spPr bwMode="auto">
            <a:xfrm>
              <a:off x="3612188" y="4597761"/>
              <a:ext cx="2030399" cy="523220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800">
                  <a:ln w="18415" cmpd="sng">
                    <a:solidFill>
                      <a:srgbClr val="FFFFFF"/>
                    </a:solidFill>
                    <a:prstDash val="solid"/>
                  </a:ln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Operations</a:t>
              </a:r>
              <a:endParaRPr lang="en-US" sz="280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14353" name="AutoShape 83"/>
            <p:cNvSpPr>
              <a:spLocks noChangeArrowheads="1"/>
            </p:cNvSpPr>
            <p:nvPr/>
          </p:nvSpPr>
          <p:spPr bwMode="auto">
            <a:xfrm rot="10800000">
              <a:off x="4427538" y="3310685"/>
              <a:ext cx="431800" cy="645171"/>
            </a:xfrm>
            <a:prstGeom prst="downArrow">
              <a:avLst>
                <a:gd name="adj1" fmla="val 67648"/>
                <a:gd name="adj2" fmla="val 49777"/>
              </a:avLst>
            </a:prstGeom>
            <a:solidFill>
              <a:srgbClr val="002060"/>
            </a:solidFill>
            <a:ln w="19050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200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214429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ext Box 2"/>
          <p:cNvSpPr txBox="1">
            <a:spLocks noChangeArrowheads="1"/>
          </p:cNvSpPr>
          <p:nvPr/>
        </p:nvSpPr>
        <p:spPr bwMode="auto">
          <a:xfrm>
            <a:off x="409575" y="1614488"/>
            <a:ext cx="5226050" cy="519112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GB" sz="2800" dirty="0">
                <a:solidFill>
                  <a:srgbClr val="800080"/>
                </a:solidFill>
              </a:rPr>
              <a:t>Products or services?</a:t>
            </a:r>
          </a:p>
        </p:txBody>
      </p:sp>
      <p:sp>
        <p:nvSpPr>
          <p:cNvPr id="74755" name="Text Box 3"/>
          <p:cNvSpPr txBox="1">
            <a:spLocks noChangeArrowheads="1"/>
          </p:cNvSpPr>
          <p:nvPr/>
        </p:nvSpPr>
        <p:spPr bwMode="auto">
          <a:xfrm>
            <a:off x="877888" y="2565400"/>
            <a:ext cx="6450012" cy="519113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GB" sz="2800" dirty="0">
                <a:solidFill>
                  <a:srgbClr val="00B0F0"/>
                </a:solidFill>
              </a:rPr>
              <a:t>Manufacturing or non-manufacturing?</a:t>
            </a:r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271463" y="4941888"/>
            <a:ext cx="9415462" cy="701675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sz="4000" b="1">
                <a:solidFill>
                  <a:srgbClr val="FF0000"/>
                </a:solidFill>
              </a:rPr>
              <a:t>What is Operations Strategy about?</a:t>
            </a:r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2436813" y="3717925"/>
            <a:ext cx="4530725" cy="519113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GB" sz="2800" dirty="0">
                <a:solidFill>
                  <a:srgbClr val="CC00FF"/>
                </a:solidFill>
              </a:rPr>
              <a:t>For profit or not-for-profit?</a:t>
            </a: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1008063" y="692150"/>
            <a:ext cx="7615237" cy="519113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GB" sz="2800">
                <a:solidFill>
                  <a:schemeClr val="accent2"/>
                </a:solidFill>
              </a:rPr>
              <a:t>The sectoral scope of Operations Strategy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26557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47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47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4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47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47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4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47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47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4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4" grpId="0"/>
      <p:bldP spid="74755" grpId="0"/>
      <p:bldP spid="74756" grpId="0"/>
      <p:bldP spid="74757" grpId="0"/>
      <p:bldP spid="7475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ChangeArrowheads="1"/>
          </p:cNvSpPr>
          <p:nvPr/>
        </p:nvSpPr>
        <p:spPr bwMode="auto">
          <a:xfrm>
            <a:off x="540714" y="35035"/>
            <a:ext cx="8934021" cy="52065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 defTabSz="762000" eaLnBrk="0" hangingPunct="0"/>
            <a:r>
              <a:rPr lang="en-US" sz="2800" b="1" dirty="0">
                <a:solidFill>
                  <a:schemeClr val="bg1"/>
                </a:solidFill>
              </a:rPr>
              <a:t>The strategy hierarchy</a:t>
            </a:r>
          </a:p>
        </p:txBody>
      </p:sp>
      <p:sp>
        <p:nvSpPr>
          <p:cNvPr id="19459" name="Rectangle 10"/>
          <p:cNvSpPr>
            <a:spLocks noChangeArrowheads="1"/>
          </p:cNvSpPr>
          <p:nvPr/>
        </p:nvSpPr>
        <p:spPr bwMode="auto">
          <a:xfrm>
            <a:off x="2805800" y="1125538"/>
            <a:ext cx="2709523" cy="4445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0" name="Rectangle 11"/>
          <p:cNvSpPr>
            <a:spLocks noChangeArrowheads="1"/>
          </p:cNvSpPr>
          <p:nvPr/>
        </p:nvSpPr>
        <p:spPr bwMode="auto">
          <a:xfrm>
            <a:off x="2853939" y="746125"/>
            <a:ext cx="2544476" cy="6810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defTabSz="762000" eaLnBrk="0" hangingPunct="0">
              <a:lnSpc>
                <a:spcPct val="80000"/>
              </a:lnSpc>
            </a:pPr>
            <a:r>
              <a:rPr lang="en-US" sz="2400">
                <a:solidFill>
                  <a:srgbClr val="000000"/>
                </a:solidFill>
              </a:rPr>
              <a:t>Key strategic decisions </a:t>
            </a:r>
          </a:p>
        </p:txBody>
      </p:sp>
      <p:sp>
        <p:nvSpPr>
          <p:cNvPr id="19461" name="Freeform 19"/>
          <p:cNvSpPr>
            <a:spLocks/>
          </p:cNvSpPr>
          <p:nvPr/>
        </p:nvSpPr>
        <p:spPr bwMode="auto">
          <a:xfrm>
            <a:off x="2544476" y="3597275"/>
            <a:ext cx="139259" cy="104775"/>
          </a:xfrm>
          <a:custGeom>
            <a:avLst/>
            <a:gdLst>
              <a:gd name="T0" fmla="*/ 127000 w 81"/>
              <a:gd name="T1" fmla="*/ 51468 h 57"/>
              <a:gd name="T2" fmla="*/ 0 w 81"/>
              <a:gd name="T3" fmla="*/ 102937 h 57"/>
              <a:gd name="T4" fmla="*/ 0 w 81"/>
              <a:gd name="T5" fmla="*/ 0 h 57"/>
              <a:gd name="T6" fmla="*/ 12700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80" y="28"/>
                </a:moveTo>
                <a:lnTo>
                  <a:pt x="0" y="56"/>
                </a:lnTo>
                <a:lnTo>
                  <a:pt x="0" y="0"/>
                </a:lnTo>
                <a:lnTo>
                  <a:pt x="8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62" name="Rectangle 23"/>
          <p:cNvSpPr>
            <a:spLocks noChangeArrowheads="1"/>
          </p:cNvSpPr>
          <p:nvPr/>
        </p:nvSpPr>
        <p:spPr bwMode="auto">
          <a:xfrm>
            <a:off x="1813799" y="4897438"/>
            <a:ext cx="259605" cy="3365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defTabSz="762000" eaLnBrk="0" hangingPunct="0"/>
            <a:r>
              <a:rPr lang="en-US" sz="160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9463" name="Freeform 26"/>
          <p:cNvSpPr>
            <a:spLocks/>
          </p:cNvSpPr>
          <p:nvPr/>
        </p:nvSpPr>
        <p:spPr bwMode="auto">
          <a:xfrm>
            <a:off x="2544476" y="5140326"/>
            <a:ext cx="139259" cy="104775"/>
          </a:xfrm>
          <a:custGeom>
            <a:avLst/>
            <a:gdLst>
              <a:gd name="T0" fmla="*/ 127000 w 81"/>
              <a:gd name="T1" fmla="*/ 51468 h 57"/>
              <a:gd name="T2" fmla="*/ 0 w 81"/>
              <a:gd name="T3" fmla="*/ 102937 h 57"/>
              <a:gd name="T4" fmla="*/ 0 w 81"/>
              <a:gd name="T5" fmla="*/ 0 h 57"/>
              <a:gd name="T6" fmla="*/ 12700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80" y="28"/>
                </a:moveTo>
                <a:lnTo>
                  <a:pt x="0" y="56"/>
                </a:lnTo>
                <a:lnTo>
                  <a:pt x="0" y="0"/>
                </a:lnTo>
                <a:lnTo>
                  <a:pt x="8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64" name="Rectangle 32"/>
          <p:cNvSpPr>
            <a:spLocks noChangeArrowheads="1"/>
          </p:cNvSpPr>
          <p:nvPr/>
        </p:nvSpPr>
        <p:spPr bwMode="auto">
          <a:xfrm>
            <a:off x="2805800" y="3163889"/>
            <a:ext cx="2709523" cy="8667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 sz="1600"/>
          </a:p>
        </p:txBody>
      </p:sp>
      <p:sp>
        <p:nvSpPr>
          <p:cNvPr id="19465" name="Rectangle 37"/>
          <p:cNvSpPr>
            <a:spLocks noChangeArrowheads="1"/>
          </p:cNvSpPr>
          <p:nvPr/>
        </p:nvSpPr>
        <p:spPr bwMode="auto">
          <a:xfrm>
            <a:off x="2805800" y="4706939"/>
            <a:ext cx="2709523" cy="8667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 sz="1600"/>
          </a:p>
        </p:txBody>
      </p:sp>
      <p:sp>
        <p:nvSpPr>
          <p:cNvPr id="19466" name="Freeform 45"/>
          <p:cNvSpPr>
            <a:spLocks/>
          </p:cNvSpPr>
          <p:nvPr/>
        </p:nvSpPr>
        <p:spPr bwMode="auto">
          <a:xfrm>
            <a:off x="5652863" y="3597275"/>
            <a:ext cx="139259" cy="104775"/>
          </a:xfrm>
          <a:custGeom>
            <a:avLst/>
            <a:gdLst>
              <a:gd name="T0" fmla="*/ 0 w 81"/>
              <a:gd name="T1" fmla="*/ 51468 h 57"/>
              <a:gd name="T2" fmla="*/ 127000 w 81"/>
              <a:gd name="T3" fmla="*/ 0 h 57"/>
              <a:gd name="T4" fmla="*/ 127000 w 81"/>
              <a:gd name="T5" fmla="*/ 102937 h 57"/>
              <a:gd name="T6" fmla="*/ 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0" y="28"/>
                </a:moveTo>
                <a:lnTo>
                  <a:pt x="80" y="0"/>
                </a:lnTo>
                <a:lnTo>
                  <a:pt x="80" y="56"/>
                </a:lnTo>
                <a:lnTo>
                  <a:pt x="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67" name="Freeform 46"/>
          <p:cNvSpPr>
            <a:spLocks/>
          </p:cNvSpPr>
          <p:nvPr/>
        </p:nvSpPr>
        <p:spPr bwMode="auto">
          <a:xfrm>
            <a:off x="5652863" y="3825875"/>
            <a:ext cx="139259" cy="104775"/>
          </a:xfrm>
          <a:custGeom>
            <a:avLst/>
            <a:gdLst>
              <a:gd name="T0" fmla="*/ 0 w 81"/>
              <a:gd name="T1" fmla="*/ 51468 h 57"/>
              <a:gd name="T2" fmla="*/ 127000 w 81"/>
              <a:gd name="T3" fmla="*/ 0 h 57"/>
              <a:gd name="T4" fmla="*/ 127000 w 81"/>
              <a:gd name="T5" fmla="*/ 102937 h 57"/>
              <a:gd name="T6" fmla="*/ 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0" y="28"/>
                </a:moveTo>
                <a:lnTo>
                  <a:pt x="80" y="0"/>
                </a:lnTo>
                <a:lnTo>
                  <a:pt x="80" y="56"/>
                </a:lnTo>
                <a:lnTo>
                  <a:pt x="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68" name="Freeform 47"/>
          <p:cNvSpPr>
            <a:spLocks/>
          </p:cNvSpPr>
          <p:nvPr/>
        </p:nvSpPr>
        <p:spPr bwMode="auto">
          <a:xfrm>
            <a:off x="5652863" y="3368676"/>
            <a:ext cx="139259" cy="104775"/>
          </a:xfrm>
          <a:custGeom>
            <a:avLst/>
            <a:gdLst>
              <a:gd name="T0" fmla="*/ 0 w 81"/>
              <a:gd name="T1" fmla="*/ 51468 h 57"/>
              <a:gd name="T2" fmla="*/ 127000 w 81"/>
              <a:gd name="T3" fmla="*/ 0 h 57"/>
              <a:gd name="T4" fmla="*/ 127000 w 81"/>
              <a:gd name="T5" fmla="*/ 102937 h 57"/>
              <a:gd name="T6" fmla="*/ 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0" y="28"/>
                </a:moveTo>
                <a:lnTo>
                  <a:pt x="80" y="0"/>
                </a:lnTo>
                <a:lnTo>
                  <a:pt x="80" y="56"/>
                </a:lnTo>
                <a:lnTo>
                  <a:pt x="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69" name="Freeform 48"/>
          <p:cNvSpPr>
            <a:spLocks/>
          </p:cNvSpPr>
          <p:nvPr/>
        </p:nvSpPr>
        <p:spPr bwMode="auto">
          <a:xfrm>
            <a:off x="5652863" y="5140326"/>
            <a:ext cx="139259" cy="104775"/>
          </a:xfrm>
          <a:custGeom>
            <a:avLst/>
            <a:gdLst>
              <a:gd name="T0" fmla="*/ 0 w 81"/>
              <a:gd name="T1" fmla="*/ 51468 h 57"/>
              <a:gd name="T2" fmla="*/ 127000 w 81"/>
              <a:gd name="T3" fmla="*/ 0 h 57"/>
              <a:gd name="T4" fmla="*/ 127000 w 81"/>
              <a:gd name="T5" fmla="*/ 102937 h 57"/>
              <a:gd name="T6" fmla="*/ 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0" y="28"/>
                </a:moveTo>
                <a:lnTo>
                  <a:pt x="80" y="0"/>
                </a:lnTo>
                <a:lnTo>
                  <a:pt x="80" y="56"/>
                </a:lnTo>
                <a:lnTo>
                  <a:pt x="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70" name="Freeform 49"/>
          <p:cNvSpPr>
            <a:spLocks/>
          </p:cNvSpPr>
          <p:nvPr/>
        </p:nvSpPr>
        <p:spPr bwMode="auto">
          <a:xfrm>
            <a:off x="5652863" y="5368926"/>
            <a:ext cx="139259" cy="104775"/>
          </a:xfrm>
          <a:custGeom>
            <a:avLst/>
            <a:gdLst>
              <a:gd name="T0" fmla="*/ 0 w 81"/>
              <a:gd name="T1" fmla="*/ 51468 h 57"/>
              <a:gd name="T2" fmla="*/ 127000 w 81"/>
              <a:gd name="T3" fmla="*/ 0 h 57"/>
              <a:gd name="T4" fmla="*/ 127000 w 81"/>
              <a:gd name="T5" fmla="*/ 102937 h 57"/>
              <a:gd name="T6" fmla="*/ 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0" y="28"/>
                </a:moveTo>
                <a:lnTo>
                  <a:pt x="80" y="0"/>
                </a:lnTo>
                <a:lnTo>
                  <a:pt x="80" y="56"/>
                </a:lnTo>
                <a:lnTo>
                  <a:pt x="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71" name="Freeform 50"/>
          <p:cNvSpPr>
            <a:spLocks/>
          </p:cNvSpPr>
          <p:nvPr/>
        </p:nvSpPr>
        <p:spPr bwMode="auto">
          <a:xfrm>
            <a:off x="5652863" y="4911726"/>
            <a:ext cx="139259" cy="104775"/>
          </a:xfrm>
          <a:custGeom>
            <a:avLst/>
            <a:gdLst>
              <a:gd name="T0" fmla="*/ 0 w 81"/>
              <a:gd name="T1" fmla="*/ 51468 h 57"/>
              <a:gd name="T2" fmla="*/ 127000 w 81"/>
              <a:gd name="T3" fmla="*/ 0 h 57"/>
              <a:gd name="T4" fmla="*/ 127000 w 81"/>
              <a:gd name="T5" fmla="*/ 102937 h 57"/>
              <a:gd name="T6" fmla="*/ 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0" y="28"/>
                </a:moveTo>
                <a:lnTo>
                  <a:pt x="80" y="0"/>
                </a:lnTo>
                <a:lnTo>
                  <a:pt x="80" y="56"/>
                </a:lnTo>
                <a:lnTo>
                  <a:pt x="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72" name="Rectangle 58"/>
          <p:cNvSpPr>
            <a:spLocks noChangeArrowheads="1"/>
          </p:cNvSpPr>
          <p:nvPr/>
        </p:nvSpPr>
        <p:spPr bwMode="auto">
          <a:xfrm>
            <a:off x="6588129" y="1125538"/>
            <a:ext cx="2338167" cy="4445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73" name="Rectangle 59"/>
          <p:cNvSpPr>
            <a:spLocks noChangeArrowheads="1"/>
          </p:cNvSpPr>
          <p:nvPr/>
        </p:nvSpPr>
        <p:spPr bwMode="auto">
          <a:xfrm>
            <a:off x="6436837" y="746125"/>
            <a:ext cx="2645912" cy="6810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defTabSz="762000" eaLnBrk="0" hangingPunct="0">
              <a:lnSpc>
                <a:spcPct val="80000"/>
              </a:lnSpc>
            </a:pPr>
            <a:r>
              <a:rPr lang="en-US" sz="2400" dirty="0">
                <a:solidFill>
                  <a:srgbClr val="000000"/>
                </a:solidFill>
              </a:rPr>
              <a:t>Influences on decision-making</a:t>
            </a:r>
          </a:p>
        </p:txBody>
      </p:sp>
      <p:sp>
        <p:nvSpPr>
          <p:cNvPr id="19474" name="Rectangle 61"/>
          <p:cNvSpPr>
            <a:spLocks noChangeArrowheads="1"/>
          </p:cNvSpPr>
          <p:nvPr/>
        </p:nvSpPr>
        <p:spPr bwMode="auto">
          <a:xfrm>
            <a:off x="6395574" y="3163889"/>
            <a:ext cx="2709523" cy="8667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 sz="1600"/>
          </a:p>
        </p:txBody>
      </p:sp>
      <p:sp>
        <p:nvSpPr>
          <p:cNvPr id="19475" name="Rectangle 67"/>
          <p:cNvSpPr>
            <a:spLocks noChangeArrowheads="1"/>
          </p:cNvSpPr>
          <p:nvPr/>
        </p:nvSpPr>
        <p:spPr bwMode="auto">
          <a:xfrm>
            <a:off x="6395574" y="4706939"/>
            <a:ext cx="2709523" cy="8667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 sz="1600"/>
          </a:p>
        </p:txBody>
      </p:sp>
      <p:sp>
        <p:nvSpPr>
          <p:cNvPr id="19476" name="Freeform 76"/>
          <p:cNvSpPr>
            <a:spLocks/>
          </p:cNvSpPr>
          <p:nvPr/>
        </p:nvSpPr>
        <p:spPr bwMode="auto">
          <a:xfrm>
            <a:off x="6134250" y="3597275"/>
            <a:ext cx="139259" cy="104775"/>
          </a:xfrm>
          <a:custGeom>
            <a:avLst/>
            <a:gdLst>
              <a:gd name="T0" fmla="*/ 127000 w 81"/>
              <a:gd name="T1" fmla="*/ 51468 h 57"/>
              <a:gd name="T2" fmla="*/ 0 w 81"/>
              <a:gd name="T3" fmla="*/ 102937 h 57"/>
              <a:gd name="T4" fmla="*/ 0 w 81"/>
              <a:gd name="T5" fmla="*/ 0 h 57"/>
              <a:gd name="T6" fmla="*/ 12700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80" y="28"/>
                </a:moveTo>
                <a:lnTo>
                  <a:pt x="0" y="56"/>
                </a:lnTo>
                <a:lnTo>
                  <a:pt x="0" y="0"/>
                </a:lnTo>
                <a:lnTo>
                  <a:pt x="8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77" name="Freeform 77"/>
          <p:cNvSpPr>
            <a:spLocks/>
          </p:cNvSpPr>
          <p:nvPr/>
        </p:nvSpPr>
        <p:spPr bwMode="auto">
          <a:xfrm>
            <a:off x="6134250" y="3825875"/>
            <a:ext cx="139259" cy="104775"/>
          </a:xfrm>
          <a:custGeom>
            <a:avLst/>
            <a:gdLst>
              <a:gd name="T0" fmla="*/ 127000 w 81"/>
              <a:gd name="T1" fmla="*/ 51468 h 57"/>
              <a:gd name="T2" fmla="*/ 0 w 81"/>
              <a:gd name="T3" fmla="*/ 102937 h 57"/>
              <a:gd name="T4" fmla="*/ 0 w 81"/>
              <a:gd name="T5" fmla="*/ 0 h 57"/>
              <a:gd name="T6" fmla="*/ 12700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80" y="28"/>
                </a:moveTo>
                <a:lnTo>
                  <a:pt x="0" y="56"/>
                </a:lnTo>
                <a:lnTo>
                  <a:pt x="0" y="0"/>
                </a:lnTo>
                <a:lnTo>
                  <a:pt x="8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78" name="Freeform 78"/>
          <p:cNvSpPr>
            <a:spLocks/>
          </p:cNvSpPr>
          <p:nvPr/>
        </p:nvSpPr>
        <p:spPr bwMode="auto">
          <a:xfrm>
            <a:off x="6134250" y="3368676"/>
            <a:ext cx="139259" cy="104775"/>
          </a:xfrm>
          <a:custGeom>
            <a:avLst/>
            <a:gdLst>
              <a:gd name="T0" fmla="*/ 127000 w 81"/>
              <a:gd name="T1" fmla="*/ 51468 h 57"/>
              <a:gd name="T2" fmla="*/ 0 w 81"/>
              <a:gd name="T3" fmla="*/ 102937 h 57"/>
              <a:gd name="T4" fmla="*/ 0 w 81"/>
              <a:gd name="T5" fmla="*/ 0 h 57"/>
              <a:gd name="T6" fmla="*/ 12700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80" y="28"/>
                </a:moveTo>
                <a:lnTo>
                  <a:pt x="0" y="56"/>
                </a:lnTo>
                <a:lnTo>
                  <a:pt x="0" y="0"/>
                </a:lnTo>
                <a:lnTo>
                  <a:pt x="8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79" name="Freeform 79"/>
          <p:cNvSpPr>
            <a:spLocks/>
          </p:cNvSpPr>
          <p:nvPr/>
        </p:nvSpPr>
        <p:spPr bwMode="auto">
          <a:xfrm>
            <a:off x="6134250" y="5140326"/>
            <a:ext cx="139259" cy="104775"/>
          </a:xfrm>
          <a:custGeom>
            <a:avLst/>
            <a:gdLst>
              <a:gd name="T0" fmla="*/ 127000 w 81"/>
              <a:gd name="T1" fmla="*/ 51468 h 57"/>
              <a:gd name="T2" fmla="*/ 0 w 81"/>
              <a:gd name="T3" fmla="*/ 102937 h 57"/>
              <a:gd name="T4" fmla="*/ 0 w 81"/>
              <a:gd name="T5" fmla="*/ 0 h 57"/>
              <a:gd name="T6" fmla="*/ 12700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80" y="28"/>
                </a:moveTo>
                <a:lnTo>
                  <a:pt x="0" y="56"/>
                </a:lnTo>
                <a:lnTo>
                  <a:pt x="0" y="0"/>
                </a:lnTo>
                <a:lnTo>
                  <a:pt x="8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80" name="Freeform 80"/>
          <p:cNvSpPr>
            <a:spLocks/>
          </p:cNvSpPr>
          <p:nvPr/>
        </p:nvSpPr>
        <p:spPr bwMode="auto">
          <a:xfrm>
            <a:off x="6134250" y="5368926"/>
            <a:ext cx="139259" cy="104775"/>
          </a:xfrm>
          <a:custGeom>
            <a:avLst/>
            <a:gdLst>
              <a:gd name="T0" fmla="*/ 127000 w 81"/>
              <a:gd name="T1" fmla="*/ 51468 h 57"/>
              <a:gd name="T2" fmla="*/ 0 w 81"/>
              <a:gd name="T3" fmla="*/ 102937 h 57"/>
              <a:gd name="T4" fmla="*/ 0 w 81"/>
              <a:gd name="T5" fmla="*/ 0 h 57"/>
              <a:gd name="T6" fmla="*/ 12700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80" y="28"/>
                </a:moveTo>
                <a:lnTo>
                  <a:pt x="0" y="56"/>
                </a:lnTo>
                <a:lnTo>
                  <a:pt x="0" y="0"/>
                </a:lnTo>
                <a:lnTo>
                  <a:pt x="8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81" name="Freeform 81"/>
          <p:cNvSpPr>
            <a:spLocks/>
          </p:cNvSpPr>
          <p:nvPr/>
        </p:nvSpPr>
        <p:spPr bwMode="auto">
          <a:xfrm>
            <a:off x="6134250" y="4911726"/>
            <a:ext cx="139259" cy="104775"/>
          </a:xfrm>
          <a:custGeom>
            <a:avLst/>
            <a:gdLst>
              <a:gd name="T0" fmla="*/ 127000 w 81"/>
              <a:gd name="T1" fmla="*/ 51468 h 57"/>
              <a:gd name="T2" fmla="*/ 0 w 81"/>
              <a:gd name="T3" fmla="*/ 102937 h 57"/>
              <a:gd name="T4" fmla="*/ 0 w 81"/>
              <a:gd name="T5" fmla="*/ 0 h 57"/>
              <a:gd name="T6" fmla="*/ 127000 w 81"/>
              <a:gd name="T7" fmla="*/ 51468 h 57"/>
              <a:gd name="T8" fmla="*/ 0 60000 65536"/>
              <a:gd name="T9" fmla="*/ 0 60000 65536"/>
              <a:gd name="T10" fmla="*/ 0 60000 65536"/>
              <a:gd name="T11" fmla="*/ 0 60000 65536"/>
              <a:gd name="T12" fmla="*/ 0 w 81"/>
              <a:gd name="T13" fmla="*/ 0 h 57"/>
              <a:gd name="T14" fmla="*/ 81 w 81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1" h="57">
                <a:moveTo>
                  <a:pt x="80" y="28"/>
                </a:moveTo>
                <a:lnTo>
                  <a:pt x="0" y="56"/>
                </a:lnTo>
                <a:lnTo>
                  <a:pt x="0" y="0"/>
                </a:lnTo>
                <a:lnTo>
                  <a:pt x="80" y="28"/>
                </a:lnTo>
              </a:path>
            </a:pathLst>
          </a:custGeom>
          <a:noFill/>
          <a:ln w="12700" cap="rnd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2" name="Group 133"/>
          <p:cNvGrpSpPr>
            <a:grpSpLocks/>
          </p:cNvGrpSpPr>
          <p:nvPr/>
        </p:nvGrpSpPr>
        <p:grpSpPr bwMode="auto">
          <a:xfrm>
            <a:off x="584542" y="2857499"/>
            <a:ext cx="8637464" cy="1233777"/>
            <a:chOff x="340" y="1865"/>
            <a:chExt cx="5024" cy="560"/>
          </a:xfrm>
        </p:grpSpPr>
        <p:sp>
          <p:nvSpPr>
            <p:cNvPr id="2114" name="Rectangle 66"/>
            <p:cNvSpPr>
              <a:spLocks noChangeArrowheads="1"/>
            </p:cNvSpPr>
            <p:nvPr/>
          </p:nvSpPr>
          <p:spPr bwMode="auto">
            <a:xfrm>
              <a:off x="3652" y="1865"/>
              <a:ext cx="1712" cy="560"/>
            </a:xfrm>
            <a:prstGeom prst="rect">
              <a:avLst/>
            </a:prstGeom>
            <a:solidFill>
              <a:srgbClr val="CCCCFF"/>
            </a:solidFill>
            <a:ln>
              <a:headEnd/>
              <a:tailEnd/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>
                <a:defRPr/>
              </a:pPr>
              <a:endParaRPr lang="en-GB" sz="1600"/>
            </a:p>
          </p:txBody>
        </p:sp>
        <p:sp>
          <p:nvSpPr>
            <p:cNvPr id="2065" name="Oval 17"/>
            <p:cNvSpPr>
              <a:spLocks noChangeArrowheads="1"/>
            </p:cNvSpPr>
            <p:nvPr/>
          </p:nvSpPr>
          <p:spPr bwMode="auto">
            <a:xfrm>
              <a:off x="340" y="1865"/>
              <a:ext cx="920" cy="56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>
                <a:defRPr/>
              </a:pPr>
              <a:endParaRPr lang="en-GB" sz="1600"/>
            </a:p>
          </p:txBody>
        </p:sp>
        <p:sp>
          <p:nvSpPr>
            <p:cNvPr id="19544" name="Rectangle 16"/>
            <p:cNvSpPr>
              <a:spLocks noChangeArrowheads="1"/>
            </p:cNvSpPr>
            <p:nvPr/>
          </p:nvSpPr>
          <p:spPr bwMode="auto">
            <a:xfrm>
              <a:off x="394" y="1980"/>
              <a:ext cx="801" cy="32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 eaLnBrk="0" hangingPunct="0"/>
              <a:r>
                <a:rPr lang="en-US" sz="2000">
                  <a:solidFill>
                    <a:srgbClr val="000000"/>
                  </a:solidFill>
                </a:rPr>
                <a:t>Business strategy</a:t>
              </a:r>
            </a:p>
          </p:txBody>
        </p:sp>
        <p:sp>
          <p:nvSpPr>
            <p:cNvPr id="2068" name="Rectangle 20"/>
            <p:cNvSpPr>
              <a:spLocks noChangeArrowheads="1"/>
            </p:cNvSpPr>
            <p:nvPr/>
          </p:nvSpPr>
          <p:spPr bwMode="auto">
            <a:xfrm>
              <a:off x="1564" y="1865"/>
              <a:ext cx="1712" cy="560"/>
            </a:xfrm>
            <a:prstGeom prst="rect">
              <a:avLst/>
            </a:prstGeom>
            <a:solidFill>
              <a:srgbClr val="CCCCFF"/>
            </a:solidFill>
            <a:ln>
              <a:headEnd/>
              <a:tailEnd/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>
                <a:defRPr/>
              </a:pPr>
              <a:endParaRPr lang="en-GB" sz="1600"/>
            </a:p>
          </p:txBody>
        </p:sp>
        <p:sp>
          <p:nvSpPr>
            <p:cNvPr id="19548" name="Rectangle 33"/>
            <p:cNvSpPr>
              <a:spLocks noChangeArrowheads="1"/>
            </p:cNvSpPr>
            <p:nvPr/>
          </p:nvSpPr>
          <p:spPr bwMode="auto">
            <a:xfrm>
              <a:off x="1625" y="1868"/>
              <a:ext cx="1207" cy="15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What is the mission?</a:t>
              </a:r>
            </a:p>
          </p:txBody>
        </p:sp>
        <p:sp>
          <p:nvSpPr>
            <p:cNvPr id="19549" name="Rectangle 34"/>
            <p:cNvSpPr>
              <a:spLocks noChangeArrowheads="1"/>
            </p:cNvSpPr>
            <p:nvPr/>
          </p:nvSpPr>
          <p:spPr bwMode="auto">
            <a:xfrm>
              <a:off x="1575" y="1988"/>
              <a:ext cx="1575" cy="15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What are the strategic </a:t>
              </a:r>
            </a:p>
          </p:txBody>
        </p:sp>
        <p:sp>
          <p:nvSpPr>
            <p:cNvPr id="19550" name="Rectangle 35"/>
            <p:cNvSpPr>
              <a:spLocks noChangeArrowheads="1"/>
            </p:cNvSpPr>
            <p:nvPr/>
          </p:nvSpPr>
          <p:spPr bwMode="auto">
            <a:xfrm>
              <a:off x="1575" y="2092"/>
              <a:ext cx="1548" cy="15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objectives of the firm?</a:t>
              </a:r>
            </a:p>
          </p:txBody>
        </p:sp>
        <p:sp>
          <p:nvSpPr>
            <p:cNvPr id="19551" name="Rectangle 36"/>
            <p:cNvSpPr>
              <a:spLocks noChangeArrowheads="1"/>
            </p:cNvSpPr>
            <p:nvPr/>
          </p:nvSpPr>
          <p:spPr bwMode="auto">
            <a:xfrm>
              <a:off x="1618" y="2228"/>
              <a:ext cx="1035" cy="15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How to compete?</a:t>
              </a:r>
            </a:p>
          </p:txBody>
        </p:sp>
        <p:sp>
          <p:nvSpPr>
            <p:cNvPr id="19552" name="Rectangle 62"/>
            <p:cNvSpPr>
              <a:spLocks noChangeArrowheads="1"/>
            </p:cNvSpPr>
            <p:nvPr/>
          </p:nvSpPr>
          <p:spPr bwMode="auto">
            <a:xfrm>
              <a:off x="3728" y="1868"/>
              <a:ext cx="1560" cy="15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Customer/market dynamics</a:t>
              </a:r>
            </a:p>
          </p:txBody>
        </p:sp>
        <p:sp>
          <p:nvSpPr>
            <p:cNvPr id="19553" name="Rectangle 63"/>
            <p:cNvSpPr>
              <a:spLocks noChangeArrowheads="1"/>
            </p:cNvSpPr>
            <p:nvPr/>
          </p:nvSpPr>
          <p:spPr bwMode="auto">
            <a:xfrm>
              <a:off x="3708" y="1988"/>
              <a:ext cx="1088" cy="15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Competitor activity</a:t>
              </a:r>
            </a:p>
          </p:txBody>
        </p:sp>
        <p:sp>
          <p:nvSpPr>
            <p:cNvPr id="19554" name="Rectangle 64"/>
            <p:cNvSpPr>
              <a:spLocks noChangeArrowheads="1"/>
            </p:cNvSpPr>
            <p:nvPr/>
          </p:nvSpPr>
          <p:spPr bwMode="auto">
            <a:xfrm>
              <a:off x="3726" y="2108"/>
              <a:ext cx="1511" cy="15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Core technology dynamics</a:t>
              </a:r>
            </a:p>
          </p:txBody>
        </p:sp>
        <p:sp>
          <p:nvSpPr>
            <p:cNvPr id="19555" name="Rectangle 65"/>
            <p:cNvSpPr>
              <a:spLocks noChangeArrowheads="1"/>
            </p:cNvSpPr>
            <p:nvPr/>
          </p:nvSpPr>
          <p:spPr bwMode="auto">
            <a:xfrm>
              <a:off x="3712" y="2228"/>
              <a:ext cx="1193" cy="15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Financial constraints</a:t>
              </a:r>
            </a:p>
          </p:txBody>
        </p:sp>
        <p:sp>
          <p:nvSpPr>
            <p:cNvPr id="19556" name="Line 119"/>
            <p:cNvSpPr>
              <a:spLocks noChangeShapeType="1"/>
            </p:cNvSpPr>
            <p:nvPr/>
          </p:nvSpPr>
          <p:spPr bwMode="auto">
            <a:xfrm>
              <a:off x="3274" y="1971"/>
              <a:ext cx="374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 type="stealth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557" name="Line 120"/>
            <p:cNvSpPr>
              <a:spLocks noChangeShapeType="1"/>
            </p:cNvSpPr>
            <p:nvPr/>
          </p:nvSpPr>
          <p:spPr bwMode="auto">
            <a:xfrm>
              <a:off x="3274" y="2127"/>
              <a:ext cx="374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 type="stealth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558" name="Line 121"/>
            <p:cNvSpPr>
              <a:spLocks noChangeShapeType="1"/>
            </p:cNvSpPr>
            <p:nvPr/>
          </p:nvSpPr>
          <p:spPr bwMode="auto">
            <a:xfrm>
              <a:off x="3280" y="2277"/>
              <a:ext cx="374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 type="stealth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cxnSp>
          <p:nvCxnSpPr>
            <p:cNvPr id="19559" name="AutoShape 126"/>
            <p:cNvCxnSpPr>
              <a:cxnSpLocks noChangeShapeType="1"/>
            </p:cNvCxnSpPr>
            <p:nvPr/>
          </p:nvCxnSpPr>
          <p:spPr bwMode="auto">
            <a:xfrm>
              <a:off x="1260" y="2145"/>
              <a:ext cx="304" cy="0"/>
            </a:xfrm>
            <a:prstGeom prst="straightConnector1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 type="triangle" w="med" len="med"/>
            </a:ln>
          </p:spPr>
        </p:cxnSp>
      </p:grpSp>
      <p:grpSp>
        <p:nvGrpSpPr>
          <p:cNvPr id="3" name="Group 135"/>
          <p:cNvGrpSpPr>
            <a:grpSpLocks/>
          </p:cNvGrpSpPr>
          <p:nvPr/>
        </p:nvGrpSpPr>
        <p:grpSpPr bwMode="auto">
          <a:xfrm>
            <a:off x="584542" y="1428750"/>
            <a:ext cx="8637464" cy="1156473"/>
            <a:chOff x="340" y="1073"/>
            <a:chExt cx="5024" cy="560"/>
          </a:xfrm>
        </p:grpSpPr>
        <p:sp>
          <p:nvSpPr>
            <p:cNvPr id="2062" name="Oval 14"/>
            <p:cNvSpPr>
              <a:spLocks noChangeArrowheads="1"/>
            </p:cNvSpPr>
            <p:nvPr/>
          </p:nvSpPr>
          <p:spPr bwMode="auto">
            <a:xfrm>
              <a:off x="340" y="1073"/>
              <a:ext cx="920" cy="56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>
                <a:defRPr/>
              </a:pPr>
              <a:endParaRPr lang="en-GB" sz="1600"/>
            </a:p>
          </p:txBody>
        </p:sp>
        <p:sp>
          <p:nvSpPr>
            <p:cNvPr id="19510" name="Rectangle 9"/>
            <p:cNvSpPr>
              <a:spLocks noChangeArrowheads="1"/>
            </p:cNvSpPr>
            <p:nvPr/>
          </p:nvSpPr>
          <p:spPr bwMode="auto">
            <a:xfrm>
              <a:off x="355" y="1174"/>
              <a:ext cx="889" cy="34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 eaLnBrk="0" hangingPunct="0"/>
              <a:r>
                <a:rPr lang="en-US" sz="2000">
                  <a:solidFill>
                    <a:srgbClr val="000000"/>
                  </a:solidFill>
                </a:rPr>
                <a:t>Corporate strategy</a:t>
              </a:r>
            </a:p>
          </p:txBody>
        </p:sp>
        <p:sp>
          <p:nvSpPr>
            <p:cNvPr id="2061" name="Rectangle 13"/>
            <p:cNvSpPr>
              <a:spLocks noChangeArrowheads="1"/>
            </p:cNvSpPr>
            <p:nvPr/>
          </p:nvSpPr>
          <p:spPr bwMode="auto">
            <a:xfrm>
              <a:off x="1564" y="1073"/>
              <a:ext cx="1712" cy="560"/>
            </a:xfrm>
            <a:prstGeom prst="rect">
              <a:avLst/>
            </a:prstGeom>
            <a:solidFill>
              <a:srgbClr val="CCCCFF"/>
            </a:solidFill>
            <a:ln>
              <a:headEnd/>
              <a:tailEnd/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>
                <a:defRPr/>
              </a:pPr>
              <a:endParaRPr lang="en-GB" sz="1600"/>
            </a:p>
          </p:txBody>
        </p:sp>
        <p:sp>
          <p:nvSpPr>
            <p:cNvPr id="19514" name="Freeform 42"/>
            <p:cNvSpPr>
              <a:spLocks/>
            </p:cNvSpPr>
            <p:nvPr/>
          </p:nvSpPr>
          <p:spPr bwMode="auto">
            <a:xfrm>
              <a:off x="3288" y="1325"/>
              <a:ext cx="81" cy="57"/>
            </a:xfrm>
            <a:custGeom>
              <a:avLst/>
              <a:gdLst>
                <a:gd name="T0" fmla="*/ 0 w 81"/>
                <a:gd name="T1" fmla="*/ 28 h 57"/>
                <a:gd name="T2" fmla="*/ 80 w 81"/>
                <a:gd name="T3" fmla="*/ 0 h 57"/>
                <a:gd name="T4" fmla="*/ 80 w 81"/>
                <a:gd name="T5" fmla="*/ 56 h 57"/>
                <a:gd name="T6" fmla="*/ 0 w 81"/>
                <a:gd name="T7" fmla="*/ 28 h 5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81"/>
                <a:gd name="T13" fmla="*/ 0 h 57"/>
                <a:gd name="T14" fmla="*/ 81 w 81"/>
                <a:gd name="T15" fmla="*/ 57 h 5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81" h="57">
                  <a:moveTo>
                    <a:pt x="0" y="28"/>
                  </a:moveTo>
                  <a:lnTo>
                    <a:pt x="80" y="0"/>
                  </a:lnTo>
                  <a:lnTo>
                    <a:pt x="80" y="56"/>
                  </a:lnTo>
                  <a:lnTo>
                    <a:pt x="0" y="28"/>
                  </a:lnTo>
                </a:path>
              </a:pathLst>
            </a:custGeom>
            <a:noFill/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515" name="Freeform 43"/>
            <p:cNvSpPr>
              <a:spLocks/>
            </p:cNvSpPr>
            <p:nvPr/>
          </p:nvSpPr>
          <p:spPr bwMode="auto">
            <a:xfrm>
              <a:off x="3288" y="1469"/>
              <a:ext cx="81" cy="57"/>
            </a:xfrm>
            <a:custGeom>
              <a:avLst/>
              <a:gdLst>
                <a:gd name="T0" fmla="*/ 0 w 81"/>
                <a:gd name="T1" fmla="*/ 28 h 57"/>
                <a:gd name="T2" fmla="*/ 80 w 81"/>
                <a:gd name="T3" fmla="*/ 0 h 57"/>
                <a:gd name="T4" fmla="*/ 80 w 81"/>
                <a:gd name="T5" fmla="*/ 56 h 57"/>
                <a:gd name="T6" fmla="*/ 0 w 81"/>
                <a:gd name="T7" fmla="*/ 28 h 5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81"/>
                <a:gd name="T13" fmla="*/ 0 h 57"/>
                <a:gd name="T14" fmla="*/ 81 w 81"/>
                <a:gd name="T15" fmla="*/ 57 h 5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81" h="57">
                  <a:moveTo>
                    <a:pt x="0" y="28"/>
                  </a:moveTo>
                  <a:lnTo>
                    <a:pt x="80" y="0"/>
                  </a:lnTo>
                  <a:lnTo>
                    <a:pt x="80" y="56"/>
                  </a:lnTo>
                  <a:lnTo>
                    <a:pt x="0" y="28"/>
                  </a:lnTo>
                </a:path>
              </a:pathLst>
            </a:custGeom>
            <a:noFill/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516" name="Freeform 44"/>
            <p:cNvSpPr>
              <a:spLocks/>
            </p:cNvSpPr>
            <p:nvPr/>
          </p:nvSpPr>
          <p:spPr bwMode="auto">
            <a:xfrm>
              <a:off x="3288" y="1181"/>
              <a:ext cx="81" cy="57"/>
            </a:xfrm>
            <a:custGeom>
              <a:avLst/>
              <a:gdLst>
                <a:gd name="T0" fmla="*/ 0 w 81"/>
                <a:gd name="T1" fmla="*/ 28 h 57"/>
                <a:gd name="T2" fmla="*/ 80 w 81"/>
                <a:gd name="T3" fmla="*/ 0 h 57"/>
                <a:gd name="T4" fmla="*/ 80 w 81"/>
                <a:gd name="T5" fmla="*/ 56 h 57"/>
                <a:gd name="T6" fmla="*/ 0 w 81"/>
                <a:gd name="T7" fmla="*/ 28 h 5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81"/>
                <a:gd name="T13" fmla="*/ 0 h 57"/>
                <a:gd name="T14" fmla="*/ 81 w 81"/>
                <a:gd name="T15" fmla="*/ 57 h 5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81" h="57">
                  <a:moveTo>
                    <a:pt x="0" y="28"/>
                  </a:moveTo>
                  <a:lnTo>
                    <a:pt x="80" y="0"/>
                  </a:lnTo>
                  <a:lnTo>
                    <a:pt x="80" y="56"/>
                  </a:lnTo>
                  <a:lnTo>
                    <a:pt x="0" y="28"/>
                  </a:lnTo>
                </a:path>
              </a:pathLst>
            </a:custGeom>
            <a:noFill/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517" name="Rectangle 52"/>
            <p:cNvSpPr>
              <a:spLocks noChangeArrowheads="1"/>
            </p:cNvSpPr>
            <p:nvPr/>
          </p:nvSpPr>
          <p:spPr bwMode="auto">
            <a:xfrm>
              <a:off x="3720" y="1117"/>
              <a:ext cx="1576" cy="47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600"/>
            </a:p>
          </p:txBody>
        </p:sp>
        <p:sp>
          <p:nvSpPr>
            <p:cNvPr id="19518" name="Freeform 73"/>
            <p:cNvSpPr>
              <a:spLocks/>
            </p:cNvSpPr>
            <p:nvPr/>
          </p:nvSpPr>
          <p:spPr bwMode="auto">
            <a:xfrm>
              <a:off x="3568" y="1325"/>
              <a:ext cx="81" cy="57"/>
            </a:xfrm>
            <a:custGeom>
              <a:avLst/>
              <a:gdLst>
                <a:gd name="T0" fmla="*/ 80 w 81"/>
                <a:gd name="T1" fmla="*/ 28 h 57"/>
                <a:gd name="T2" fmla="*/ 0 w 81"/>
                <a:gd name="T3" fmla="*/ 56 h 57"/>
                <a:gd name="T4" fmla="*/ 0 w 81"/>
                <a:gd name="T5" fmla="*/ 0 h 57"/>
                <a:gd name="T6" fmla="*/ 80 w 81"/>
                <a:gd name="T7" fmla="*/ 28 h 5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81"/>
                <a:gd name="T13" fmla="*/ 0 h 57"/>
                <a:gd name="T14" fmla="*/ 81 w 81"/>
                <a:gd name="T15" fmla="*/ 57 h 5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81" h="57">
                  <a:moveTo>
                    <a:pt x="80" y="28"/>
                  </a:moveTo>
                  <a:lnTo>
                    <a:pt x="0" y="56"/>
                  </a:lnTo>
                  <a:lnTo>
                    <a:pt x="0" y="0"/>
                  </a:lnTo>
                  <a:lnTo>
                    <a:pt x="80" y="28"/>
                  </a:lnTo>
                </a:path>
              </a:pathLst>
            </a:custGeom>
            <a:noFill/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519" name="Freeform 74"/>
            <p:cNvSpPr>
              <a:spLocks/>
            </p:cNvSpPr>
            <p:nvPr/>
          </p:nvSpPr>
          <p:spPr bwMode="auto">
            <a:xfrm>
              <a:off x="3568" y="1469"/>
              <a:ext cx="81" cy="57"/>
            </a:xfrm>
            <a:custGeom>
              <a:avLst/>
              <a:gdLst>
                <a:gd name="T0" fmla="*/ 80 w 81"/>
                <a:gd name="T1" fmla="*/ 28 h 57"/>
                <a:gd name="T2" fmla="*/ 0 w 81"/>
                <a:gd name="T3" fmla="*/ 56 h 57"/>
                <a:gd name="T4" fmla="*/ 0 w 81"/>
                <a:gd name="T5" fmla="*/ 0 h 57"/>
                <a:gd name="T6" fmla="*/ 80 w 81"/>
                <a:gd name="T7" fmla="*/ 28 h 5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81"/>
                <a:gd name="T13" fmla="*/ 0 h 57"/>
                <a:gd name="T14" fmla="*/ 81 w 81"/>
                <a:gd name="T15" fmla="*/ 57 h 5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81" h="57">
                  <a:moveTo>
                    <a:pt x="80" y="28"/>
                  </a:moveTo>
                  <a:lnTo>
                    <a:pt x="0" y="56"/>
                  </a:lnTo>
                  <a:lnTo>
                    <a:pt x="0" y="0"/>
                  </a:lnTo>
                  <a:lnTo>
                    <a:pt x="80" y="28"/>
                  </a:lnTo>
                </a:path>
              </a:pathLst>
            </a:custGeom>
            <a:noFill/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520" name="Freeform 75"/>
            <p:cNvSpPr>
              <a:spLocks/>
            </p:cNvSpPr>
            <p:nvPr/>
          </p:nvSpPr>
          <p:spPr bwMode="auto">
            <a:xfrm>
              <a:off x="3568" y="1181"/>
              <a:ext cx="81" cy="57"/>
            </a:xfrm>
            <a:custGeom>
              <a:avLst/>
              <a:gdLst>
                <a:gd name="T0" fmla="*/ 80 w 81"/>
                <a:gd name="T1" fmla="*/ 28 h 57"/>
                <a:gd name="T2" fmla="*/ 0 w 81"/>
                <a:gd name="T3" fmla="*/ 56 h 57"/>
                <a:gd name="T4" fmla="*/ 0 w 81"/>
                <a:gd name="T5" fmla="*/ 0 h 57"/>
                <a:gd name="T6" fmla="*/ 80 w 81"/>
                <a:gd name="T7" fmla="*/ 28 h 5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81"/>
                <a:gd name="T13" fmla="*/ 0 h 57"/>
                <a:gd name="T14" fmla="*/ 81 w 81"/>
                <a:gd name="T15" fmla="*/ 57 h 5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81" h="57">
                  <a:moveTo>
                    <a:pt x="80" y="28"/>
                  </a:moveTo>
                  <a:lnTo>
                    <a:pt x="0" y="56"/>
                  </a:lnTo>
                  <a:lnTo>
                    <a:pt x="0" y="0"/>
                  </a:lnTo>
                  <a:lnTo>
                    <a:pt x="80" y="28"/>
                  </a:lnTo>
                </a:path>
              </a:pathLst>
            </a:custGeom>
            <a:noFill/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129"/>
            <p:cNvGrpSpPr>
              <a:grpSpLocks/>
            </p:cNvGrpSpPr>
            <p:nvPr/>
          </p:nvGrpSpPr>
          <p:grpSpPr bwMode="auto">
            <a:xfrm>
              <a:off x="1607" y="1073"/>
              <a:ext cx="3757" cy="560"/>
              <a:chOff x="1607" y="1073"/>
              <a:chExt cx="3757" cy="560"/>
            </a:xfrm>
          </p:grpSpPr>
          <p:sp>
            <p:nvSpPr>
              <p:cNvPr id="2105" name="Rectangle 57"/>
              <p:cNvSpPr>
                <a:spLocks noChangeArrowheads="1"/>
              </p:cNvSpPr>
              <p:nvPr/>
            </p:nvSpPr>
            <p:spPr bwMode="auto">
              <a:xfrm>
                <a:off x="3652" y="1073"/>
                <a:ext cx="1712" cy="560"/>
              </a:xfrm>
              <a:prstGeom prst="rect">
                <a:avLst/>
              </a:prstGeom>
              <a:solidFill>
                <a:srgbClr val="CCCCFF"/>
              </a:solidFill>
              <a:ln>
                <a:headEnd/>
                <a:tailEnd/>
              </a:ln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>
                  <a:defRPr/>
                </a:pPr>
                <a:endParaRPr lang="en-GB" sz="1600"/>
              </a:p>
            </p:txBody>
          </p:sp>
          <p:sp>
            <p:nvSpPr>
              <p:cNvPr id="19526" name="Rectangle 27"/>
              <p:cNvSpPr>
                <a:spLocks noChangeArrowheads="1"/>
              </p:cNvSpPr>
              <p:nvPr/>
            </p:nvSpPr>
            <p:spPr bwMode="auto">
              <a:xfrm>
                <a:off x="1632" y="1117"/>
                <a:ext cx="1576" cy="472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 sz="1600"/>
              </a:p>
            </p:txBody>
          </p:sp>
          <p:sp>
            <p:nvSpPr>
              <p:cNvPr id="19527" name="Rectangle 28"/>
              <p:cNvSpPr>
                <a:spLocks noChangeArrowheads="1"/>
              </p:cNvSpPr>
              <p:nvPr/>
            </p:nvSpPr>
            <p:spPr bwMode="auto">
              <a:xfrm>
                <a:off x="1632" y="1076"/>
                <a:ext cx="1380" cy="163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defTabSz="762000" eaLnBrk="0" hangingPunct="0"/>
                <a:r>
                  <a:rPr lang="en-US" sz="1600">
                    <a:solidFill>
                      <a:srgbClr val="000000"/>
                    </a:solidFill>
                  </a:rPr>
                  <a:t>What business to be in?</a:t>
                </a:r>
              </a:p>
            </p:txBody>
          </p:sp>
          <p:sp>
            <p:nvSpPr>
              <p:cNvPr id="19528" name="Rectangle 29"/>
              <p:cNvSpPr>
                <a:spLocks noChangeArrowheads="1"/>
              </p:cNvSpPr>
              <p:nvPr/>
            </p:nvSpPr>
            <p:spPr bwMode="auto">
              <a:xfrm>
                <a:off x="1617" y="1196"/>
                <a:ext cx="1009" cy="163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defTabSz="762000" eaLnBrk="0" hangingPunct="0"/>
                <a:r>
                  <a:rPr lang="en-US" sz="1600">
                    <a:solidFill>
                      <a:srgbClr val="000000"/>
                    </a:solidFill>
                  </a:rPr>
                  <a:t>What to acquire?</a:t>
                </a:r>
              </a:p>
            </p:txBody>
          </p:sp>
          <p:sp>
            <p:nvSpPr>
              <p:cNvPr id="19530" name="Rectangle 31"/>
              <p:cNvSpPr>
                <a:spLocks noChangeArrowheads="1"/>
              </p:cNvSpPr>
              <p:nvPr/>
            </p:nvSpPr>
            <p:spPr bwMode="auto">
              <a:xfrm>
                <a:off x="1607" y="1321"/>
                <a:ext cx="1273" cy="163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defTabSz="762000" eaLnBrk="0" hangingPunct="0"/>
                <a:r>
                  <a:rPr lang="en-US" sz="1600" dirty="0">
                    <a:solidFill>
                      <a:srgbClr val="000000"/>
                    </a:solidFill>
                  </a:rPr>
                  <a:t>How to allocate cash?</a:t>
                </a:r>
              </a:p>
            </p:txBody>
          </p:sp>
          <p:sp>
            <p:nvSpPr>
              <p:cNvPr id="19531" name="Rectangle 53"/>
              <p:cNvSpPr>
                <a:spLocks noChangeArrowheads="1"/>
              </p:cNvSpPr>
              <p:nvPr/>
            </p:nvSpPr>
            <p:spPr bwMode="auto">
              <a:xfrm>
                <a:off x="3718" y="1076"/>
                <a:ext cx="1319" cy="163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defTabSz="762000" eaLnBrk="0" hangingPunct="0"/>
                <a:r>
                  <a:rPr lang="en-US" sz="1600">
                    <a:solidFill>
                      <a:srgbClr val="000000"/>
                    </a:solidFill>
                  </a:rPr>
                  <a:t>Economic environment</a:t>
                </a:r>
              </a:p>
            </p:txBody>
          </p:sp>
          <p:sp>
            <p:nvSpPr>
              <p:cNvPr id="19532" name="Rectangle 54"/>
              <p:cNvSpPr>
                <a:spLocks noChangeArrowheads="1"/>
              </p:cNvSpPr>
              <p:nvPr/>
            </p:nvSpPr>
            <p:spPr bwMode="auto">
              <a:xfrm>
                <a:off x="3710" y="1196"/>
                <a:ext cx="1120" cy="163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defTabSz="762000" eaLnBrk="0" hangingPunct="0"/>
                <a:r>
                  <a:rPr lang="en-US" sz="1600">
                    <a:solidFill>
                      <a:srgbClr val="000000"/>
                    </a:solidFill>
                  </a:rPr>
                  <a:t>Social environment</a:t>
                </a:r>
              </a:p>
            </p:txBody>
          </p:sp>
          <p:sp>
            <p:nvSpPr>
              <p:cNvPr id="19533" name="Rectangle 55"/>
              <p:cNvSpPr>
                <a:spLocks noChangeArrowheads="1"/>
              </p:cNvSpPr>
              <p:nvPr/>
            </p:nvSpPr>
            <p:spPr bwMode="auto">
              <a:xfrm>
                <a:off x="3713" y="1316"/>
                <a:ext cx="1206" cy="163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defTabSz="762000" eaLnBrk="0" hangingPunct="0"/>
                <a:r>
                  <a:rPr lang="en-US" sz="1600">
                    <a:solidFill>
                      <a:srgbClr val="000000"/>
                    </a:solidFill>
                  </a:rPr>
                  <a:t>Political environment</a:t>
                </a:r>
              </a:p>
            </p:txBody>
          </p:sp>
          <p:sp>
            <p:nvSpPr>
              <p:cNvPr id="19534" name="Rectangle 56"/>
              <p:cNvSpPr>
                <a:spLocks noChangeArrowheads="1"/>
              </p:cNvSpPr>
              <p:nvPr/>
            </p:nvSpPr>
            <p:spPr bwMode="auto">
              <a:xfrm>
                <a:off x="3728" y="1436"/>
                <a:ext cx="1571" cy="163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90488" tIns="44450" rIns="90488" bIns="44450">
                <a:spAutoFit/>
              </a:bodyPr>
              <a:lstStyle/>
              <a:p>
                <a:pPr defTabSz="762000" eaLnBrk="0" hangingPunct="0"/>
                <a:r>
                  <a:rPr lang="en-US" sz="1600">
                    <a:solidFill>
                      <a:srgbClr val="000000"/>
                    </a:solidFill>
                  </a:rPr>
                  <a:t>Company values and ethics</a:t>
                </a:r>
              </a:p>
            </p:txBody>
          </p:sp>
          <p:sp>
            <p:nvSpPr>
              <p:cNvPr id="19535" name="Line 116"/>
              <p:cNvSpPr>
                <a:spLocks noChangeShapeType="1"/>
              </p:cNvSpPr>
              <p:nvPr/>
            </p:nvSpPr>
            <p:spPr bwMode="auto">
              <a:xfrm>
                <a:off x="3274" y="1179"/>
                <a:ext cx="374" cy="0"/>
              </a:xfrm>
              <a:prstGeom prst="line">
                <a:avLst/>
              </a:prstGeom>
              <a:noFill/>
              <a:ln w="38100">
                <a:solidFill>
                  <a:srgbClr val="FF3300"/>
                </a:solidFill>
                <a:round/>
                <a:headEnd type="stealth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536" name="Line 117"/>
              <p:cNvSpPr>
                <a:spLocks noChangeShapeType="1"/>
              </p:cNvSpPr>
              <p:nvPr/>
            </p:nvSpPr>
            <p:spPr bwMode="auto">
              <a:xfrm>
                <a:off x="3274" y="1335"/>
                <a:ext cx="374" cy="0"/>
              </a:xfrm>
              <a:prstGeom prst="line">
                <a:avLst/>
              </a:prstGeom>
              <a:noFill/>
              <a:ln w="38100">
                <a:solidFill>
                  <a:srgbClr val="FF3300"/>
                </a:solidFill>
                <a:round/>
                <a:headEnd type="stealth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537" name="Line 118"/>
              <p:cNvSpPr>
                <a:spLocks noChangeShapeType="1"/>
              </p:cNvSpPr>
              <p:nvPr/>
            </p:nvSpPr>
            <p:spPr bwMode="auto">
              <a:xfrm>
                <a:off x="3280" y="1485"/>
                <a:ext cx="374" cy="0"/>
              </a:xfrm>
              <a:prstGeom prst="line">
                <a:avLst/>
              </a:prstGeom>
              <a:noFill/>
              <a:ln w="38100">
                <a:solidFill>
                  <a:srgbClr val="FF3300"/>
                </a:solidFill>
                <a:round/>
                <a:headEnd type="stealth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cxnSp>
          <p:nvCxnSpPr>
            <p:cNvPr id="19522" name="AutoShape 127"/>
            <p:cNvCxnSpPr>
              <a:cxnSpLocks noChangeShapeType="1"/>
            </p:cNvCxnSpPr>
            <p:nvPr/>
          </p:nvCxnSpPr>
          <p:spPr bwMode="auto">
            <a:xfrm>
              <a:off x="1260" y="1353"/>
              <a:ext cx="304" cy="0"/>
            </a:xfrm>
            <a:prstGeom prst="straightConnector1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 type="triangle" w="med" len="med"/>
            </a:ln>
          </p:spPr>
        </p:cxnSp>
      </p:grpSp>
      <p:grpSp>
        <p:nvGrpSpPr>
          <p:cNvPr id="5" name="Group 134"/>
          <p:cNvGrpSpPr>
            <a:grpSpLocks/>
          </p:cNvGrpSpPr>
          <p:nvPr/>
        </p:nvGrpSpPr>
        <p:grpSpPr bwMode="auto">
          <a:xfrm>
            <a:off x="584542" y="4471990"/>
            <a:ext cx="8637464" cy="1349859"/>
            <a:chOff x="340" y="2655"/>
            <a:chExt cx="5024" cy="562"/>
          </a:xfrm>
        </p:grpSpPr>
        <p:sp>
          <p:nvSpPr>
            <p:cNvPr id="2120" name="Rectangle 72"/>
            <p:cNvSpPr>
              <a:spLocks noChangeArrowheads="1"/>
            </p:cNvSpPr>
            <p:nvPr/>
          </p:nvSpPr>
          <p:spPr bwMode="auto">
            <a:xfrm>
              <a:off x="3652" y="2657"/>
              <a:ext cx="1712" cy="560"/>
            </a:xfrm>
            <a:prstGeom prst="rect">
              <a:avLst/>
            </a:prstGeom>
            <a:solidFill>
              <a:srgbClr val="CCCCFF"/>
            </a:solidFill>
            <a:ln>
              <a:headEnd/>
              <a:tailEnd/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>
                <a:defRPr/>
              </a:pPr>
              <a:endParaRPr lang="en-GB" sz="1600"/>
            </a:p>
          </p:txBody>
        </p:sp>
        <p:sp>
          <p:nvSpPr>
            <p:cNvPr id="2073" name="Oval 25"/>
            <p:cNvSpPr>
              <a:spLocks noChangeArrowheads="1"/>
            </p:cNvSpPr>
            <p:nvPr/>
          </p:nvSpPr>
          <p:spPr bwMode="auto">
            <a:xfrm>
              <a:off x="340" y="2655"/>
              <a:ext cx="920" cy="56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>
                <a:defRPr/>
              </a:pPr>
              <a:endParaRPr lang="en-GB" sz="1600"/>
            </a:p>
          </p:txBody>
        </p:sp>
        <p:sp>
          <p:nvSpPr>
            <p:cNvPr id="2069" name="Rectangle 21"/>
            <p:cNvSpPr>
              <a:spLocks noChangeArrowheads="1"/>
            </p:cNvSpPr>
            <p:nvPr/>
          </p:nvSpPr>
          <p:spPr bwMode="auto">
            <a:xfrm>
              <a:off x="1564" y="2657"/>
              <a:ext cx="1712" cy="560"/>
            </a:xfrm>
            <a:prstGeom prst="rect">
              <a:avLst/>
            </a:prstGeom>
            <a:solidFill>
              <a:srgbClr val="CCCCFF"/>
            </a:solidFill>
            <a:ln>
              <a:headEnd/>
              <a:tailEnd/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>
                <a:defRPr/>
              </a:pPr>
              <a:endParaRPr lang="en-GB" sz="1600"/>
            </a:p>
          </p:txBody>
        </p:sp>
        <p:sp>
          <p:nvSpPr>
            <p:cNvPr id="19494" name="Rectangle 22"/>
            <p:cNvSpPr>
              <a:spLocks noChangeArrowheads="1"/>
            </p:cNvSpPr>
            <p:nvPr/>
          </p:nvSpPr>
          <p:spPr bwMode="auto">
            <a:xfrm>
              <a:off x="345" y="2790"/>
              <a:ext cx="914" cy="29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 eaLnBrk="0" hangingPunct="0"/>
              <a:r>
                <a:rPr lang="en-US" sz="2000">
                  <a:solidFill>
                    <a:srgbClr val="000000"/>
                  </a:solidFill>
                </a:rPr>
                <a:t>Functional strategy</a:t>
              </a:r>
            </a:p>
          </p:txBody>
        </p:sp>
        <p:sp>
          <p:nvSpPr>
            <p:cNvPr id="19495" name="Rectangle 38"/>
            <p:cNvSpPr>
              <a:spLocks noChangeArrowheads="1"/>
            </p:cNvSpPr>
            <p:nvPr/>
          </p:nvSpPr>
          <p:spPr bwMode="auto">
            <a:xfrm>
              <a:off x="1633" y="2660"/>
              <a:ext cx="1401" cy="14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How to contribute to the </a:t>
              </a:r>
            </a:p>
          </p:txBody>
        </p:sp>
        <p:sp>
          <p:nvSpPr>
            <p:cNvPr id="19496" name="Rectangle 39"/>
            <p:cNvSpPr>
              <a:spLocks noChangeArrowheads="1"/>
            </p:cNvSpPr>
            <p:nvPr/>
          </p:nvSpPr>
          <p:spPr bwMode="auto">
            <a:xfrm>
              <a:off x="1696" y="2780"/>
              <a:ext cx="1187" cy="14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strategic objectives?</a:t>
              </a:r>
            </a:p>
          </p:txBody>
        </p:sp>
        <p:sp>
          <p:nvSpPr>
            <p:cNvPr id="19497" name="Rectangle 40"/>
            <p:cNvSpPr>
              <a:spLocks noChangeArrowheads="1"/>
            </p:cNvSpPr>
            <p:nvPr/>
          </p:nvSpPr>
          <p:spPr bwMode="auto">
            <a:xfrm>
              <a:off x="1624" y="2900"/>
              <a:ext cx="1175" cy="14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How to manage the </a:t>
              </a:r>
            </a:p>
          </p:txBody>
        </p:sp>
        <p:sp>
          <p:nvSpPr>
            <p:cNvPr id="19498" name="Rectangle 41"/>
            <p:cNvSpPr>
              <a:spLocks noChangeArrowheads="1"/>
            </p:cNvSpPr>
            <p:nvPr/>
          </p:nvSpPr>
          <p:spPr bwMode="auto">
            <a:xfrm>
              <a:off x="1698" y="3020"/>
              <a:ext cx="1231" cy="14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function’s resources?</a:t>
              </a:r>
            </a:p>
          </p:txBody>
        </p:sp>
        <p:sp>
          <p:nvSpPr>
            <p:cNvPr id="19499" name="Rectangle 68"/>
            <p:cNvSpPr>
              <a:spLocks noChangeArrowheads="1"/>
            </p:cNvSpPr>
            <p:nvPr/>
          </p:nvSpPr>
          <p:spPr bwMode="auto">
            <a:xfrm>
              <a:off x="3717" y="2660"/>
              <a:ext cx="1309" cy="14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Skills of function’s staff</a:t>
              </a:r>
            </a:p>
          </p:txBody>
        </p:sp>
        <p:sp>
          <p:nvSpPr>
            <p:cNvPr id="19500" name="Rectangle 69"/>
            <p:cNvSpPr>
              <a:spLocks noChangeArrowheads="1"/>
            </p:cNvSpPr>
            <p:nvPr/>
          </p:nvSpPr>
          <p:spPr bwMode="auto">
            <a:xfrm>
              <a:off x="3709" y="2780"/>
              <a:ext cx="1114" cy="14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Current technology</a:t>
              </a:r>
            </a:p>
          </p:txBody>
        </p:sp>
        <p:sp>
          <p:nvSpPr>
            <p:cNvPr id="19501" name="Rectangle 70"/>
            <p:cNvSpPr>
              <a:spLocks noChangeArrowheads="1"/>
            </p:cNvSpPr>
            <p:nvPr/>
          </p:nvSpPr>
          <p:spPr bwMode="auto">
            <a:xfrm>
              <a:off x="3727" y="2900"/>
              <a:ext cx="1554" cy="14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Recent performance of the </a:t>
              </a:r>
            </a:p>
          </p:txBody>
        </p:sp>
        <p:sp>
          <p:nvSpPr>
            <p:cNvPr id="19502" name="Rectangle 71"/>
            <p:cNvSpPr>
              <a:spLocks noChangeArrowheads="1"/>
            </p:cNvSpPr>
            <p:nvPr/>
          </p:nvSpPr>
          <p:spPr bwMode="auto">
            <a:xfrm>
              <a:off x="3756" y="3020"/>
              <a:ext cx="524" cy="14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600">
                  <a:solidFill>
                    <a:srgbClr val="000000"/>
                  </a:solidFill>
                </a:rPr>
                <a:t>function</a:t>
              </a:r>
            </a:p>
          </p:txBody>
        </p:sp>
        <p:sp>
          <p:nvSpPr>
            <p:cNvPr id="19503" name="Line 122"/>
            <p:cNvSpPr>
              <a:spLocks noChangeShapeType="1"/>
            </p:cNvSpPr>
            <p:nvPr/>
          </p:nvSpPr>
          <p:spPr bwMode="auto">
            <a:xfrm>
              <a:off x="3280" y="2781"/>
              <a:ext cx="374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 type="stealth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504" name="Line 123"/>
            <p:cNvSpPr>
              <a:spLocks noChangeShapeType="1"/>
            </p:cNvSpPr>
            <p:nvPr/>
          </p:nvSpPr>
          <p:spPr bwMode="auto">
            <a:xfrm>
              <a:off x="3280" y="2937"/>
              <a:ext cx="374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 type="stealth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505" name="Line 124"/>
            <p:cNvSpPr>
              <a:spLocks noChangeShapeType="1"/>
            </p:cNvSpPr>
            <p:nvPr/>
          </p:nvSpPr>
          <p:spPr bwMode="auto">
            <a:xfrm>
              <a:off x="3286" y="3087"/>
              <a:ext cx="374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 type="stealth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cxnSp>
          <p:nvCxnSpPr>
            <p:cNvPr id="19506" name="AutoShape 128"/>
            <p:cNvCxnSpPr>
              <a:cxnSpLocks noChangeShapeType="1"/>
            </p:cNvCxnSpPr>
            <p:nvPr/>
          </p:nvCxnSpPr>
          <p:spPr bwMode="auto">
            <a:xfrm flipV="1">
              <a:off x="1260" y="2933"/>
              <a:ext cx="220" cy="2"/>
            </a:xfrm>
            <a:prstGeom prst="straightConnector1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 type="triangle" w="med" len="med"/>
            </a:ln>
          </p:spPr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2394319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121" name="Group 33"/>
          <p:cNvGrpSpPr>
            <a:grpSpLocks/>
          </p:cNvGrpSpPr>
          <p:nvPr/>
        </p:nvGrpSpPr>
        <p:grpSpPr bwMode="auto">
          <a:xfrm>
            <a:off x="3908425" y="966788"/>
            <a:ext cx="2098675" cy="2098675"/>
            <a:chOff x="2462" y="609"/>
            <a:chExt cx="1322" cy="1322"/>
          </a:xfrm>
        </p:grpSpPr>
        <p:sp>
          <p:nvSpPr>
            <p:cNvPr id="89093" name="AutoShape 5"/>
            <p:cNvSpPr>
              <a:spLocks noChangeArrowheads="1"/>
            </p:cNvSpPr>
            <p:nvPr/>
          </p:nvSpPr>
          <p:spPr bwMode="auto">
            <a:xfrm rot="16200000" flipH="1">
              <a:off x="2462" y="609"/>
              <a:ext cx="1322" cy="1322"/>
            </a:xfrm>
            <a:prstGeom prst="homePlate">
              <a:avLst>
                <a:gd name="adj" fmla="val 25028"/>
              </a:avLst>
            </a:prstGeom>
            <a:solidFill>
              <a:schemeClr val="bg1">
                <a:lumMod val="95000"/>
              </a:schemeClr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4" name="Rectangle 6"/>
            <p:cNvSpPr>
              <a:spLocks noChangeArrowheads="1"/>
            </p:cNvSpPr>
            <p:nvPr/>
          </p:nvSpPr>
          <p:spPr bwMode="auto">
            <a:xfrm>
              <a:off x="2520" y="649"/>
              <a:ext cx="1192" cy="100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sz="2000" dirty="0">
                  <a:solidFill>
                    <a:srgbClr val="FF3300"/>
                  </a:solidFill>
                </a:rPr>
                <a:t>Top-down </a:t>
              </a:r>
              <a:endParaRPr lang="en-GB" sz="2000" dirty="0">
                <a:solidFill>
                  <a:srgbClr val="FF3300"/>
                </a:solidFill>
              </a:endParaRPr>
            </a:p>
            <a:p>
              <a:pPr>
                <a:lnSpc>
                  <a:spcPct val="90000"/>
                </a:lnSpc>
              </a:pPr>
              <a:r>
                <a:rPr lang="en-GB" dirty="0"/>
                <a:t>	</a:t>
              </a:r>
              <a:endParaRPr lang="en-US" dirty="0"/>
            </a:p>
            <a:p>
              <a:pPr>
                <a:lnSpc>
                  <a:spcPct val="90000"/>
                </a:lnSpc>
              </a:pPr>
              <a:r>
                <a:rPr lang="en-US" dirty="0"/>
                <a:t>Operations strategy should interpret higher- level strategy</a:t>
              </a:r>
            </a:p>
          </p:txBody>
        </p:sp>
      </p:grpSp>
      <p:sp>
        <p:nvSpPr>
          <p:cNvPr id="89096" name="AutoShape 8"/>
          <p:cNvSpPr>
            <a:spLocks noChangeArrowheads="1"/>
          </p:cNvSpPr>
          <p:nvPr/>
        </p:nvSpPr>
        <p:spPr bwMode="auto">
          <a:xfrm>
            <a:off x="487363" y="2708275"/>
            <a:ext cx="3286125" cy="1368425"/>
          </a:xfrm>
          <a:prstGeom prst="homePlate">
            <a:avLst>
              <a:gd name="adj" fmla="val 60102"/>
            </a:avLst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Rectangle 9"/>
          <p:cNvSpPr>
            <a:spLocks noChangeArrowheads="1"/>
          </p:cNvSpPr>
          <p:nvPr/>
        </p:nvSpPr>
        <p:spPr bwMode="auto">
          <a:xfrm>
            <a:off x="463550" y="2724150"/>
            <a:ext cx="2644775" cy="13811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3300"/>
                </a:solidFill>
              </a:rPr>
              <a:t>Operations resources </a:t>
            </a:r>
            <a:endParaRPr lang="en-GB" sz="2000" dirty="0">
              <a:solidFill>
                <a:srgbClr val="FF3300"/>
              </a:solidFill>
            </a:endParaRPr>
          </a:p>
          <a:p>
            <a:pPr>
              <a:lnSpc>
                <a:spcPct val="90000"/>
              </a:lnSpc>
            </a:pPr>
            <a:endParaRPr lang="en-US" sz="2000" dirty="0">
              <a:solidFill>
                <a:srgbClr val="FF3300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/>
              <a:t>Operations strategy should build operations capabilities</a:t>
            </a:r>
          </a:p>
        </p:txBody>
      </p:sp>
      <p:grpSp>
        <p:nvGrpSpPr>
          <p:cNvPr id="89122" name="Group 34"/>
          <p:cNvGrpSpPr>
            <a:grpSpLocks/>
          </p:cNvGrpSpPr>
          <p:nvPr/>
        </p:nvGrpSpPr>
        <p:grpSpPr bwMode="auto">
          <a:xfrm>
            <a:off x="3870325" y="4067175"/>
            <a:ext cx="2136775" cy="2098675"/>
            <a:chOff x="2438" y="2562"/>
            <a:chExt cx="1346" cy="1322"/>
          </a:xfrm>
        </p:grpSpPr>
        <p:sp>
          <p:nvSpPr>
            <p:cNvPr id="89099" name="AutoShape 11"/>
            <p:cNvSpPr>
              <a:spLocks noChangeArrowheads="1"/>
            </p:cNvSpPr>
            <p:nvPr/>
          </p:nvSpPr>
          <p:spPr bwMode="auto">
            <a:xfrm rot="16200000">
              <a:off x="2462" y="2562"/>
              <a:ext cx="1322" cy="1322"/>
            </a:xfrm>
            <a:prstGeom prst="homePlate">
              <a:avLst>
                <a:gd name="adj" fmla="val 25028"/>
              </a:avLst>
            </a:prstGeom>
            <a:solidFill>
              <a:schemeClr val="bg1">
                <a:lumMod val="95000"/>
              </a:schemeClr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0" name="Rectangle 12"/>
            <p:cNvSpPr>
              <a:spLocks noChangeArrowheads="1"/>
            </p:cNvSpPr>
            <p:nvPr/>
          </p:nvSpPr>
          <p:spPr bwMode="auto">
            <a:xfrm>
              <a:off x="2438" y="2850"/>
              <a:ext cx="1337" cy="98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90000"/>
                </a:lnSpc>
                <a:spcBef>
                  <a:spcPct val="70000"/>
                </a:spcBef>
              </a:pPr>
              <a:r>
                <a:rPr lang="en-GB" dirty="0"/>
                <a:t>Operations strategy should learn from day-to-day experiences</a:t>
              </a:r>
              <a:endParaRPr lang="en-US" dirty="0"/>
            </a:p>
            <a:p>
              <a:pPr>
                <a:lnSpc>
                  <a:spcPct val="90000"/>
                </a:lnSpc>
                <a:spcBef>
                  <a:spcPct val="70000"/>
                </a:spcBef>
              </a:pPr>
              <a:r>
                <a:rPr lang="en-US" sz="2000" dirty="0">
                  <a:solidFill>
                    <a:srgbClr val="FF3300"/>
                  </a:solidFill>
                </a:rPr>
                <a:t>Bottom-up </a:t>
              </a:r>
            </a:p>
          </p:txBody>
        </p:sp>
      </p:grpSp>
      <p:grpSp>
        <p:nvGrpSpPr>
          <p:cNvPr id="89123" name="Group 35"/>
          <p:cNvGrpSpPr>
            <a:grpSpLocks/>
          </p:cNvGrpSpPr>
          <p:nvPr/>
        </p:nvGrpSpPr>
        <p:grpSpPr bwMode="auto">
          <a:xfrm>
            <a:off x="6194425" y="2738438"/>
            <a:ext cx="3365500" cy="1395412"/>
            <a:chOff x="3902" y="1725"/>
            <a:chExt cx="2120" cy="879"/>
          </a:xfrm>
        </p:grpSpPr>
        <p:sp>
          <p:nvSpPr>
            <p:cNvPr id="89102" name="AutoShape 14"/>
            <p:cNvSpPr>
              <a:spLocks noChangeArrowheads="1"/>
            </p:cNvSpPr>
            <p:nvPr/>
          </p:nvSpPr>
          <p:spPr bwMode="auto">
            <a:xfrm flipH="1">
              <a:off x="3902" y="1725"/>
              <a:ext cx="2120" cy="862"/>
            </a:xfrm>
            <a:prstGeom prst="homePlate">
              <a:avLst>
                <a:gd name="adj" fmla="val 61553"/>
              </a:avLst>
            </a:prstGeom>
            <a:solidFill>
              <a:schemeClr val="bg1">
                <a:lumMod val="95000"/>
              </a:schemeClr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3" name="Rectangle 15"/>
            <p:cNvSpPr>
              <a:spLocks noChangeArrowheads="1"/>
            </p:cNvSpPr>
            <p:nvPr/>
          </p:nvSpPr>
          <p:spPr bwMode="auto">
            <a:xfrm>
              <a:off x="4344" y="1734"/>
              <a:ext cx="1617" cy="87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sz="2000" dirty="0">
                  <a:solidFill>
                    <a:srgbClr val="FF3300"/>
                  </a:solidFill>
                </a:rPr>
                <a:t>Market </a:t>
              </a:r>
              <a:r>
                <a:rPr lang="en-US" sz="2000" dirty="0" err="1">
                  <a:solidFill>
                    <a:srgbClr val="FF3300"/>
                  </a:solidFill>
                </a:rPr>
                <a:t>requiremen</a:t>
              </a:r>
              <a:r>
                <a:rPr lang="en-GB" sz="2000" dirty="0" err="1">
                  <a:solidFill>
                    <a:srgbClr val="FF3300"/>
                  </a:solidFill>
                </a:rPr>
                <a:t>ts</a:t>
              </a:r>
              <a:endParaRPr lang="en-GB" sz="2000" dirty="0">
                <a:solidFill>
                  <a:srgbClr val="FF3300"/>
                </a:solidFill>
              </a:endParaRPr>
            </a:p>
            <a:p>
              <a:pPr>
                <a:lnSpc>
                  <a:spcPct val="90000"/>
                </a:lnSpc>
              </a:pPr>
              <a:endParaRPr lang="en-US" sz="2000" dirty="0">
                <a:solidFill>
                  <a:srgbClr val="FF3300"/>
                </a:solidFill>
              </a:endParaRPr>
            </a:p>
            <a:p>
              <a:pPr>
                <a:lnSpc>
                  <a:spcPct val="90000"/>
                </a:lnSpc>
              </a:pPr>
              <a:r>
                <a:rPr lang="en-US" dirty="0"/>
                <a:t>Operations strategy should satisfy the organisation’s markets</a:t>
              </a:r>
            </a:p>
          </p:txBody>
        </p:sp>
      </p:grpSp>
      <p:sp>
        <p:nvSpPr>
          <p:cNvPr id="89110" name="Rectangle 22"/>
          <p:cNvSpPr>
            <a:spLocks noChangeArrowheads="1"/>
          </p:cNvSpPr>
          <p:nvPr/>
        </p:nvSpPr>
        <p:spPr bwMode="auto">
          <a:xfrm>
            <a:off x="-1" y="66906"/>
            <a:ext cx="9902825" cy="82843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 lIns="90488" tIns="44450" rIns="90488" bIns="44450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The four perspectives on operations strategy–top-down, bottom-up, market requirements and operations resources</a:t>
            </a:r>
          </a:p>
        </p:txBody>
      </p:sp>
      <p:sp>
        <p:nvSpPr>
          <p:cNvPr id="89119" name="AutoShape 31"/>
          <p:cNvSpPr>
            <a:spLocks noChangeArrowheads="1"/>
          </p:cNvSpPr>
          <p:nvPr/>
        </p:nvSpPr>
        <p:spPr bwMode="auto">
          <a:xfrm rot="-10800000">
            <a:off x="2790825" y="2636838"/>
            <a:ext cx="3868738" cy="792162"/>
          </a:xfrm>
          <a:prstGeom prst="curvedUpArrow">
            <a:avLst>
              <a:gd name="adj1" fmla="val 71674"/>
              <a:gd name="adj2" fmla="val 169349"/>
              <a:gd name="adj3" fmla="val 35671"/>
            </a:avLst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0" name="AutoShape 32"/>
          <p:cNvSpPr>
            <a:spLocks noChangeArrowheads="1"/>
          </p:cNvSpPr>
          <p:nvPr/>
        </p:nvSpPr>
        <p:spPr bwMode="auto">
          <a:xfrm rot="-21600000">
            <a:off x="3222625" y="3644900"/>
            <a:ext cx="3868738" cy="792163"/>
          </a:xfrm>
          <a:prstGeom prst="curvedUpArrow">
            <a:avLst>
              <a:gd name="adj1" fmla="val 71674"/>
              <a:gd name="adj2" fmla="val 169349"/>
              <a:gd name="adj3" fmla="val 35671"/>
            </a:avLst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4044153" y="3214686"/>
            <a:ext cx="1835953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dirty="0"/>
              <a:t>Operations</a:t>
            </a:r>
          </a:p>
          <a:p>
            <a:r>
              <a:rPr lang="en-US" sz="1600" dirty="0"/>
              <a:t>strategy</a:t>
            </a:r>
            <a:endParaRPr lang="en-GB" sz="1600" dirty="0"/>
          </a:p>
        </p:txBody>
      </p:sp>
      <p:grpSp>
        <p:nvGrpSpPr>
          <p:cNvPr id="17" name="Group 102"/>
          <p:cNvGrpSpPr>
            <a:grpSpLocks/>
          </p:cNvGrpSpPr>
          <p:nvPr/>
        </p:nvGrpSpPr>
        <p:grpSpPr bwMode="auto">
          <a:xfrm>
            <a:off x="4059238" y="5300663"/>
            <a:ext cx="1828800" cy="528637"/>
            <a:chOff x="2511" y="3430"/>
            <a:chExt cx="1152" cy="333"/>
          </a:xfrm>
        </p:grpSpPr>
        <p:grpSp>
          <p:nvGrpSpPr>
            <p:cNvPr id="19" name="Group 72"/>
            <p:cNvGrpSpPr>
              <a:grpSpLocks/>
            </p:cNvGrpSpPr>
            <p:nvPr/>
          </p:nvGrpSpPr>
          <p:grpSpPr bwMode="auto">
            <a:xfrm>
              <a:off x="2511" y="3430"/>
              <a:ext cx="431" cy="333"/>
              <a:chOff x="1815" y="1574"/>
              <a:chExt cx="255" cy="340"/>
            </a:xfrm>
          </p:grpSpPr>
          <p:sp>
            <p:nvSpPr>
              <p:cNvPr id="44" name="Freeform 73"/>
              <p:cNvSpPr>
                <a:spLocks/>
              </p:cNvSpPr>
              <p:nvPr/>
            </p:nvSpPr>
            <p:spPr bwMode="auto">
              <a:xfrm>
                <a:off x="1815" y="1877"/>
                <a:ext cx="102" cy="37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42" y="28"/>
                  </a:cxn>
                  <a:cxn ang="0">
                    <a:pos x="102" y="0"/>
                  </a:cxn>
                </a:cxnLst>
                <a:rect l="0" t="0" r="r" b="b"/>
                <a:pathLst>
                  <a:path w="102" h="37">
                    <a:moveTo>
                      <a:pt x="0" y="37"/>
                    </a:moveTo>
                    <a:cubicBezTo>
                      <a:pt x="7" y="36"/>
                      <a:pt x="25" y="34"/>
                      <a:pt x="42" y="28"/>
                    </a:cubicBezTo>
                    <a:cubicBezTo>
                      <a:pt x="59" y="22"/>
                      <a:pt x="90" y="6"/>
                      <a:pt x="102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" name="Freeform 74"/>
              <p:cNvSpPr>
                <a:spLocks/>
              </p:cNvSpPr>
              <p:nvPr/>
            </p:nvSpPr>
            <p:spPr bwMode="auto">
              <a:xfrm>
                <a:off x="1932" y="1800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" name="Freeform 75"/>
              <p:cNvSpPr>
                <a:spLocks/>
              </p:cNvSpPr>
              <p:nvPr/>
            </p:nvSpPr>
            <p:spPr bwMode="auto">
              <a:xfrm>
                <a:off x="2001" y="1701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" name="Freeform 76"/>
              <p:cNvSpPr>
                <a:spLocks/>
              </p:cNvSpPr>
              <p:nvPr/>
            </p:nvSpPr>
            <p:spPr bwMode="auto">
              <a:xfrm>
                <a:off x="2048" y="1640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" name="Freeform 77"/>
              <p:cNvSpPr>
                <a:spLocks/>
              </p:cNvSpPr>
              <p:nvPr/>
            </p:nvSpPr>
            <p:spPr bwMode="auto">
              <a:xfrm>
                <a:off x="2064" y="1574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0" name="Group 78"/>
            <p:cNvGrpSpPr>
              <a:grpSpLocks/>
            </p:cNvGrpSpPr>
            <p:nvPr/>
          </p:nvGrpSpPr>
          <p:grpSpPr bwMode="auto">
            <a:xfrm flipH="1">
              <a:off x="3232" y="3430"/>
              <a:ext cx="431" cy="333"/>
              <a:chOff x="1815" y="1574"/>
              <a:chExt cx="255" cy="340"/>
            </a:xfrm>
          </p:grpSpPr>
          <p:sp>
            <p:nvSpPr>
              <p:cNvPr id="39" name="Freeform 79"/>
              <p:cNvSpPr>
                <a:spLocks/>
              </p:cNvSpPr>
              <p:nvPr/>
            </p:nvSpPr>
            <p:spPr bwMode="auto">
              <a:xfrm>
                <a:off x="1815" y="1877"/>
                <a:ext cx="102" cy="37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42" y="28"/>
                  </a:cxn>
                  <a:cxn ang="0">
                    <a:pos x="102" y="0"/>
                  </a:cxn>
                </a:cxnLst>
                <a:rect l="0" t="0" r="r" b="b"/>
                <a:pathLst>
                  <a:path w="102" h="37">
                    <a:moveTo>
                      <a:pt x="0" y="37"/>
                    </a:moveTo>
                    <a:cubicBezTo>
                      <a:pt x="7" y="36"/>
                      <a:pt x="25" y="34"/>
                      <a:pt x="42" y="28"/>
                    </a:cubicBezTo>
                    <a:cubicBezTo>
                      <a:pt x="59" y="22"/>
                      <a:pt x="90" y="6"/>
                      <a:pt x="102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0" name="Freeform 80"/>
              <p:cNvSpPr>
                <a:spLocks/>
              </p:cNvSpPr>
              <p:nvPr/>
            </p:nvSpPr>
            <p:spPr bwMode="auto">
              <a:xfrm>
                <a:off x="1932" y="1800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" name="Freeform 81"/>
              <p:cNvSpPr>
                <a:spLocks/>
              </p:cNvSpPr>
              <p:nvPr/>
            </p:nvSpPr>
            <p:spPr bwMode="auto">
              <a:xfrm>
                <a:off x="2001" y="1701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" name="Freeform 82"/>
              <p:cNvSpPr>
                <a:spLocks/>
              </p:cNvSpPr>
              <p:nvPr/>
            </p:nvSpPr>
            <p:spPr bwMode="auto">
              <a:xfrm>
                <a:off x="2048" y="1640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" name="Freeform 83"/>
              <p:cNvSpPr>
                <a:spLocks/>
              </p:cNvSpPr>
              <p:nvPr/>
            </p:nvSpPr>
            <p:spPr bwMode="auto">
              <a:xfrm>
                <a:off x="2064" y="1574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1" name="Group 84"/>
            <p:cNvGrpSpPr>
              <a:grpSpLocks/>
            </p:cNvGrpSpPr>
            <p:nvPr/>
          </p:nvGrpSpPr>
          <p:grpSpPr bwMode="auto">
            <a:xfrm>
              <a:off x="2827" y="3556"/>
              <a:ext cx="193" cy="159"/>
              <a:chOff x="2002" y="1703"/>
              <a:chExt cx="114" cy="162"/>
            </a:xfrm>
          </p:grpSpPr>
          <p:sp>
            <p:nvSpPr>
              <p:cNvPr id="37" name="Freeform 85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8" name="Freeform 86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2" name="Group 87"/>
            <p:cNvGrpSpPr>
              <a:grpSpLocks/>
            </p:cNvGrpSpPr>
            <p:nvPr/>
          </p:nvGrpSpPr>
          <p:grpSpPr bwMode="auto">
            <a:xfrm>
              <a:off x="3024" y="3433"/>
              <a:ext cx="37" cy="115"/>
              <a:chOff x="2118" y="1576"/>
              <a:chExt cx="22" cy="118"/>
            </a:xfrm>
          </p:grpSpPr>
          <p:sp>
            <p:nvSpPr>
              <p:cNvPr id="35" name="Freeform 88"/>
              <p:cNvSpPr>
                <a:spLocks/>
              </p:cNvSpPr>
              <p:nvPr/>
            </p:nvSpPr>
            <p:spPr bwMode="auto">
              <a:xfrm>
                <a:off x="2118" y="1642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" name="Freeform 89"/>
              <p:cNvSpPr>
                <a:spLocks/>
              </p:cNvSpPr>
              <p:nvPr/>
            </p:nvSpPr>
            <p:spPr bwMode="auto">
              <a:xfrm>
                <a:off x="2134" y="1576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3" name="Group 90"/>
            <p:cNvGrpSpPr>
              <a:grpSpLocks/>
            </p:cNvGrpSpPr>
            <p:nvPr/>
          </p:nvGrpSpPr>
          <p:grpSpPr bwMode="auto">
            <a:xfrm>
              <a:off x="3132" y="3433"/>
              <a:ext cx="233" cy="282"/>
              <a:chOff x="2182" y="1576"/>
              <a:chExt cx="138" cy="289"/>
            </a:xfrm>
          </p:grpSpPr>
          <p:sp>
            <p:nvSpPr>
              <p:cNvPr id="31" name="Freeform 91"/>
              <p:cNvSpPr>
                <a:spLocks/>
              </p:cNvSpPr>
              <p:nvPr/>
            </p:nvSpPr>
            <p:spPr bwMode="auto">
              <a:xfrm flipH="1">
                <a:off x="2254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2" name="Freeform 92"/>
              <p:cNvSpPr>
                <a:spLocks/>
              </p:cNvSpPr>
              <p:nvPr/>
            </p:nvSpPr>
            <p:spPr bwMode="auto">
              <a:xfrm flipH="1">
                <a:off x="2206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" name="Freeform 93"/>
              <p:cNvSpPr>
                <a:spLocks/>
              </p:cNvSpPr>
              <p:nvPr/>
            </p:nvSpPr>
            <p:spPr bwMode="auto">
              <a:xfrm flipH="1">
                <a:off x="2190" y="1642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" name="Freeform 94"/>
              <p:cNvSpPr>
                <a:spLocks/>
              </p:cNvSpPr>
              <p:nvPr/>
            </p:nvSpPr>
            <p:spPr bwMode="auto">
              <a:xfrm flipH="1">
                <a:off x="2182" y="1576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4" name="Group 95"/>
            <p:cNvGrpSpPr>
              <a:grpSpLocks/>
            </p:cNvGrpSpPr>
            <p:nvPr/>
          </p:nvGrpSpPr>
          <p:grpSpPr bwMode="auto">
            <a:xfrm>
              <a:off x="2909" y="3592"/>
              <a:ext cx="192" cy="159"/>
              <a:chOff x="2002" y="1703"/>
              <a:chExt cx="114" cy="162"/>
            </a:xfrm>
          </p:grpSpPr>
          <p:sp>
            <p:nvSpPr>
              <p:cNvPr id="29" name="Freeform 96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" name="Freeform 97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5" name="Group 98"/>
            <p:cNvGrpSpPr>
              <a:grpSpLocks/>
            </p:cNvGrpSpPr>
            <p:nvPr/>
          </p:nvGrpSpPr>
          <p:grpSpPr bwMode="auto">
            <a:xfrm flipH="1">
              <a:off x="3108" y="3594"/>
              <a:ext cx="193" cy="159"/>
              <a:chOff x="2002" y="1703"/>
              <a:chExt cx="114" cy="162"/>
            </a:xfrm>
          </p:grpSpPr>
          <p:sp>
            <p:nvSpPr>
              <p:cNvPr id="27" name="Freeform 99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" name="Freeform 100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6" name="Line 101"/>
            <p:cNvSpPr>
              <a:spLocks noChangeShapeType="1"/>
            </p:cNvSpPr>
            <p:nvPr/>
          </p:nvSpPr>
          <p:spPr bwMode="auto">
            <a:xfrm flipV="1">
              <a:off x="3101" y="3689"/>
              <a:ext cx="0" cy="46"/>
            </a:xfrm>
            <a:prstGeom prst="line">
              <a:avLst/>
            </a:prstGeom>
            <a:noFill/>
            <a:ln w="12700">
              <a:solidFill>
                <a:srgbClr val="6600FF"/>
              </a:solidFill>
              <a:round/>
              <a:headEnd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95656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9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9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89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9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9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9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9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9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9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9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6" grpId="0" animBg="1"/>
      <p:bldP spid="89097" grpId="0"/>
      <p:bldP spid="89119" grpId="0" animBg="1"/>
      <p:bldP spid="891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0" name="AutoShape 4"/>
          <p:cNvSpPr>
            <a:spLocks noChangeArrowheads="1"/>
          </p:cNvSpPr>
          <p:nvPr/>
        </p:nvSpPr>
        <p:spPr bwMode="auto">
          <a:xfrm rot="16200000" flipH="1">
            <a:off x="3920331" y="918370"/>
            <a:ext cx="2098675" cy="2195512"/>
          </a:xfrm>
          <a:prstGeom prst="homePlate">
            <a:avLst>
              <a:gd name="adj" fmla="val 25028"/>
            </a:avLst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Rectangle 5"/>
          <p:cNvSpPr>
            <a:spLocks noChangeArrowheads="1"/>
          </p:cNvSpPr>
          <p:nvPr/>
        </p:nvSpPr>
        <p:spPr bwMode="auto">
          <a:xfrm>
            <a:off x="4000500" y="2214554"/>
            <a:ext cx="1887538" cy="3365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FF3300"/>
                </a:solidFill>
              </a:rPr>
              <a:t>Top-down </a:t>
            </a:r>
            <a:endParaRPr lang="en-US" dirty="0"/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487363" y="2708275"/>
            <a:ext cx="3286125" cy="1368425"/>
          </a:xfrm>
          <a:prstGeom prst="homePlate">
            <a:avLst>
              <a:gd name="adj" fmla="val 60102"/>
            </a:avLst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 rot="16200000">
            <a:off x="3938588" y="4000500"/>
            <a:ext cx="2098675" cy="2232025"/>
          </a:xfrm>
          <a:prstGeom prst="homePlate">
            <a:avLst>
              <a:gd name="adj" fmla="val 25028"/>
            </a:avLst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Rectangle 9"/>
          <p:cNvSpPr>
            <a:spLocks noChangeArrowheads="1"/>
          </p:cNvSpPr>
          <p:nvPr/>
        </p:nvSpPr>
        <p:spPr bwMode="auto">
          <a:xfrm>
            <a:off x="3951280" y="4378334"/>
            <a:ext cx="2122488" cy="3365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lnSpc>
                <a:spcPct val="90000"/>
              </a:lnSpc>
              <a:spcBef>
                <a:spcPct val="70000"/>
              </a:spcBef>
            </a:pPr>
            <a:r>
              <a:rPr lang="en-US" dirty="0">
                <a:solidFill>
                  <a:srgbClr val="FF3300"/>
                </a:solidFill>
              </a:rPr>
              <a:t>Bottom-up </a:t>
            </a:r>
          </a:p>
        </p:txBody>
      </p:sp>
      <p:sp>
        <p:nvSpPr>
          <p:cNvPr id="91146" name="AutoShape 10"/>
          <p:cNvSpPr>
            <a:spLocks noChangeArrowheads="1"/>
          </p:cNvSpPr>
          <p:nvPr/>
        </p:nvSpPr>
        <p:spPr bwMode="auto">
          <a:xfrm flipH="1">
            <a:off x="6194425" y="2738438"/>
            <a:ext cx="3365500" cy="1368425"/>
          </a:xfrm>
          <a:prstGeom prst="homePlate">
            <a:avLst>
              <a:gd name="adj" fmla="val 61553"/>
            </a:avLst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9" name="AutoShape 13"/>
          <p:cNvSpPr>
            <a:spLocks noChangeArrowheads="1"/>
          </p:cNvSpPr>
          <p:nvPr/>
        </p:nvSpPr>
        <p:spPr bwMode="auto">
          <a:xfrm rot="-10800000">
            <a:off x="2811463" y="2565400"/>
            <a:ext cx="3868737" cy="792163"/>
          </a:xfrm>
          <a:prstGeom prst="curvedUpArrow">
            <a:avLst>
              <a:gd name="adj1" fmla="val 71674"/>
              <a:gd name="adj2" fmla="val 169349"/>
              <a:gd name="adj3" fmla="val 35671"/>
            </a:avLst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0" name="AutoShape 14"/>
          <p:cNvSpPr>
            <a:spLocks noChangeArrowheads="1"/>
          </p:cNvSpPr>
          <p:nvPr/>
        </p:nvSpPr>
        <p:spPr bwMode="auto">
          <a:xfrm rot="-21600000">
            <a:off x="3243263" y="3573463"/>
            <a:ext cx="3868737" cy="792162"/>
          </a:xfrm>
          <a:prstGeom prst="curvedUpArrow">
            <a:avLst>
              <a:gd name="adj1" fmla="val 71674"/>
              <a:gd name="adj2" fmla="val 169349"/>
              <a:gd name="adj3" fmla="val 35671"/>
            </a:avLst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1" name="Rectangle 15"/>
          <p:cNvSpPr>
            <a:spLocks noChangeArrowheads="1"/>
          </p:cNvSpPr>
          <p:nvPr/>
        </p:nvSpPr>
        <p:spPr bwMode="auto">
          <a:xfrm>
            <a:off x="3675063" y="976313"/>
            <a:ext cx="2573337" cy="3365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lnSpc>
                <a:spcPct val="90000"/>
              </a:lnSpc>
            </a:pPr>
            <a:r>
              <a:rPr lang="en-US"/>
              <a:t>Corporate strategy </a:t>
            </a:r>
          </a:p>
        </p:txBody>
      </p:sp>
      <p:sp>
        <p:nvSpPr>
          <p:cNvPr id="91152" name="Rectangle 16"/>
          <p:cNvSpPr>
            <a:spLocks noChangeArrowheads="1"/>
          </p:cNvSpPr>
          <p:nvPr/>
        </p:nvSpPr>
        <p:spPr bwMode="auto">
          <a:xfrm>
            <a:off x="3856038" y="1841500"/>
            <a:ext cx="2246312" cy="3365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lnSpc>
                <a:spcPct val="90000"/>
              </a:lnSpc>
            </a:pPr>
            <a:r>
              <a:rPr lang="en-US"/>
              <a:t>Business strategy </a:t>
            </a:r>
          </a:p>
        </p:txBody>
      </p:sp>
      <p:sp>
        <p:nvSpPr>
          <p:cNvPr id="91153" name="Line 17"/>
          <p:cNvSpPr>
            <a:spLocks noChangeShapeType="1"/>
          </p:cNvSpPr>
          <p:nvPr/>
        </p:nvSpPr>
        <p:spPr bwMode="auto">
          <a:xfrm>
            <a:off x="5022850" y="1268413"/>
            <a:ext cx="0" cy="647700"/>
          </a:xfrm>
          <a:prstGeom prst="line">
            <a:avLst/>
          </a:prstGeom>
          <a:noFill/>
          <a:ln w="28575">
            <a:solidFill>
              <a:srgbClr val="6600FF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4" name="Text Box 18"/>
          <p:cNvSpPr txBox="1">
            <a:spLocks noChangeArrowheads="1"/>
          </p:cNvSpPr>
          <p:nvPr/>
        </p:nvSpPr>
        <p:spPr bwMode="auto">
          <a:xfrm>
            <a:off x="3765550" y="4668902"/>
            <a:ext cx="2447925" cy="835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GB"/>
              <a:t>Emergent sense of what the strategy should be</a:t>
            </a:r>
            <a:endParaRPr lang="en-US"/>
          </a:p>
        </p:txBody>
      </p:sp>
      <p:sp>
        <p:nvSpPr>
          <p:cNvPr id="91155" name="Text Box 19"/>
          <p:cNvSpPr txBox="1">
            <a:spLocks noChangeArrowheads="1"/>
          </p:cNvSpPr>
          <p:nvPr/>
        </p:nvSpPr>
        <p:spPr bwMode="auto">
          <a:xfrm>
            <a:off x="3799284" y="5664200"/>
            <a:ext cx="2376264" cy="5355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dirty="0"/>
              <a:t>Operational experience</a:t>
            </a:r>
            <a:endParaRPr lang="en-US" dirty="0"/>
          </a:p>
        </p:txBody>
      </p:sp>
      <p:grpSp>
        <p:nvGrpSpPr>
          <p:cNvPr id="91238" name="Group 102"/>
          <p:cNvGrpSpPr>
            <a:grpSpLocks/>
          </p:cNvGrpSpPr>
          <p:nvPr/>
        </p:nvGrpSpPr>
        <p:grpSpPr bwMode="auto">
          <a:xfrm>
            <a:off x="4059238" y="5300663"/>
            <a:ext cx="1828800" cy="528637"/>
            <a:chOff x="2511" y="3430"/>
            <a:chExt cx="1152" cy="333"/>
          </a:xfrm>
        </p:grpSpPr>
        <p:grpSp>
          <p:nvGrpSpPr>
            <p:cNvPr id="91208" name="Group 72"/>
            <p:cNvGrpSpPr>
              <a:grpSpLocks/>
            </p:cNvGrpSpPr>
            <p:nvPr/>
          </p:nvGrpSpPr>
          <p:grpSpPr bwMode="auto">
            <a:xfrm>
              <a:off x="2511" y="3430"/>
              <a:ext cx="431" cy="333"/>
              <a:chOff x="1815" y="1574"/>
              <a:chExt cx="255" cy="340"/>
            </a:xfrm>
          </p:grpSpPr>
          <p:sp>
            <p:nvSpPr>
              <p:cNvPr id="91209" name="Freeform 73"/>
              <p:cNvSpPr>
                <a:spLocks/>
              </p:cNvSpPr>
              <p:nvPr/>
            </p:nvSpPr>
            <p:spPr bwMode="auto">
              <a:xfrm>
                <a:off x="1815" y="1877"/>
                <a:ext cx="102" cy="37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42" y="28"/>
                  </a:cxn>
                  <a:cxn ang="0">
                    <a:pos x="102" y="0"/>
                  </a:cxn>
                </a:cxnLst>
                <a:rect l="0" t="0" r="r" b="b"/>
                <a:pathLst>
                  <a:path w="102" h="37">
                    <a:moveTo>
                      <a:pt x="0" y="37"/>
                    </a:moveTo>
                    <a:cubicBezTo>
                      <a:pt x="7" y="36"/>
                      <a:pt x="25" y="34"/>
                      <a:pt x="42" y="28"/>
                    </a:cubicBezTo>
                    <a:cubicBezTo>
                      <a:pt x="59" y="22"/>
                      <a:pt x="90" y="6"/>
                      <a:pt x="102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10" name="Freeform 74"/>
              <p:cNvSpPr>
                <a:spLocks/>
              </p:cNvSpPr>
              <p:nvPr/>
            </p:nvSpPr>
            <p:spPr bwMode="auto">
              <a:xfrm>
                <a:off x="1932" y="1800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11" name="Freeform 75"/>
              <p:cNvSpPr>
                <a:spLocks/>
              </p:cNvSpPr>
              <p:nvPr/>
            </p:nvSpPr>
            <p:spPr bwMode="auto">
              <a:xfrm>
                <a:off x="2001" y="1701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12" name="Freeform 76"/>
              <p:cNvSpPr>
                <a:spLocks/>
              </p:cNvSpPr>
              <p:nvPr/>
            </p:nvSpPr>
            <p:spPr bwMode="auto">
              <a:xfrm>
                <a:off x="2048" y="1640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13" name="Freeform 77"/>
              <p:cNvSpPr>
                <a:spLocks/>
              </p:cNvSpPr>
              <p:nvPr/>
            </p:nvSpPr>
            <p:spPr bwMode="auto">
              <a:xfrm>
                <a:off x="2064" y="1574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91214" name="Group 78"/>
            <p:cNvGrpSpPr>
              <a:grpSpLocks/>
            </p:cNvGrpSpPr>
            <p:nvPr/>
          </p:nvGrpSpPr>
          <p:grpSpPr bwMode="auto">
            <a:xfrm flipH="1">
              <a:off x="3232" y="3430"/>
              <a:ext cx="431" cy="333"/>
              <a:chOff x="1815" y="1574"/>
              <a:chExt cx="255" cy="340"/>
            </a:xfrm>
          </p:grpSpPr>
          <p:sp>
            <p:nvSpPr>
              <p:cNvPr id="91215" name="Freeform 79"/>
              <p:cNvSpPr>
                <a:spLocks/>
              </p:cNvSpPr>
              <p:nvPr/>
            </p:nvSpPr>
            <p:spPr bwMode="auto">
              <a:xfrm>
                <a:off x="1815" y="1877"/>
                <a:ext cx="102" cy="37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42" y="28"/>
                  </a:cxn>
                  <a:cxn ang="0">
                    <a:pos x="102" y="0"/>
                  </a:cxn>
                </a:cxnLst>
                <a:rect l="0" t="0" r="r" b="b"/>
                <a:pathLst>
                  <a:path w="102" h="37">
                    <a:moveTo>
                      <a:pt x="0" y="37"/>
                    </a:moveTo>
                    <a:cubicBezTo>
                      <a:pt x="7" y="36"/>
                      <a:pt x="25" y="34"/>
                      <a:pt x="42" y="28"/>
                    </a:cubicBezTo>
                    <a:cubicBezTo>
                      <a:pt x="59" y="22"/>
                      <a:pt x="90" y="6"/>
                      <a:pt x="102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16" name="Freeform 80"/>
              <p:cNvSpPr>
                <a:spLocks/>
              </p:cNvSpPr>
              <p:nvPr/>
            </p:nvSpPr>
            <p:spPr bwMode="auto">
              <a:xfrm>
                <a:off x="1932" y="1800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17" name="Freeform 81"/>
              <p:cNvSpPr>
                <a:spLocks/>
              </p:cNvSpPr>
              <p:nvPr/>
            </p:nvSpPr>
            <p:spPr bwMode="auto">
              <a:xfrm>
                <a:off x="2001" y="1701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18" name="Freeform 82"/>
              <p:cNvSpPr>
                <a:spLocks/>
              </p:cNvSpPr>
              <p:nvPr/>
            </p:nvSpPr>
            <p:spPr bwMode="auto">
              <a:xfrm>
                <a:off x="2048" y="1640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19" name="Freeform 83"/>
              <p:cNvSpPr>
                <a:spLocks/>
              </p:cNvSpPr>
              <p:nvPr/>
            </p:nvSpPr>
            <p:spPr bwMode="auto">
              <a:xfrm>
                <a:off x="2064" y="1574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91220" name="Group 84"/>
            <p:cNvGrpSpPr>
              <a:grpSpLocks/>
            </p:cNvGrpSpPr>
            <p:nvPr/>
          </p:nvGrpSpPr>
          <p:grpSpPr bwMode="auto">
            <a:xfrm>
              <a:off x="2827" y="3556"/>
              <a:ext cx="193" cy="159"/>
              <a:chOff x="2002" y="1703"/>
              <a:chExt cx="114" cy="162"/>
            </a:xfrm>
          </p:grpSpPr>
          <p:sp>
            <p:nvSpPr>
              <p:cNvPr id="91221" name="Freeform 85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22" name="Freeform 86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91223" name="Group 87"/>
            <p:cNvGrpSpPr>
              <a:grpSpLocks/>
            </p:cNvGrpSpPr>
            <p:nvPr/>
          </p:nvGrpSpPr>
          <p:grpSpPr bwMode="auto">
            <a:xfrm>
              <a:off x="3024" y="3433"/>
              <a:ext cx="37" cy="115"/>
              <a:chOff x="2118" y="1576"/>
              <a:chExt cx="22" cy="118"/>
            </a:xfrm>
          </p:grpSpPr>
          <p:sp>
            <p:nvSpPr>
              <p:cNvPr id="91224" name="Freeform 88"/>
              <p:cNvSpPr>
                <a:spLocks/>
              </p:cNvSpPr>
              <p:nvPr/>
            </p:nvSpPr>
            <p:spPr bwMode="auto">
              <a:xfrm>
                <a:off x="2118" y="1642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25" name="Freeform 89"/>
              <p:cNvSpPr>
                <a:spLocks/>
              </p:cNvSpPr>
              <p:nvPr/>
            </p:nvSpPr>
            <p:spPr bwMode="auto">
              <a:xfrm>
                <a:off x="2134" y="1576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91226" name="Group 90"/>
            <p:cNvGrpSpPr>
              <a:grpSpLocks/>
            </p:cNvGrpSpPr>
            <p:nvPr/>
          </p:nvGrpSpPr>
          <p:grpSpPr bwMode="auto">
            <a:xfrm>
              <a:off x="3132" y="3433"/>
              <a:ext cx="233" cy="282"/>
              <a:chOff x="2182" y="1576"/>
              <a:chExt cx="138" cy="289"/>
            </a:xfrm>
          </p:grpSpPr>
          <p:sp>
            <p:nvSpPr>
              <p:cNvPr id="91227" name="Freeform 91"/>
              <p:cNvSpPr>
                <a:spLocks/>
              </p:cNvSpPr>
              <p:nvPr/>
            </p:nvSpPr>
            <p:spPr bwMode="auto">
              <a:xfrm flipH="1">
                <a:off x="2254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28" name="Freeform 92"/>
              <p:cNvSpPr>
                <a:spLocks/>
              </p:cNvSpPr>
              <p:nvPr/>
            </p:nvSpPr>
            <p:spPr bwMode="auto">
              <a:xfrm flipH="1">
                <a:off x="2206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29" name="Freeform 93"/>
              <p:cNvSpPr>
                <a:spLocks/>
              </p:cNvSpPr>
              <p:nvPr/>
            </p:nvSpPr>
            <p:spPr bwMode="auto">
              <a:xfrm flipH="1">
                <a:off x="2190" y="1642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30" name="Freeform 94"/>
              <p:cNvSpPr>
                <a:spLocks/>
              </p:cNvSpPr>
              <p:nvPr/>
            </p:nvSpPr>
            <p:spPr bwMode="auto">
              <a:xfrm flipH="1">
                <a:off x="2182" y="1576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91231" name="Group 95"/>
            <p:cNvGrpSpPr>
              <a:grpSpLocks/>
            </p:cNvGrpSpPr>
            <p:nvPr/>
          </p:nvGrpSpPr>
          <p:grpSpPr bwMode="auto">
            <a:xfrm>
              <a:off x="2909" y="3592"/>
              <a:ext cx="192" cy="159"/>
              <a:chOff x="2002" y="1703"/>
              <a:chExt cx="114" cy="162"/>
            </a:xfrm>
          </p:grpSpPr>
          <p:sp>
            <p:nvSpPr>
              <p:cNvPr id="91232" name="Freeform 96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33" name="Freeform 97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91234" name="Group 98"/>
            <p:cNvGrpSpPr>
              <a:grpSpLocks/>
            </p:cNvGrpSpPr>
            <p:nvPr/>
          </p:nvGrpSpPr>
          <p:grpSpPr bwMode="auto">
            <a:xfrm flipH="1">
              <a:off x="3108" y="3594"/>
              <a:ext cx="193" cy="159"/>
              <a:chOff x="2002" y="1703"/>
              <a:chExt cx="114" cy="162"/>
            </a:xfrm>
          </p:grpSpPr>
          <p:sp>
            <p:nvSpPr>
              <p:cNvPr id="91235" name="Freeform 99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236" name="Freeform 100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91237" name="Line 101"/>
            <p:cNvSpPr>
              <a:spLocks noChangeShapeType="1"/>
            </p:cNvSpPr>
            <p:nvPr/>
          </p:nvSpPr>
          <p:spPr bwMode="auto">
            <a:xfrm flipV="1">
              <a:off x="3101" y="3689"/>
              <a:ext cx="0" cy="46"/>
            </a:xfrm>
            <a:prstGeom prst="line">
              <a:avLst/>
            </a:prstGeom>
            <a:noFill/>
            <a:ln w="12700">
              <a:solidFill>
                <a:srgbClr val="6600FF"/>
              </a:solidFill>
              <a:round/>
              <a:headEnd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1239" name="Text Box 103"/>
          <p:cNvSpPr txBox="1">
            <a:spLocks noChangeArrowheads="1"/>
          </p:cNvSpPr>
          <p:nvPr/>
        </p:nvSpPr>
        <p:spPr bwMode="auto">
          <a:xfrm>
            <a:off x="2154227" y="3090863"/>
            <a:ext cx="1368425" cy="6413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dirty="0">
                <a:solidFill>
                  <a:srgbClr val="FF0000"/>
                </a:solidFill>
              </a:rPr>
              <a:t>Operations resources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1240" name="Text Box 104"/>
          <p:cNvSpPr txBox="1">
            <a:spLocks noChangeArrowheads="1"/>
          </p:cNvSpPr>
          <p:nvPr/>
        </p:nvSpPr>
        <p:spPr bwMode="auto">
          <a:xfrm>
            <a:off x="314325" y="2701925"/>
            <a:ext cx="1225550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Capacity</a:t>
            </a:r>
            <a:endParaRPr lang="en-US" sz="1600"/>
          </a:p>
        </p:txBody>
      </p:sp>
      <p:sp>
        <p:nvSpPr>
          <p:cNvPr id="91241" name="Text Box 105"/>
          <p:cNvSpPr txBox="1">
            <a:spLocks noChangeArrowheads="1"/>
          </p:cNvSpPr>
          <p:nvPr/>
        </p:nvSpPr>
        <p:spPr bwMode="auto">
          <a:xfrm>
            <a:off x="342900" y="2960688"/>
            <a:ext cx="1873250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Supply networks</a:t>
            </a:r>
            <a:endParaRPr lang="en-US" sz="1600"/>
          </a:p>
        </p:txBody>
      </p:sp>
      <p:sp>
        <p:nvSpPr>
          <p:cNvPr id="91242" name="Text Box 106"/>
          <p:cNvSpPr txBox="1">
            <a:spLocks noChangeArrowheads="1"/>
          </p:cNvSpPr>
          <p:nvPr/>
        </p:nvSpPr>
        <p:spPr bwMode="auto">
          <a:xfrm>
            <a:off x="428625" y="3219450"/>
            <a:ext cx="2219325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1600"/>
              <a:t>Process technology</a:t>
            </a:r>
            <a:endParaRPr lang="en-US" sz="1600"/>
          </a:p>
        </p:txBody>
      </p:sp>
      <p:sp>
        <p:nvSpPr>
          <p:cNvPr id="91243" name="Text Box 107"/>
          <p:cNvSpPr txBox="1">
            <a:spLocks noChangeArrowheads="1"/>
          </p:cNvSpPr>
          <p:nvPr/>
        </p:nvSpPr>
        <p:spPr bwMode="auto">
          <a:xfrm>
            <a:off x="442913" y="3478213"/>
            <a:ext cx="2060575" cy="581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1600"/>
              <a:t>Development and organisation</a:t>
            </a:r>
            <a:endParaRPr lang="en-US" sz="1600"/>
          </a:p>
        </p:txBody>
      </p:sp>
      <p:sp>
        <p:nvSpPr>
          <p:cNvPr id="91147" name="Rectangle 11"/>
          <p:cNvSpPr>
            <a:spLocks noChangeArrowheads="1"/>
          </p:cNvSpPr>
          <p:nvPr/>
        </p:nvSpPr>
        <p:spPr bwMode="auto">
          <a:xfrm>
            <a:off x="6680200" y="3130552"/>
            <a:ext cx="1800225" cy="584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l">
              <a:lnSpc>
                <a:spcPct val="90000"/>
              </a:lnSpc>
            </a:pPr>
            <a:r>
              <a:rPr lang="en-US" dirty="0">
                <a:solidFill>
                  <a:srgbClr val="FF3300"/>
                </a:solidFill>
              </a:rPr>
              <a:t>Market requirements</a:t>
            </a:r>
            <a:endParaRPr lang="en-US" dirty="0"/>
          </a:p>
        </p:txBody>
      </p:sp>
      <p:sp>
        <p:nvSpPr>
          <p:cNvPr id="91245" name="Text Box 109"/>
          <p:cNvSpPr txBox="1">
            <a:spLocks noChangeArrowheads="1"/>
          </p:cNvSpPr>
          <p:nvPr/>
        </p:nvSpPr>
        <p:spPr bwMode="auto">
          <a:xfrm>
            <a:off x="8334375" y="2693988"/>
            <a:ext cx="1225550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/>
              <a:t>Quality</a:t>
            </a:r>
            <a:endParaRPr lang="en-US" sz="1600"/>
          </a:p>
        </p:txBody>
      </p:sp>
      <p:sp>
        <p:nvSpPr>
          <p:cNvPr id="91246" name="Text Box 110"/>
          <p:cNvSpPr txBox="1">
            <a:spLocks noChangeArrowheads="1"/>
          </p:cNvSpPr>
          <p:nvPr/>
        </p:nvSpPr>
        <p:spPr bwMode="auto">
          <a:xfrm>
            <a:off x="7686675" y="2952750"/>
            <a:ext cx="1873250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/>
              <a:t>Speed</a:t>
            </a:r>
            <a:endParaRPr lang="en-US" sz="1600"/>
          </a:p>
        </p:txBody>
      </p:sp>
      <p:sp>
        <p:nvSpPr>
          <p:cNvPr id="91247" name="Text Box 111"/>
          <p:cNvSpPr txBox="1">
            <a:spLocks noChangeArrowheads="1"/>
          </p:cNvSpPr>
          <p:nvPr/>
        </p:nvSpPr>
        <p:spPr bwMode="auto">
          <a:xfrm>
            <a:off x="7947025" y="3211513"/>
            <a:ext cx="1614488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/>
              <a:t>Dependability</a:t>
            </a:r>
            <a:endParaRPr lang="en-US" sz="1600"/>
          </a:p>
        </p:txBody>
      </p:sp>
      <p:sp>
        <p:nvSpPr>
          <p:cNvPr id="91248" name="Text Box 112"/>
          <p:cNvSpPr txBox="1">
            <a:spLocks noChangeArrowheads="1"/>
          </p:cNvSpPr>
          <p:nvPr/>
        </p:nvSpPr>
        <p:spPr bwMode="auto">
          <a:xfrm>
            <a:off x="8089900" y="3484563"/>
            <a:ext cx="1470025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/>
              <a:t>Flexibility</a:t>
            </a:r>
            <a:endParaRPr lang="en-US" sz="1600"/>
          </a:p>
        </p:txBody>
      </p:sp>
      <p:sp>
        <p:nvSpPr>
          <p:cNvPr id="91249" name="Text Box 113"/>
          <p:cNvSpPr txBox="1">
            <a:spLocks noChangeArrowheads="1"/>
          </p:cNvSpPr>
          <p:nvPr/>
        </p:nvSpPr>
        <p:spPr bwMode="auto">
          <a:xfrm>
            <a:off x="8089900" y="3754438"/>
            <a:ext cx="1470025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/>
              <a:t>Cost</a:t>
            </a:r>
            <a:endParaRPr lang="en-US" sz="1600"/>
          </a:p>
        </p:txBody>
      </p:sp>
      <p:sp>
        <p:nvSpPr>
          <p:cNvPr id="58" name="Rectangle 22"/>
          <p:cNvSpPr>
            <a:spLocks noChangeArrowheads="1"/>
          </p:cNvSpPr>
          <p:nvPr/>
        </p:nvSpPr>
        <p:spPr bwMode="auto">
          <a:xfrm>
            <a:off x="-1" y="66785"/>
            <a:ext cx="9902825" cy="82843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 lIns="90488" tIns="44450" rIns="90488" bIns="44450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The four perspectives on operations strategy–top-down, bottom-up, market requirements and operations resources</a:t>
            </a:r>
          </a:p>
        </p:txBody>
      </p:sp>
      <p:sp>
        <p:nvSpPr>
          <p:cNvPr id="59" name="Text Box 4"/>
          <p:cNvSpPr txBox="1">
            <a:spLocks noChangeArrowheads="1"/>
          </p:cNvSpPr>
          <p:nvPr/>
        </p:nvSpPr>
        <p:spPr bwMode="auto">
          <a:xfrm>
            <a:off x="4044153" y="3214686"/>
            <a:ext cx="1835953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dirty="0"/>
              <a:t>Operations</a:t>
            </a:r>
          </a:p>
          <a:p>
            <a:r>
              <a:rPr lang="en-US" sz="1600" dirty="0"/>
              <a:t>strategy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168728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202" name="Group 18"/>
          <p:cNvGrpSpPr>
            <a:grpSpLocks/>
          </p:cNvGrpSpPr>
          <p:nvPr/>
        </p:nvGrpSpPr>
        <p:grpSpPr bwMode="auto">
          <a:xfrm>
            <a:off x="342900" y="3097431"/>
            <a:ext cx="3708400" cy="1365250"/>
            <a:chOff x="422" y="1971"/>
            <a:chExt cx="2336" cy="860"/>
          </a:xfrm>
        </p:grpSpPr>
        <p:sp>
          <p:nvSpPr>
            <p:cNvPr id="93190" name="AutoShape 6"/>
            <p:cNvSpPr>
              <a:spLocks noChangeArrowheads="1"/>
            </p:cNvSpPr>
            <p:nvPr/>
          </p:nvSpPr>
          <p:spPr bwMode="auto">
            <a:xfrm>
              <a:off x="422" y="1971"/>
              <a:ext cx="2336" cy="860"/>
            </a:xfrm>
            <a:prstGeom prst="homePlate">
              <a:avLst>
                <a:gd name="adj" fmla="val 59984"/>
              </a:avLst>
            </a:prstGeom>
            <a:solidFill>
              <a:schemeClr val="bg1">
                <a:lumMod val="95000"/>
              </a:schemeClr>
            </a:solidFill>
            <a:ln w="2857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1" name="Text Box 7"/>
            <p:cNvSpPr txBox="1">
              <a:spLocks noChangeArrowheads="1"/>
            </p:cNvSpPr>
            <p:nvPr/>
          </p:nvSpPr>
          <p:spPr bwMode="auto">
            <a:xfrm>
              <a:off x="568" y="2147"/>
              <a:ext cx="1590" cy="52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/>
                <a:t>Operations Resources</a:t>
              </a:r>
              <a:endParaRPr lang="en-US" sz="2400"/>
            </a:p>
          </p:txBody>
        </p:sp>
      </p:grpSp>
      <p:grpSp>
        <p:nvGrpSpPr>
          <p:cNvPr id="93203" name="Group 19"/>
          <p:cNvGrpSpPr>
            <a:grpSpLocks/>
          </p:cNvGrpSpPr>
          <p:nvPr/>
        </p:nvGrpSpPr>
        <p:grpSpPr bwMode="auto">
          <a:xfrm>
            <a:off x="5403601" y="3113197"/>
            <a:ext cx="3724275" cy="1365250"/>
            <a:chOff x="3310" y="1971"/>
            <a:chExt cx="2346" cy="860"/>
          </a:xfrm>
        </p:grpSpPr>
        <p:sp>
          <p:nvSpPr>
            <p:cNvPr id="93193" name="AutoShape 9"/>
            <p:cNvSpPr>
              <a:spLocks noChangeArrowheads="1"/>
            </p:cNvSpPr>
            <p:nvPr/>
          </p:nvSpPr>
          <p:spPr bwMode="auto">
            <a:xfrm flipH="1">
              <a:off x="3310" y="1971"/>
              <a:ext cx="2333" cy="860"/>
            </a:xfrm>
            <a:prstGeom prst="homePlate">
              <a:avLst>
                <a:gd name="adj" fmla="val 59907"/>
              </a:avLst>
            </a:prstGeom>
            <a:solidFill>
              <a:schemeClr val="bg1">
                <a:lumMod val="95000"/>
              </a:schemeClr>
            </a:solidFill>
            <a:ln w="2857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4" name="Text Box 10"/>
            <p:cNvSpPr txBox="1">
              <a:spLocks noChangeArrowheads="1"/>
            </p:cNvSpPr>
            <p:nvPr/>
          </p:nvSpPr>
          <p:spPr bwMode="auto">
            <a:xfrm flipH="1">
              <a:off x="3620" y="2235"/>
              <a:ext cx="2036" cy="29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dirty="0"/>
                <a:t>Market Requirements</a:t>
              </a:r>
              <a:endParaRPr lang="en-US" sz="2400" dirty="0"/>
            </a:p>
          </p:txBody>
        </p:sp>
      </p:grp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0" y="68752"/>
            <a:ext cx="9902825" cy="830997"/>
          </a:xfrm>
          <a:prstGeom prst="rect">
            <a:avLst/>
          </a:prstGeom>
          <a:noFill/>
          <a:ln w="2857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Operations strategy reconciles the requirements of the market with the capabilities of operations resources </a:t>
            </a:r>
          </a:p>
        </p:txBody>
      </p:sp>
      <p:grpSp>
        <p:nvGrpSpPr>
          <p:cNvPr id="93201" name="Group 17"/>
          <p:cNvGrpSpPr>
            <a:grpSpLocks/>
          </p:cNvGrpSpPr>
          <p:nvPr/>
        </p:nvGrpSpPr>
        <p:grpSpPr bwMode="auto">
          <a:xfrm>
            <a:off x="3346450" y="1741488"/>
            <a:ext cx="2992438" cy="2982912"/>
            <a:chOff x="2108" y="1097"/>
            <a:chExt cx="1885" cy="1879"/>
          </a:xfrm>
        </p:grpSpPr>
        <p:sp>
          <p:nvSpPr>
            <p:cNvPr id="93195" name="Text Box 11"/>
            <p:cNvSpPr txBox="1">
              <a:spLocks noChangeArrowheads="1"/>
            </p:cNvSpPr>
            <p:nvPr/>
          </p:nvSpPr>
          <p:spPr bwMode="auto">
            <a:xfrm>
              <a:off x="2108" y="1097"/>
              <a:ext cx="1885" cy="523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400"/>
                <a:t>Strategic Reconciliation</a:t>
              </a:r>
            </a:p>
          </p:txBody>
        </p:sp>
        <p:grpSp>
          <p:nvGrpSpPr>
            <p:cNvPr id="93197" name="Group 13"/>
            <p:cNvGrpSpPr>
              <a:grpSpLocks/>
            </p:cNvGrpSpPr>
            <p:nvPr/>
          </p:nvGrpSpPr>
          <p:grpSpPr bwMode="auto">
            <a:xfrm>
              <a:off x="2169" y="1780"/>
              <a:ext cx="1667" cy="1196"/>
              <a:chOff x="2042" y="1342"/>
              <a:chExt cx="1667" cy="1196"/>
            </a:xfrm>
          </p:grpSpPr>
          <p:sp>
            <p:nvSpPr>
              <p:cNvPr id="93198" name="AutoShape 14"/>
              <p:cNvSpPr>
                <a:spLocks noChangeArrowheads="1"/>
              </p:cNvSpPr>
              <p:nvPr/>
            </p:nvSpPr>
            <p:spPr bwMode="auto">
              <a:xfrm rot="10800000" flipV="1">
                <a:off x="2042" y="1342"/>
                <a:ext cx="1537" cy="429"/>
              </a:xfrm>
              <a:prstGeom prst="curvedDownArrow">
                <a:avLst>
                  <a:gd name="adj1" fmla="val 47322"/>
                  <a:gd name="adj2" fmla="val 118977"/>
                  <a:gd name="adj3" fmla="val 30833"/>
                </a:avLst>
              </a:prstGeom>
              <a:solidFill>
                <a:srgbClr val="CCFFFF"/>
              </a:solidFill>
              <a:ln w="28575">
                <a:solidFill>
                  <a:schemeClr val="tx1"/>
                </a:solidFill>
                <a:miter lim="800000"/>
                <a:headEnd type="none" w="sm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3199" name="AutoShape 15"/>
              <p:cNvSpPr>
                <a:spLocks noChangeArrowheads="1"/>
              </p:cNvSpPr>
              <p:nvPr/>
            </p:nvSpPr>
            <p:spPr bwMode="auto">
              <a:xfrm flipV="1">
                <a:off x="2176" y="2109"/>
                <a:ext cx="1533" cy="429"/>
              </a:xfrm>
              <a:prstGeom prst="curvedDownArrow">
                <a:avLst>
                  <a:gd name="adj1" fmla="val 47199"/>
                  <a:gd name="adj2" fmla="val 118668"/>
                  <a:gd name="adj3" fmla="val 30833"/>
                </a:avLst>
              </a:prstGeom>
              <a:solidFill>
                <a:srgbClr val="CCFFFF"/>
              </a:solidFill>
              <a:ln w="28575">
                <a:solidFill>
                  <a:schemeClr val="tx1"/>
                </a:solidFill>
                <a:miter lim="800000"/>
                <a:headEnd type="none" w="sm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3200" name="Text Box 16"/>
              <p:cNvSpPr txBox="1">
                <a:spLocks noChangeArrowheads="1"/>
              </p:cNvSpPr>
              <p:nvPr/>
            </p:nvSpPr>
            <p:spPr bwMode="auto">
              <a:xfrm>
                <a:off x="2046" y="1667"/>
                <a:ext cx="1593" cy="523"/>
              </a:xfrm>
              <a:prstGeom prst="rect">
                <a:avLst/>
              </a:prstGeom>
              <a:noFill/>
              <a:ln w="9525">
                <a:noFill/>
                <a:miter lim="800000"/>
                <a:headEnd type="none" w="sm" len="lg"/>
                <a:tailEnd type="none" w="sm" len="lg"/>
              </a:ln>
              <a:effectLst/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sz="2400" dirty="0"/>
                  <a:t>Operations Strategy</a:t>
                </a:r>
              </a:p>
            </p:txBody>
          </p:sp>
        </p:grpSp>
      </p:grpSp>
    </p:spTree>
    <p:custDataLst>
      <p:tags r:id="rId1"/>
    </p:custDataLst>
    <p:extLst>
      <p:ext uri="{BB962C8B-B14F-4D97-AF65-F5344CB8AC3E}">
        <p14:creationId xmlns:p14="http://schemas.microsoft.com/office/powerpoint/2010/main" val="350180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93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3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3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3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271" name="Group 63"/>
          <p:cNvGrpSpPr>
            <a:grpSpLocks/>
          </p:cNvGrpSpPr>
          <p:nvPr/>
        </p:nvGrpSpPr>
        <p:grpSpPr bwMode="auto">
          <a:xfrm>
            <a:off x="228600" y="1125538"/>
            <a:ext cx="4435475" cy="3240087"/>
            <a:chOff x="144" y="709"/>
            <a:chExt cx="2794" cy="2041"/>
          </a:xfrm>
        </p:grpSpPr>
        <p:sp>
          <p:nvSpPr>
            <p:cNvPr id="94212" name="AutoShape 4"/>
            <p:cNvSpPr>
              <a:spLocks noChangeArrowheads="1"/>
            </p:cNvSpPr>
            <p:nvPr/>
          </p:nvSpPr>
          <p:spPr bwMode="auto">
            <a:xfrm>
              <a:off x="171" y="709"/>
              <a:ext cx="2767" cy="2041"/>
            </a:xfrm>
            <a:prstGeom prst="homePlate">
              <a:avLst>
                <a:gd name="adj" fmla="val 33893"/>
              </a:avLst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8" name="AutoShape 10"/>
            <p:cNvSpPr>
              <a:spLocks noChangeArrowheads="1"/>
            </p:cNvSpPr>
            <p:nvPr/>
          </p:nvSpPr>
          <p:spPr bwMode="auto">
            <a:xfrm>
              <a:off x="213" y="764"/>
              <a:ext cx="956" cy="477"/>
            </a:xfrm>
            <a:prstGeom prst="roundRect">
              <a:avLst>
                <a:gd name="adj" fmla="val 16667"/>
              </a:avLst>
            </a:prstGeom>
            <a:solidFill>
              <a:srgbClr val="FFCC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9" name="Text Box 11"/>
            <p:cNvSpPr txBox="1">
              <a:spLocks noChangeArrowheads="1"/>
            </p:cNvSpPr>
            <p:nvPr/>
          </p:nvSpPr>
          <p:spPr bwMode="auto">
            <a:xfrm>
              <a:off x="158" y="766"/>
              <a:ext cx="1089" cy="4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/>
                <a:t>Tangible and intangible resources</a:t>
              </a:r>
              <a:endParaRPr lang="en-US"/>
            </a:p>
          </p:txBody>
        </p:sp>
        <p:sp>
          <p:nvSpPr>
            <p:cNvPr id="94222" name="AutoShape 14"/>
            <p:cNvSpPr>
              <a:spLocks noChangeArrowheads="1"/>
            </p:cNvSpPr>
            <p:nvPr/>
          </p:nvSpPr>
          <p:spPr bwMode="auto">
            <a:xfrm>
              <a:off x="207" y="1480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FFCC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3" name="Text Box 15"/>
            <p:cNvSpPr txBox="1">
              <a:spLocks noChangeArrowheads="1"/>
            </p:cNvSpPr>
            <p:nvPr/>
          </p:nvSpPr>
          <p:spPr bwMode="auto">
            <a:xfrm>
              <a:off x="144" y="1537"/>
              <a:ext cx="1089" cy="3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/>
                <a:t>Operations capabilities</a:t>
              </a:r>
              <a:endParaRPr lang="en-US"/>
            </a:p>
          </p:txBody>
        </p:sp>
        <p:sp>
          <p:nvSpPr>
            <p:cNvPr id="94225" name="AutoShape 17"/>
            <p:cNvSpPr>
              <a:spLocks noChangeArrowheads="1"/>
            </p:cNvSpPr>
            <p:nvPr/>
          </p:nvSpPr>
          <p:spPr bwMode="auto">
            <a:xfrm>
              <a:off x="210" y="2214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FFCC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6" name="Text Box 18"/>
            <p:cNvSpPr txBox="1">
              <a:spLocks noChangeArrowheads="1"/>
            </p:cNvSpPr>
            <p:nvPr/>
          </p:nvSpPr>
          <p:spPr bwMode="auto">
            <a:xfrm>
              <a:off x="149" y="2271"/>
              <a:ext cx="1089" cy="3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/>
                <a:t>Operations processes</a:t>
              </a:r>
              <a:endParaRPr lang="en-US"/>
            </a:p>
          </p:txBody>
        </p:sp>
        <p:sp>
          <p:nvSpPr>
            <p:cNvPr id="94227" name="AutoShape 19"/>
            <p:cNvSpPr>
              <a:spLocks noChangeArrowheads="1"/>
            </p:cNvSpPr>
            <p:nvPr/>
          </p:nvSpPr>
          <p:spPr bwMode="auto">
            <a:xfrm>
              <a:off x="1767" y="1505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FFCC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8" name="Text Box 20"/>
            <p:cNvSpPr txBox="1">
              <a:spLocks noChangeArrowheads="1"/>
            </p:cNvSpPr>
            <p:nvPr/>
          </p:nvSpPr>
          <p:spPr bwMode="auto">
            <a:xfrm>
              <a:off x="1668" y="1490"/>
              <a:ext cx="1158" cy="4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/>
                <a:t>Operations strategy decision areas</a:t>
              </a:r>
              <a:endParaRPr lang="en-US"/>
            </a:p>
          </p:txBody>
        </p:sp>
        <p:cxnSp>
          <p:nvCxnSpPr>
            <p:cNvPr id="94230" name="AutoShape 22"/>
            <p:cNvCxnSpPr>
              <a:cxnSpLocks noChangeShapeType="1"/>
              <a:stCxn id="94218" idx="2"/>
              <a:endCxn id="94222" idx="0"/>
            </p:cNvCxnSpPr>
            <p:nvPr/>
          </p:nvCxnSpPr>
          <p:spPr bwMode="auto">
            <a:xfrm flipH="1">
              <a:off x="686" y="1241"/>
              <a:ext cx="5" cy="239"/>
            </a:xfrm>
            <a:prstGeom prst="straightConnector1">
              <a:avLst/>
            </a:prstGeom>
            <a:noFill/>
            <a:ln w="28575">
              <a:solidFill>
                <a:srgbClr val="800080"/>
              </a:solidFill>
              <a:round/>
              <a:headEnd type="triangle" w="lg" len="med"/>
              <a:tailEnd type="triangle" w="lg" len="med"/>
            </a:ln>
            <a:effectLst/>
          </p:spPr>
        </p:cxnSp>
        <p:cxnSp>
          <p:nvCxnSpPr>
            <p:cNvPr id="94231" name="AutoShape 23"/>
            <p:cNvCxnSpPr>
              <a:cxnSpLocks noChangeShapeType="1"/>
              <a:stCxn id="94222" idx="2"/>
              <a:endCxn id="94225" idx="0"/>
            </p:cNvCxnSpPr>
            <p:nvPr/>
          </p:nvCxnSpPr>
          <p:spPr bwMode="auto">
            <a:xfrm>
              <a:off x="686" y="1956"/>
              <a:ext cx="3" cy="258"/>
            </a:xfrm>
            <a:prstGeom prst="straightConnector1">
              <a:avLst/>
            </a:prstGeom>
            <a:noFill/>
            <a:ln w="28575">
              <a:solidFill>
                <a:srgbClr val="800080"/>
              </a:solidFill>
              <a:round/>
              <a:headEnd type="triangle" w="lg" len="med"/>
              <a:tailEnd type="triangle" w="lg" len="med"/>
            </a:ln>
            <a:effectLst/>
          </p:spPr>
        </p:cxnSp>
        <p:cxnSp>
          <p:nvCxnSpPr>
            <p:cNvPr id="94233" name="AutoShape 25"/>
            <p:cNvCxnSpPr>
              <a:cxnSpLocks noChangeShapeType="1"/>
              <a:stCxn id="94218" idx="3"/>
              <a:endCxn id="94227" idx="1"/>
            </p:cNvCxnSpPr>
            <p:nvPr/>
          </p:nvCxnSpPr>
          <p:spPr bwMode="auto">
            <a:xfrm>
              <a:off x="1169" y="1003"/>
              <a:ext cx="598" cy="740"/>
            </a:xfrm>
            <a:prstGeom prst="straightConnector1">
              <a:avLst/>
            </a:prstGeom>
            <a:noFill/>
            <a:ln w="31750">
              <a:solidFill>
                <a:srgbClr val="800080"/>
              </a:solidFill>
              <a:round/>
              <a:headEnd/>
              <a:tailEnd type="triangle" w="sm" len="med"/>
            </a:ln>
            <a:effectLst/>
          </p:spPr>
        </p:cxnSp>
        <p:cxnSp>
          <p:nvCxnSpPr>
            <p:cNvPr id="94234" name="AutoShape 26"/>
            <p:cNvCxnSpPr>
              <a:cxnSpLocks noChangeShapeType="1"/>
              <a:stCxn id="94225" idx="3"/>
              <a:endCxn id="94227" idx="1"/>
            </p:cNvCxnSpPr>
            <p:nvPr/>
          </p:nvCxnSpPr>
          <p:spPr bwMode="auto">
            <a:xfrm flipV="1">
              <a:off x="1167" y="1743"/>
              <a:ext cx="600" cy="709"/>
            </a:xfrm>
            <a:prstGeom prst="straightConnector1">
              <a:avLst/>
            </a:prstGeom>
            <a:noFill/>
            <a:ln w="31750">
              <a:solidFill>
                <a:srgbClr val="800080"/>
              </a:solidFill>
              <a:round/>
              <a:headEnd/>
              <a:tailEnd type="triangle" w="sm" len="med"/>
            </a:ln>
            <a:effectLst/>
          </p:spPr>
        </p:cxnSp>
      </p:grpSp>
      <p:grpSp>
        <p:nvGrpSpPr>
          <p:cNvPr id="94270" name="Group 62"/>
          <p:cNvGrpSpPr>
            <a:grpSpLocks/>
          </p:cNvGrpSpPr>
          <p:nvPr/>
        </p:nvGrpSpPr>
        <p:grpSpPr bwMode="auto">
          <a:xfrm>
            <a:off x="5238750" y="1125538"/>
            <a:ext cx="4413250" cy="3240087"/>
            <a:chOff x="3300" y="709"/>
            <a:chExt cx="2780" cy="2041"/>
          </a:xfrm>
        </p:grpSpPr>
        <p:sp>
          <p:nvSpPr>
            <p:cNvPr id="94244" name="AutoShape 36"/>
            <p:cNvSpPr>
              <a:spLocks noChangeArrowheads="1"/>
            </p:cNvSpPr>
            <p:nvPr/>
          </p:nvSpPr>
          <p:spPr bwMode="auto">
            <a:xfrm rot="-10800000">
              <a:off x="3300" y="709"/>
              <a:ext cx="2767" cy="2041"/>
            </a:xfrm>
            <a:prstGeom prst="homePlate">
              <a:avLst>
                <a:gd name="adj" fmla="val 33893"/>
              </a:avLst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5" name="AutoShape 37"/>
            <p:cNvSpPr>
              <a:spLocks noChangeArrowheads="1"/>
            </p:cNvSpPr>
            <p:nvPr/>
          </p:nvSpPr>
          <p:spPr bwMode="auto">
            <a:xfrm>
              <a:off x="5048" y="764"/>
              <a:ext cx="956" cy="477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6" name="Text Box 38"/>
            <p:cNvSpPr txBox="1">
              <a:spLocks noChangeArrowheads="1"/>
            </p:cNvSpPr>
            <p:nvPr/>
          </p:nvSpPr>
          <p:spPr bwMode="auto">
            <a:xfrm>
              <a:off x="4979" y="832"/>
              <a:ext cx="1089" cy="3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/>
                <a:t>Customer needs</a:t>
              </a:r>
              <a:endParaRPr lang="en-US"/>
            </a:p>
          </p:txBody>
        </p:sp>
        <p:sp>
          <p:nvSpPr>
            <p:cNvPr id="94247" name="AutoShape 39"/>
            <p:cNvSpPr>
              <a:spLocks noChangeArrowheads="1"/>
            </p:cNvSpPr>
            <p:nvPr/>
          </p:nvSpPr>
          <p:spPr bwMode="auto">
            <a:xfrm>
              <a:off x="5042" y="1480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8" name="Text Box 40"/>
            <p:cNvSpPr txBox="1">
              <a:spLocks noChangeArrowheads="1"/>
            </p:cNvSpPr>
            <p:nvPr/>
          </p:nvSpPr>
          <p:spPr bwMode="auto">
            <a:xfrm>
              <a:off x="4979" y="1549"/>
              <a:ext cx="1089" cy="3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/>
                <a:t>Market positioning</a:t>
              </a:r>
              <a:endParaRPr lang="en-US"/>
            </a:p>
          </p:txBody>
        </p:sp>
        <p:sp>
          <p:nvSpPr>
            <p:cNvPr id="94249" name="AutoShape 41"/>
            <p:cNvSpPr>
              <a:spLocks noChangeArrowheads="1"/>
            </p:cNvSpPr>
            <p:nvPr/>
          </p:nvSpPr>
          <p:spPr bwMode="auto">
            <a:xfrm>
              <a:off x="5045" y="2214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0" name="Text Box 42"/>
            <p:cNvSpPr txBox="1">
              <a:spLocks noChangeArrowheads="1"/>
            </p:cNvSpPr>
            <p:nvPr/>
          </p:nvSpPr>
          <p:spPr bwMode="auto">
            <a:xfrm>
              <a:off x="4991" y="2283"/>
              <a:ext cx="1089" cy="3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/>
                <a:t>Competitors’ Actions</a:t>
              </a:r>
              <a:endParaRPr lang="en-US"/>
            </a:p>
          </p:txBody>
        </p:sp>
        <p:cxnSp>
          <p:nvCxnSpPr>
            <p:cNvPr id="94251" name="AutoShape 43"/>
            <p:cNvCxnSpPr>
              <a:cxnSpLocks noChangeShapeType="1"/>
              <a:stCxn id="94245" idx="2"/>
              <a:endCxn id="94247" idx="0"/>
            </p:cNvCxnSpPr>
            <p:nvPr/>
          </p:nvCxnSpPr>
          <p:spPr bwMode="auto">
            <a:xfrm flipH="1">
              <a:off x="5521" y="1241"/>
              <a:ext cx="5" cy="239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 type="triangle" w="lg" len="med"/>
              <a:tailEnd type="triangle" w="lg" len="med"/>
            </a:ln>
            <a:effectLst/>
          </p:spPr>
        </p:cxnSp>
        <p:cxnSp>
          <p:nvCxnSpPr>
            <p:cNvPr id="94252" name="AutoShape 44"/>
            <p:cNvCxnSpPr>
              <a:cxnSpLocks noChangeShapeType="1"/>
              <a:stCxn id="94247" idx="2"/>
              <a:endCxn id="94249" idx="0"/>
            </p:cNvCxnSpPr>
            <p:nvPr/>
          </p:nvCxnSpPr>
          <p:spPr bwMode="auto">
            <a:xfrm>
              <a:off x="5521" y="1956"/>
              <a:ext cx="3" cy="258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 type="triangle" w="lg" len="med"/>
              <a:tailEnd type="triangle" w="lg" len="med"/>
            </a:ln>
            <a:effectLst/>
          </p:spPr>
        </p:cxnSp>
        <p:sp>
          <p:nvSpPr>
            <p:cNvPr id="94253" name="AutoShape 45"/>
            <p:cNvSpPr>
              <a:spLocks noChangeArrowheads="1"/>
            </p:cNvSpPr>
            <p:nvPr/>
          </p:nvSpPr>
          <p:spPr bwMode="auto">
            <a:xfrm>
              <a:off x="3512" y="1516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4" name="Text Box 46"/>
            <p:cNvSpPr txBox="1">
              <a:spLocks noChangeArrowheads="1"/>
            </p:cNvSpPr>
            <p:nvPr/>
          </p:nvSpPr>
          <p:spPr bwMode="auto">
            <a:xfrm>
              <a:off x="3403" y="1573"/>
              <a:ext cx="1158" cy="3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/>
                <a:t>Performance objectives</a:t>
              </a:r>
              <a:endParaRPr lang="en-US"/>
            </a:p>
          </p:txBody>
        </p:sp>
        <p:cxnSp>
          <p:nvCxnSpPr>
            <p:cNvPr id="94256" name="AutoShape 48"/>
            <p:cNvCxnSpPr>
              <a:cxnSpLocks noChangeShapeType="1"/>
              <a:stCxn id="94245" idx="1"/>
              <a:endCxn id="94253" idx="3"/>
            </p:cNvCxnSpPr>
            <p:nvPr/>
          </p:nvCxnSpPr>
          <p:spPr bwMode="auto">
            <a:xfrm flipH="1">
              <a:off x="4469" y="1003"/>
              <a:ext cx="579" cy="751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 type="triangle" w="sm" len="med"/>
            </a:ln>
            <a:effectLst/>
          </p:spPr>
        </p:cxnSp>
        <p:cxnSp>
          <p:nvCxnSpPr>
            <p:cNvPr id="94257" name="AutoShape 49"/>
            <p:cNvCxnSpPr>
              <a:cxnSpLocks noChangeShapeType="1"/>
              <a:stCxn id="94249" idx="1"/>
              <a:endCxn id="94253" idx="3"/>
            </p:cNvCxnSpPr>
            <p:nvPr/>
          </p:nvCxnSpPr>
          <p:spPr bwMode="auto">
            <a:xfrm flipH="1" flipV="1">
              <a:off x="4469" y="1754"/>
              <a:ext cx="576" cy="698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 type="triangle" w="sm" len="med"/>
            </a:ln>
            <a:effectLst/>
          </p:spPr>
        </p:cxnSp>
      </p:grpSp>
      <p:grpSp>
        <p:nvGrpSpPr>
          <p:cNvPr id="94274" name="Group 66"/>
          <p:cNvGrpSpPr>
            <a:grpSpLocks/>
          </p:cNvGrpSpPr>
          <p:nvPr/>
        </p:nvGrpSpPr>
        <p:grpSpPr bwMode="auto">
          <a:xfrm>
            <a:off x="3295650" y="1649413"/>
            <a:ext cx="3311525" cy="2225675"/>
            <a:chOff x="2076" y="1039"/>
            <a:chExt cx="2086" cy="1402"/>
          </a:xfrm>
        </p:grpSpPr>
        <p:sp>
          <p:nvSpPr>
            <p:cNvPr id="94214" name="AutoShape 6"/>
            <p:cNvSpPr>
              <a:spLocks noChangeArrowheads="1"/>
            </p:cNvSpPr>
            <p:nvPr/>
          </p:nvSpPr>
          <p:spPr bwMode="auto">
            <a:xfrm rot="10800000" flipV="1">
              <a:off x="2076" y="1039"/>
              <a:ext cx="1905" cy="429"/>
            </a:xfrm>
            <a:prstGeom prst="curvedDownArrow">
              <a:avLst>
                <a:gd name="adj1" fmla="val 58652"/>
                <a:gd name="adj2" fmla="val 147464"/>
                <a:gd name="adj3" fmla="val 30833"/>
              </a:avLst>
            </a:prstGeom>
            <a:solidFill>
              <a:srgbClr val="CCFF99"/>
            </a:solidFill>
            <a:ln w="28575">
              <a:solidFill>
                <a:schemeClr val="tx1"/>
              </a:solidFill>
              <a:miter lim="800000"/>
              <a:headEnd type="none" w="sm" len="lg"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8" name="AutoShape 50"/>
            <p:cNvSpPr>
              <a:spLocks noChangeArrowheads="1"/>
            </p:cNvSpPr>
            <p:nvPr/>
          </p:nvSpPr>
          <p:spPr bwMode="auto">
            <a:xfrm rot="10800000" flipH="1">
              <a:off x="2257" y="2012"/>
              <a:ext cx="1905" cy="429"/>
            </a:xfrm>
            <a:prstGeom prst="curvedDownArrow">
              <a:avLst>
                <a:gd name="adj1" fmla="val 58652"/>
                <a:gd name="adj2" fmla="val 147464"/>
                <a:gd name="adj3" fmla="val 30833"/>
              </a:avLst>
            </a:prstGeom>
            <a:solidFill>
              <a:srgbClr val="CCFF99"/>
            </a:solidFill>
            <a:ln w="28575">
              <a:solidFill>
                <a:schemeClr val="tx1"/>
              </a:solidFill>
              <a:miter lim="800000"/>
              <a:headEnd type="none" w="sm" len="lg"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4273" name="Group 65"/>
          <p:cNvGrpSpPr>
            <a:grpSpLocks/>
          </p:cNvGrpSpPr>
          <p:nvPr/>
        </p:nvGrpSpPr>
        <p:grpSpPr bwMode="auto">
          <a:xfrm>
            <a:off x="198438" y="4652963"/>
            <a:ext cx="4752975" cy="1725612"/>
            <a:chOff x="125" y="2931"/>
            <a:chExt cx="2994" cy="1087"/>
          </a:xfrm>
        </p:grpSpPr>
        <p:sp>
          <p:nvSpPr>
            <p:cNvPr id="94238" name="Text Box 30"/>
            <p:cNvSpPr txBox="1">
              <a:spLocks noChangeArrowheads="1"/>
            </p:cNvSpPr>
            <p:nvPr/>
          </p:nvSpPr>
          <p:spPr bwMode="auto">
            <a:xfrm>
              <a:off x="125" y="2931"/>
              <a:ext cx="1134" cy="4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 dirty="0"/>
                <a:t>Understanding resources    and processes</a:t>
              </a:r>
              <a:endParaRPr lang="en-US" dirty="0"/>
            </a:p>
          </p:txBody>
        </p:sp>
        <p:grpSp>
          <p:nvGrpSpPr>
            <p:cNvPr id="94259" name="Group 51"/>
            <p:cNvGrpSpPr>
              <a:grpSpLocks/>
            </p:cNvGrpSpPr>
            <p:nvPr/>
          </p:nvGrpSpPr>
          <p:grpSpPr bwMode="auto">
            <a:xfrm>
              <a:off x="1577" y="2931"/>
              <a:ext cx="1542" cy="1087"/>
              <a:chOff x="1668" y="2795"/>
              <a:chExt cx="1542" cy="1087"/>
            </a:xfrm>
          </p:grpSpPr>
          <p:sp>
            <p:nvSpPr>
              <p:cNvPr id="94239" name="Text Box 31"/>
              <p:cNvSpPr txBox="1">
                <a:spLocks noChangeArrowheads="1"/>
              </p:cNvSpPr>
              <p:nvPr/>
            </p:nvSpPr>
            <p:spPr bwMode="auto">
              <a:xfrm>
                <a:off x="1668" y="2795"/>
                <a:ext cx="1542" cy="108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Strategic decisions</a:t>
                </a:r>
              </a:p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	Capacity</a:t>
                </a:r>
              </a:p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	Supply networks</a:t>
                </a:r>
              </a:p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	Process technology</a:t>
                </a:r>
              </a:p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	Development and 	organisation</a:t>
                </a:r>
              </a:p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	</a:t>
                </a:r>
                <a:endParaRPr lang="en-US" dirty="0"/>
              </a:p>
            </p:txBody>
          </p:sp>
          <p:sp>
            <p:nvSpPr>
              <p:cNvPr id="94240" name="Oval 32"/>
              <p:cNvSpPr>
                <a:spLocks noChangeArrowheads="1"/>
              </p:cNvSpPr>
              <p:nvPr/>
            </p:nvSpPr>
            <p:spPr bwMode="auto">
              <a:xfrm>
                <a:off x="1776" y="3000"/>
                <a:ext cx="68" cy="68"/>
              </a:xfrm>
              <a:prstGeom prst="ellipse">
                <a:avLst/>
              </a:prstGeom>
              <a:solidFill>
                <a:srgbClr val="800080"/>
              </a:solidFill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4241" name="Oval 33"/>
              <p:cNvSpPr>
                <a:spLocks noChangeArrowheads="1"/>
              </p:cNvSpPr>
              <p:nvPr/>
            </p:nvSpPr>
            <p:spPr bwMode="auto">
              <a:xfrm>
                <a:off x="1776" y="3147"/>
                <a:ext cx="68" cy="68"/>
              </a:xfrm>
              <a:prstGeom prst="ellipse">
                <a:avLst/>
              </a:prstGeom>
              <a:solidFill>
                <a:srgbClr val="800080"/>
              </a:solidFill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4242" name="Oval 34"/>
              <p:cNvSpPr>
                <a:spLocks noChangeArrowheads="1"/>
              </p:cNvSpPr>
              <p:nvPr/>
            </p:nvSpPr>
            <p:spPr bwMode="auto">
              <a:xfrm>
                <a:off x="1776" y="3294"/>
                <a:ext cx="68" cy="68"/>
              </a:xfrm>
              <a:prstGeom prst="ellipse">
                <a:avLst/>
              </a:prstGeom>
              <a:solidFill>
                <a:srgbClr val="800080"/>
              </a:solidFill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4243" name="Oval 35"/>
              <p:cNvSpPr>
                <a:spLocks noChangeArrowheads="1"/>
              </p:cNvSpPr>
              <p:nvPr/>
            </p:nvSpPr>
            <p:spPr bwMode="auto">
              <a:xfrm>
                <a:off x="1776" y="3441"/>
                <a:ext cx="68" cy="68"/>
              </a:xfrm>
              <a:prstGeom prst="ellipse">
                <a:avLst/>
              </a:prstGeom>
              <a:solidFill>
                <a:srgbClr val="800080"/>
              </a:solidFill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94268" name="Line 60"/>
            <p:cNvSpPr>
              <a:spLocks noChangeShapeType="1"/>
            </p:cNvSpPr>
            <p:nvPr/>
          </p:nvSpPr>
          <p:spPr bwMode="auto">
            <a:xfrm>
              <a:off x="1042" y="3179"/>
              <a:ext cx="590" cy="0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4272" name="Group 64"/>
          <p:cNvGrpSpPr>
            <a:grpSpLocks/>
          </p:cNvGrpSpPr>
          <p:nvPr/>
        </p:nvGrpSpPr>
        <p:grpSpPr bwMode="auto">
          <a:xfrm>
            <a:off x="5167313" y="4652963"/>
            <a:ext cx="4537075" cy="1725612"/>
            <a:chOff x="3255" y="2931"/>
            <a:chExt cx="2858" cy="1087"/>
          </a:xfrm>
        </p:grpSpPr>
        <p:sp>
          <p:nvSpPr>
            <p:cNvPr id="94261" name="Text Box 53"/>
            <p:cNvSpPr txBox="1">
              <a:spLocks noChangeArrowheads="1"/>
            </p:cNvSpPr>
            <p:nvPr/>
          </p:nvSpPr>
          <p:spPr bwMode="auto">
            <a:xfrm>
              <a:off x="3255" y="2931"/>
              <a:ext cx="1724" cy="10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/>
                <a:t>Required performance	Quality</a:t>
              </a:r>
            </a:p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/>
                <a:t>	Speed</a:t>
              </a:r>
            </a:p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/>
                <a:t>	Dependability</a:t>
              </a:r>
            </a:p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/>
                <a:t>	Flexibility</a:t>
              </a:r>
            </a:p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/>
                <a:t>	Cost</a:t>
              </a:r>
            </a:p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/>
                <a:t>	</a:t>
              </a:r>
              <a:endParaRPr lang="en-US"/>
            </a:p>
          </p:txBody>
        </p:sp>
        <p:sp>
          <p:nvSpPr>
            <p:cNvPr id="94262" name="Oval 54"/>
            <p:cNvSpPr>
              <a:spLocks noChangeArrowheads="1"/>
            </p:cNvSpPr>
            <p:nvPr/>
          </p:nvSpPr>
          <p:spPr bwMode="auto">
            <a:xfrm>
              <a:off x="3363" y="3136"/>
              <a:ext cx="68" cy="68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63" name="Oval 55"/>
            <p:cNvSpPr>
              <a:spLocks noChangeArrowheads="1"/>
            </p:cNvSpPr>
            <p:nvPr/>
          </p:nvSpPr>
          <p:spPr bwMode="auto">
            <a:xfrm>
              <a:off x="3363" y="3283"/>
              <a:ext cx="68" cy="68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64" name="Oval 56"/>
            <p:cNvSpPr>
              <a:spLocks noChangeArrowheads="1"/>
            </p:cNvSpPr>
            <p:nvPr/>
          </p:nvSpPr>
          <p:spPr bwMode="auto">
            <a:xfrm>
              <a:off x="3363" y="3430"/>
              <a:ext cx="68" cy="68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65" name="Oval 57"/>
            <p:cNvSpPr>
              <a:spLocks noChangeArrowheads="1"/>
            </p:cNvSpPr>
            <p:nvPr/>
          </p:nvSpPr>
          <p:spPr bwMode="auto">
            <a:xfrm>
              <a:off x="3363" y="3577"/>
              <a:ext cx="68" cy="68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66" name="Oval 58"/>
            <p:cNvSpPr>
              <a:spLocks noChangeArrowheads="1"/>
            </p:cNvSpPr>
            <p:nvPr/>
          </p:nvSpPr>
          <p:spPr bwMode="auto">
            <a:xfrm>
              <a:off x="3367" y="3728"/>
              <a:ext cx="68" cy="68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67" name="Text Box 59"/>
            <p:cNvSpPr txBox="1">
              <a:spLocks noChangeArrowheads="1"/>
            </p:cNvSpPr>
            <p:nvPr/>
          </p:nvSpPr>
          <p:spPr bwMode="auto">
            <a:xfrm>
              <a:off x="5025" y="2931"/>
              <a:ext cx="1088" cy="3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/>
                <a:t>Understanding markets</a:t>
              </a:r>
              <a:endParaRPr lang="en-US"/>
            </a:p>
          </p:txBody>
        </p:sp>
        <p:sp>
          <p:nvSpPr>
            <p:cNvPr id="94269" name="Line 61"/>
            <p:cNvSpPr>
              <a:spLocks noChangeShapeType="1"/>
            </p:cNvSpPr>
            <p:nvPr/>
          </p:nvSpPr>
          <p:spPr bwMode="auto">
            <a:xfrm rot="-10800000">
              <a:off x="4616" y="3179"/>
              <a:ext cx="590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round/>
              <a:headEnd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" name="Text Box 12"/>
          <p:cNvSpPr txBox="1">
            <a:spLocks noChangeArrowheads="1"/>
          </p:cNvSpPr>
          <p:nvPr/>
        </p:nvSpPr>
        <p:spPr bwMode="auto">
          <a:xfrm>
            <a:off x="0" y="66906"/>
            <a:ext cx="9902825" cy="830997"/>
          </a:xfrm>
          <a:prstGeom prst="rect">
            <a:avLst/>
          </a:prstGeom>
          <a:noFill/>
          <a:ln w="2857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Operations strategy reconciles the requirements of the market with the capabilities of operations resources (Continued)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32812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4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4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4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4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4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4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4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4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4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4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279709" y="3102075"/>
            <a:ext cx="3675424" cy="1295871"/>
          </a:xfrm>
          <a:prstGeom prst="roundRect">
            <a:avLst>
              <a:gd name="adj" fmla="val 16667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283963" y="874812"/>
            <a:ext cx="3673297" cy="1943100"/>
          </a:xfrm>
          <a:prstGeom prst="roundRect">
            <a:avLst>
              <a:gd name="adj" fmla="val 16667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292471" y="4719315"/>
            <a:ext cx="3673297" cy="1441450"/>
          </a:xfrm>
          <a:prstGeom prst="roundRect">
            <a:avLst>
              <a:gd name="adj" fmla="val 16667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354153" y="3119538"/>
            <a:ext cx="3373393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solidFill>
                  <a:srgbClr val="FF0000"/>
                </a:solidFill>
              </a:rPr>
              <a:t>Capabilities </a:t>
            </a: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958216" y="836712"/>
            <a:ext cx="2424759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solidFill>
                  <a:srgbClr val="FF0000"/>
                </a:solidFill>
              </a:rPr>
              <a:t>Resources </a:t>
            </a:r>
          </a:p>
        </p:txBody>
      </p:sp>
      <p:grpSp>
        <p:nvGrpSpPr>
          <p:cNvPr id="34" name="Group 33"/>
          <p:cNvGrpSpPr/>
          <p:nvPr/>
        </p:nvGrpSpPr>
        <p:grpSpPr>
          <a:xfrm>
            <a:off x="268262" y="1147862"/>
            <a:ext cx="3963070" cy="611387"/>
            <a:chOff x="268262" y="1134070"/>
            <a:chExt cx="3963070" cy="611387"/>
          </a:xfrm>
        </p:grpSpPr>
        <p:sp>
          <p:nvSpPr>
            <p:cNvPr id="96267" name="Text Box 11"/>
            <p:cNvSpPr txBox="1">
              <a:spLocks noChangeArrowheads="1"/>
            </p:cNvSpPr>
            <p:nvPr/>
          </p:nvSpPr>
          <p:spPr bwMode="auto">
            <a:xfrm>
              <a:off x="268262" y="1134070"/>
              <a:ext cx="259491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  <a:buFont typeface="Arial" pitchFamily="34" charset="0"/>
                <a:buChar char="•"/>
              </a:pPr>
              <a:r>
                <a:rPr lang="en-US" dirty="0"/>
                <a:t>Tangible</a:t>
              </a:r>
              <a:r>
                <a:rPr lang="en-GB" dirty="0"/>
                <a:t>:</a:t>
              </a:r>
              <a:endParaRPr lang="en-US" dirty="0"/>
            </a:p>
          </p:txBody>
        </p:sp>
        <p:sp>
          <p:nvSpPr>
            <p:cNvPr id="96268" name="Text Box 12"/>
            <p:cNvSpPr txBox="1">
              <a:spLocks noChangeArrowheads="1"/>
            </p:cNvSpPr>
            <p:nvPr/>
          </p:nvSpPr>
          <p:spPr bwMode="auto">
            <a:xfrm>
              <a:off x="1444986" y="1143794"/>
              <a:ext cx="2416251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  <a:buClr>
                  <a:srgbClr val="CC0000"/>
                </a:buClr>
                <a:buSzPct val="125000"/>
              </a:pPr>
              <a:r>
                <a:rPr lang="en-US"/>
                <a:t>Equipment</a:t>
              </a:r>
            </a:p>
          </p:txBody>
        </p:sp>
        <p:sp>
          <p:nvSpPr>
            <p:cNvPr id="96269" name="Text Box 13"/>
            <p:cNvSpPr txBox="1">
              <a:spLocks noChangeArrowheads="1"/>
            </p:cNvSpPr>
            <p:nvPr/>
          </p:nvSpPr>
          <p:spPr bwMode="auto">
            <a:xfrm>
              <a:off x="1442860" y="1378744"/>
              <a:ext cx="2788472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  <a:buClr>
                  <a:srgbClr val="CC0000"/>
                </a:buClr>
                <a:buSzPct val="125000"/>
              </a:pPr>
              <a:r>
                <a:rPr lang="en-US"/>
                <a:t>Staff</a:t>
              </a:r>
            </a:p>
          </p:txBody>
        </p:sp>
      </p:grpSp>
      <p:sp>
        <p:nvSpPr>
          <p:cNvPr id="96270" name="Text Box 14"/>
          <p:cNvSpPr txBox="1">
            <a:spLocks noChangeArrowheads="1"/>
          </p:cNvSpPr>
          <p:nvPr/>
        </p:nvSpPr>
        <p:spPr bwMode="auto">
          <a:xfrm>
            <a:off x="713614" y="4666928"/>
            <a:ext cx="2745933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solidFill>
                  <a:srgbClr val="FF0000"/>
                </a:solidFill>
              </a:rPr>
              <a:t>Processes</a:t>
            </a:r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1463657" y="1676500"/>
            <a:ext cx="1865479" cy="37864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 dirty="0"/>
              <a:t>Reputation</a:t>
            </a:r>
          </a:p>
        </p:txBody>
      </p:sp>
      <p:sp>
        <p:nvSpPr>
          <p:cNvPr id="96289" name="Text Box 33"/>
          <p:cNvSpPr txBox="1">
            <a:spLocks noChangeArrowheads="1"/>
          </p:cNvSpPr>
          <p:nvPr/>
        </p:nvSpPr>
        <p:spPr bwMode="auto">
          <a:xfrm>
            <a:off x="1468289" y="1949674"/>
            <a:ext cx="2805335" cy="6463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 wrap="square">
            <a:spAutoFit/>
          </a:bodyPr>
          <a:lstStyle/>
          <a:p>
            <a:pPr algn="l">
              <a:buClr>
                <a:srgbClr val="CC0000"/>
              </a:buClr>
              <a:buSzPct val="125000"/>
              <a:tabLst>
                <a:tab pos="171450" algn="l"/>
              </a:tabLst>
            </a:pPr>
            <a:r>
              <a:rPr lang="en-US" dirty="0"/>
              <a:t>Relationships (internal  and external)</a:t>
            </a:r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1442860" y="2476600"/>
            <a:ext cx="2788472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 dirty="0"/>
              <a:t>Experience</a:t>
            </a:r>
          </a:p>
        </p:txBody>
      </p:sp>
      <p:sp>
        <p:nvSpPr>
          <p:cNvPr id="96292" name="Text Box 36"/>
          <p:cNvSpPr txBox="1">
            <a:spLocks noChangeArrowheads="1"/>
          </p:cNvSpPr>
          <p:nvPr/>
        </p:nvSpPr>
        <p:spPr bwMode="auto">
          <a:xfrm>
            <a:off x="270892" y="1686025"/>
            <a:ext cx="2594918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 typeface="Arial" pitchFamily="34" charset="0"/>
              <a:buChar char="•"/>
            </a:pPr>
            <a:r>
              <a:rPr lang="en-US" dirty="0"/>
              <a:t>Intangible</a:t>
            </a:r>
            <a:r>
              <a:rPr lang="en-GB" dirty="0"/>
              <a:t>:</a:t>
            </a:r>
            <a:endParaRPr lang="en-US" dirty="0"/>
          </a:p>
        </p:txBody>
      </p:sp>
      <p:sp>
        <p:nvSpPr>
          <p:cNvPr id="96293" name="Text Box 37"/>
          <p:cNvSpPr txBox="1">
            <a:spLocks noChangeArrowheads="1"/>
          </p:cNvSpPr>
          <p:nvPr/>
        </p:nvSpPr>
        <p:spPr bwMode="auto">
          <a:xfrm>
            <a:off x="342900" y="3461842"/>
            <a:ext cx="3666917" cy="92333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 wrap="square">
            <a:spAutoFit/>
          </a:bodyPr>
          <a:lstStyle/>
          <a:p>
            <a:pPr algn="l">
              <a:buClr>
                <a:srgbClr val="CC0000"/>
              </a:buClr>
              <a:buSzPct val="125000"/>
              <a:buFont typeface="Arial" pitchFamily="34" charset="0"/>
              <a:buChar char="•"/>
              <a:tabLst>
                <a:tab pos="171450" algn="l"/>
              </a:tabLst>
            </a:pPr>
            <a:r>
              <a:rPr lang="en-GB" dirty="0"/>
              <a:t>Application of leading-edge lighting and sound technology</a:t>
            </a:r>
          </a:p>
          <a:p>
            <a:pPr algn="l">
              <a:buClr>
                <a:srgbClr val="CC0000"/>
              </a:buClr>
              <a:buSzPct val="125000"/>
              <a:buFont typeface="Arial" pitchFamily="34" charset="0"/>
              <a:buChar char="•"/>
              <a:tabLst>
                <a:tab pos="171450" algn="l"/>
              </a:tabLst>
            </a:pPr>
            <a:r>
              <a:rPr lang="en-GB" dirty="0"/>
              <a:t>Articulation of client requirements</a:t>
            </a:r>
            <a:endParaRPr lang="en-US" dirty="0"/>
          </a:p>
        </p:txBody>
      </p:sp>
      <p:sp>
        <p:nvSpPr>
          <p:cNvPr id="96297" name="Text Box 41"/>
          <p:cNvSpPr txBox="1">
            <a:spLocks noChangeArrowheads="1"/>
          </p:cNvSpPr>
          <p:nvPr/>
        </p:nvSpPr>
        <p:spPr bwMode="auto">
          <a:xfrm>
            <a:off x="342900" y="4944740"/>
            <a:ext cx="3666917" cy="120032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buClr>
                <a:srgbClr val="CC0000"/>
              </a:buClr>
              <a:buSzPct val="125000"/>
              <a:buFont typeface="Arial" pitchFamily="34" charset="0"/>
              <a:buChar char="•"/>
              <a:tabLst>
                <a:tab pos="171450" algn="l"/>
              </a:tabLst>
            </a:pPr>
            <a:r>
              <a:rPr lang="en-GB" dirty="0"/>
              <a:t>Integration of equipment supply and client requirements</a:t>
            </a:r>
          </a:p>
          <a:p>
            <a:pPr algn="l">
              <a:buClr>
                <a:srgbClr val="CC0000"/>
              </a:buClr>
              <a:buSzPct val="125000"/>
              <a:buFont typeface="Arial" pitchFamily="34" charset="0"/>
              <a:buChar char="•"/>
              <a:tabLst>
                <a:tab pos="171450" algn="l"/>
              </a:tabLst>
            </a:pPr>
            <a:r>
              <a:rPr lang="en-GB" dirty="0"/>
              <a:t>Design process</a:t>
            </a:r>
          </a:p>
          <a:p>
            <a:pPr algn="l">
              <a:buClr>
                <a:srgbClr val="CC0000"/>
              </a:buClr>
              <a:buSzPct val="125000"/>
              <a:buFont typeface="Arial" pitchFamily="34" charset="0"/>
              <a:buChar char="•"/>
              <a:tabLst>
                <a:tab pos="171450" algn="l"/>
              </a:tabLst>
            </a:pPr>
            <a:r>
              <a:rPr lang="en-GB" dirty="0"/>
              <a:t>Supplier liaison process</a:t>
            </a:r>
            <a:endParaRPr lang="en-US" dirty="0"/>
          </a:p>
        </p:txBody>
      </p:sp>
      <p:cxnSp>
        <p:nvCxnSpPr>
          <p:cNvPr id="96304" name="AutoShape 48"/>
          <p:cNvCxnSpPr>
            <a:cxnSpLocks noChangeShapeType="1"/>
            <a:stCxn id="96262" idx="2"/>
            <a:endCxn id="96261" idx="0"/>
          </p:cNvCxnSpPr>
          <p:nvPr/>
        </p:nvCxnSpPr>
        <p:spPr bwMode="auto">
          <a:xfrm rot="5400000">
            <a:off x="1976936" y="2958398"/>
            <a:ext cx="284163" cy="3191"/>
          </a:xfrm>
          <a:prstGeom prst="straightConnector1">
            <a:avLst/>
          </a:prstGeom>
          <a:noFill/>
          <a:ln w="34925">
            <a:solidFill>
              <a:srgbClr val="800080"/>
            </a:solidFill>
            <a:round/>
            <a:headEnd type="triangle" w="lg" len="med"/>
            <a:tailEnd type="triangle" w="lg" len="med"/>
          </a:ln>
          <a:effectLst/>
        </p:spPr>
      </p:cxnSp>
      <p:cxnSp>
        <p:nvCxnSpPr>
          <p:cNvPr id="96306" name="AutoShape 50"/>
          <p:cNvCxnSpPr>
            <a:cxnSpLocks noChangeShapeType="1"/>
            <a:stCxn id="96261" idx="2"/>
            <a:endCxn id="96263" idx="0"/>
          </p:cNvCxnSpPr>
          <p:nvPr/>
        </p:nvCxnSpPr>
        <p:spPr bwMode="auto">
          <a:xfrm rot="16200000" flipH="1">
            <a:off x="1962586" y="4552780"/>
            <a:ext cx="321369" cy="11699"/>
          </a:xfrm>
          <a:prstGeom prst="straightConnector1">
            <a:avLst/>
          </a:prstGeom>
          <a:noFill/>
          <a:ln w="34925">
            <a:solidFill>
              <a:srgbClr val="800080"/>
            </a:solidFill>
            <a:round/>
            <a:headEnd type="triangle" w="lg" len="med"/>
            <a:tailEnd type="triangle" w="lg" len="med"/>
          </a:ln>
          <a:effectLst/>
        </p:spPr>
      </p:cxnSp>
      <p:grpSp>
        <p:nvGrpSpPr>
          <p:cNvPr id="41" name="Group 40"/>
          <p:cNvGrpSpPr/>
          <p:nvPr/>
        </p:nvGrpSpPr>
        <p:grpSpPr>
          <a:xfrm>
            <a:off x="5571430" y="2236282"/>
            <a:ext cx="3700462" cy="2959884"/>
            <a:chOff x="5571430" y="3205420"/>
            <a:chExt cx="3700462" cy="2959884"/>
          </a:xfrm>
        </p:grpSpPr>
        <p:sp>
          <p:nvSpPr>
            <p:cNvPr id="96307" name="AutoShape 51"/>
            <p:cNvSpPr>
              <a:spLocks noChangeArrowheads="1"/>
            </p:cNvSpPr>
            <p:nvPr/>
          </p:nvSpPr>
          <p:spPr bwMode="auto">
            <a:xfrm>
              <a:off x="5571430" y="3205420"/>
              <a:ext cx="3402012" cy="2959884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round/>
              <a:headEnd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8" name="Text Box 52"/>
            <p:cNvSpPr txBox="1">
              <a:spLocks noChangeArrowheads="1"/>
            </p:cNvSpPr>
            <p:nvPr/>
          </p:nvSpPr>
          <p:spPr bwMode="auto">
            <a:xfrm>
              <a:off x="5647630" y="3302982"/>
              <a:ext cx="3624262" cy="2862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dirty="0">
                  <a:solidFill>
                    <a:srgbClr val="FF0000"/>
                  </a:solidFill>
                </a:rPr>
                <a:t>Operations strategy decisions</a:t>
              </a:r>
            </a:p>
            <a:p>
              <a:pPr algn="l">
                <a:spcBef>
                  <a:spcPct val="50000"/>
                </a:spcBef>
                <a:buFont typeface="Arial" pitchFamily="34" charset="0"/>
                <a:buChar char="•"/>
              </a:pPr>
              <a:r>
                <a:rPr lang="en-GB" dirty="0"/>
                <a:t>Location</a:t>
              </a:r>
            </a:p>
            <a:p>
              <a:pPr algn="l">
                <a:spcBef>
                  <a:spcPct val="50000"/>
                </a:spcBef>
                <a:buFont typeface="Arial" pitchFamily="34" charset="0"/>
                <a:buChar char="•"/>
              </a:pPr>
              <a:r>
                <a:rPr lang="en-GB" dirty="0"/>
                <a:t>Virtual reality technology</a:t>
              </a:r>
            </a:p>
            <a:p>
              <a:pPr algn="l">
                <a:spcBef>
                  <a:spcPct val="50000"/>
                </a:spcBef>
                <a:buFont typeface="Arial" pitchFamily="34" charset="0"/>
                <a:buChar char="•"/>
              </a:pPr>
              <a:r>
                <a:rPr lang="en-GB" dirty="0"/>
                <a:t>Supplier development</a:t>
              </a:r>
            </a:p>
            <a:p>
              <a:pPr algn="l">
                <a:spcBef>
                  <a:spcPct val="50000"/>
                </a:spcBef>
                <a:buFont typeface="Arial" pitchFamily="34" charset="0"/>
                <a:buChar char="•"/>
              </a:pPr>
              <a:r>
                <a:rPr lang="en-GB" dirty="0"/>
                <a:t>Equipment tracking system</a:t>
              </a:r>
              <a:endParaRPr lang="en-US" dirty="0"/>
            </a:p>
            <a:p>
              <a:pPr algn="l">
                <a:spcBef>
                  <a:spcPct val="50000"/>
                </a:spcBef>
                <a:buFont typeface="Arial" pitchFamily="34" charset="0"/>
                <a:buChar char="•"/>
              </a:pPr>
              <a:r>
                <a:rPr lang="en-GB" dirty="0"/>
                <a:t>Organisational structures</a:t>
              </a:r>
            </a:p>
            <a:p>
              <a:pPr algn="l">
                <a:spcBef>
                  <a:spcPct val="50000"/>
                </a:spcBef>
                <a:buFont typeface="Arial" pitchFamily="34" charset="0"/>
                <a:buChar char="•"/>
              </a:pPr>
              <a:r>
                <a:rPr lang="en-GB" dirty="0"/>
                <a:t>Staff meetings</a:t>
              </a:r>
              <a:endParaRPr lang="en-US" dirty="0"/>
            </a:p>
          </p:txBody>
        </p:sp>
      </p:grpSp>
      <p:cxnSp>
        <p:nvCxnSpPr>
          <p:cNvPr id="96327" name="AutoShape 71"/>
          <p:cNvCxnSpPr>
            <a:cxnSpLocks noChangeShapeType="1"/>
            <a:stCxn id="96262" idx="3"/>
          </p:cNvCxnSpPr>
          <p:nvPr/>
        </p:nvCxnSpPr>
        <p:spPr bwMode="auto">
          <a:xfrm>
            <a:off x="3957260" y="1846362"/>
            <a:ext cx="1614170" cy="1869862"/>
          </a:xfrm>
          <a:prstGeom prst="straightConnector1">
            <a:avLst/>
          </a:prstGeom>
          <a:noFill/>
          <a:ln w="34925">
            <a:solidFill>
              <a:srgbClr val="800080"/>
            </a:solidFill>
            <a:round/>
            <a:headEnd/>
            <a:tailEnd type="triangle" w="lg" len="med"/>
          </a:ln>
          <a:effectLst/>
        </p:spPr>
      </p:cxnSp>
      <p:cxnSp>
        <p:nvCxnSpPr>
          <p:cNvPr id="96329" name="AutoShape 73"/>
          <p:cNvCxnSpPr>
            <a:cxnSpLocks noChangeShapeType="1"/>
            <a:stCxn id="96263" idx="3"/>
          </p:cNvCxnSpPr>
          <p:nvPr/>
        </p:nvCxnSpPr>
        <p:spPr bwMode="auto">
          <a:xfrm flipV="1">
            <a:off x="3965768" y="3716224"/>
            <a:ext cx="1605662" cy="1723816"/>
          </a:xfrm>
          <a:prstGeom prst="straightConnector1">
            <a:avLst/>
          </a:prstGeom>
          <a:noFill/>
          <a:ln w="34925">
            <a:solidFill>
              <a:srgbClr val="800080"/>
            </a:solidFill>
            <a:round/>
            <a:headEnd/>
            <a:tailEnd type="triangle" w="lg" len="med"/>
          </a:ln>
          <a:effectLst/>
        </p:spPr>
      </p:cxnSp>
      <p:sp>
        <p:nvSpPr>
          <p:cNvPr id="96338" name="Text Box 82"/>
          <p:cNvSpPr txBox="1">
            <a:spLocks noChangeArrowheads="1"/>
          </p:cNvSpPr>
          <p:nvPr/>
        </p:nvSpPr>
        <p:spPr bwMode="auto">
          <a:xfrm>
            <a:off x="0" y="64713"/>
            <a:ext cx="9902825" cy="46166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>
                <a:solidFill>
                  <a:srgbClr val="FF0000"/>
                </a:solidFill>
              </a:rPr>
              <a:t>The operations resource perspective analysis of the lighting company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747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990600" y="2525713"/>
            <a:ext cx="3402013" cy="1506537"/>
          </a:xfrm>
          <a:prstGeom prst="roundRect">
            <a:avLst>
              <a:gd name="adj" fmla="val 16667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990600" y="2546350"/>
            <a:ext cx="3624263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/>
              <a:t>PERFORMANCE OBJECTIVES</a:t>
            </a:r>
          </a:p>
        </p:txBody>
      </p:sp>
      <p:sp>
        <p:nvSpPr>
          <p:cNvPr id="65553" name="Freeform 17"/>
          <p:cNvSpPr>
            <a:spLocks/>
          </p:cNvSpPr>
          <p:nvPr/>
        </p:nvSpPr>
        <p:spPr bwMode="auto">
          <a:xfrm>
            <a:off x="4400550" y="1352550"/>
            <a:ext cx="1444625" cy="1638300"/>
          </a:xfrm>
          <a:custGeom>
            <a:avLst/>
            <a:gdLst/>
            <a:ahLst/>
            <a:cxnLst>
              <a:cxn ang="0">
                <a:pos x="840" y="0"/>
              </a:cxn>
              <a:cxn ang="0">
                <a:pos x="0" y="1032"/>
              </a:cxn>
            </a:cxnLst>
            <a:rect l="0" t="0" r="r" b="b"/>
            <a:pathLst>
              <a:path w="840" h="1032">
                <a:moveTo>
                  <a:pt x="840" y="0"/>
                </a:moveTo>
                <a:lnTo>
                  <a:pt x="0" y="1032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lg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4" name="Freeform 18"/>
          <p:cNvSpPr>
            <a:spLocks/>
          </p:cNvSpPr>
          <p:nvPr/>
        </p:nvSpPr>
        <p:spPr bwMode="auto">
          <a:xfrm>
            <a:off x="4414838" y="3511550"/>
            <a:ext cx="1403350" cy="1765300"/>
          </a:xfrm>
          <a:custGeom>
            <a:avLst/>
            <a:gdLst/>
            <a:ahLst/>
            <a:cxnLst>
              <a:cxn ang="0">
                <a:pos x="816" y="1112"/>
              </a:cxn>
              <a:cxn ang="0">
                <a:pos x="0" y="0"/>
              </a:cxn>
            </a:cxnLst>
            <a:rect l="0" t="0" r="r" b="b"/>
            <a:pathLst>
              <a:path w="816" h="1112">
                <a:moveTo>
                  <a:pt x="816" y="1112"/>
                </a:moveTo>
                <a:lnTo>
                  <a:pt x="0" y="0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lg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5" name="Text Box 19"/>
          <p:cNvSpPr txBox="1">
            <a:spLocks noChangeArrowheads="1"/>
          </p:cNvSpPr>
          <p:nvPr/>
        </p:nvSpPr>
        <p:spPr bwMode="auto">
          <a:xfrm>
            <a:off x="1" y="69927"/>
            <a:ext cx="9902824" cy="46166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  <a:effectLst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The market perspective analysis of a garment company</a:t>
            </a:r>
          </a:p>
        </p:txBody>
      </p:sp>
      <p:sp>
        <p:nvSpPr>
          <p:cNvPr id="65538" name="AutoShape 2"/>
          <p:cNvSpPr>
            <a:spLocks noChangeArrowheads="1"/>
          </p:cNvSpPr>
          <p:nvPr/>
        </p:nvSpPr>
        <p:spPr bwMode="auto">
          <a:xfrm>
            <a:off x="5830888" y="2527300"/>
            <a:ext cx="2743200" cy="1619250"/>
          </a:xfrm>
          <a:prstGeom prst="roundRect">
            <a:avLst>
              <a:gd name="adj" fmla="val 16667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815013" y="692150"/>
            <a:ext cx="2741612" cy="1296988"/>
          </a:xfrm>
          <a:prstGeom prst="roundRect">
            <a:avLst>
              <a:gd name="adj" fmla="val 16667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5840413" y="4889500"/>
            <a:ext cx="2741612" cy="1203325"/>
          </a:xfrm>
          <a:prstGeom prst="roundRect">
            <a:avLst>
              <a:gd name="adj" fmla="val 16667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913438" y="2509838"/>
            <a:ext cx="2517775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MARKET POSITION </a:t>
            </a: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5867400" y="2768600"/>
            <a:ext cx="2247900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/>
              <a:t>D</a:t>
            </a:r>
            <a:r>
              <a:rPr lang="en-US"/>
              <a:t>ifferentiation on</a:t>
            </a:r>
            <a:r>
              <a:rPr lang="en-GB"/>
              <a:t>:</a:t>
            </a:r>
            <a:endParaRPr lang="en-US"/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6346825" y="679450"/>
            <a:ext cx="1809750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CUSTOMERS </a:t>
            </a:r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5813425" y="958850"/>
            <a:ext cx="2081213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/>
              <a:t>Segmentation on</a:t>
            </a:r>
            <a:r>
              <a:rPr lang="en-GB"/>
              <a:t>:</a:t>
            </a:r>
            <a:endParaRPr lang="en-US"/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6181725" y="1243013"/>
            <a:ext cx="1803400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 dirty="0"/>
              <a:t>Age – youth</a:t>
            </a:r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6181725" y="1542773"/>
            <a:ext cx="2298700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 dirty="0"/>
              <a:t>Purpose – general</a:t>
            </a:r>
          </a:p>
        </p:txBody>
      </p:sp>
      <p:sp>
        <p:nvSpPr>
          <p:cNvPr id="65551" name="Text Box 15"/>
          <p:cNvSpPr txBox="1">
            <a:spLocks noChangeArrowheads="1"/>
          </p:cNvSpPr>
          <p:nvPr/>
        </p:nvSpPr>
        <p:spPr bwMode="auto">
          <a:xfrm>
            <a:off x="6189663" y="4881563"/>
            <a:ext cx="2049462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COMPETITORS </a:t>
            </a:r>
          </a:p>
        </p:txBody>
      </p:sp>
      <p:sp>
        <p:nvSpPr>
          <p:cNvPr id="65552" name="Text Box 16"/>
          <p:cNvSpPr txBox="1">
            <a:spLocks noChangeArrowheads="1"/>
          </p:cNvSpPr>
          <p:nvPr/>
        </p:nvSpPr>
        <p:spPr bwMode="auto">
          <a:xfrm>
            <a:off x="5872163" y="5143569"/>
            <a:ext cx="2544762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dirty="0"/>
              <a:t>Traditionally weak in</a:t>
            </a:r>
            <a:r>
              <a:rPr lang="en-GB" dirty="0"/>
              <a:t>:</a:t>
            </a:r>
            <a:endParaRPr lang="en-US" dirty="0"/>
          </a:p>
        </p:txBody>
      </p:sp>
      <p:cxnSp>
        <p:nvCxnSpPr>
          <p:cNvPr id="65557" name="AutoShape 21"/>
          <p:cNvCxnSpPr>
            <a:cxnSpLocks noChangeShapeType="1"/>
            <a:stCxn id="65538" idx="2"/>
            <a:endCxn id="65551" idx="0"/>
          </p:cNvCxnSpPr>
          <p:nvPr/>
        </p:nvCxnSpPr>
        <p:spPr bwMode="auto">
          <a:xfrm>
            <a:off x="7202488" y="4146550"/>
            <a:ext cx="12700" cy="735013"/>
          </a:xfrm>
          <a:prstGeom prst="straightConnector1">
            <a:avLst/>
          </a:prstGeom>
          <a:noFill/>
          <a:ln w="38100">
            <a:solidFill>
              <a:srgbClr val="993366"/>
            </a:solidFill>
            <a:round/>
            <a:headEnd type="stealth" w="med" len="med"/>
            <a:tailEnd type="stealth" w="med" len="med"/>
          </a:ln>
          <a:effectLst/>
        </p:spPr>
      </p:cxnSp>
      <p:cxnSp>
        <p:nvCxnSpPr>
          <p:cNvPr id="65558" name="AutoShape 22"/>
          <p:cNvCxnSpPr>
            <a:cxnSpLocks noChangeShapeType="1"/>
            <a:stCxn id="65539" idx="2"/>
            <a:endCxn id="65538" idx="0"/>
          </p:cNvCxnSpPr>
          <p:nvPr/>
        </p:nvCxnSpPr>
        <p:spPr bwMode="auto">
          <a:xfrm>
            <a:off x="7186613" y="1989138"/>
            <a:ext cx="15875" cy="538162"/>
          </a:xfrm>
          <a:prstGeom prst="straightConnector1">
            <a:avLst/>
          </a:prstGeom>
          <a:noFill/>
          <a:ln w="38100">
            <a:solidFill>
              <a:srgbClr val="993366"/>
            </a:solidFill>
            <a:round/>
            <a:headEnd type="stealth" w="med" len="med"/>
            <a:tailEnd type="stealth" w="med" len="med"/>
          </a:ln>
          <a:effectLst/>
        </p:spPr>
      </p:cxnSp>
      <p:sp>
        <p:nvSpPr>
          <p:cNvPr id="65559" name="Text Box 23"/>
          <p:cNvSpPr txBox="1">
            <a:spLocks noChangeArrowheads="1"/>
          </p:cNvSpPr>
          <p:nvPr/>
        </p:nvSpPr>
        <p:spPr bwMode="auto">
          <a:xfrm>
            <a:off x="6161088" y="3000372"/>
            <a:ext cx="2232025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 dirty="0"/>
              <a:t>Innovative products</a:t>
            </a:r>
          </a:p>
        </p:txBody>
      </p:sp>
      <p:sp>
        <p:nvSpPr>
          <p:cNvPr id="65560" name="Text Box 24"/>
          <p:cNvSpPr txBox="1">
            <a:spLocks noChangeArrowheads="1"/>
          </p:cNvSpPr>
          <p:nvPr/>
        </p:nvSpPr>
        <p:spPr bwMode="auto">
          <a:xfrm>
            <a:off x="6161088" y="3269491"/>
            <a:ext cx="2232025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 dirty="0"/>
              <a:t>Time to market</a:t>
            </a:r>
          </a:p>
        </p:txBody>
      </p:sp>
      <p:sp>
        <p:nvSpPr>
          <p:cNvPr id="65561" name="Text Box 25"/>
          <p:cNvSpPr txBox="1">
            <a:spLocks noChangeArrowheads="1"/>
          </p:cNvSpPr>
          <p:nvPr/>
        </p:nvSpPr>
        <p:spPr bwMode="auto">
          <a:xfrm>
            <a:off x="6161088" y="3540194"/>
            <a:ext cx="2232025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 dirty="0"/>
              <a:t>Product range</a:t>
            </a:r>
          </a:p>
        </p:txBody>
      </p:sp>
      <p:sp>
        <p:nvSpPr>
          <p:cNvPr id="65562" name="Text Box 26"/>
          <p:cNvSpPr txBox="1">
            <a:spLocks noChangeArrowheads="1"/>
          </p:cNvSpPr>
          <p:nvPr/>
        </p:nvSpPr>
        <p:spPr bwMode="auto">
          <a:xfrm>
            <a:off x="6161088" y="3796546"/>
            <a:ext cx="2535237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 dirty="0"/>
              <a:t>Coordinated launches</a:t>
            </a:r>
          </a:p>
        </p:txBody>
      </p:sp>
      <p:sp>
        <p:nvSpPr>
          <p:cNvPr id="65563" name="Text Box 27"/>
          <p:cNvSpPr txBox="1">
            <a:spLocks noChangeArrowheads="1"/>
          </p:cNvSpPr>
          <p:nvPr/>
        </p:nvSpPr>
        <p:spPr bwMode="auto">
          <a:xfrm>
            <a:off x="6175375" y="5436083"/>
            <a:ext cx="2298700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 dirty="0"/>
              <a:t>Promotion</a:t>
            </a:r>
          </a:p>
        </p:txBody>
      </p:sp>
      <p:sp>
        <p:nvSpPr>
          <p:cNvPr id="65564" name="Text Box 28"/>
          <p:cNvSpPr txBox="1">
            <a:spLocks noChangeArrowheads="1"/>
          </p:cNvSpPr>
          <p:nvPr/>
        </p:nvSpPr>
        <p:spPr bwMode="auto">
          <a:xfrm>
            <a:off x="6175375" y="5709133"/>
            <a:ext cx="2298700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 dirty="0"/>
              <a:t>Design innovation</a:t>
            </a:r>
          </a:p>
        </p:txBody>
      </p:sp>
      <p:sp>
        <p:nvSpPr>
          <p:cNvPr id="65575" name="Text Box 39"/>
          <p:cNvSpPr txBox="1">
            <a:spLocks noChangeArrowheads="1"/>
          </p:cNvSpPr>
          <p:nvPr/>
        </p:nvSpPr>
        <p:spPr bwMode="auto">
          <a:xfrm>
            <a:off x="1350963" y="2814638"/>
            <a:ext cx="2232025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/>
              <a:t>Dependability</a:t>
            </a:r>
          </a:p>
        </p:txBody>
      </p:sp>
      <p:sp>
        <p:nvSpPr>
          <p:cNvPr id="65578" name="Text Box 42"/>
          <p:cNvSpPr txBox="1">
            <a:spLocks noChangeArrowheads="1"/>
          </p:cNvSpPr>
          <p:nvPr/>
        </p:nvSpPr>
        <p:spPr bwMode="auto">
          <a:xfrm>
            <a:off x="1350963" y="3094038"/>
            <a:ext cx="2232025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/>
              <a:t>Speed of delivery</a:t>
            </a:r>
          </a:p>
        </p:txBody>
      </p:sp>
      <p:sp>
        <p:nvSpPr>
          <p:cNvPr id="65579" name="Text Box 43"/>
          <p:cNvSpPr txBox="1">
            <a:spLocks noChangeArrowheads="1"/>
          </p:cNvSpPr>
          <p:nvPr/>
        </p:nvSpPr>
        <p:spPr bwMode="auto">
          <a:xfrm>
            <a:off x="1350963" y="3373438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/>
              <a:t>Product mix flexibility</a:t>
            </a:r>
          </a:p>
        </p:txBody>
      </p:sp>
      <p:sp>
        <p:nvSpPr>
          <p:cNvPr id="65580" name="Text Box 44"/>
          <p:cNvSpPr txBox="1">
            <a:spLocks noChangeArrowheads="1"/>
          </p:cNvSpPr>
          <p:nvPr/>
        </p:nvSpPr>
        <p:spPr bwMode="auto">
          <a:xfrm>
            <a:off x="1350963" y="3652838"/>
            <a:ext cx="2232025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Clr>
                <a:srgbClr val="CC0000"/>
              </a:buClr>
              <a:buSzPct val="125000"/>
            </a:pPr>
            <a:r>
              <a:rPr lang="en-US"/>
              <a:t>Speed to market</a:t>
            </a:r>
          </a:p>
        </p:txBody>
      </p:sp>
    </p:spTree>
    <p:extLst>
      <p:ext uri="{BB962C8B-B14F-4D97-AF65-F5344CB8AC3E}">
        <p14:creationId xmlns:p14="http://schemas.microsoft.com/office/powerpoint/2010/main" val="15165629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7284" name="Group 4"/>
          <p:cNvGrpSpPr>
            <a:grpSpLocks/>
          </p:cNvGrpSpPr>
          <p:nvPr/>
        </p:nvGrpSpPr>
        <p:grpSpPr bwMode="auto">
          <a:xfrm>
            <a:off x="414338" y="404813"/>
            <a:ext cx="8831262" cy="5349875"/>
            <a:chOff x="96" y="255"/>
            <a:chExt cx="5563" cy="3370"/>
          </a:xfrm>
        </p:grpSpPr>
        <p:grpSp>
          <p:nvGrpSpPr>
            <p:cNvPr id="97285" name="Group 5"/>
            <p:cNvGrpSpPr>
              <a:grpSpLocks/>
            </p:cNvGrpSpPr>
            <p:nvPr/>
          </p:nvGrpSpPr>
          <p:grpSpPr bwMode="auto">
            <a:xfrm>
              <a:off x="104" y="965"/>
              <a:ext cx="1296" cy="1872"/>
              <a:chOff x="104" y="965"/>
              <a:chExt cx="1296" cy="1872"/>
            </a:xfrm>
          </p:grpSpPr>
          <p:sp>
            <p:nvSpPr>
              <p:cNvPr id="97286" name="Rectangle 6"/>
              <p:cNvSpPr>
                <a:spLocks noChangeArrowheads="1"/>
              </p:cNvSpPr>
              <p:nvPr/>
            </p:nvSpPr>
            <p:spPr bwMode="auto">
              <a:xfrm>
                <a:off x="150" y="965"/>
                <a:ext cx="1204" cy="1872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287" name="Text Box 7"/>
              <p:cNvSpPr txBox="1">
                <a:spLocks noChangeArrowheads="1"/>
              </p:cNvSpPr>
              <p:nvPr/>
            </p:nvSpPr>
            <p:spPr bwMode="auto">
              <a:xfrm>
                <a:off x="104" y="1185"/>
                <a:ext cx="1296" cy="596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 eaLnBrk="1" hangingPunct="1">
                  <a:spcBef>
                    <a:spcPct val="50000"/>
                  </a:spcBef>
                </a:pPr>
                <a:r>
                  <a:rPr lang="en-GB" sz="2800"/>
                  <a:t>What you HAVE</a:t>
                </a:r>
                <a:endParaRPr lang="en-US" sz="2800"/>
              </a:p>
            </p:txBody>
          </p:sp>
          <p:sp>
            <p:nvSpPr>
              <p:cNvPr id="97288" name="Text Box 8"/>
              <p:cNvSpPr txBox="1">
                <a:spLocks noChangeArrowheads="1"/>
              </p:cNvSpPr>
              <p:nvPr/>
            </p:nvSpPr>
            <p:spPr bwMode="auto">
              <a:xfrm>
                <a:off x="200" y="2165"/>
                <a:ext cx="1104" cy="472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 eaLnBrk="1" hangingPunct="1">
                  <a:lnSpc>
                    <a:spcPct val="80000"/>
                  </a:lnSpc>
                  <a:spcBef>
                    <a:spcPct val="50000"/>
                  </a:spcBef>
                </a:pPr>
                <a:r>
                  <a:rPr lang="en-GB" i="1">
                    <a:solidFill>
                      <a:srgbClr val="000099"/>
                    </a:solidFill>
                  </a:rPr>
                  <a:t>in terms of operations capabilities</a:t>
                </a:r>
                <a:endParaRPr lang="en-US" i="1">
                  <a:solidFill>
                    <a:srgbClr val="000099"/>
                  </a:solidFill>
                </a:endParaRPr>
              </a:p>
            </p:txBody>
          </p:sp>
        </p:grpSp>
        <p:grpSp>
          <p:nvGrpSpPr>
            <p:cNvPr id="97289" name="Group 9"/>
            <p:cNvGrpSpPr>
              <a:grpSpLocks/>
            </p:cNvGrpSpPr>
            <p:nvPr/>
          </p:nvGrpSpPr>
          <p:grpSpPr bwMode="auto">
            <a:xfrm>
              <a:off x="4363" y="965"/>
              <a:ext cx="1296" cy="1872"/>
              <a:chOff x="4363" y="965"/>
              <a:chExt cx="1296" cy="1872"/>
            </a:xfrm>
          </p:grpSpPr>
          <p:sp>
            <p:nvSpPr>
              <p:cNvPr id="97290" name="Rectangle 10"/>
              <p:cNvSpPr>
                <a:spLocks noChangeArrowheads="1"/>
              </p:cNvSpPr>
              <p:nvPr/>
            </p:nvSpPr>
            <p:spPr bwMode="auto">
              <a:xfrm>
                <a:off x="4411" y="965"/>
                <a:ext cx="1204" cy="1872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291" name="Text Box 11"/>
              <p:cNvSpPr txBox="1">
                <a:spLocks noChangeArrowheads="1"/>
              </p:cNvSpPr>
              <p:nvPr/>
            </p:nvSpPr>
            <p:spPr bwMode="auto">
              <a:xfrm>
                <a:off x="4363" y="1185"/>
                <a:ext cx="1296" cy="596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 eaLnBrk="1" hangingPunct="1">
                  <a:spcBef>
                    <a:spcPct val="50000"/>
                  </a:spcBef>
                </a:pPr>
                <a:r>
                  <a:rPr lang="en-GB" sz="2800"/>
                  <a:t>What you NEED</a:t>
                </a:r>
                <a:endParaRPr lang="en-US" sz="2800"/>
              </a:p>
            </p:txBody>
          </p:sp>
          <p:sp>
            <p:nvSpPr>
              <p:cNvPr id="97292" name="Text Box 12"/>
              <p:cNvSpPr txBox="1">
                <a:spLocks noChangeArrowheads="1"/>
              </p:cNvSpPr>
              <p:nvPr/>
            </p:nvSpPr>
            <p:spPr bwMode="auto">
              <a:xfrm>
                <a:off x="4465" y="2261"/>
                <a:ext cx="1104" cy="337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 eaLnBrk="1" hangingPunct="1">
                  <a:lnSpc>
                    <a:spcPct val="80000"/>
                  </a:lnSpc>
                  <a:spcBef>
                    <a:spcPct val="50000"/>
                  </a:spcBef>
                </a:pPr>
                <a:r>
                  <a:rPr lang="en-GB" i="1" dirty="0">
                    <a:solidFill>
                      <a:srgbClr val="000099"/>
                    </a:solidFill>
                  </a:rPr>
                  <a:t>to ‘compete’ in the market</a:t>
                </a:r>
                <a:endParaRPr lang="en-US" i="1" dirty="0">
                  <a:solidFill>
                    <a:srgbClr val="000099"/>
                  </a:solidFill>
                </a:endParaRPr>
              </a:p>
            </p:txBody>
          </p:sp>
        </p:grpSp>
        <p:grpSp>
          <p:nvGrpSpPr>
            <p:cNvPr id="97293" name="Group 13"/>
            <p:cNvGrpSpPr>
              <a:grpSpLocks/>
            </p:cNvGrpSpPr>
            <p:nvPr/>
          </p:nvGrpSpPr>
          <p:grpSpPr bwMode="auto">
            <a:xfrm>
              <a:off x="96" y="274"/>
              <a:ext cx="2064" cy="518"/>
              <a:chOff x="96" y="274"/>
              <a:chExt cx="2064" cy="518"/>
            </a:xfrm>
          </p:grpSpPr>
          <p:sp>
            <p:nvSpPr>
              <p:cNvPr id="97294" name="Text Box 14"/>
              <p:cNvSpPr txBox="1">
                <a:spLocks noChangeArrowheads="1"/>
              </p:cNvSpPr>
              <p:nvPr/>
            </p:nvSpPr>
            <p:spPr bwMode="auto">
              <a:xfrm>
                <a:off x="96" y="274"/>
                <a:ext cx="1536" cy="518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 type="none" w="med" len="lg"/>
              </a:ln>
              <a:effectLst/>
            </p:spPr>
            <p:txBody>
              <a:bodyPr>
                <a:spAutoFit/>
              </a:bodyPr>
              <a:lstStyle/>
              <a:p>
                <a:pPr algn="r">
                  <a:spcBef>
                    <a:spcPct val="50000"/>
                  </a:spcBef>
                </a:pPr>
                <a:r>
                  <a:rPr lang="en-US" sz="2400"/>
                  <a:t>Operations Resources</a:t>
                </a:r>
              </a:p>
            </p:txBody>
          </p:sp>
          <p:sp>
            <p:nvSpPr>
              <p:cNvPr id="97295" name="AutoShape 15"/>
              <p:cNvSpPr>
                <a:spLocks noChangeArrowheads="1"/>
              </p:cNvSpPr>
              <p:nvPr/>
            </p:nvSpPr>
            <p:spPr bwMode="auto">
              <a:xfrm>
                <a:off x="1680" y="406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FF0000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97296" name="Group 16"/>
            <p:cNvGrpSpPr>
              <a:grpSpLocks/>
            </p:cNvGrpSpPr>
            <p:nvPr/>
          </p:nvGrpSpPr>
          <p:grpSpPr bwMode="auto">
            <a:xfrm>
              <a:off x="3600" y="255"/>
              <a:ext cx="2016" cy="518"/>
              <a:chOff x="3600" y="255"/>
              <a:chExt cx="2016" cy="518"/>
            </a:xfrm>
          </p:grpSpPr>
          <p:sp>
            <p:nvSpPr>
              <p:cNvPr id="97297" name="Text Box 17"/>
              <p:cNvSpPr txBox="1">
                <a:spLocks noChangeArrowheads="1"/>
              </p:cNvSpPr>
              <p:nvPr/>
            </p:nvSpPr>
            <p:spPr bwMode="auto">
              <a:xfrm>
                <a:off x="4080" y="255"/>
                <a:ext cx="1536" cy="518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 type="none" w="med" len="lg"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en-US" sz="2400"/>
                  <a:t>Market Requirements</a:t>
                </a:r>
              </a:p>
            </p:txBody>
          </p:sp>
          <p:sp>
            <p:nvSpPr>
              <p:cNvPr id="97298" name="AutoShape 18"/>
              <p:cNvSpPr>
                <a:spLocks noChangeArrowheads="1"/>
              </p:cNvSpPr>
              <p:nvPr/>
            </p:nvSpPr>
            <p:spPr bwMode="auto">
              <a:xfrm flipH="1">
                <a:off x="3600" y="399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FF0000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97299" name="Group 19"/>
            <p:cNvGrpSpPr>
              <a:grpSpLocks/>
            </p:cNvGrpSpPr>
            <p:nvPr/>
          </p:nvGrpSpPr>
          <p:grpSpPr bwMode="auto">
            <a:xfrm>
              <a:off x="2971" y="965"/>
              <a:ext cx="1297" cy="1872"/>
              <a:chOff x="2971" y="965"/>
              <a:chExt cx="1297" cy="1872"/>
            </a:xfrm>
          </p:grpSpPr>
          <p:sp>
            <p:nvSpPr>
              <p:cNvPr id="97300" name="Rectangle 20"/>
              <p:cNvSpPr>
                <a:spLocks noChangeArrowheads="1"/>
              </p:cNvSpPr>
              <p:nvPr/>
            </p:nvSpPr>
            <p:spPr bwMode="auto">
              <a:xfrm>
                <a:off x="3018" y="965"/>
                <a:ext cx="1204" cy="1872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301" name="Text Box 21"/>
              <p:cNvSpPr txBox="1">
                <a:spLocks noChangeArrowheads="1"/>
              </p:cNvSpPr>
              <p:nvPr/>
            </p:nvSpPr>
            <p:spPr bwMode="auto">
              <a:xfrm>
                <a:off x="2971" y="1185"/>
                <a:ext cx="1297" cy="596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 eaLnBrk="1" hangingPunct="1">
                  <a:spcBef>
                    <a:spcPct val="50000"/>
                  </a:spcBef>
                </a:pPr>
                <a:r>
                  <a:rPr lang="en-GB" sz="2800"/>
                  <a:t>What you WANT</a:t>
                </a:r>
                <a:endParaRPr lang="en-US" sz="2800"/>
              </a:p>
            </p:txBody>
          </p:sp>
          <p:sp>
            <p:nvSpPr>
              <p:cNvPr id="97302" name="Text Box 22"/>
              <p:cNvSpPr txBox="1">
                <a:spLocks noChangeArrowheads="1"/>
              </p:cNvSpPr>
              <p:nvPr/>
            </p:nvSpPr>
            <p:spPr bwMode="auto">
              <a:xfrm>
                <a:off x="3019" y="2069"/>
                <a:ext cx="1104" cy="617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 eaLnBrk="1" hangingPunct="1">
                  <a:lnSpc>
                    <a:spcPct val="80000"/>
                  </a:lnSpc>
                  <a:spcBef>
                    <a:spcPct val="50000"/>
                  </a:spcBef>
                </a:pPr>
                <a:r>
                  <a:rPr lang="en-GB" i="1" dirty="0">
                    <a:solidFill>
                      <a:srgbClr val="000099"/>
                    </a:solidFill>
                  </a:rPr>
                  <a:t>from your operations to help you ‘compete’</a:t>
                </a:r>
                <a:endParaRPr lang="en-US" i="1" dirty="0">
                  <a:solidFill>
                    <a:srgbClr val="000099"/>
                  </a:solidFill>
                </a:endParaRPr>
              </a:p>
            </p:txBody>
          </p:sp>
        </p:grpSp>
        <p:grpSp>
          <p:nvGrpSpPr>
            <p:cNvPr id="97303" name="Group 23"/>
            <p:cNvGrpSpPr>
              <a:grpSpLocks/>
            </p:cNvGrpSpPr>
            <p:nvPr/>
          </p:nvGrpSpPr>
          <p:grpSpPr bwMode="auto">
            <a:xfrm>
              <a:off x="1493" y="965"/>
              <a:ext cx="1296" cy="1872"/>
              <a:chOff x="1493" y="965"/>
              <a:chExt cx="1296" cy="1872"/>
            </a:xfrm>
          </p:grpSpPr>
          <p:sp>
            <p:nvSpPr>
              <p:cNvPr id="97304" name="Rectangle 24"/>
              <p:cNvSpPr>
                <a:spLocks noChangeArrowheads="1"/>
              </p:cNvSpPr>
              <p:nvPr/>
            </p:nvSpPr>
            <p:spPr bwMode="auto">
              <a:xfrm>
                <a:off x="1539" y="965"/>
                <a:ext cx="1204" cy="1872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305" name="Text Box 25"/>
              <p:cNvSpPr txBox="1">
                <a:spLocks noChangeArrowheads="1"/>
              </p:cNvSpPr>
              <p:nvPr/>
            </p:nvSpPr>
            <p:spPr bwMode="auto">
              <a:xfrm>
                <a:off x="1493" y="1185"/>
                <a:ext cx="1296" cy="596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 eaLnBrk="1" hangingPunct="1">
                  <a:spcBef>
                    <a:spcPct val="50000"/>
                  </a:spcBef>
                </a:pPr>
                <a:r>
                  <a:rPr lang="en-GB" sz="2800" dirty="0"/>
                  <a:t>What you DO</a:t>
                </a:r>
                <a:endParaRPr lang="en-US" sz="2800" dirty="0"/>
              </a:p>
            </p:txBody>
          </p:sp>
          <p:sp>
            <p:nvSpPr>
              <p:cNvPr id="97306" name="Text Box 26"/>
              <p:cNvSpPr txBox="1">
                <a:spLocks noChangeArrowheads="1"/>
              </p:cNvSpPr>
              <p:nvPr/>
            </p:nvSpPr>
            <p:spPr bwMode="auto">
              <a:xfrm>
                <a:off x="1592" y="2021"/>
                <a:ext cx="1104" cy="748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 eaLnBrk="1" hangingPunct="1">
                  <a:lnSpc>
                    <a:spcPct val="80000"/>
                  </a:lnSpc>
                  <a:spcBef>
                    <a:spcPct val="50000"/>
                  </a:spcBef>
                </a:pPr>
                <a:r>
                  <a:rPr lang="en-GB" i="1" dirty="0">
                    <a:solidFill>
                      <a:srgbClr val="000099"/>
                    </a:solidFill>
                  </a:rPr>
                  <a:t>to maintain your capabilities and satisfy markets</a:t>
                </a:r>
                <a:endParaRPr lang="en-US" i="1" dirty="0">
                  <a:solidFill>
                    <a:srgbClr val="000099"/>
                  </a:solidFill>
                </a:endParaRPr>
              </a:p>
            </p:txBody>
          </p:sp>
        </p:grpSp>
        <p:grpSp>
          <p:nvGrpSpPr>
            <p:cNvPr id="97307" name="Group 27"/>
            <p:cNvGrpSpPr>
              <a:grpSpLocks/>
            </p:cNvGrpSpPr>
            <p:nvPr/>
          </p:nvGrpSpPr>
          <p:grpSpPr bwMode="auto">
            <a:xfrm>
              <a:off x="1968" y="725"/>
              <a:ext cx="1680" cy="2900"/>
              <a:chOff x="1968" y="725"/>
              <a:chExt cx="1680" cy="2900"/>
            </a:xfrm>
          </p:grpSpPr>
          <p:sp>
            <p:nvSpPr>
              <p:cNvPr id="97308" name="AutoShape 28"/>
              <p:cNvSpPr>
                <a:spLocks noChangeArrowheads="1"/>
              </p:cNvSpPr>
              <p:nvPr/>
            </p:nvSpPr>
            <p:spPr bwMode="auto">
              <a:xfrm rot="-10800000">
                <a:off x="1968" y="725"/>
                <a:ext cx="1411" cy="367"/>
              </a:xfrm>
              <a:prstGeom prst="curvedUpArrow">
                <a:avLst>
                  <a:gd name="adj1" fmla="val 76894"/>
                  <a:gd name="adj2" fmla="val 153787"/>
                  <a:gd name="adj3" fmla="val 33333"/>
                </a:avLst>
              </a:prstGeom>
              <a:solidFill>
                <a:srgbClr val="00FFFF"/>
              </a:solidFill>
              <a:ln w="12700">
                <a:solidFill>
                  <a:schemeClr val="tx1"/>
                </a:solidFill>
                <a:miter lim="800000"/>
                <a:headEnd/>
                <a:tailEnd type="none" w="med" len="lg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309" name="AutoShape 29"/>
              <p:cNvSpPr>
                <a:spLocks noChangeArrowheads="1"/>
              </p:cNvSpPr>
              <p:nvPr/>
            </p:nvSpPr>
            <p:spPr bwMode="auto">
              <a:xfrm>
                <a:off x="2153" y="2730"/>
                <a:ext cx="1351" cy="366"/>
              </a:xfrm>
              <a:prstGeom prst="curvedUpArrow">
                <a:avLst>
                  <a:gd name="adj1" fmla="val 73825"/>
                  <a:gd name="adj2" fmla="val 147650"/>
                  <a:gd name="adj3" fmla="val 33333"/>
                </a:avLst>
              </a:prstGeom>
              <a:solidFill>
                <a:srgbClr val="00FFFF"/>
              </a:solidFill>
              <a:ln w="12700">
                <a:solidFill>
                  <a:schemeClr val="tx1"/>
                </a:solidFill>
                <a:miter lim="800000"/>
                <a:headEnd/>
                <a:tailEnd type="none" w="med" len="lg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310" name="Text Box 30"/>
              <p:cNvSpPr txBox="1">
                <a:spLocks noChangeArrowheads="1"/>
              </p:cNvSpPr>
              <p:nvPr/>
            </p:nvSpPr>
            <p:spPr bwMode="auto">
              <a:xfrm>
                <a:off x="2112" y="3195"/>
                <a:ext cx="1536" cy="430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 type="none" w="med" len="lg"/>
              </a:ln>
              <a:effectLst/>
            </p:spPr>
            <p:txBody>
              <a:bodyPr>
                <a:spAutoFit/>
              </a:bodyPr>
              <a:lstStyle/>
              <a:p>
                <a:pPr>
                  <a:lnSpc>
                    <a:spcPct val="80000"/>
                  </a:lnSpc>
                </a:pPr>
                <a:r>
                  <a:rPr lang="en-GB" sz="2400" i="1" dirty="0">
                    <a:solidFill>
                      <a:srgbClr val="FF0000"/>
                    </a:solidFill>
                  </a:rPr>
                  <a:t>Strategic Reconciliation</a:t>
                </a:r>
                <a:endParaRPr lang="en-US" sz="2400" i="1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97311" name="Group 31"/>
            <p:cNvGrpSpPr>
              <a:grpSpLocks/>
            </p:cNvGrpSpPr>
            <p:nvPr/>
          </p:nvGrpSpPr>
          <p:grpSpPr bwMode="auto">
            <a:xfrm>
              <a:off x="4075" y="1781"/>
              <a:ext cx="480" cy="576"/>
              <a:chOff x="4075" y="1781"/>
              <a:chExt cx="480" cy="576"/>
            </a:xfrm>
          </p:grpSpPr>
          <p:sp>
            <p:nvSpPr>
              <p:cNvPr id="97312" name="AutoShape 32"/>
              <p:cNvSpPr>
                <a:spLocks noChangeArrowheads="1"/>
              </p:cNvSpPr>
              <p:nvPr/>
            </p:nvSpPr>
            <p:spPr bwMode="auto">
              <a:xfrm>
                <a:off x="4075" y="2069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00B0F0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313" name="AutoShape 33"/>
              <p:cNvSpPr>
                <a:spLocks noChangeArrowheads="1"/>
              </p:cNvSpPr>
              <p:nvPr/>
            </p:nvSpPr>
            <p:spPr bwMode="auto">
              <a:xfrm flipH="1">
                <a:off x="4075" y="1781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00B0F0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97314" name="Group 34"/>
            <p:cNvGrpSpPr>
              <a:grpSpLocks/>
            </p:cNvGrpSpPr>
            <p:nvPr/>
          </p:nvGrpSpPr>
          <p:grpSpPr bwMode="auto">
            <a:xfrm>
              <a:off x="1178" y="1781"/>
              <a:ext cx="510" cy="576"/>
              <a:chOff x="1178" y="1781"/>
              <a:chExt cx="510" cy="576"/>
            </a:xfrm>
          </p:grpSpPr>
          <p:sp>
            <p:nvSpPr>
              <p:cNvPr id="97315" name="AutoShape 35"/>
              <p:cNvSpPr>
                <a:spLocks noChangeArrowheads="1"/>
              </p:cNvSpPr>
              <p:nvPr/>
            </p:nvSpPr>
            <p:spPr bwMode="auto">
              <a:xfrm flipH="1">
                <a:off x="1178" y="2069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00B0F0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316" name="AutoShape 36"/>
              <p:cNvSpPr>
                <a:spLocks noChangeArrowheads="1"/>
              </p:cNvSpPr>
              <p:nvPr/>
            </p:nvSpPr>
            <p:spPr bwMode="auto">
              <a:xfrm>
                <a:off x="1208" y="1781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00B0F0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217622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ChangeArrowheads="1"/>
          </p:cNvSpPr>
          <p:nvPr/>
        </p:nvSpPr>
        <p:spPr bwMode="auto">
          <a:xfrm>
            <a:off x="319088" y="1981200"/>
            <a:ext cx="9240837" cy="3392488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 wrap="none" anchor="ctr"/>
          <a:lstStyle/>
          <a:p>
            <a:endParaRPr lang="en-GB" b="1" dirty="0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412750" y="914400"/>
            <a:ext cx="6107113" cy="579438"/>
          </a:xfrm>
          <a:prstGeom prst="rect">
            <a:avLst/>
          </a:prstGeom>
          <a:noFill/>
          <a:ln w="12700">
            <a:noFill/>
            <a:miter lim="800000"/>
            <a:headEnd/>
            <a:tailEnd type="none" w="med" len="lg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3200" b="1" i="1" dirty="0"/>
              <a:t>Operations strategy …..</a:t>
            </a: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247650" y="2057400"/>
            <a:ext cx="9167813" cy="3293209"/>
          </a:xfrm>
          <a:prstGeom prst="rect">
            <a:avLst/>
          </a:prstGeom>
          <a:noFill/>
          <a:ln w="12700">
            <a:noFill/>
            <a:miter lim="800000"/>
            <a:headEnd/>
            <a:tailEnd type="none" w="med" len="lg"/>
          </a:ln>
          <a:effectLst/>
        </p:spPr>
        <p:txBody>
          <a:bodyPr>
            <a:spAutoFit/>
          </a:bodyPr>
          <a:lstStyle/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US" sz="3200" i="1" dirty="0">
                <a:solidFill>
                  <a:srgbClr val="CC0000"/>
                </a:solidFill>
              </a:rPr>
              <a:t>‘… the  decisions which shape the long-term capabilities of</a:t>
            </a:r>
            <a:r>
              <a:rPr lang="en-GB" sz="3200" i="1" dirty="0">
                <a:solidFill>
                  <a:srgbClr val="CC0000"/>
                </a:solidFill>
              </a:rPr>
              <a:t> the company’s</a:t>
            </a:r>
            <a:r>
              <a:rPr lang="en-US" sz="3200" i="1" dirty="0">
                <a:solidFill>
                  <a:srgbClr val="CC0000"/>
                </a:solidFill>
              </a:rPr>
              <a:t> operation</a:t>
            </a:r>
            <a:r>
              <a:rPr lang="en-GB" sz="3200" i="1" dirty="0">
                <a:solidFill>
                  <a:srgbClr val="CC0000"/>
                </a:solidFill>
              </a:rPr>
              <a:t>s</a:t>
            </a:r>
            <a:r>
              <a:rPr lang="en-US" sz="3200" i="1" dirty="0">
                <a:solidFill>
                  <a:srgbClr val="CC0000"/>
                </a:solidFill>
              </a:rPr>
              <a:t> and their contribution to overall strategy through the on-going reconciliation of market requirements and operations resources </a:t>
            </a:r>
            <a:r>
              <a:rPr lang="en-GB" sz="3200" i="1" dirty="0">
                <a:solidFill>
                  <a:srgbClr val="CC0000"/>
                </a:solidFill>
              </a:rPr>
              <a:t>…</a:t>
            </a:r>
            <a:r>
              <a:rPr lang="en-US" sz="3200" i="1" dirty="0">
                <a:solidFill>
                  <a:srgbClr val="CC0000"/>
                </a:solidFill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20055321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13" name="Rectangle 61"/>
          <p:cNvSpPr>
            <a:spLocks noChangeArrowheads="1"/>
          </p:cNvSpPr>
          <p:nvPr/>
        </p:nvSpPr>
        <p:spPr bwMode="auto">
          <a:xfrm>
            <a:off x="7904163" y="2060575"/>
            <a:ext cx="287337" cy="27368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14" name="Rectangle 62"/>
          <p:cNvSpPr>
            <a:spLocks noChangeArrowheads="1"/>
          </p:cNvSpPr>
          <p:nvPr/>
        </p:nvSpPr>
        <p:spPr bwMode="auto">
          <a:xfrm>
            <a:off x="2401888" y="1887538"/>
            <a:ext cx="5545137" cy="2174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12" name="Rectangle 60"/>
          <p:cNvSpPr>
            <a:spLocks noChangeArrowheads="1"/>
          </p:cNvSpPr>
          <p:nvPr/>
        </p:nvSpPr>
        <p:spPr bwMode="auto">
          <a:xfrm>
            <a:off x="919163" y="2070100"/>
            <a:ext cx="1511300" cy="27368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11" name="Rectangle 59"/>
          <p:cNvSpPr>
            <a:spLocks noChangeArrowheads="1"/>
          </p:cNvSpPr>
          <p:nvPr/>
        </p:nvSpPr>
        <p:spPr bwMode="auto">
          <a:xfrm>
            <a:off x="2401888" y="4797425"/>
            <a:ext cx="5545137" cy="8636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1" name="Rectangle 19"/>
          <p:cNvSpPr>
            <a:spLocks noChangeArrowheads="1"/>
          </p:cNvSpPr>
          <p:nvPr/>
        </p:nvSpPr>
        <p:spPr bwMode="auto">
          <a:xfrm>
            <a:off x="2397125" y="2092325"/>
            <a:ext cx="5541963" cy="268922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7" name="Rectangle 15"/>
          <p:cNvSpPr>
            <a:spLocks noChangeArrowheads="1"/>
          </p:cNvSpPr>
          <p:nvPr/>
        </p:nvSpPr>
        <p:spPr bwMode="auto">
          <a:xfrm>
            <a:off x="919163" y="2628900"/>
            <a:ext cx="7251700" cy="541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 type="none" w="sm" len="lg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9" name="Rectangle 17"/>
          <p:cNvSpPr>
            <a:spLocks noChangeArrowheads="1"/>
          </p:cNvSpPr>
          <p:nvPr/>
        </p:nvSpPr>
        <p:spPr bwMode="auto">
          <a:xfrm>
            <a:off x="919163" y="3705225"/>
            <a:ext cx="7251700" cy="541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 type="none" w="sm" len="lg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Rectangle 11"/>
          <p:cNvSpPr>
            <a:spLocks noChangeArrowheads="1"/>
          </p:cNvSpPr>
          <p:nvPr/>
        </p:nvSpPr>
        <p:spPr bwMode="auto">
          <a:xfrm>
            <a:off x="919163" y="2084388"/>
            <a:ext cx="7253287" cy="5413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 type="none" w="sm" len="lg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8" name="Rectangle 16"/>
          <p:cNvSpPr>
            <a:spLocks noChangeArrowheads="1"/>
          </p:cNvSpPr>
          <p:nvPr/>
        </p:nvSpPr>
        <p:spPr bwMode="auto">
          <a:xfrm>
            <a:off x="919163" y="3167063"/>
            <a:ext cx="7253287" cy="5413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 type="none" w="sm" len="lg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0" name="Rectangle 18"/>
          <p:cNvSpPr>
            <a:spLocks noChangeArrowheads="1"/>
          </p:cNvSpPr>
          <p:nvPr/>
        </p:nvSpPr>
        <p:spPr bwMode="auto">
          <a:xfrm>
            <a:off x="919163" y="4249738"/>
            <a:ext cx="7253287" cy="5413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 type="none" w="sm" len="lg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" name="Group 35"/>
          <p:cNvGrpSpPr/>
          <p:nvPr/>
        </p:nvGrpSpPr>
        <p:grpSpPr>
          <a:xfrm>
            <a:off x="2393950" y="1874838"/>
            <a:ext cx="5540376" cy="3736975"/>
            <a:chOff x="2393950" y="1874838"/>
            <a:chExt cx="5540376" cy="3736975"/>
          </a:xfrm>
        </p:grpSpPr>
        <p:sp>
          <p:nvSpPr>
            <p:cNvPr id="100378" name="Rectangle 26"/>
            <p:cNvSpPr>
              <a:spLocks noChangeArrowheads="1"/>
            </p:cNvSpPr>
            <p:nvPr/>
          </p:nvSpPr>
          <p:spPr bwMode="auto">
            <a:xfrm>
              <a:off x="6551613" y="1874838"/>
              <a:ext cx="1382713" cy="37317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 type="none" w="sm" len="lg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1" name="Rectangle 29"/>
            <p:cNvSpPr>
              <a:spLocks noChangeArrowheads="1"/>
            </p:cNvSpPr>
            <p:nvPr/>
          </p:nvSpPr>
          <p:spPr bwMode="auto">
            <a:xfrm>
              <a:off x="5165725" y="1876580"/>
              <a:ext cx="1382713" cy="37317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 type="none" w="sm" len="lg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4" name="Rectangle 32"/>
            <p:cNvSpPr>
              <a:spLocks noChangeArrowheads="1"/>
            </p:cNvSpPr>
            <p:nvPr/>
          </p:nvSpPr>
          <p:spPr bwMode="auto">
            <a:xfrm>
              <a:off x="3779838" y="1878322"/>
              <a:ext cx="1382713" cy="37317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 type="none" w="sm" len="lg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7" name="Rectangle 35"/>
            <p:cNvSpPr>
              <a:spLocks noChangeArrowheads="1"/>
            </p:cNvSpPr>
            <p:nvPr/>
          </p:nvSpPr>
          <p:spPr bwMode="auto">
            <a:xfrm>
              <a:off x="2393950" y="1880065"/>
              <a:ext cx="1382713" cy="37317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 type="none" w="sm" len="lg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0389" name="AutoShape 37"/>
          <p:cNvSpPr>
            <a:spLocks noChangeArrowheads="1"/>
          </p:cNvSpPr>
          <p:nvPr/>
        </p:nvSpPr>
        <p:spPr bwMode="auto">
          <a:xfrm>
            <a:off x="2387600" y="1262063"/>
            <a:ext cx="5545138" cy="576262"/>
          </a:xfrm>
          <a:prstGeom prst="triangl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0" name="AutoShape 38"/>
          <p:cNvSpPr>
            <a:spLocks noChangeArrowheads="1"/>
          </p:cNvSpPr>
          <p:nvPr/>
        </p:nvSpPr>
        <p:spPr bwMode="auto">
          <a:xfrm rot="5400000" flipH="1">
            <a:off x="7339807" y="2991643"/>
            <a:ext cx="2717800" cy="900113"/>
          </a:xfrm>
          <a:prstGeom prst="triangl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2" name="Rectangle 40"/>
          <p:cNvSpPr>
            <a:spLocks noChangeArrowheads="1"/>
          </p:cNvSpPr>
          <p:nvPr/>
        </p:nvSpPr>
        <p:spPr bwMode="auto">
          <a:xfrm>
            <a:off x="515938" y="2082800"/>
            <a:ext cx="409575" cy="2709863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3" name="Text Box 41"/>
          <p:cNvSpPr txBox="1">
            <a:spLocks noChangeArrowheads="1"/>
          </p:cNvSpPr>
          <p:nvPr/>
        </p:nvSpPr>
        <p:spPr bwMode="auto">
          <a:xfrm>
            <a:off x="3971925" y="3254374"/>
            <a:ext cx="2376488" cy="36933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Operations strategy</a:t>
            </a:r>
            <a:endParaRPr lang="en-US" dirty="0"/>
          </a:p>
        </p:txBody>
      </p:sp>
      <p:sp>
        <p:nvSpPr>
          <p:cNvPr id="100394" name="Text Box 42"/>
          <p:cNvSpPr txBox="1">
            <a:spLocks noChangeArrowheads="1"/>
          </p:cNvSpPr>
          <p:nvPr/>
        </p:nvSpPr>
        <p:spPr bwMode="auto">
          <a:xfrm rot="-5400000">
            <a:off x="-673893" y="3288506"/>
            <a:ext cx="2736850" cy="366713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Performance objectives</a:t>
            </a:r>
            <a:endParaRPr lang="en-US"/>
          </a:p>
        </p:txBody>
      </p:sp>
      <p:sp>
        <p:nvSpPr>
          <p:cNvPr id="100395" name="Text Box 43"/>
          <p:cNvSpPr txBox="1">
            <a:spLocks noChangeArrowheads="1"/>
          </p:cNvSpPr>
          <p:nvPr/>
        </p:nvSpPr>
        <p:spPr bwMode="auto">
          <a:xfrm>
            <a:off x="809625" y="2166938"/>
            <a:ext cx="1617663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/>
              <a:t>Quality</a:t>
            </a:r>
            <a:endParaRPr lang="en-US"/>
          </a:p>
        </p:txBody>
      </p:sp>
      <p:sp>
        <p:nvSpPr>
          <p:cNvPr id="100397" name="Text Box 45"/>
          <p:cNvSpPr txBox="1">
            <a:spLocks noChangeArrowheads="1"/>
          </p:cNvSpPr>
          <p:nvPr/>
        </p:nvSpPr>
        <p:spPr bwMode="auto">
          <a:xfrm>
            <a:off x="812800" y="2697163"/>
            <a:ext cx="1617663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/>
              <a:t>Speed</a:t>
            </a:r>
            <a:endParaRPr lang="en-US"/>
          </a:p>
        </p:txBody>
      </p:sp>
      <p:sp>
        <p:nvSpPr>
          <p:cNvPr id="100398" name="Text Box 46"/>
          <p:cNvSpPr txBox="1">
            <a:spLocks noChangeArrowheads="1"/>
          </p:cNvSpPr>
          <p:nvPr/>
        </p:nvSpPr>
        <p:spPr bwMode="auto">
          <a:xfrm>
            <a:off x="827126" y="3227388"/>
            <a:ext cx="1617663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/>
              <a:t>Dependability</a:t>
            </a:r>
            <a:endParaRPr lang="en-US"/>
          </a:p>
        </p:txBody>
      </p:sp>
      <p:sp>
        <p:nvSpPr>
          <p:cNvPr id="100399" name="Text Box 47"/>
          <p:cNvSpPr txBox="1">
            <a:spLocks noChangeArrowheads="1"/>
          </p:cNvSpPr>
          <p:nvPr/>
        </p:nvSpPr>
        <p:spPr bwMode="auto">
          <a:xfrm>
            <a:off x="800100" y="3795713"/>
            <a:ext cx="1617663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/>
              <a:t>Flexibility</a:t>
            </a:r>
            <a:endParaRPr lang="en-US"/>
          </a:p>
        </p:txBody>
      </p:sp>
      <p:sp>
        <p:nvSpPr>
          <p:cNvPr id="100400" name="Text Box 48"/>
          <p:cNvSpPr txBox="1">
            <a:spLocks noChangeArrowheads="1"/>
          </p:cNvSpPr>
          <p:nvPr/>
        </p:nvSpPr>
        <p:spPr bwMode="auto">
          <a:xfrm>
            <a:off x="822325" y="4338638"/>
            <a:ext cx="1617663" cy="3667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/>
              <a:t>Cost</a:t>
            </a:r>
            <a:endParaRPr lang="en-US"/>
          </a:p>
        </p:txBody>
      </p:sp>
      <p:sp>
        <p:nvSpPr>
          <p:cNvPr id="100401" name="Text Box 49"/>
          <p:cNvSpPr txBox="1">
            <a:spLocks noChangeArrowheads="1"/>
          </p:cNvSpPr>
          <p:nvPr/>
        </p:nvSpPr>
        <p:spPr bwMode="auto">
          <a:xfrm>
            <a:off x="6416675" y="4803775"/>
            <a:ext cx="1655763" cy="75713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dirty="0"/>
              <a:t>Development and Organisation</a:t>
            </a:r>
            <a:endParaRPr lang="en-US" dirty="0"/>
          </a:p>
        </p:txBody>
      </p:sp>
      <p:sp>
        <p:nvSpPr>
          <p:cNvPr id="100403" name="Text Box 51"/>
          <p:cNvSpPr txBox="1">
            <a:spLocks noChangeArrowheads="1"/>
          </p:cNvSpPr>
          <p:nvPr/>
        </p:nvSpPr>
        <p:spPr bwMode="auto">
          <a:xfrm>
            <a:off x="2465388" y="4991100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Capacity</a:t>
            </a:r>
            <a:endParaRPr lang="en-US"/>
          </a:p>
        </p:txBody>
      </p:sp>
      <p:sp>
        <p:nvSpPr>
          <p:cNvPr id="100404" name="Text Box 52"/>
          <p:cNvSpPr txBox="1">
            <a:spLocks noChangeArrowheads="1"/>
          </p:cNvSpPr>
          <p:nvPr/>
        </p:nvSpPr>
        <p:spPr bwMode="auto">
          <a:xfrm>
            <a:off x="3829050" y="4857750"/>
            <a:ext cx="1223963" cy="6413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Supply network</a:t>
            </a:r>
            <a:endParaRPr lang="en-US"/>
          </a:p>
        </p:txBody>
      </p:sp>
      <p:sp>
        <p:nvSpPr>
          <p:cNvPr id="100405" name="Text Box 53"/>
          <p:cNvSpPr txBox="1">
            <a:spLocks noChangeArrowheads="1"/>
          </p:cNvSpPr>
          <p:nvPr/>
        </p:nvSpPr>
        <p:spPr bwMode="auto">
          <a:xfrm>
            <a:off x="5205413" y="4857750"/>
            <a:ext cx="1304925" cy="6413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Process technology</a:t>
            </a:r>
            <a:endParaRPr lang="en-US"/>
          </a:p>
        </p:txBody>
      </p:sp>
      <p:sp>
        <p:nvSpPr>
          <p:cNvPr id="100406" name="Rectangle 54"/>
          <p:cNvSpPr>
            <a:spLocks noChangeArrowheads="1"/>
          </p:cNvSpPr>
          <p:nvPr/>
        </p:nvSpPr>
        <p:spPr bwMode="auto">
          <a:xfrm>
            <a:off x="2397125" y="5611813"/>
            <a:ext cx="5541963" cy="409575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07" name="Text Box 55"/>
          <p:cNvSpPr txBox="1">
            <a:spLocks noChangeArrowheads="1"/>
          </p:cNvSpPr>
          <p:nvPr/>
        </p:nvSpPr>
        <p:spPr bwMode="auto">
          <a:xfrm>
            <a:off x="3748088" y="5632450"/>
            <a:ext cx="2808287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Decision areas</a:t>
            </a:r>
            <a:endParaRPr lang="en-US"/>
          </a:p>
        </p:txBody>
      </p:sp>
      <p:sp>
        <p:nvSpPr>
          <p:cNvPr id="100408" name="Text Box 56"/>
          <p:cNvSpPr txBox="1">
            <a:spLocks noChangeArrowheads="1"/>
          </p:cNvSpPr>
          <p:nvPr/>
        </p:nvSpPr>
        <p:spPr bwMode="auto">
          <a:xfrm rot="-5400000">
            <a:off x="8008938" y="3235325"/>
            <a:ext cx="2592387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Market competitiveness</a:t>
            </a:r>
            <a:endParaRPr lang="en-US"/>
          </a:p>
        </p:txBody>
      </p:sp>
      <p:sp>
        <p:nvSpPr>
          <p:cNvPr id="100409" name="Text Box 57"/>
          <p:cNvSpPr txBox="1">
            <a:spLocks noChangeArrowheads="1"/>
          </p:cNvSpPr>
          <p:nvPr/>
        </p:nvSpPr>
        <p:spPr bwMode="auto">
          <a:xfrm>
            <a:off x="0" y="54027"/>
            <a:ext cx="9902826" cy="52322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dirty="0">
                <a:solidFill>
                  <a:srgbClr val="FF0000"/>
                </a:solidFill>
              </a:rPr>
              <a:t>The operations strategy matrix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00410" name="Text Box 58"/>
          <p:cNvSpPr txBox="1">
            <a:spLocks noChangeArrowheads="1"/>
          </p:cNvSpPr>
          <p:nvPr/>
        </p:nvSpPr>
        <p:spPr bwMode="auto">
          <a:xfrm>
            <a:off x="4014788" y="908050"/>
            <a:ext cx="2305050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Resource usage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1284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 Box 88"/>
          <p:cNvSpPr txBox="1">
            <a:spLocks noChangeArrowheads="1"/>
          </p:cNvSpPr>
          <p:nvPr/>
        </p:nvSpPr>
        <p:spPr bwMode="auto">
          <a:xfrm>
            <a:off x="500715" y="68881"/>
            <a:ext cx="7543800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 wrap="square">
            <a:spAutoFit/>
          </a:bodyPr>
          <a:lstStyle/>
          <a:p>
            <a:r>
              <a:rPr lang="en-US" sz="2800" b="1" dirty="0"/>
              <a:t>Some typical structural and infrastructural operations strategy decisions</a:t>
            </a:r>
            <a:endParaRPr lang="en-GB" sz="2800" b="1" dirty="0"/>
          </a:p>
        </p:txBody>
      </p:sp>
      <p:pic>
        <p:nvPicPr>
          <p:cNvPr id="7170" name="Picture 2" descr="Y:\08VOL4\Graphics\Powerpoint\PE_UK\PE522-SLACK\Final files\GIF\ch03\figure-3-9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528" y="1161675"/>
            <a:ext cx="6813768" cy="515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6156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A54D2C-A9EB-4C0B-AAF1-CED009FD5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66C683-7619-44B6-8EC0-6125517C39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9044" y="1364601"/>
            <a:ext cx="6336704" cy="3949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3806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horizontal line" title="line"/>
          <p:cNvCxnSpPr/>
          <p:nvPr/>
        </p:nvCxnSpPr>
        <p:spPr>
          <a:xfrm>
            <a:off x="720697" y="6215863"/>
            <a:ext cx="8452892" cy="0"/>
          </a:xfrm>
          <a:prstGeom prst="line">
            <a:avLst/>
          </a:prstGeom>
          <a:ln w="3175" cmpd="sng">
            <a:solidFill>
              <a:srgbClr val="313133"/>
            </a:solidFill>
          </a:ln>
          <a:effec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772933" y="1350596"/>
            <a:ext cx="43214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313133"/>
                </a:solidFill>
                <a:latin typeface="Arial"/>
                <a:cs typeface="Arial"/>
              </a:rPr>
              <a:t>Operations performance</a:t>
            </a:r>
            <a:endParaRPr lang="en-US" sz="2400" dirty="0">
              <a:solidFill>
                <a:srgbClr val="6D6F72"/>
              </a:solidFill>
              <a:latin typeface="Arial"/>
              <a:cs typeface="Arial"/>
            </a:endParaRPr>
          </a:p>
          <a:p>
            <a:endParaRPr lang="en-US" sz="2400" dirty="0">
              <a:solidFill>
                <a:srgbClr val="313133"/>
              </a:solidFill>
              <a:latin typeface="Arial"/>
              <a:cs typeface="Arial"/>
            </a:endParaRPr>
          </a:p>
        </p:txBody>
      </p:sp>
      <p:sp>
        <p:nvSpPr>
          <p:cNvPr id="3" name="Title 2" hidden="1"/>
          <p:cNvSpPr>
            <a:spLocks noGrp="1"/>
          </p:cNvSpPr>
          <p:nvPr>
            <p:ph type="title"/>
          </p:nvPr>
        </p:nvSpPr>
        <p:spPr>
          <a:xfrm>
            <a:off x="3981256" y="274638"/>
            <a:ext cx="5084956" cy="1143000"/>
          </a:xfrm>
        </p:spPr>
        <p:txBody>
          <a:bodyPr/>
          <a:lstStyle/>
          <a:p>
            <a:r>
              <a:rPr lang="en-GB" dirty="0"/>
              <a:t>Slide 1</a:t>
            </a:r>
          </a:p>
        </p:txBody>
      </p:sp>
    </p:spTree>
    <p:extLst>
      <p:ext uri="{BB962C8B-B14F-4D97-AF65-F5344CB8AC3E}">
        <p14:creationId xmlns:p14="http://schemas.microsoft.com/office/powerpoint/2010/main" val="30329615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CC5C34-27DA-4E26-B100-03A152151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overview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1A3B84D-4EC9-47D4-B4F5-01BE504FD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Competitive advantage associated with operations management,</a:t>
            </a:r>
          </a:p>
          <a:p>
            <a:r>
              <a:rPr lang="en-GB" dirty="0"/>
              <a:t>Quality</a:t>
            </a:r>
          </a:p>
          <a:p>
            <a:r>
              <a:rPr lang="en-GB" dirty="0"/>
              <a:t>Speed</a:t>
            </a:r>
          </a:p>
          <a:p>
            <a:r>
              <a:rPr lang="en-GB" dirty="0"/>
              <a:t>Dependability</a:t>
            </a:r>
          </a:p>
          <a:p>
            <a:r>
              <a:rPr lang="en-GB" dirty="0"/>
              <a:t>Flexibility </a:t>
            </a:r>
          </a:p>
          <a:p>
            <a:r>
              <a:rPr lang="en-GB" dirty="0"/>
              <a:t>Cost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4324C4-2B81-45A0-8C8F-AAD3189D5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24694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1660570" y="5541297"/>
            <a:ext cx="1759025" cy="422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3912122" y="5541297"/>
            <a:ext cx="2673718" cy="422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760249" y="413739"/>
            <a:ext cx="6399920" cy="628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Broad strategic objectives for an operation applied to stakeholder groups</a:t>
            </a:r>
          </a:p>
        </p:txBody>
      </p:sp>
      <p:sp>
        <p:nvSpPr>
          <p:cNvPr id="11269" name="Oval 5"/>
          <p:cNvSpPr>
            <a:spLocks noChangeArrowheads="1"/>
          </p:cNvSpPr>
          <p:nvPr/>
        </p:nvSpPr>
        <p:spPr bwMode="auto">
          <a:xfrm>
            <a:off x="3830034" y="2791354"/>
            <a:ext cx="2251552" cy="985054"/>
          </a:xfrm>
          <a:prstGeom prst="ellipse">
            <a:avLst/>
          </a:prstGeom>
          <a:solidFill>
            <a:srgbClr val="CCFFCC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4498465" y="3012698"/>
            <a:ext cx="914693" cy="492527"/>
          </a:xfrm>
          <a:prstGeom prst="rect">
            <a:avLst/>
          </a:prstGeom>
          <a:solidFill>
            <a:srgbClr val="66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grpSp>
        <p:nvGrpSpPr>
          <p:cNvPr id="2" name="Group 25"/>
          <p:cNvGrpSpPr>
            <a:grpSpLocks/>
          </p:cNvGrpSpPr>
          <p:nvPr/>
        </p:nvGrpSpPr>
        <p:grpSpPr bwMode="auto">
          <a:xfrm>
            <a:off x="3491421" y="1142268"/>
            <a:ext cx="3021126" cy="1649087"/>
            <a:chOff x="1884" y="600"/>
            <a:chExt cx="2061" cy="1125"/>
          </a:xfrm>
        </p:grpSpPr>
        <p:sp>
          <p:nvSpPr>
            <p:cNvPr id="11286" name="Rectangle 7"/>
            <p:cNvSpPr>
              <a:spLocks noChangeArrowheads="1"/>
            </p:cNvSpPr>
            <p:nvPr/>
          </p:nvSpPr>
          <p:spPr bwMode="auto">
            <a:xfrm>
              <a:off x="1884" y="600"/>
              <a:ext cx="2061" cy="7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15000"/>
                </a:spcBef>
              </a:pPr>
              <a:r>
                <a:rPr lang="en-US" altLang="zh-CN" sz="1662" b="1">
                  <a:ea typeface="SimSun" panose="02010600030101010101" pitchFamily="2" charset="-122"/>
                </a:rPr>
                <a:t>Society</a:t>
              </a:r>
              <a:endParaRPr lang="en-US" altLang="zh-CN" sz="1477" b="1">
                <a:ea typeface="SimSun" panose="02010600030101010101" pitchFamily="2" charset="-122"/>
              </a:endParaRPr>
            </a:p>
            <a:p>
              <a:pPr>
                <a:lnSpc>
                  <a:spcPct val="80000"/>
                </a:lnSpc>
                <a:spcBef>
                  <a:spcPct val="15000"/>
                </a:spcBef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Increase employment</a:t>
              </a:r>
            </a:p>
            <a:p>
              <a:pPr>
                <a:lnSpc>
                  <a:spcPct val="80000"/>
                </a:lnSpc>
                <a:spcBef>
                  <a:spcPct val="15000"/>
                </a:spcBef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Enhance community well-being</a:t>
              </a:r>
              <a:endParaRPr lang="en-US" altLang="zh-CN" sz="1662">
                <a:ea typeface="SimSun" panose="02010600030101010101" pitchFamily="2" charset="-122"/>
              </a:endParaRPr>
            </a:p>
            <a:p>
              <a:pPr>
                <a:lnSpc>
                  <a:spcPct val="80000"/>
                </a:lnSpc>
                <a:spcBef>
                  <a:spcPct val="15000"/>
                </a:spcBef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Produce sustainable products</a:t>
              </a:r>
            </a:p>
            <a:p>
              <a:pPr>
                <a:lnSpc>
                  <a:spcPct val="80000"/>
                </a:lnSpc>
                <a:spcBef>
                  <a:spcPct val="15000"/>
                </a:spcBef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Ensure clean environment</a:t>
              </a:r>
            </a:p>
          </p:txBody>
        </p:sp>
        <p:sp>
          <p:nvSpPr>
            <p:cNvPr id="11287" name="Line 12"/>
            <p:cNvSpPr>
              <a:spLocks noChangeShapeType="1"/>
            </p:cNvSpPr>
            <p:nvPr/>
          </p:nvSpPr>
          <p:spPr bwMode="auto">
            <a:xfrm flipV="1">
              <a:off x="2891" y="1438"/>
              <a:ext cx="0" cy="287"/>
            </a:xfrm>
            <a:prstGeom prst="line">
              <a:avLst/>
            </a:prstGeom>
            <a:noFill/>
            <a:ln w="5080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6015623" y="2306157"/>
            <a:ext cx="2956629" cy="1587521"/>
            <a:chOff x="3606" y="1394"/>
            <a:chExt cx="2017" cy="1083"/>
          </a:xfrm>
        </p:grpSpPr>
        <p:sp>
          <p:nvSpPr>
            <p:cNvPr id="11284" name="Rectangle 11"/>
            <p:cNvSpPr>
              <a:spLocks noChangeArrowheads="1"/>
            </p:cNvSpPr>
            <p:nvPr/>
          </p:nvSpPr>
          <p:spPr bwMode="auto">
            <a:xfrm>
              <a:off x="4094" y="1394"/>
              <a:ext cx="1529" cy="10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lnSpc>
                  <a:spcPct val="80000"/>
                </a:lnSpc>
                <a:spcAft>
                  <a:spcPct val="15000"/>
                </a:spcAft>
              </a:pPr>
              <a:r>
                <a:rPr lang="en-US" altLang="zh-CN" sz="1662" b="1">
                  <a:ea typeface="SimSun" panose="02010600030101010101" pitchFamily="2" charset="-122"/>
                </a:rPr>
                <a:t>Customers</a:t>
              </a:r>
              <a:endParaRPr lang="en-US" altLang="zh-CN" sz="1477" b="1">
                <a:ea typeface="SimSun" panose="02010600030101010101" pitchFamily="2" charset="-122"/>
              </a:endParaRP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Appropriate product or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</a:pPr>
              <a:r>
                <a:rPr lang="en-US" altLang="zh-CN" sz="1477">
                  <a:ea typeface="SimSun" panose="02010600030101010101" pitchFamily="2" charset="-122"/>
                </a:rPr>
                <a:t>  service specification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Consistent quality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Fast delivery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Dependable delivery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Acceptable price</a:t>
              </a:r>
            </a:p>
          </p:txBody>
        </p:sp>
        <p:sp>
          <p:nvSpPr>
            <p:cNvPr id="11285" name="Line 13"/>
            <p:cNvSpPr>
              <a:spLocks noChangeShapeType="1"/>
            </p:cNvSpPr>
            <p:nvPr/>
          </p:nvSpPr>
          <p:spPr bwMode="auto">
            <a:xfrm flipV="1">
              <a:off x="3606" y="1888"/>
              <a:ext cx="440" cy="42"/>
            </a:xfrm>
            <a:prstGeom prst="line">
              <a:avLst/>
            </a:prstGeom>
            <a:noFill/>
            <a:ln w="5080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</p:grpSp>
      <p:grpSp>
        <p:nvGrpSpPr>
          <p:cNvPr id="4" name="Group 24"/>
          <p:cNvGrpSpPr>
            <a:grpSpLocks/>
          </p:cNvGrpSpPr>
          <p:nvPr/>
        </p:nvGrpSpPr>
        <p:grpSpPr bwMode="auto">
          <a:xfrm>
            <a:off x="1310230" y="2306155"/>
            <a:ext cx="2597494" cy="1372040"/>
            <a:chOff x="396" y="1394"/>
            <a:chExt cx="1772" cy="936"/>
          </a:xfrm>
        </p:grpSpPr>
        <p:sp>
          <p:nvSpPr>
            <p:cNvPr id="11282" name="Rectangle 8"/>
            <p:cNvSpPr>
              <a:spLocks noChangeArrowheads="1"/>
            </p:cNvSpPr>
            <p:nvPr/>
          </p:nvSpPr>
          <p:spPr bwMode="auto">
            <a:xfrm>
              <a:off x="396" y="1394"/>
              <a:ext cx="1326" cy="9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lnSpc>
                  <a:spcPct val="80000"/>
                </a:lnSpc>
                <a:spcAft>
                  <a:spcPct val="15000"/>
                </a:spcAft>
              </a:pPr>
              <a:r>
                <a:rPr lang="en-US" altLang="zh-CN" sz="1662" b="1">
                  <a:ea typeface="SimSun" panose="02010600030101010101" pitchFamily="2" charset="-122"/>
                </a:rPr>
                <a:t>Suppliers</a:t>
              </a:r>
              <a:endParaRPr lang="en-US" altLang="zh-CN" sz="1477" b="1">
                <a:ea typeface="SimSun" panose="02010600030101010101" pitchFamily="2" charset="-122"/>
              </a:endParaRP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Continue business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Develop supplier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</a:pPr>
              <a:r>
                <a:rPr lang="en-US" altLang="zh-CN" sz="1477">
                  <a:ea typeface="SimSun" panose="02010600030101010101" pitchFamily="2" charset="-122"/>
                </a:rPr>
                <a:t>  capability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Provide transparent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</a:pPr>
              <a:r>
                <a:rPr lang="en-US" altLang="zh-CN" sz="1477">
                  <a:ea typeface="SimSun" panose="02010600030101010101" pitchFamily="2" charset="-122"/>
                </a:rPr>
                <a:t>  information</a:t>
              </a:r>
            </a:p>
          </p:txBody>
        </p:sp>
        <p:sp>
          <p:nvSpPr>
            <p:cNvPr id="11283" name="Line 14"/>
            <p:cNvSpPr>
              <a:spLocks noChangeShapeType="1"/>
            </p:cNvSpPr>
            <p:nvPr/>
          </p:nvSpPr>
          <p:spPr bwMode="auto">
            <a:xfrm flipH="1" flipV="1">
              <a:off x="1677" y="1888"/>
              <a:ext cx="491" cy="37"/>
            </a:xfrm>
            <a:prstGeom prst="line">
              <a:avLst/>
            </a:prstGeom>
            <a:noFill/>
            <a:ln w="5080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</p:grpSp>
      <p:grpSp>
        <p:nvGrpSpPr>
          <p:cNvPr id="5" name="Group 23"/>
          <p:cNvGrpSpPr>
            <a:grpSpLocks/>
          </p:cNvGrpSpPr>
          <p:nvPr/>
        </p:nvGrpSpPr>
        <p:grpSpPr bwMode="auto">
          <a:xfrm>
            <a:off x="2154564" y="3720708"/>
            <a:ext cx="2332175" cy="1901214"/>
            <a:chOff x="972" y="2359"/>
            <a:chExt cx="1591" cy="1297"/>
          </a:xfrm>
        </p:grpSpPr>
        <p:sp>
          <p:nvSpPr>
            <p:cNvPr id="11280" name="Rectangle 9"/>
            <p:cNvSpPr>
              <a:spLocks noChangeArrowheads="1"/>
            </p:cNvSpPr>
            <p:nvPr/>
          </p:nvSpPr>
          <p:spPr bwMode="auto">
            <a:xfrm>
              <a:off x="972" y="2891"/>
              <a:ext cx="1476" cy="7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>
              <a:spAutoFit/>
            </a:bodyPr>
            <a:lstStyle>
              <a:lvl1pPr eaLnBrk="0" hangingPunct="0">
                <a:tabLst>
                  <a:tab pos="889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tabLst>
                  <a:tab pos="889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tabLst>
                  <a:tab pos="889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tabLst>
                  <a:tab pos="889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tabLst>
                  <a:tab pos="889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89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89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89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88900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lnSpc>
                  <a:spcPct val="80000"/>
                </a:lnSpc>
                <a:spcAft>
                  <a:spcPct val="15000"/>
                </a:spcAft>
              </a:pPr>
              <a:r>
                <a:rPr lang="en-US" altLang="zh-CN" sz="1662" b="1">
                  <a:ea typeface="SimSun" panose="02010600030101010101" pitchFamily="2" charset="-122"/>
                </a:rPr>
                <a:t>Shareholders</a:t>
              </a:r>
              <a:endParaRPr lang="en-US" altLang="zh-CN" sz="1477" b="1">
                <a:ea typeface="SimSun" panose="02010600030101010101" pitchFamily="2" charset="-122"/>
              </a:endParaRP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Economic value from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</a:pPr>
              <a:r>
                <a:rPr lang="en-US" altLang="zh-CN" sz="1477">
                  <a:ea typeface="SimSun" panose="02010600030101010101" pitchFamily="2" charset="-122"/>
                </a:rPr>
                <a:t>  investment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Ethical value from  	investment</a:t>
              </a:r>
            </a:p>
          </p:txBody>
        </p:sp>
        <p:sp>
          <p:nvSpPr>
            <p:cNvPr id="11281" name="Line 15"/>
            <p:cNvSpPr>
              <a:spLocks noChangeShapeType="1"/>
            </p:cNvSpPr>
            <p:nvPr/>
          </p:nvSpPr>
          <p:spPr bwMode="auto">
            <a:xfrm flipH="1">
              <a:off x="2028" y="2359"/>
              <a:ext cx="535" cy="527"/>
            </a:xfrm>
            <a:prstGeom prst="line">
              <a:avLst/>
            </a:prstGeom>
            <a:noFill/>
            <a:ln w="5080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</p:grpSp>
      <p:grpSp>
        <p:nvGrpSpPr>
          <p:cNvPr id="6" name="Group 22"/>
          <p:cNvGrpSpPr>
            <a:grpSpLocks/>
          </p:cNvGrpSpPr>
          <p:nvPr/>
        </p:nvGrpSpPr>
        <p:grpSpPr bwMode="auto">
          <a:xfrm>
            <a:off x="5457133" y="3706049"/>
            <a:ext cx="2783657" cy="1952518"/>
            <a:chOff x="3225" y="2349"/>
            <a:chExt cx="1899" cy="1332"/>
          </a:xfrm>
        </p:grpSpPr>
        <p:sp>
          <p:nvSpPr>
            <p:cNvPr id="11278" name="Rectangle 10"/>
            <p:cNvSpPr>
              <a:spLocks noChangeArrowheads="1"/>
            </p:cNvSpPr>
            <p:nvPr/>
          </p:nvSpPr>
          <p:spPr bwMode="auto">
            <a:xfrm>
              <a:off x="3450" y="2893"/>
              <a:ext cx="1674" cy="7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lnSpc>
                  <a:spcPct val="80000"/>
                </a:lnSpc>
                <a:spcAft>
                  <a:spcPct val="15000"/>
                </a:spcAft>
              </a:pPr>
              <a:r>
                <a:rPr lang="en-US" altLang="zh-CN" sz="1662" b="1">
                  <a:ea typeface="SimSun" panose="02010600030101010101" pitchFamily="2" charset="-122"/>
                </a:rPr>
                <a:t>Employees</a:t>
              </a:r>
              <a:endParaRPr lang="en-US" altLang="zh-CN" sz="1477" b="1">
                <a:ea typeface="SimSun" panose="02010600030101010101" pitchFamily="2" charset="-122"/>
              </a:endParaRP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Continuous employment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Fair pay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Good working conditions</a:t>
              </a:r>
            </a:p>
            <a:p>
              <a:pPr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/>
                <a:buNone/>
              </a:pPr>
              <a:r>
                <a:rPr lang="en-US" altLang="zh-CN" sz="1477">
                  <a:ea typeface="SimSun" panose="02010600030101010101" pitchFamily="2" charset="-122"/>
                </a:rPr>
                <a:t>Personal development</a:t>
              </a:r>
            </a:p>
          </p:txBody>
        </p:sp>
        <p:sp>
          <p:nvSpPr>
            <p:cNvPr id="11279" name="Line 16"/>
            <p:cNvSpPr>
              <a:spLocks noChangeShapeType="1"/>
            </p:cNvSpPr>
            <p:nvPr/>
          </p:nvSpPr>
          <p:spPr bwMode="auto">
            <a:xfrm>
              <a:off x="3225" y="2349"/>
              <a:ext cx="535" cy="527"/>
            </a:xfrm>
            <a:prstGeom prst="line">
              <a:avLst/>
            </a:prstGeom>
            <a:noFill/>
            <a:ln w="5080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</p:grpSp>
      <p:sp>
        <p:nvSpPr>
          <p:cNvPr id="11276" name="AutoShape 17"/>
          <p:cNvSpPr>
            <a:spLocks noChangeArrowheads="1"/>
          </p:cNvSpPr>
          <p:nvPr/>
        </p:nvSpPr>
        <p:spPr bwMode="auto">
          <a:xfrm>
            <a:off x="4049912" y="3128502"/>
            <a:ext cx="357668" cy="287307"/>
          </a:xfrm>
          <a:prstGeom prst="rightArrow">
            <a:avLst>
              <a:gd name="adj1" fmla="val 50000"/>
              <a:gd name="adj2" fmla="val 31140"/>
            </a:avLst>
          </a:prstGeom>
          <a:solidFill>
            <a:srgbClr val="66FF9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11277" name="AutoShape 18"/>
          <p:cNvSpPr>
            <a:spLocks noChangeArrowheads="1"/>
          </p:cNvSpPr>
          <p:nvPr/>
        </p:nvSpPr>
        <p:spPr bwMode="auto">
          <a:xfrm>
            <a:off x="5527493" y="3128502"/>
            <a:ext cx="357668" cy="287307"/>
          </a:xfrm>
          <a:prstGeom prst="rightArrow">
            <a:avLst>
              <a:gd name="adj1" fmla="val 50000"/>
              <a:gd name="adj2" fmla="val 31140"/>
            </a:avLst>
          </a:prstGeom>
          <a:solidFill>
            <a:srgbClr val="66FF9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0202993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1"/>
          <p:cNvGrpSpPr>
            <a:grpSpLocks/>
          </p:cNvGrpSpPr>
          <p:nvPr/>
        </p:nvGrpSpPr>
        <p:grpSpPr bwMode="auto">
          <a:xfrm>
            <a:off x="6858492" y="1501402"/>
            <a:ext cx="1436537" cy="3588412"/>
            <a:chOff x="4181" y="845"/>
            <a:chExt cx="980" cy="2448"/>
          </a:xfrm>
        </p:grpSpPr>
        <p:sp>
          <p:nvSpPr>
            <p:cNvPr id="12317" name="AutoShape 3"/>
            <p:cNvSpPr>
              <a:spLocks noChangeArrowheads="1"/>
            </p:cNvSpPr>
            <p:nvPr/>
          </p:nvSpPr>
          <p:spPr bwMode="auto">
            <a:xfrm rot="5391915">
              <a:off x="3342" y="1684"/>
              <a:ext cx="2448" cy="770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12700">
              <a:solidFill>
                <a:schemeClr val="tx1"/>
              </a:solidFill>
              <a:miter lim="800000"/>
              <a:headEnd/>
              <a:tailEnd type="none" w="lg" len="lg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2318" name="Text Box 4"/>
            <p:cNvSpPr txBox="1">
              <a:spLocks noChangeArrowheads="1"/>
            </p:cNvSpPr>
            <p:nvPr/>
          </p:nvSpPr>
          <p:spPr bwMode="auto">
            <a:xfrm rot="16136432">
              <a:off x="4299" y="1950"/>
              <a:ext cx="1488" cy="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662" i="1">
                  <a:ea typeface="SimSun" panose="02010600030101010101" pitchFamily="2" charset="-122"/>
                </a:rPr>
                <a:t>Competitiveness</a:t>
              </a:r>
            </a:p>
          </p:txBody>
        </p:sp>
      </p:grpSp>
      <p:sp>
        <p:nvSpPr>
          <p:cNvPr id="12291" name="Text Box 19"/>
          <p:cNvSpPr txBox="1">
            <a:spLocks noChangeArrowheads="1"/>
          </p:cNvSpPr>
          <p:nvPr/>
        </p:nvSpPr>
        <p:spPr bwMode="auto">
          <a:xfrm>
            <a:off x="1351275" y="670263"/>
            <a:ext cx="7176823" cy="660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 type="none" w="med" len="lg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47">
                <a:ea typeface="SimSun" panose="02010600030101010101" pitchFamily="2" charset="-122"/>
              </a:rPr>
              <a:t>The Operations function can provide a competitive advantage through its performance at the five competitive objectives</a:t>
            </a:r>
          </a:p>
        </p:txBody>
      </p:sp>
      <p:grpSp>
        <p:nvGrpSpPr>
          <p:cNvPr id="3" name="Group 26"/>
          <p:cNvGrpSpPr>
            <a:grpSpLocks/>
          </p:cNvGrpSpPr>
          <p:nvPr/>
        </p:nvGrpSpPr>
        <p:grpSpPr bwMode="auto">
          <a:xfrm>
            <a:off x="1648843" y="1502868"/>
            <a:ext cx="5064527" cy="716803"/>
            <a:chOff x="627" y="846"/>
            <a:chExt cx="3455" cy="489"/>
          </a:xfrm>
        </p:grpSpPr>
        <p:sp>
          <p:nvSpPr>
            <p:cNvPr id="12313" name="Rectangle 2"/>
            <p:cNvSpPr>
              <a:spLocks noChangeArrowheads="1"/>
            </p:cNvSpPr>
            <p:nvPr/>
          </p:nvSpPr>
          <p:spPr bwMode="auto">
            <a:xfrm>
              <a:off x="627" y="846"/>
              <a:ext cx="3455" cy="489"/>
            </a:xfrm>
            <a:prstGeom prst="rect">
              <a:avLst/>
            </a:prstGeom>
            <a:solidFill>
              <a:srgbClr val="CCFF99"/>
            </a:solidFill>
            <a:ln w="12700">
              <a:solidFill>
                <a:schemeClr val="tx1"/>
              </a:solidFill>
              <a:miter lim="800000"/>
              <a:headEnd/>
              <a:tailEnd type="none" w="lg" len="lg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2314" name="Text Box 17"/>
            <p:cNvSpPr txBox="1">
              <a:spLocks noChangeArrowheads="1"/>
            </p:cNvSpPr>
            <p:nvPr/>
          </p:nvSpPr>
          <p:spPr bwMode="auto">
            <a:xfrm>
              <a:off x="975" y="981"/>
              <a:ext cx="570" cy="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>
                <a:spcBef>
                  <a:spcPct val="50000"/>
                </a:spcBef>
              </a:pPr>
              <a:r>
                <a:rPr lang="en-US" altLang="zh-CN" sz="1477" i="1">
                  <a:ea typeface="SimSun" panose="02010600030101010101" pitchFamily="2" charset="-122"/>
                </a:rPr>
                <a:t>Quality</a:t>
              </a:r>
            </a:p>
          </p:txBody>
        </p:sp>
        <p:sp>
          <p:nvSpPr>
            <p:cNvPr id="12315" name="Line 18"/>
            <p:cNvSpPr>
              <a:spLocks noChangeShapeType="1"/>
            </p:cNvSpPr>
            <p:nvPr/>
          </p:nvSpPr>
          <p:spPr bwMode="auto">
            <a:xfrm>
              <a:off x="1637" y="1117"/>
              <a:ext cx="478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zh-CN" altLang="en-US" sz="1662"/>
            </a:p>
          </p:txBody>
        </p:sp>
        <p:sp>
          <p:nvSpPr>
            <p:cNvPr id="12316" name="Text Box 20"/>
            <p:cNvSpPr txBox="1">
              <a:spLocks noChangeArrowheads="1"/>
            </p:cNvSpPr>
            <p:nvPr/>
          </p:nvSpPr>
          <p:spPr bwMode="auto">
            <a:xfrm>
              <a:off x="2163" y="990"/>
              <a:ext cx="1488" cy="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 type="none" w="med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477" i="1">
                  <a:ea typeface="SimSun" panose="02010600030101010101" pitchFamily="2" charset="-122"/>
                </a:rPr>
                <a:t>Being RIGHT</a:t>
              </a:r>
            </a:p>
          </p:txBody>
        </p:sp>
      </p:grpSp>
      <p:grpSp>
        <p:nvGrpSpPr>
          <p:cNvPr id="4" name="Group 27"/>
          <p:cNvGrpSpPr>
            <a:grpSpLocks/>
          </p:cNvGrpSpPr>
          <p:nvPr/>
        </p:nvGrpSpPr>
        <p:grpSpPr bwMode="auto">
          <a:xfrm>
            <a:off x="1648843" y="2206477"/>
            <a:ext cx="5065993" cy="703610"/>
            <a:chOff x="627" y="1326"/>
            <a:chExt cx="3456" cy="480"/>
          </a:xfrm>
        </p:grpSpPr>
        <p:sp>
          <p:nvSpPr>
            <p:cNvPr id="12309" name="Rectangle 5"/>
            <p:cNvSpPr>
              <a:spLocks noChangeArrowheads="1"/>
            </p:cNvSpPr>
            <p:nvPr/>
          </p:nvSpPr>
          <p:spPr bwMode="auto">
            <a:xfrm>
              <a:off x="627" y="1326"/>
              <a:ext cx="3456" cy="480"/>
            </a:xfrm>
            <a:prstGeom prst="rect">
              <a:avLst/>
            </a:prstGeom>
            <a:solidFill>
              <a:srgbClr val="66FF99"/>
            </a:solidFill>
            <a:ln w="12700">
              <a:solidFill>
                <a:schemeClr val="tx1"/>
              </a:solidFill>
              <a:miter lim="800000"/>
              <a:headEnd/>
              <a:tailEnd type="none" w="lg" len="lg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2310" name="Text Box 8"/>
            <p:cNvSpPr txBox="1">
              <a:spLocks noChangeArrowheads="1"/>
            </p:cNvSpPr>
            <p:nvPr/>
          </p:nvSpPr>
          <p:spPr bwMode="auto">
            <a:xfrm>
              <a:off x="975" y="1479"/>
              <a:ext cx="571" cy="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>
                <a:spcBef>
                  <a:spcPct val="50000"/>
                </a:spcBef>
              </a:pPr>
              <a:r>
                <a:rPr lang="en-US" altLang="zh-CN" sz="1477" i="1">
                  <a:ea typeface="SimSun" panose="02010600030101010101" pitchFamily="2" charset="-122"/>
                </a:rPr>
                <a:t>Speed</a:t>
              </a:r>
            </a:p>
          </p:txBody>
        </p:sp>
        <p:sp>
          <p:nvSpPr>
            <p:cNvPr id="12311" name="Line 16"/>
            <p:cNvSpPr>
              <a:spLocks noChangeShapeType="1"/>
            </p:cNvSpPr>
            <p:nvPr/>
          </p:nvSpPr>
          <p:spPr bwMode="auto">
            <a:xfrm>
              <a:off x="1637" y="1566"/>
              <a:ext cx="478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zh-CN" altLang="en-US" sz="1662"/>
            </a:p>
          </p:txBody>
        </p:sp>
        <p:sp>
          <p:nvSpPr>
            <p:cNvPr id="12312" name="Text Box 21"/>
            <p:cNvSpPr txBox="1">
              <a:spLocks noChangeArrowheads="1"/>
            </p:cNvSpPr>
            <p:nvPr/>
          </p:nvSpPr>
          <p:spPr bwMode="auto">
            <a:xfrm>
              <a:off x="2163" y="1450"/>
              <a:ext cx="1488" cy="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 type="none" w="med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477" i="1">
                  <a:ea typeface="SimSun" panose="02010600030101010101" pitchFamily="2" charset="-122"/>
                </a:rPr>
                <a:t>Being FAST</a:t>
              </a:r>
            </a:p>
          </p:txBody>
        </p:sp>
      </p:grpSp>
      <p:grpSp>
        <p:nvGrpSpPr>
          <p:cNvPr id="5" name="Group 28"/>
          <p:cNvGrpSpPr>
            <a:grpSpLocks/>
          </p:cNvGrpSpPr>
          <p:nvPr/>
        </p:nvGrpSpPr>
        <p:grpSpPr bwMode="auto">
          <a:xfrm>
            <a:off x="1493463" y="2910089"/>
            <a:ext cx="5221374" cy="773971"/>
            <a:chOff x="521" y="1806"/>
            <a:chExt cx="3562" cy="528"/>
          </a:xfrm>
        </p:grpSpPr>
        <p:sp>
          <p:nvSpPr>
            <p:cNvPr id="12305" name="Rectangle 6"/>
            <p:cNvSpPr>
              <a:spLocks noChangeArrowheads="1"/>
            </p:cNvSpPr>
            <p:nvPr/>
          </p:nvSpPr>
          <p:spPr bwMode="auto">
            <a:xfrm>
              <a:off x="627" y="1806"/>
              <a:ext cx="3456" cy="528"/>
            </a:xfrm>
            <a:prstGeom prst="rect">
              <a:avLst/>
            </a:prstGeom>
            <a:solidFill>
              <a:srgbClr val="99CCFF"/>
            </a:solidFill>
            <a:ln w="12700">
              <a:solidFill>
                <a:schemeClr val="tx1"/>
              </a:solidFill>
              <a:miter lim="800000"/>
              <a:headEnd/>
              <a:tailEnd type="none" w="lg" len="lg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2306" name="Text Box 14"/>
            <p:cNvSpPr txBox="1">
              <a:spLocks noChangeArrowheads="1"/>
            </p:cNvSpPr>
            <p:nvPr/>
          </p:nvSpPr>
          <p:spPr bwMode="auto">
            <a:xfrm>
              <a:off x="521" y="1958"/>
              <a:ext cx="1024" cy="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>
                <a:spcBef>
                  <a:spcPct val="50000"/>
                </a:spcBef>
              </a:pPr>
              <a:r>
                <a:rPr lang="en-US" altLang="zh-CN" sz="1477" i="1">
                  <a:ea typeface="SimSun" panose="02010600030101010101" pitchFamily="2" charset="-122"/>
                </a:rPr>
                <a:t>Dependability</a:t>
              </a:r>
            </a:p>
          </p:txBody>
        </p:sp>
        <p:sp>
          <p:nvSpPr>
            <p:cNvPr id="12307" name="Line 15"/>
            <p:cNvSpPr>
              <a:spLocks noChangeShapeType="1"/>
            </p:cNvSpPr>
            <p:nvPr/>
          </p:nvSpPr>
          <p:spPr bwMode="auto">
            <a:xfrm>
              <a:off x="1635" y="2046"/>
              <a:ext cx="478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zh-CN" altLang="en-US" sz="1662"/>
            </a:p>
          </p:txBody>
        </p:sp>
        <p:sp>
          <p:nvSpPr>
            <p:cNvPr id="12308" name="Text Box 22"/>
            <p:cNvSpPr txBox="1">
              <a:spLocks noChangeArrowheads="1"/>
            </p:cNvSpPr>
            <p:nvPr/>
          </p:nvSpPr>
          <p:spPr bwMode="auto">
            <a:xfrm>
              <a:off x="2163" y="1954"/>
              <a:ext cx="1488" cy="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 type="none" w="med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477" i="1">
                  <a:ea typeface="SimSun" panose="02010600030101010101" pitchFamily="2" charset="-122"/>
                </a:rPr>
                <a:t>Being ON TIME</a:t>
              </a:r>
            </a:p>
          </p:txBody>
        </p:sp>
      </p:grpSp>
      <p:grpSp>
        <p:nvGrpSpPr>
          <p:cNvPr id="6" name="Group 30"/>
          <p:cNvGrpSpPr>
            <a:grpSpLocks/>
          </p:cNvGrpSpPr>
          <p:nvPr/>
        </p:nvGrpSpPr>
        <p:grpSpPr bwMode="auto">
          <a:xfrm>
            <a:off x="1650309" y="4387669"/>
            <a:ext cx="5065993" cy="703610"/>
            <a:chOff x="627" y="2814"/>
            <a:chExt cx="3456" cy="480"/>
          </a:xfrm>
        </p:grpSpPr>
        <p:sp>
          <p:nvSpPr>
            <p:cNvPr id="12301" name="Rectangle 10"/>
            <p:cNvSpPr>
              <a:spLocks noChangeArrowheads="1"/>
            </p:cNvSpPr>
            <p:nvPr/>
          </p:nvSpPr>
          <p:spPr bwMode="auto">
            <a:xfrm>
              <a:off x="627" y="2814"/>
              <a:ext cx="3456" cy="480"/>
            </a:xfrm>
            <a:prstGeom prst="rect">
              <a:avLst/>
            </a:prstGeom>
            <a:solidFill>
              <a:srgbClr val="66FFFF"/>
            </a:solidFill>
            <a:ln w="12700">
              <a:solidFill>
                <a:schemeClr val="tx1"/>
              </a:solidFill>
              <a:miter lim="800000"/>
              <a:headEnd/>
              <a:tailEnd type="none" w="lg" len="lg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2302" name="Text Box 11"/>
            <p:cNvSpPr txBox="1">
              <a:spLocks noChangeArrowheads="1"/>
            </p:cNvSpPr>
            <p:nvPr/>
          </p:nvSpPr>
          <p:spPr bwMode="auto">
            <a:xfrm>
              <a:off x="1111" y="2898"/>
              <a:ext cx="435" cy="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>
                <a:spcBef>
                  <a:spcPct val="50000"/>
                </a:spcBef>
              </a:pPr>
              <a:r>
                <a:rPr lang="en-US" altLang="zh-CN" sz="1477" i="1">
                  <a:ea typeface="SimSun" panose="02010600030101010101" pitchFamily="2" charset="-122"/>
                </a:rPr>
                <a:t>Cost</a:t>
              </a:r>
            </a:p>
          </p:txBody>
        </p:sp>
        <p:sp>
          <p:nvSpPr>
            <p:cNvPr id="12303" name="Line 12"/>
            <p:cNvSpPr>
              <a:spLocks noChangeShapeType="1"/>
            </p:cNvSpPr>
            <p:nvPr/>
          </p:nvSpPr>
          <p:spPr bwMode="auto">
            <a:xfrm>
              <a:off x="1637" y="3006"/>
              <a:ext cx="478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zh-CN" altLang="en-US" sz="1662"/>
            </a:p>
          </p:txBody>
        </p:sp>
        <p:sp>
          <p:nvSpPr>
            <p:cNvPr id="12304" name="Text Box 24"/>
            <p:cNvSpPr txBox="1">
              <a:spLocks noChangeArrowheads="1"/>
            </p:cNvSpPr>
            <p:nvPr/>
          </p:nvSpPr>
          <p:spPr bwMode="auto">
            <a:xfrm>
              <a:off x="2163" y="2946"/>
              <a:ext cx="1680" cy="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 type="none" w="med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477" i="1">
                  <a:ea typeface="SimSun" panose="02010600030101010101" pitchFamily="2" charset="-122"/>
                </a:rPr>
                <a:t>Being PRODUCTIVE</a:t>
              </a:r>
            </a:p>
          </p:txBody>
        </p:sp>
      </p:grpSp>
      <p:grpSp>
        <p:nvGrpSpPr>
          <p:cNvPr id="7" name="Group 29"/>
          <p:cNvGrpSpPr>
            <a:grpSpLocks/>
          </p:cNvGrpSpPr>
          <p:nvPr/>
        </p:nvGrpSpPr>
        <p:grpSpPr bwMode="auto">
          <a:xfrm>
            <a:off x="1560891" y="3670868"/>
            <a:ext cx="5153944" cy="716802"/>
            <a:chOff x="567" y="2325"/>
            <a:chExt cx="3516" cy="489"/>
          </a:xfrm>
        </p:grpSpPr>
        <p:sp>
          <p:nvSpPr>
            <p:cNvPr id="12297" name="Rectangle 7"/>
            <p:cNvSpPr>
              <a:spLocks noChangeArrowheads="1"/>
            </p:cNvSpPr>
            <p:nvPr/>
          </p:nvSpPr>
          <p:spPr bwMode="auto">
            <a:xfrm>
              <a:off x="627" y="2325"/>
              <a:ext cx="3456" cy="489"/>
            </a:xfrm>
            <a:prstGeom prst="rect">
              <a:avLst/>
            </a:prstGeom>
            <a:solidFill>
              <a:srgbClr val="66CCFF"/>
            </a:solidFill>
            <a:ln w="12700">
              <a:solidFill>
                <a:schemeClr val="tx1"/>
              </a:solidFill>
              <a:miter lim="800000"/>
              <a:headEnd/>
              <a:tailEnd type="none" w="lg" len="lg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2298" name="Line 13"/>
            <p:cNvSpPr>
              <a:spLocks noChangeShapeType="1"/>
            </p:cNvSpPr>
            <p:nvPr/>
          </p:nvSpPr>
          <p:spPr bwMode="auto">
            <a:xfrm>
              <a:off x="1637" y="2526"/>
              <a:ext cx="478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zh-CN" altLang="en-US" sz="1662"/>
            </a:p>
          </p:txBody>
        </p:sp>
        <p:sp>
          <p:nvSpPr>
            <p:cNvPr id="12299" name="Text Box 23"/>
            <p:cNvSpPr txBox="1">
              <a:spLocks noChangeArrowheads="1"/>
            </p:cNvSpPr>
            <p:nvPr/>
          </p:nvSpPr>
          <p:spPr bwMode="auto">
            <a:xfrm>
              <a:off x="2163" y="2458"/>
              <a:ext cx="1680" cy="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 type="none" w="med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477" i="1">
                  <a:ea typeface="SimSun" panose="02010600030101010101" pitchFamily="2" charset="-122"/>
                </a:rPr>
                <a:t>Being ABLE TO CHANGE</a:t>
              </a:r>
            </a:p>
          </p:txBody>
        </p:sp>
        <p:sp>
          <p:nvSpPr>
            <p:cNvPr id="12300" name="Text Box 25"/>
            <p:cNvSpPr txBox="1">
              <a:spLocks noChangeArrowheads="1"/>
            </p:cNvSpPr>
            <p:nvPr/>
          </p:nvSpPr>
          <p:spPr bwMode="auto">
            <a:xfrm>
              <a:off x="567" y="2423"/>
              <a:ext cx="957" cy="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>
                <a:spcBef>
                  <a:spcPct val="50000"/>
                </a:spcBef>
              </a:pPr>
              <a:r>
                <a:rPr lang="en-US" altLang="zh-CN" sz="1477" i="1">
                  <a:ea typeface="SimSun" panose="02010600030101010101" pitchFamily="2" charset="-122"/>
                </a:rPr>
                <a:t>Flexibility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35216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ChangeArrowheads="1"/>
          </p:cNvSpPr>
          <p:nvPr/>
        </p:nvSpPr>
        <p:spPr bwMode="auto">
          <a:xfrm>
            <a:off x="1228143" y="708375"/>
            <a:ext cx="7446541" cy="764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2216">
                <a:solidFill>
                  <a:srgbClr val="000000"/>
                </a:solidFill>
                <a:ea typeface="SimSun" panose="02010600030101010101" pitchFamily="2" charset="-122"/>
              </a:rPr>
              <a:t>What do the terms quality, speed, dependability, flexibility and cost mean in the context of operations?</a:t>
            </a:r>
          </a:p>
        </p:txBody>
      </p:sp>
      <p:sp>
        <p:nvSpPr>
          <p:cNvPr id="13315" name="Rectangle 5"/>
          <p:cNvSpPr>
            <a:spLocks noChangeArrowheads="1"/>
          </p:cNvSpPr>
          <p:nvPr/>
        </p:nvSpPr>
        <p:spPr bwMode="auto">
          <a:xfrm>
            <a:off x="1339548" y="5094211"/>
            <a:ext cx="6133135" cy="199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13316" name="Freeform 7"/>
          <p:cNvSpPr>
            <a:spLocks/>
          </p:cNvSpPr>
          <p:nvPr/>
        </p:nvSpPr>
        <p:spPr bwMode="auto">
          <a:xfrm>
            <a:off x="3368289" y="4648591"/>
            <a:ext cx="247730" cy="247730"/>
          </a:xfrm>
          <a:custGeom>
            <a:avLst/>
            <a:gdLst>
              <a:gd name="T0" fmla="*/ 2147483647 w 169"/>
              <a:gd name="T1" fmla="*/ 0 h 169"/>
              <a:gd name="T2" fmla="*/ 2147483647 w 169"/>
              <a:gd name="T3" fmla="*/ 2147483647 h 169"/>
              <a:gd name="T4" fmla="*/ 0 w 169"/>
              <a:gd name="T5" fmla="*/ 2147483647 h 169"/>
              <a:gd name="T6" fmla="*/ 2147483647 w 169"/>
              <a:gd name="T7" fmla="*/ 0 h 169"/>
              <a:gd name="T8" fmla="*/ 0 60000 65536"/>
              <a:gd name="T9" fmla="*/ 0 60000 65536"/>
              <a:gd name="T10" fmla="*/ 0 60000 65536"/>
              <a:gd name="T11" fmla="*/ 0 60000 65536"/>
              <a:gd name="T12" fmla="*/ 0 w 169"/>
              <a:gd name="T13" fmla="*/ 0 h 169"/>
              <a:gd name="T14" fmla="*/ 169 w 169"/>
              <a:gd name="T15" fmla="*/ 169 h 1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69" h="169">
                <a:moveTo>
                  <a:pt x="168" y="0"/>
                </a:moveTo>
                <a:lnTo>
                  <a:pt x="99" y="168"/>
                </a:lnTo>
                <a:lnTo>
                  <a:pt x="0" y="69"/>
                </a:lnTo>
                <a:lnTo>
                  <a:pt x="168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zh-CN" altLang="en-US" sz="1662"/>
          </a:p>
        </p:txBody>
      </p:sp>
      <p:sp>
        <p:nvSpPr>
          <p:cNvPr id="13317" name="Rectangle 8"/>
          <p:cNvSpPr>
            <a:spLocks noChangeArrowheads="1"/>
          </p:cNvSpPr>
          <p:nvPr/>
        </p:nvSpPr>
        <p:spPr bwMode="auto">
          <a:xfrm>
            <a:off x="1339547" y="4355420"/>
            <a:ext cx="7188550" cy="199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13318" name="Rectangle 11"/>
          <p:cNvSpPr>
            <a:spLocks noChangeArrowheads="1"/>
          </p:cNvSpPr>
          <p:nvPr/>
        </p:nvSpPr>
        <p:spPr bwMode="auto">
          <a:xfrm>
            <a:off x="1339547" y="3616629"/>
            <a:ext cx="7294092" cy="199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13319" name="Freeform 15"/>
          <p:cNvSpPr>
            <a:spLocks/>
          </p:cNvSpPr>
          <p:nvPr/>
        </p:nvSpPr>
        <p:spPr bwMode="auto">
          <a:xfrm>
            <a:off x="4107080" y="3909800"/>
            <a:ext cx="247730" cy="247730"/>
          </a:xfrm>
          <a:custGeom>
            <a:avLst/>
            <a:gdLst>
              <a:gd name="T0" fmla="*/ 2147483647 w 169"/>
              <a:gd name="T1" fmla="*/ 0 h 169"/>
              <a:gd name="T2" fmla="*/ 2147483647 w 169"/>
              <a:gd name="T3" fmla="*/ 2147483647 h 169"/>
              <a:gd name="T4" fmla="*/ 0 w 169"/>
              <a:gd name="T5" fmla="*/ 2147483647 h 169"/>
              <a:gd name="T6" fmla="*/ 2147483647 w 169"/>
              <a:gd name="T7" fmla="*/ 0 h 169"/>
              <a:gd name="T8" fmla="*/ 0 60000 65536"/>
              <a:gd name="T9" fmla="*/ 0 60000 65536"/>
              <a:gd name="T10" fmla="*/ 0 60000 65536"/>
              <a:gd name="T11" fmla="*/ 0 60000 65536"/>
              <a:gd name="T12" fmla="*/ 0 w 169"/>
              <a:gd name="T13" fmla="*/ 0 h 169"/>
              <a:gd name="T14" fmla="*/ 169 w 169"/>
              <a:gd name="T15" fmla="*/ 169 h 1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69" h="169">
                <a:moveTo>
                  <a:pt x="168" y="0"/>
                </a:moveTo>
                <a:lnTo>
                  <a:pt x="99" y="168"/>
                </a:lnTo>
                <a:lnTo>
                  <a:pt x="0" y="69"/>
                </a:lnTo>
                <a:lnTo>
                  <a:pt x="168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zh-CN" altLang="en-US" sz="1662"/>
          </a:p>
        </p:txBody>
      </p:sp>
      <p:sp>
        <p:nvSpPr>
          <p:cNvPr id="13320" name="Rectangle 16"/>
          <p:cNvSpPr>
            <a:spLocks noChangeArrowheads="1"/>
          </p:cNvSpPr>
          <p:nvPr/>
        </p:nvSpPr>
        <p:spPr bwMode="auto">
          <a:xfrm>
            <a:off x="1339547" y="2139048"/>
            <a:ext cx="7294092" cy="199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13321" name="Freeform 20"/>
          <p:cNvSpPr>
            <a:spLocks/>
          </p:cNvSpPr>
          <p:nvPr/>
        </p:nvSpPr>
        <p:spPr bwMode="auto">
          <a:xfrm>
            <a:off x="4845870" y="3171010"/>
            <a:ext cx="247730" cy="247730"/>
          </a:xfrm>
          <a:custGeom>
            <a:avLst/>
            <a:gdLst>
              <a:gd name="T0" fmla="*/ 2147483647 w 169"/>
              <a:gd name="T1" fmla="*/ 0 h 169"/>
              <a:gd name="T2" fmla="*/ 2147483647 w 169"/>
              <a:gd name="T3" fmla="*/ 2147483647 h 169"/>
              <a:gd name="T4" fmla="*/ 0 w 169"/>
              <a:gd name="T5" fmla="*/ 2147483647 h 169"/>
              <a:gd name="T6" fmla="*/ 2147483647 w 169"/>
              <a:gd name="T7" fmla="*/ 0 h 169"/>
              <a:gd name="T8" fmla="*/ 0 60000 65536"/>
              <a:gd name="T9" fmla="*/ 0 60000 65536"/>
              <a:gd name="T10" fmla="*/ 0 60000 65536"/>
              <a:gd name="T11" fmla="*/ 0 60000 65536"/>
              <a:gd name="T12" fmla="*/ 0 w 169"/>
              <a:gd name="T13" fmla="*/ 0 h 169"/>
              <a:gd name="T14" fmla="*/ 169 w 169"/>
              <a:gd name="T15" fmla="*/ 169 h 1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69" h="169">
                <a:moveTo>
                  <a:pt x="168" y="0"/>
                </a:moveTo>
                <a:lnTo>
                  <a:pt x="99" y="168"/>
                </a:lnTo>
                <a:lnTo>
                  <a:pt x="0" y="69"/>
                </a:lnTo>
                <a:lnTo>
                  <a:pt x="168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zh-CN" altLang="en-US" sz="1662"/>
          </a:p>
        </p:txBody>
      </p:sp>
      <p:sp>
        <p:nvSpPr>
          <p:cNvPr id="13322" name="Rectangle 21"/>
          <p:cNvSpPr>
            <a:spLocks noChangeArrowheads="1"/>
          </p:cNvSpPr>
          <p:nvPr/>
        </p:nvSpPr>
        <p:spPr bwMode="auto">
          <a:xfrm>
            <a:off x="1339547" y="2877839"/>
            <a:ext cx="7294092" cy="199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13323" name="Freeform 25"/>
          <p:cNvSpPr>
            <a:spLocks/>
          </p:cNvSpPr>
          <p:nvPr/>
        </p:nvSpPr>
        <p:spPr bwMode="auto">
          <a:xfrm>
            <a:off x="5584661" y="2432219"/>
            <a:ext cx="247730" cy="247730"/>
          </a:xfrm>
          <a:custGeom>
            <a:avLst/>
            <a:gdLst>
              <a:gd name="T0" fmla="*/ 2147483647 w 169"/>
              <a:gd name="T1" fmla="*/ 0 h 169"/>
              <a:gd name="T2" fmla="*/ 2147483647 w 169"/>
              <a:gd name="T3" fmla="*/ 2147483647 h 169"/>
              <a:gd name="T4" fmla="*/ 0 w 169"/>
              <a:gd name="T5" fmla="*/ 2147483647 h 169"/>
              <a:gd name="T6" fmla="*/ 2147483647 w 169"/>
              <a:gd name="T7" fmla="*/ 0 h 169"/>
              <a:gd name="T8" fmla="*/ 0 60000 65536"/>
              <a:gd name="T9" fmla="*/ 0 60000 65536"/>
              <a:gd name="T10" fmla="*/ 0 60000 65536"/>
              <a:gd name="T11" fmla="*/ 0 60000 65536"/>
              <a:gd name="T12" fmla="*/ 0 w 169"/>
              <a:gd name="T13" fmla="*/ 0 h 169"/>
              <a:gd name="T14" fmla="*/ 169 w 169"/>
              <a:gd name="T15" fmla="*/ 169 h 1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69" h="169">
                <a:moveTo>
                  <a:pt x="168" y="0"/>
                </a:moveTo>
                <a:lnTo>
                  <a:pt x="99" y="168"/>
                </a:lnTo>
                <a:lnTo>
                  <a:pt x="0" y="69"/>
                </a:lnTo>
                <a:lnTo>
                  <a:pt x="168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zh-CN" altLang="en-US" sz="1662"/>
          </a:p>
        </p:txBody>
      </p:sp>
      <p:grpSp>
        <p:nvGrpSpPr>
          <p:cNvPr id="2" name="Group 40"/>
          <p:cNvGrpSpPr>
            <a:grpSpLocks/>
          </p:cNvGrpSpPr>
          <p:nvPr/>
        </p:nvGrpSpPr>
        <p:grpSpPr bwMode="auto">
          <a:xfrm>
            <a:off x="1427498" y="1696361"/>
            <a:ext cx="6914436" cy="797425"/>
            <a:chOff x="476" y="978"/>
            <a:chExt cx="4717" cy="544"/>
          </a:xfrm>
        </p:grpSpPr>
        <p:sp>
          <p:nvSpPr>
            <p:cNvPr id="13335" name="Line 29"/>
            <p:cNvSpPr>
              <a:spLocks noChangeShapeType="1"/>
            </p:cNvSpPr>
            <p:nvPr/>
          </p:nvSpPr>
          <p:spPr bwMode="auto">
            <a:xfrm flipV="1">
              <a:off x="2971" y="1130"/>
              <a:ext cx="66" cy="392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13336" name="Text Box 30"/>
            <p:cNvSpPr txBox="1">
              <a:spLocks noChangeArrowheads="1"/>
            </p:cNvSpPr>
            <p:nvPr/>
          </p:nvSpPr>
          <p:spPr bwMode="auto">
            <a:xfrm>
              <a:off x="476" y="978"/>
              <a:ext cx="4717" cy="2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zh-CN" sz="1847">
                  <a:ea typeface="SimSun" panose="02010600030101010101" pitchFamily="2" charset="-122"/>
                </a:rPr>
                <a:t>Which enables you to do things cheaply (cost advantage)?</a:t>
              </a:r>
              <a:endParaRPr lang="en-US" altLang="zh-CN" sz="1847">
                <a:ea typeface="SimSun" panose="02010600030101010101" pitchFamily="2" charset="-122"/>
              </a:endParaRPr>
            </a:p>
          </p:txBody>
        </p:sp>
      </p:grpSp>
      <p:grpSp>
        <p:nvGrpSpPr>
          <p:cNvPr id="3" name="Group 39"/>
          <p:cNvGrpSpPr>
            <a:grpSpLocks/>
          </p:cNvGrpSpPr>
          <p:nvPr/>
        </p:nvGrpSpPr>
        <p:grpSpPr bwMode="auto">
          <a:xfrm>
            <a:off x="1427499" y="2397039"/>
            <a:ext cx="7380578" cy="856059"/>
            <a:chOff x="476" y="1456"/>
            <a:chExt cx="5035" cy="584"/>
          </a:xfrm>
        </p:grpSpPr>
        <p:sp>
          <p:nvSpPr>
            <p:cNvPr id="13333" name="Line 28"/>
            <p:cNvSpPr>
              <a:spLocks noChangeShapeType="1"/>
            </p:cNvSpPr>
            <p:nvPr/>
          </p:nvSpPr>
          <p:spPr bwMode="auto">
            <a:xfrm flipV="1">
              <a:off x="2848" y="1648"/>
              <a:ext cx="66" cy="392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13334" name="Text Box 31"/>
            <p:cNvSpPr txBox="1">
              <a:spLocks noChangeArrowheads="1"/>
            </p:cNvSpPr>
            <p:nvPr/>
          </p:nvSpPr>
          <p:spPr bwMode="auto">
            <a:xfrm>
              <a:off x="476" y="1456"/>
              <a:ext cx="5035" cy="2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zh-CN" sz="1847">
                  <a:ea typeface="SimSun" panose="02010600030101010101" pitchFamily="2" charset="-122"/>
                </a:rPr>
                <a:t>Which enables you to change what you do (flexibility advantage)?</a:t>
              </a:r>
              <a:endParaRPr lang="en-US" altLang="zh-CN" sz="1847">
                <a:ea typeface="SimSun" panose="02010600030101010101" pitchFamily="2" charset="-122"/>
              </a:endParaRPr>
            </a:p>
          </p:txBody>
        </p:sp>
      </p:grpSp>
      <p:grpSp>
        <p:nvGrpSpPr>
          <p:cNvPr id="4" name="Group 38"/>
          <p:cNvGrpSpPr>
            <a:grpSpLocks/>
          </p:cNvGrpSpPr>
          <p:nvPr/>
        </p:nvGrpSpPr>
        <p:grpSpPr bwMode="auto">
          <a:xfrm>
            <a:off x="1427499" y="3128503"/>
            <a:ext cx="7380578" cy="875115"/>
            <a:chOff x="476" y="1955"/>
            <a:chExt cx="5035" cy="597"/>
          </a:xfrm>
        </p:grpSpPr>
        <p:sp>
          <p:nvSpPr>
            <p:cNvPr id="13331" name="Line 27"/>
            <p:cNvSpPr>
              <a:spLocks noChangeShapeType="1"/>
            </p:cNvSpPr>
            <p:nvPr/>
          </p:nvSpPr>
          <p:spPr bwMode="auto">
            <a:xfrm flipV="1">
              <a:off x="2723" y="2160"/>
              <a:ext cx="66" cy="392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13332" name="Text Box 32"/>
            <p:cNvSpPr txBox="1">
              <a:spLocks noChangeArrowheads="1"/>
            </p:cNvSpPr>
            <p:nvPr/>
          </p:nvSpPr>
          <p:spPr bwMode="auto">
            <a:xfrm>
              <a:off x="476" y="1955"/>
              <a:ext cx="5035" cy="2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zh-CN" sz="1847">
                  <a:ea typeface="SimSun" panose="02010600030101010101" pitchFamily="2" charset="-122"/>
                </a:rPr>
                <a:t>Which enables you to do things quickly (speed advantage)?</a:t>
              </a:r>
              <a:endParaRPr lang="en-US" altLang="zh-CN" sz="1847">
                <a:ea typeface="SimSun" panose="02010600030101010101" pitchFamily="2" charset="-122"/>
              </a:endParaRPr>
            </a:p>
          </p:txBody>
        </p:sp>
      </p:grpSp>
      <p:grpSp>
        <p:nvGrpSpPr>
          <p:cNvPr id="5" name="Group 37"/>
          <p:cNvGrpSpPr>
            <a:grpSpLocks/>
          </p:cNvGrpSpPr>
          <p:nvPr/>
        </p:nvGrpSpPr>
        <p:grpSpPr bwMode="auto">
          <a:xfrm>
            <a:off x="1427499" y="3895143"/>
            <a:ext cx="7380578" cy="905898"/>
            <a:chOff x="476" y="2478"/>
            <a:chExt cx="5035" cy="618"/>
          </a:xfrm>
        </p:grpSpPr>
        <p:sp>
          <p:nvSpPr>
            <p:cNvPr id="13329" name="Line 26"/>
            <p:cNvSpPr>
              <a:spLocks noChangeShapeType="1"/>
            </p:cNvSpPr>
            <p:nvPr/>
          </p:nvSpPr>
          <p:spPr bwMode="auto">
            <a:xfrm flipV="1">
              <a:off x="2633" y="2704"/>
              <a:ext cx="66" cy="392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13330" name="Text Box 33"/>
            <p:cNvSpPr txBox="1">
              <a:spLocks noChangeArrowheads="1"/>
            </p:cNvSpPr>
            <p:nvPr/>
          </p:nvSpPr>
          <p:spPr bwMode="auto">
            <a:xfrm>
              <a:off x="476" y="2478"/>
              <a:ext cx="5035" cy="2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zh-CN" sz="1847">
                  <a:ea typeface="SimSun" panose="02010600030101010101" pitchFamily="2" charset="-122"/>
                </a:rPr>
                <a:t>Which enables you to do things on time (dependability advantage)?</a:t>
              </a:r>
              <a:endParaRPr lang="en-US" altLang="zh-CN" sz="1847">
                <a:ea typeface="SimSun" panose="02010600030101010101" pitchFamily="2" charset="-122"/>
              </a:endParaRPr>
            </a:p>
          </p:txBody>
        </p:sp>
      </p:grpSp>
      <p:sp>
        <p:nvSpPr>
          <p:cNvPr id="15394" name="Text Box 34"/>
          <p:cNvSpPr txBox="1">
            <a:spLocks noChangeArrowheads="1"/>
          </p:cNvSpPr>
          <p:nvPr/>
        </p:nvSpPr>
        <p:spPr bwMode="auto">
          <a:xfrm>
            <a:off x="1427499" y="4713089"/>
            <a:ext cx="7380578" cy="376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Which enables you to do things right (quality advantage)?</a:t>
            </a:r>
            <a:endParaRPr lang="en-US" altLang="zh-CN" sz="1847">
              <a:ea typeface="SimSun" panose="02010600030101010101" pitchFamily="2" charset="-122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31124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9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4" descr="hospital cropped verysmal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764" y="1343090"/>
            <a:ext cx="3391987" cy="1946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Rectangle 2"/>
          <p:cNvSpPr>
            <a:spLocks noChangeArrowheads="1"/>
          </p:cNvSpPr>
          <p:nvPr/>
        </p:nvSpPr>
        <p:spPr bwMode="auto">
          <a:xfrm>
            <a:off x="1363001" y="6032358"/>
            <a:ext cx="1759025" cy="422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14340" name="Rectangle 3"/>
          <p:cNvSpPr>
            <a:spLocks noChangeArrowheads="1"/>
          </p:cNvSpPr>
          <p:nvPr/>
        </p:nvSpPr>
        <p:spPr bwMode="auto">
          <a:xfrm>
            <a:off x="3614553" y="6032358"/>
            <a:ext cx="2673718" cy="422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14341" name="Rectangle 4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Quality mean in …</a:t>
            </a:r>
          </a:p>
        </p:txBody>
      </p:sp>
      <p:grpSp>
        <p:nvGrpSpPr>
          <p:cNvPr id="14342" name="Group 63"/>
          <p:cNvGrpSpPr>
            <a:grpSpLocks/>
          </p:cNvGrpSpPr>
          <p:nvPr/>
        </p:nvGrpSpPr>
        <p:grpSpPr bwMode="auto">
          <a:xfrm>
            <a:off x="1653242" y="3496429"/>
            <a:ext cx="6880721" cy="464676"/>
            <a:chOff x="630" y="2206"/>
            <a:chExt cx="4694" cy="317"/>
          </a:xfrm>
        </p:grpSpPr>
        <p:sp>
          <p:nvSpPr>
            <p:cNvPr id="14354" name="Rectangle 6"/>
            <p:cNvSpPr>
              <a:spLocks noChangeArrowheads="1"/>
            </p:cNvSpPr>
            <p:nvPr/>
          </p:nvSpPr>
          <p:spPr bwMode="auto">
            <a:xfrm>
              <a:off x="788" y="2206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Patients receive the most appropriate treatment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14355" name="Oval 18"/>
            <p:cNvSpPr>
              <a:spLocks noChangeArrowheads="1"/>
            </p:cNvSpPr>
            <p:nvPr/>
          </p:nvSpPr>
          <p:spPr bwMode="auto">
            <a:xfrm>
              <a:off x="630" y="2275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sp>
        <p:nvSpPr>
          <p:cNvPr id="14343" name="Text Box 25"/>
          <p:cNvSpPr txBox="1">
            <a:spLocks noChangeArrowheads="1"/>
          </p:cNvSpPr>
          <p:nvPr/>
        </p:nvSpPr>
        <p:spPr bwMode="auto">
          <a:xfrm>
            <a:off x="1560892" y="1700758"/>
            <a:ext cx="2559382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hospital?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grpSp>
        <p:nvGrpSpPr>
          <p:cNvPr id="14344" name="Group 64"/>
          <p:cNvGrpSpPr>
            <a:grpSpLocks/>
          </p:cNvGrpSpPr>
          <p:nvPr/>
        </p:nvGrpSpPr>
        <p:grpSpPr bwMode="auto">
          <a:xfrm>
            <a:off x="1644444" y="4035864"/>
            <a:ext cx="6896846" cy="464676"/>
            <a:chOff x="624" y="2574"/>
            <a:chExt cx="4705" cy="317"/>
          </a:xfrm>
        </p:grpSpPr>
        <p:sp>
          <p:nvSpPr>
            <p:cNvPr id="14352" name="Oval 56"/>
            <p:cNvSpPr>
              <a:spLocks noChangeArrowheads="1"/>
            </p:cNvSpPr>
            <p:nvPr/>
          </p:nvSpPr>
          <p:spPr bwMode="auto">
            <a:xfrm>
              <a:off x="624" y="265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4353" name="Rectangle 59"/>
            <p:cNvSpPr>
              <a:spLocks noChangeArrowheads="1"/>
            </p:cNvSpPr>
            <p:nvPr/>
          </p:nvSpPr>
          <p:spPr bwMode="auto">
            <a:xfrm>
              <a:off x="793" y="2574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Treatment is carried out in the correct manner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14345" name="Group 65"/>
          <p:cNvGrpSpPr>
            <a:grpSpLocks/>
          </p:cNvGrpSpPr>
          <p:nvPr/>
        </p:nvGrpSpPr>
        <p:grpSpPr bwMode="auto">
          <a:xfrm>
            <a:off x="1635652" y="4614879"/>
            <a:ext cx="6905641" cy="464675"/>
            <a:chOff x="618" y="2969"/>
            <a:chExt cx="4711" cy="317"/>
          </a:xfrm>
        </p:grpSpPr>
        <p:sp>
          <p:nvSpPr>
            <p:cNvPr id="14350" name="Oval 57"/>
            <p:cNvSpPr>
              <a:spLocks noChangeArrowheads="1"/>
            </p:cNvSpPr>
            <p:nvPr/>
          </p:nvSpPr>
          <p:spPr bwMode="auto">
            <a:xfrm>
              <a:off x="618" y="3054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4351" name="Rectangle 60"/>
            <p:cNvSpPr>
              <a:spLocks noChangeArrowheads="1"/>
            </p:cNvSpPr>
            <p:nvPr/>
          </p:nvSpPr>
          <p:spPr bwMode="auto">
            <a:xfrm>
              <a:off x="793" y="2969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Patients are consulted and kept informed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sp>
        <p:nvSpPr>
          <p:cNvPr id="14346" name="Rectangle 61"/>
          <p:cNvSpPr>
            <a:spLocks noChangeArrowheads="1"/>
          </p:cNvSpPr>
          <p:nvPr/>
        </p:nvSpPr>
        <p:spPr bwMode="auto">
          <a:xfrm>
            <a:off x="1868720" y="5170435"/>
            <a:ext cx="6649116" cy="464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/>
            <a:endParaRPr lang="en-US" altLang="zh-CN" sz="2216">
              <a:ea typeface="SimSun" panose="02010600030101010101" pitchFamily="2" charset="-122"/>
            </a:endParaRPr>
          </a:p>
          <a:p>
            <a:pPr algn="l" eaLnBrk="1" hangingPunct="1"/>
            <a:endParaRPr lang="en-US" altLang="zh-CN" sz="1662">
              <a:ea typeface="SimSun" panose="02010600030101010101" pitchFamily="2" charset="-122"/>
            </a:endParaRPr>
          </a:p>
          <a:p>
            <a:pPr algn="l">
              <a:lnSpc>
                <a:spcPct val="85000"/>
              </a:lnSpc>
            </a:pPr>
            <a:endParaRPr lang="en-US" altLang="zh-CN" sz="2216">
              <a:ea typeface="SimSun" panose="02010600030101010101" pitchFamily="2" charset="-122"/>
            </a:endParaRPr>
          </a:p>
        </p:txBody>
      </p:sp>
      <p:grpSp>
        <p:nvGrpSpPr>
          <p:cNvPr id="14347" name="Group 66"/>
          <p:cNvGrpSpPr>
            <a:grpSpLocks/>
          </p:cNvGrpSpPr>
          <p:nvPr/>
        </p:nvGrpSpPr>
        <p:grpSpPr bwMode="auto">
          <a:xfrm>
            <a:off x="1626855" y="5158708"/>
            <a:ext cx="6902709" cy="464676"/>
            <a:chOff x="612" y="3340"/>
            <a:chExt cx="4709" cy="317"/>
          </a:xfrm>
        </p:grpSpPr>
        <p:sp>
          <p:nvSpPr>
            <p:cNvPr id="14348" name="Oval 58"/>
            <p:cNvSpPr>
              <a:spLocks noChangeArrowheads="1"/>
            </p:cNvSpPr>
            <p:nvPr/>
          </p:nvSpPr>
          <p:spPr bwMode="auto">
            <a:xfrm>
              <a:off x="612" y="343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4349" name="Rectangle 62"/>
            <p:cNvSpPr>
              <a:spLocks noChangeArrowheads="1"/>
            </p:cNvSpPr>
            <p:nvPr/>
          </p:nvSpPr>
          <p:spPr bwMode="auto">
            <a:xfrm>
              <a:off x="785" y="3340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Staff are courteous, friendly and helpful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92430825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 descr="ford3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991" y="1354818"/>
            <a:ext cx="3418373" cy="1948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Rectangle 11"/>
          <p:cNvSpPr>
            <a:spLocks noChangeArrowheads="1"/>
          </p:cNvSpPr>
          <p:nvPr/>
        </p:nvSpPr>
        <p:spPr bwMode="auto">
          <a:xfrm>
            <a:off x="1928823" y="683457"/>
            <a:ext cx="6014401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Quality mean in …</a:t>
            </a:r>
          </a:p>
        </p:txBody>
      </p:sp>
      <p:sp>
        <p:nvSpPr>
          <p:cNvPr id="15364" name="Text Box 14"/>
          <p:cNvSpPr txBox="1">
            <a:spLocks noChangeArrowheads="1"/>
          </p:cNvSpPr>
          <p:nvPr/>
        </p:nvSpPr>
        <p:spPr bwMode="auto">
          <a:xfrm>
            <a:off x="1560893" y="1700758"/>
            <a:ext cx="3456485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an automobile plant?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grpSp>
        <p:nvGrpSpPr>
          <p:cNvPr id="15365" name="Group 27"/>
          <p:cNvGrpSpPr>
            <a:grpSpLocks/>
          </p:cNvGrpSpPr>
          <p:nvPr/>
        </p:nvGrpSpPr>
        <p:grpSpPr bwMode="auto">
          <a:xfrm>
            <a:off x="1653242" y="3496429"/>
            <a:ext cx="6880721" cy="464676"/>
            <a:chOff x="630" y="2206"/>
            <a:chExt cx="4694" cy="317"/>
          </a:xfrm>
        </p:grpSpPr>
        <p:sp>
          <p:nvSpPr>
            <p:cNvPr id="15375" name="Oval 19"/>
            <p:cNvSpPr>
              <a:spLocks noChangeArrowheads="1"/>
            </p:cNvSpPr>
            <p:nvPr/>
          </p:nvSpPr>
          <p:spPr bwMode="auto">
            <a:xfrm>
              <a:off x="630" y="2275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5376" name="Rectangle 23"/>
            <p:cNvSpPr>
              <a:spLocks noChangeArrowheads="1"/>
            </p:cNvSpPr>
            <p:nvPr/>
          </p:nvSpPr>
          <p:spPr bwMode="auto">
            <a:xfrm>
              <a:off x="788" y="2206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All assembly is to specification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15366" name="Group 28"/>
          <p:cNvGrpSpPr>
            <a:grpSpLocks/>
          </p:cNvGrpSpPr>
          <p:nvPr/>
        </p:nvGrpSpPr>
        <p:grpSpPr bwMode="auto">
          <a:xfrm>
            <a:off x="1644444" y="4024137"/>
            <a:ext cx="6896846" cy="464676"/>
            <a:chOff x="624" y="2566"/>
            <a:chExt cx="4705" cy="317"/>
          </a:xfrm>
        </p:grpSpPr>
        <p:sp>
          <p:nvSpPr>
            <p:cNvPr id="15373" name="Oval 20"/>
            <p:cNvSpPr>
              <a:spLocks noChangeArrowheads="1"/>
            </p:cNvSpPr>
            <p:nvPr/>
          </p:nvSpPr>
          <p:spPr bwMode="auto">
            <a:xfrm>
              <a:off x="624" y="265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5374" name="Rectangle 24"/>
            <p:cNvSpPr>
              <a:spLocks noChangeArrowheads="1"/>
            </p:cNvSpPr>
            <p:nvPr/>
          </p:nvSpPr>
          <p:spPr bwMode="auto">
            <a:xfrm>
              <a:off x="793" y="2566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Product is reliable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15367" name="Group 29"/>
          <p:cNvGrpSpPr>
            <a:grpSpLocks/>
          </p:cNvGrpSpPr>
          <p:nvPr/>
        </p:nvGrpSpPr>
        <p:grpSpPr bwMode="auto">
          <a:xfrm>
            <a:off x="1635652" y="4579699"/>
            <a:ext cx="6905641" cy="464675"/>
            <a:chOff x="618" y="2945"/>
            <a:chExt cx="4711" cy="317"/>
          </a:xfrm>
        </p:grpSpPr>
        <p:sp>
          <p:nvSpPr>
            <p:cNvPr id="15371" name="Oval 21"/>
            <p:cNvSpPr>
              <a:spLocks noChangeArrowheads="1"/>
            </p:cNvSpPr>
            <p:nvPr/>
          </p:nvSpPr>
          <p:spPr bwMode="auto">
            <a:xfrm>
              <a:off x="618" y="3054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5372" name="Rectangle 25"/>
            <p:cNvSpPr>
              <a:spLocks noChangeArrowheads="1"/>
            </p:cNvSpPr>
            <p:nvPr/>
          </p:nvSpPr>
          <p:spPr bwMode="auto">
            <a:xfrm>
              <a:off x="793" y="2945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All parts are made to specification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15368" name="Group 30"/>
          <p:cNvGrpSpPr>
            <a:grpSpLocks/>
          </p:cNvGrpSpPr>
          <p:nvPr/>
        </p:nvGrpSpPr>
        <p:grpSpPr bwMode="auto">
          <a:xfrm>
            <a:off x="1626855" y="5158708"/>
            <a:ext cx="6902709" cy="464676"/>
            <a:chOff x="612" y="3340"/>
            <a:chExt cx="4709" cy="317"/>
          </a:xfrm>
        </p:grpSpPr>
        <p:sp>
          <p:nvSpPr>
            <p:cNvPr id="15369" name="Oval 22"/>
            <p:cNvSpPr>
              <a:spLocks noChangeArrowheads="1"/>
            </p:cNvSpPr>
            <p:nvPr/>
          </p:nvSpPr>
          <p:spPr bwMode="auto">
            <a:xfrm>
              <a:off x="612" y="343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5370" name="Rectangle 26"/>
            <p:cNvSpPr>
              <a:spLocks noChangeArrowheads="1"/>
            </p:cNvSpPr>
            <p:nvPr/>
          </p:nvSpPr>
          <p:spPr bwMode="auto">
            <a:xfrm>
              <a:off x="785" y="3340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The product is attractive and blemish-free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459345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 descr="bus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378" y="1328433"/>
            <a:ext cx="3391987" cy="1967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Text Box 5"/>
          <p:cNvSpPr txBox="1">
            <a:spLocks noChangeArrowheads="1"/>
          </p:cNvSpPr>
          <p:nvPr/>
        </p:nvSpPr>
        <p:spPr bwMode="auto">
          <a:xfrm>
            <a:off x="1626856" y="1702223"/>
            <a:ext cx="2858416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bus company?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sp>
        <p:nvSpPr>
          <p:cNvPr id="16388" name="Rectangle 11"/>
          <p:cNvSpPr>
            <a:spLocks noChangeArrowheads="1"/>
          </p:cNvSpPr>
          <p:nvPr/>
        </p:nvSpPr>
        <p:spPr bwMode="auto">
          <a:xfrm>
            <a:off x="1928823" y="683457"/>
            <a:ext cx="6014401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Quality mean in …</a:t>
            </a:r>
          </a:p>
        </p:txBody>
      </p:sp>
      <p:grpSp>
        <p:nvGrpSpPr>
          <p:cNvPr id="16389" name="Group 22"/>
          <p:cNvGrpSpPr>
            <a:grpSpLocks/>
          </p:cNvGrpSpPr>
          <p:nvPr/>
        </p:nvGrpSpPr>
        <p:grpSpPr bwMode="auto">
          <a:xfrm>
            <a:off x="1653242" y="3496429"/>
            <a:ext cx="6880721" cy="464676"/>
            <a:chOff x="630" y="2206"/>
            <a:chExt cx="4694" cy="317"/>
          </a:xfrm>
        </p:grpSpPr>
        <p:sp>
          <p:nvSpPr>
            <p:cNvPr id="16399" name="Oval 14"/>
            <p:cNvSpPr>
              <a:spLocks noChangeArrowheads="1"/>
            </p:cNvSpPr>
            <p:nvPr/>
          </p:nvSpPr>
          <p:spPr bwMode="auto">
            <a:xfrm>
              <a:off x="630" y="2275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6400" name="Rectangle 18"/>
            <p:cNvSpPr>
              <a:spLocks noChangeArrowheads="1"/>
            </p:cNvSpPr>
            <p:nvPr/>
          </p:nvSpPr>
          <p:spPr bwMode="auto">
            <a:xfrm>
              <a:off x="788" y="2206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buses are clean and tidy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16390" name="Group 23"/>
          <p:cNvGrpSpPr>
            <a:grpSpLocks/>
          </p:cNvGrpSpPr>
          <p:nvPr/>
        </p:nvGrpSpPr>
        <p:grpSpPr bwMode="auto">
          <a:xfrm>
            <a:off x="1644444" y="4035864"/>
            <a:ext cx="6896846" cy="464676"/>
            <a:chOff x="624" y="2574"/>
            <a:chExt cx="4705" cy="317"/>
          </a:xfrm>
        </p:grpSpPr>
        <p:sp>
          <p:nvSpPr>
            <p:cNvPr id="16397" name="Oval 15"/>
            <p:cNvSpPr>
              <a:spLocks noChangeArrowheads="1"/>
            </p:cNvSpPr>
            <p:nvPr/>
          </p:nvSpPr>
          <p:spPr bwMode="auto">
            <a:xfrm>
              <a:off x="624" y="265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6398" name="Rectangle 19"/>
            <p:cNvSpPr>
              <a:spLocks noChangeArrowheads="1"/>
            </p:cNvSpPr>
            <p:nvPr/>
          </p:nvSpPr>
          <p:spPr bwMode="auto">
            <a:xfrm>
              <a:off x="793" y="2574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The buses are quiet and fume-free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16391" name="Group 24"/>
          <p:cNvGrpSpPr>
            <a:grpSpLocks/>
          </p:cNvGrpSpPr>
          <p:nvPr/>
        </p:nvGrpSpPr>
        <p:grpSpPr bwMode="auto">
          <a:xfrm>
            <a:off x="1635652" y="4614879"/>
            <a:ext cx="6905641" cy="464675"/>
            <a:chOff x="618" y="2969"/>
            <a:chExt cx="4711" cy="317"/>
          </a:xfrm>
        </p:grpSpPr>
        <p:sp>
          <p:nvSpPr>
            <p:cNvPr id="16395" name="Oval 16"/>
            <p:cNvSpPr>
              <a:spLocks noChangeArrowheads="1"/>
            </p:cNvSpPr>
            <p:nvPr/>
          </p:nvSpPr>
          <p:spPr bwMode="auto">
            <a:xfrm>
              <a:off x="618" y="3054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6396" name="Rectangle 20"/>
            <p:cNvSpPr>
              <a:spLocks noChangeArrowheads="1"/>
            </p:cNvSpPr>
            <p:nvPr/>
          </p:nvSpPr>
          <p:spPr bwMode="auto">
            <a:xfrm>
              <a:off x="793" y="2969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The timetable is accurate and user-friendly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16392" name="Group 25"/>
          <p:cNvGrpSpPr>
            <a:grpSpLocks/>
          </p:cNvGrpSpPr>
          <p:nvPr/>
        </p:nvGrpSpPr>
        <p:grpSpPr bwMode="auto">
          <a:xfrm>
            <a:off x="1626855" y="5158708"/>
            <a:ext cx="6902709" cy="464676"/>
            <a:chOff x="612" y="3340"/>
            <a:chExt cx="4709" cy="317"/>
          </a:xfrm>
        </p:grpSpPr>
        <p:sp>
          <p:nvSpPr>
            <p:cNvPr id="16393" name="Oval 17"/>
            <p:cNvSpPr>
              <a:spLocks noChangeArrowheads="1"/>
            </p:cNvSpPr>
            <p:nvPr/>
          </p:nvSpPr>
          <p:spPr bwMode="auto">
            <a:xfrm>
              <a:off x="612" y="343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6394" name="Rectangle 21"/>
            <p:cNvSpPr>
              <a:spLocks noChangeArrowheads="1"/>
            </p:cNvSpPr>
            <p:nvPr/>
          </p:nvSpPr>
          <p:spPr bwMode="auto">
            <a:xfrm>
              <a:off x="785" y="3340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Staff are courteous, friendly and helpful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638114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 descr="Tesco 7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241" y="1281525"/>
            <a:ext cx="3386124" cy="2014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Text Box 11"/>
          <p:cNvSpPr txBox="1">
            <a:spLocks noChangeArrowheads="1"/>
          </p:cNvSpPr>
          <p:nvPr/>
        </p:nvSpPr>
        <p:spPr bwMode="auto">
          <a:xfrm>
            <a:off x="1626856" y="1702223"/>
            <a:ext cx="2858416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supermarket?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sp>
        <p:nvSpPr>
          <p:cNvPr id="17412" name="Rectangle 12"/>
          <p:cNvSpPr>
            <a:spLocks noChangeArrowheads="1"/>
          </p:cNvSpPr>
          <p:nvPr/>
        </p:nvSpPr>
        <p:spPr bwMode="auto">
          <a:xfrm>
            <a:off x="1928823" y="683457"/>
            <a:ext cx="6014401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Quality mean in …</a:t>
            </a:r>
          </a:p>
        </p:txBody>
      </p:sp>
      <p:grpSp>
        <p:nvGrpSpPr>
          <p:cNvPr id="17413" name="Group 22"/>
          <p:cNvGrpSpPr>
            <a:grpSpLocks/>
          </p:cNvGrpSpPr>
          <p:nvPr/>
        </p:nvGrpSpPr>
        <p:grpSpPr bwMode="auto">
          <a:xfrm>
            <a:off x="1653242" y="3496429"/>
            <a:ext cx="6880721" cy="464676"/>
            <a:chOff x="630" y="2206"/>
            <a:chExt cx="4694" cy="317"/>
          </a:xfrm>
        </p:grpSpPr>
        <p:sp>
          <p:nvSpPr>
            <p:cNvPr id="17423" name="Oval 14"/>
            <p:cNvSpPr>
              <a:spLocks noChangeArrowheads="1"/>
            </p:cNvSpPr>
            <p:nvPr/>
          </p:nvSpPr>
          <p:spPr bwMode="auto">
            <a:xfrm>
              <a:off x="630" y="2275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7424" name="Rectangle 18"/>
            <p:cNvSpPr>
              <a:spLocks noChangeArrowheads="1"/>
            </p:cNvSpPr>
            <p:nvPr/>
          </p:nvSpPr>
          <p:spPr bwMode="auto">
            <a:xfrm>
              <a:off x="788" y="2206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store is clean and tidy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17414" name="Group 23"/>
          <p:cNvGrpSpPr>
            <a:grpSpLocks/>
          </p:cNvGrpSpPr>
          <p:nvPr/>
        </p:nvGrpSpPr>
        <p:grpSpPr bwMode="auto">
          <a:xfrm>
            <a:off x="1644444" y="4035864"/>
            <a:ext cx="6896846" cy="464676"/>
            <a:chOff x="624" y="2574"/>
            <a:chExt cx="4705" cy="317"/>
          </a:xfrm>
        </p:grpSpPr>
        <p:sp>
          <p:nvSpPr>
            <p:cNvPr id="17421" name="Oval 15"/>
            <p:cNvSpPr>
              <a:spLocks noChangeArrowheads="1"/>
            </p:cNvSpPr>
            <p:nvPr/>
          </p:nvSpPr>
          <p:spPr bwMode="auto">
            <a:xfrm>
              <a:off x="624" y="265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7422" name="Rectangle 19"/>
            <p:cNvSpPr>
              <a:spLocks noChangeArrowheads="1"/>
            </p:cNvSpPr>
            <p:nvPr/>
          </p:nvSpPr>
          <p:spPr bwMode="auto">
            <a:xfrm>
              <a:off x="793" y="2574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Décor is appropriate and attractive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17415" name="Group 24"/>
          <p:cNvGrpSpPr>
            <a:grpSpLocks/>
          </p:cNvGrpSpPr>
          <p:nvPr/>
        </p:nvGrpSpPr>
        <p:grpSpPr bwMode="auto">
          <a:xfrm>
            <a:off x="1635652" y="4614879"/>
            <a:ext cx="6905641" cy="464675"/>
            <a:chOff x="618" y="2969"/>
            <a:chExt cx="4711" cy="317"/>
          </a:xfrm>
        </p:grpSpPr>
        <p:sp>
          <p:nvSpPr>
            <p:cNvPr id="17419" name="Oval 16"/>
            <p:cNvSpPr>
              <a:spLocks noChangeArrowheads="1"/>
            </p:cNvSpPr>
            <p:nvPr/>
          </p:nvSpPr>
          <p:spPr bwMode="auto">
            <a:xfrm>
              <a:off x="618" y="3054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7420" name="Rectangle 20"/>
            <p:cNvSpPr>
              <a:spLocks noChangeArrowheads="1"/>
            </p:cNvSpPr>
            <p:nvPr/>
          </p:nvSpPr>
          <p:spPr bwMode="auto">
            <a:xfrm>
              <a:off x="793" y="2969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Goods are in good condition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17416" name="Group 25"/>
          <p:cNvGrpSpPr>
            <a:grpSpLocks/>
          </p:cNvGrpSpPr>
          <p:nvPr/>
        </p:nvGrpSpPr>
        <p:grpSpPr bwMode="auto">
          <a:xfrm>
            <a:off x="1626855" y="5158708"/>
            <a:ext cx="6902709" cy="464676"/>
            <a:chOff x="612" y="3340"/>
            <a:chExt cx="4709" cy="317"/>
          </a:xfrm>
        </p:grpSpPr>
        <p:sp>
          <p:nvSpPr>
            <p:cNvPr id="17417" name="Oval 17"/>
            <p:cNvSpPr>
              <a:spLocks noChangeArrowheads="1"/>
            </p:cNvSpPr>
            <p:nvPr/>
          </p:nvSpPr>
          <p:spPr bwMode="auto">
            <a:xfrm>
              <a:off x="612" y="343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7418" name="Rectangle 21"/>
            <p:cNvSpPr>
              <a:spLocks noChangeArrowheads="1"/>
            </p:cNvSpPr>
            <p:nvPr/>
          </p:nvSpPr>
          <p:spPr bwMode="auto">
            <a:xfrm>
              <a:off x="785" y="3340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2216">
                  <a:ea typeface="SimSun" panose="02010600030101010101" pitchFamily="2" charset="-122"/>
                </a:rPr>
                <a:t>Staff are courteous, friendly and helpful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040761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1026"/>
          <p:cNvSpPr txBox="1">
            <a:spLocks noChangeArrowheads="1"/>
          </p:cNvSpPr>
          <p:nvPr/>
        </p:nvSpPr>
        <p:spPr bwMode="auto">
          <a:xfrm>
            <a:off x="3978085" y="413738"/>
            <a:ext cx="1970108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 b="1">
                <a:ea typeface="SimSun" panose="02010600030101010101" pitchFamily="2" charset="-122"/>
              </a:rPr>
              <a:t>Quality</a:t>
            </a:r>
            <a:endParaRPr lang="en-US" altLang="zh-CN" sz="2216" b="1">
              <a:ea typeface="SimSun" panose="02010600030101010101" pitchFamily="2" charset="-122"/>
            </a:endParaRPr>
          </a:p>
        </p:txBody>
      </p:sp>
      <p:sp>
        <p:nvSpPr>
          <p:cNvPr id="18435" name="Text Box 1027"/>
          <p:cNvSpPr txBox="1">
            <a:spLocks noChangeArrowheads="1"/>
          </p:cNvSpPr>
          <p:nvPr/>
        </p:nvSpPr>
        <p:spPr bwMode="auto">
          <a:xfrm>
            <a:off x="1110873" y="901868"/>
            <a:ext cx="8161878" cy="376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‘Quality’ has several meanings. The two most common are …</a:t>
            </a:r>
            <a:endParaRPr lang="en-US" altLang="zh-CN" sz="1847">
              <a:ea typeface="SimSun" panose="02010600030101010101" pitchFamily="2" charset="-122"/>
            </a:endParaRPr>
          </a:p>
        </p:txBody>
      </p:sp>
      <p:sp>
        <p:nvSpPr>
          <p:cNvPr id="18437" name="Text Box 1029"/>
          <p:cNvSpPr txBox="1">
            <a:spLocks noChangeArrowheads="1"/>
          </p:cNvSpPr>
          <p:nvPr/>
        </p:nvSpPr>
        <p:spPr bwMode="auto">
          <a:xfrm>
            <a:off x="1228143" y="1466222"/>
            <a:ext cx="3377329" cy="660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Quality as the </a:t>
            </a:r>
            <a:r>
              <a:rPr lang="en-GB" altLang="zh-CN" sz="1847" i="1">
                <a:solidFill>
                  <a:srgbClr val="FF0000"/>
                </a:solidFill>
                <a:ea typeface="SimSun" panose="02010600030101010101" pitchFamily="2" charset="-122"/>
              </a:rPr>
              <a:t>specification</a:t>
            </a:r>
            <a:r>
              <a:rPr lang="en-GB" altLang="zh-CN" sz="1847">
                <a:ea typeface="SimSun" panose="02010600030101010101" pitchFamily="2" charset="-122"/>
              </a:rPr>
              <a:t> of a product or service</a:t>
            </a:r>
            <a:endParaRPr lang="en-US" altLang="zh-CN" sz="1847">
              <a:ea typeface="SimSun" panose="02010600030101010101" pitchFamily="2" charset="-122"/>
            </a:endParaRPr>
          </a:p>
        </p:txBody>
      </p:sp>
      <p:grpSp>
        <p:nvGrpSpPr>
          <p:cNvPr id="2" name="Group 1043"/>
          <p:cNvGrpSpPr>
            <a:grpSpLocks/>
          </p:cNvGrpSpPr>
          <p:nvPr/>
        </p:nvGrpSpPr>
        <p:grpSpPr bwMode="auto">
          <a:xfrm>
            <a:off x="1368864" y="1302046"/>
            <a:ext cx="7528628" cy="1970108"/>
            <a:chOff x="436" y="890"/>
            <a:chExt cx="5136" cy="1344"/>
          </a:xfrm>
        </p:grpSpPr>
        <p:grpSp>
          <p:nvGrpSpPr>
            <p:cNvPr id="18442" name="Group 1030"/>
            <p:cNvGrpSpPr>
              <a:grpSpLocks/>
            </p:cNvGrpSpPr>
            <p:nvPr/>
          </p:nvGrpSpPr>
          <p:grpSpPr bwMode="auto">
            <a:xfrm>
              <a:off x="3172" y="890"/>
              <a:ext cx="2400" cy="1344"/>
              <a:chOff x="2592" y="1392"/>
              <a:chExt cx="2752" cy="1632"/>
            </a:xfrm>
          </p:grpSpPr>
          <p:pic>
            <p:nvPicPr>
              <p:cNvPr id="3" name="Picture 1031" descr="lower hurst farm pic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744" y="1488"/>
                <a:ext cx="1600" cy="1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8445" name="Picture 1032" descr="lower hurst farm farmlogo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40" y="1392"/>
                <a:ext cx="1344" cy="11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8446" name="Picture 1033" descr="lower hurst farm rump_a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92" y="2069"/>
                <a:ext cx="1285" cy="9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18443" name="Text Box 1034"/>
            <p:cNvSpPr txBox="1">
              <a:spLocks noChangeArrowheads="1"/>
            </p:cNvSpPr>
            <p:nvPr/>
          </p:nvSpPr>
          <p:spPr bwMode="auto">
            <a:xfrm>
              <a:off x="436" y="1465"/>
              <a:ext cx="2304" cy="5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zh-CN" sz="1662" b="1" i="1" dirty="0">
                  <a:solidFill>
                    <a:schemeClr val="accent2"/>
                  </a:solidFill>
                  <a:ea typeface="SimSun" panose="02010600030101010101" pitchFamily="2" charset="-122"/>
                </a:rPr>
                <a:t>e.g. Lower Hurst Farm produces organic meat raised exclusively on its own farm</a:t>
              </a:r>
              <a:endParaRPr lang="en-US" altLang="zh-CN" sz="1662" b="1" i="1" dirty="0">
                <a:solidFill>
                  <a:schemeClr val="accent2"/>
                </a:solidFill>
                <a:ea typeface="SimSun" panose="02010600030101010101" pitchFamily="2" charset="-122"/>
              </a:endParaRPr>
            </a:p>
          </p:txBody>
        </p:sp>
      </p:grpSp>
      <p:sp>
        <p:nvSpPr>
          <p:cNvPr id="18444" name="Text Box 1036"/>
          <p:cNvSpPr txBox="1">
            <a:spLocks noChangeArrowheads="1"/>
          </p:cNvSpPr>
          <p:nvPr/>
        </p:nvSpPr>
        <p:spPr bwMode="auto">
          <a:xfrm>
            <a:off x="1251596" y="3467115"/>
            <a:ext cx="3377329" cy="945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Quality as the </a:t>
            </a:r>
            <a:r>
              <a:rPr lang="en-GB" altLang="zh-CN" sz="1847" i="1">
                <a:solidFill>
                  <a:srgbClr val="FF0000"/>
                </a:solidFill>
                <a:ea typeface="SimSun" panose="02010600030101010101" pitchFamily="2" charset="-122"/>
              </a:rPr>
              <a:t>conformance </a:t>
            </a:r>
            <a:r>
              <a:rPr lang="en-GB" altLang="zh-CN" sz="1847">
                <a:ea typeface="SimSun" panose="02010600030101010101" pitchFamily="2" charset="-122"/>
              </a:rPr>
              <a:t> with which the product or service is produced</a:t>
            </a:r>
            <a:endParaRPr lang="en-US" altLang="zh-CN" sz="1847">
              <a:ea typeface="SimSun" panose="02010600030101010101" pitchFamily="2" charset="-122"/>
            </a:endParaRPr>
          </a:p>
        </p:txBody>
      </p:sp>
      <p:grpSp>
        <p:nvGrpSpPr>
          <p:cNvPr id="4" name="Group 1044"/>
          <p:cNvGrpSpPr>
            <a:grpSpLocks/>
          </p:cNvGrpSpPr>
          <p:nvPr/>
        </p:nvGrpSpPr>
        <p:grpSpPr bwMode="auto">
          <a:xfrm>
            <a:off x="1417239" y="3427539"/>
            <a:ext cx="7433347" cy="2146011"/>
            <a:chOff x="469" y="2345"/>
            <a:chExt cx="5071" cy="1464"/>
          </a:xfrm>
        </p:grpSpPr>
        <p:sp>
          <p:nvSpPr>
            <p:cNvPr id="18440" name="Text Box 1040"/>
            <p:cNvSpPr txBox="1">
              <a:spLocks noChangeArrowheads="1"/>
            </p:cNvSpPr>
            <p:nvPr/>
          </p:nvSpPr>
          <p:spPr bwMode="auto">
            <a:xfrm>
              <a:off x="469" y="3048"/>
              <a:ext cx="2304" cy="7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zh-CN" sz="1662" b="1" i="1" dirty="0">
                  <a:solidFill>
                    <a:schemeClr val="accent2"/>
                  </a:solidFill>
                  <a:ea typeface="SimSun" panose="02010600030101010101" pitchFamily="2" charset="-122"/>
                </a:rPr>
                <a:t>e.g. Quick-service restaurants like McDonald’s may buy less expensive meat, but its conformance must be high</a:t>
              </a:r>
              <a:endParaRPr lang="en-US" altLang="zh-CN" sz="1662" b="1" i="1" dirty="0">
                <a:solidFill>
                  <a:schemeClr val="accent2"/>
                </a:solidFill>
                <a:ea typeface="SimSun" panose="02010600030101010101" pitchFamily="2" charset="-122"/>
              </a:endParaRPr>
            </a:p>
          </p:txBody>
        </p:sp>
        <p:pic>
          <p:nvPicPr>
            <p:cNvPr id="18441" name="Picture 1041" descr="mac3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6" y="2345"/>
              <a:ext cx="1584" cy="13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3990392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/>
      <p:bldP spid="1844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4000075" y="570584"/>
            <a:ext cx="1902679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 b="1">
                <a:ea typeface="SimSun" panose="02010600030101010101" pitchFamily="2" charset="-122"/>
              </a:rPr>
              <a:t>Quality</a:t>
            </a:r>
            <a:endParaRPr lang="en-US" altLang="zh-CN" sz="2216" b="1">
              <a:ea typeface="SimSun" panose="02010600030101010101" pitchFamily="2" charset="-122"/>
            </a:endParaRP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1011197" y="1237549"/>
            <a:ext cx="7880433" cy="660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Irrespective of a product or service’s specification quality, producing it so it conforms to its specification consistently brings benefits to any operation</a:t>
            </a:r>
            <a:endParaRPr lang="en-US" altLang="zh-CN" sz="1847">
              <a:ea typeface="SimSun" panose="02010600030101010101" pitchFamily="2" charset="-122"/>
            </a:endParaRP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1011197" y="2228467"/>
            <a:ext cx="7880433" cy="660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1847">
                <a:solidFill>
                  <a:srgbClr val="FF0000"/>
                </a:solidFill>
                <a:ea typeface="SimSun" panose="02010600030101010101" pitchFamily="2" charset="-122"/>
              </a:rPr>
              <a:t>Externally</a:t>
            </a:r>
            <a:r>
              <a:rPr lang="en-GB" altLang="zh-CN" sz="1847">
                <a:ea typeface="SimSun" panose="02010600030101010101" pitchFamily="2" charset="-122"/>
              </a:rPr>
              <a:t> – it enhances the product or service in the market, or at least avoids customer complaints</a:t>
            </a:r>
            <a:endParaRPr lang="en-US" altLang="zh-CN" sz="1847">
              <a:ea typeface="SimSun" panose="02010600030101010101" pitchFamily="2" charset="-122"/>
            </a:endParaRPr>
          </a:p>
        </p:txBody>
      </p:sp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1011197" y="2964327"/>
            <a:ext cx="7880433" cy="2619481"/>
            <a:chOff x="192" y="1843"/>
            <a:chExt cx="5376" cy="1787"/>
          </a:xfrm>
        </p:grpSpPr>
        <p:sp>
          <p:nvSpPr>
            <p:cNvPr id="19462" name="Text Box 5"/>
            <p:cNvSpPr txBox="1">
              <a:spLocks noChangeArrowheads="1"/>
            </p:cNvSpPr>
            <p:nvPr/>
          </p:nvSpPr>
          <p:spPr bwMode="auto">
            <a:xfrm>
              <a:off x="192" y="1843"/>
              <a:ext cx="5376" cy="2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zh-CN" sz="1847">
                  <a:solidFill>
                    <a:srgbClr val="FF0000"/>
                  </a:solidFill>
                  <a:ea typeface="SimSun" panose="02010600030101010101" pitchFamily="2" charset="-122"/>
                </a:rPr>
                <a:t>Internally</a:t>
              </a:r>
              <a:r>
                <a:rPr lang="en-GB" altLang="zh-CN" sz="1847">
                  <a:ea typeface="SimSun" panose="02010600030101010101" pitchFamily="2" charset="-122"/>
                </a:rPr>
                <a:t> – it brings other benefits to the operation:</a:t>
              </a:r>
              <a:endParaRPr lang="en-US" altLang="zh-CN" sz="1847">
                <a:ea typeface="SimSun" panose="02010600030101010101" pitchFamily="2" charset="-122"/>
              </a:endParaRPr>
            </a:p>
          </p:txBody>
        </p:sp>
        <p:sp>
          <p:nvSpPr>
            <p:cNvPr id="19463" name="Text Box 6"/>
            <p:cNvSpPr txBox="1">
              <a:spLocks noChangeArrowheads="1"/>
            </p:cNvSpPr>
            <p:nvPr/>
          </p:nvSpPr>
          <p:spPr bwMode="auto">
            <a:xfrm>
              <a:off x="576" y="2210"/>
              <a:ext cx="4820" cy="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1847">
                  <a:ea typeface="SimSun" panose="02010600030101010101" pitchFamily="2" charset="-122"/>
                </a:rPr>
                <a:t>It prevents errors slowing down throughput speed</a:t>
              </a:r>
            </a:p>
            <a:p>
              <a:pPr algn="l" eaLnBrk="1" hangingPunct="1"/>
              <a:endParaRPr lang="en-GB" altLang="zh-CN" sz="1847">
                <a:ea typeface="SimSun" panose="02010600030101010101" pitchFamily="2" charset="-122"/>
              </a:endParaRPr>
            </a:p>
            <a:p>
              <a:pPr algn="l" eaLnBrk="1" hangingPunct="1"/>
              <a:r>
                <a:rPr lang="en-GB" altLang="zh-CN" sz="1847">
                  <a:ea typeface="SimSun" panose="02010600030101010101" pitchFamily="2" charset="-122"/>
                </a:rPr>
                <a:t>It prevents errors causing internal unreliability and low dependability</a:t>
              </a:r>
            </a:p>
            <a:p>
              <a:pPr algn="l" eaLnBrk="1" hangingPunct="1"/>
              <a:endParaRPr lang="en-GB" altLang="zh-CN" sz="1847">
                <a:ea typeface="SimSun" panose="02010600030101010101" pitchFamily="2" charset="-122"/>
              </a:endParaRPr>
            </a:p>
            <a:p>
              <a:pPr algn="l" eaLnBrk="1" hangingPunct="1"/>
              <a:r>
                <a:rPr lang="en-GB" altLang="zh-CN" sz="1847">
                  <a:ea typeface="SimSun" panose="02010600030101010101" pitchFamily="2" charset="-122"/>
                </a:rPr>
                <a:t>It prevents errors causing wasted time and effort, therefore saving cost</a:t>
              </a:r>
              <a:endParaRPr lang="en-US" altLang="zh-CN" sz="1847">
                <a:ea typeface="SimSun" panose="02010600030101010101" pitchFamily="2" charset="-122"/>
              </a:endParaRPr>
            </a:p>
          </p:txBody>
        </p:sp>
        <p:sp>
          <p:nvSpPr>
            <p:cNvPr id="19464" name="Oval 7"/>
            <p:cNvSpPr>
              <a:spLocks noChangeArrowheads="1"/>
            </p:cNvSpPr>
            <p:nvPr/>
          </p:nvSpPr>
          <p:spPr bwMode="auto">
            <a:xfrm>
              <a:off x="405" y="2260"/>
              <a:ext cx="139" cy="144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9465" name="Oval 8"/>
            <p:cNvSpPr>
              <a:spLocks noChangeArrowheads="1"/>
            </p:cNvSpPr>
            <p:nvPr/>
          </p:nvSpPr>
          <p:spPr bwMode="auto">
            <a:xfrm>
              <a:off x="405" y="2659"/>
              <a:ext cx="139" cy="144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19466" name="Oval 10"/>
            <p:cNvSpPr>
              <a:spLocks noChangeArrowheads="1"/>
            </p:cNvSpPr>
            <p:nvPr/>
          </p:nvSpPr>
          <p:spPr bwMode="auto">
            <a:xfrm>
              <a:off x="401" y="3220"/>
              <a:ext cx="139" cy="144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699181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1363001" y="5539830"/>
            <a:ext cx="1759025" cy="422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3614553" y="5539830"/>
            <a:ext cx="2673718" cy="422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zh-CN" sz="1662">
              <a:ea typeface="SimSun" panose="02010600030101010101" pitchFamily="2" charset="-122"/>
            </a:endParaRPr>
          </a:p>
        </p:txBody>
      </p:sp>
      <p:grpSp>
        <p:nvGrpSpPr>
          <p:cNvPr id="20484" name="Group 25"/>
          <p:cNvGrpSpPr>
            <a:grpSpLocks/>
          </p:cNvGrpSpPr>
          <p:nvPr/>
        </p:nvGrpSpPr>
        <p:grpSpPr bwMode="auto">
          <a:xfrm>
            <a:off x="1653242" y="3829180"/>
            <a:ext cx="6880721" cy="664032"/>
            <a:chOff x="630" y="2433"/>
            <a:chExt cx="4694" cy="453"/>
          </a:xfrm>
        </p:grpSpPr>
        <p:sp>
          <p:nvSpPr>
            <p:cNvPr id="20491" name="Rectangle 15"/>
            <p:cNvSpPr>
              <a:spLocks noChangeArrowheads="1"/>
            </p:cNvSpPr>
            <p:nvPr/>
          </p:nvSpPr>
          <p:spPr bwMode="auto">
            <a:xfrm>
              <a:off x="788" y="2433"/>
              <a:ext cx="4536" cy="4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time between requiring treatment and receiving treatment is kept to a minimum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20492" name="Oval 16"/>
            <p:cNvSpPr>
              <a:spLocks noChangeArrowheads="1"/>
            </p:cNvSpPr>
            <p:nvPr/>
          </p:nvSpPr>
          <p:spPr bwMode="auto">
            <a:xfrm>
              <a:off x="630" y="2502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sp>
        <p:nvSpPr>
          <p:cNvPr id="20485" name="Text Box 17"/>
          <p:cNvSpPr txBox="1">
            <a:spLocks noChangeArrowheads="1"/>
          </p:cNvSpPr>
          <p:nvPr/>
        </p:nvSpPr>
        <p:spPr bwMode="auto">
          <a:xfrm>
            <a:off x="1560892" y="1700758"/>
            <a:ext cx="2559382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hospital?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sp>
        <p:nvSpPr>
          <p:cNvPr id="20486" name="Rectangle 21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Speed mean in …</a:t>
            </a:r>
          </a:p>
        </p:txBody>
      </p:sp>
      <p:pic>
        <p:nvPicPr>
          <p:cNvPr id="20487" name="Picture 23" descr="hospital cropped verysmal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764" y="1343090"/>
            <a:ext cx="3391987" cy="1946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0488" name="Group 26"/>
          <p:cNvGrpSpPr>
            <a:grpSpLocks/>
          </p:cNvGrpSpPr>
          <p:nvPr/>
        </p:nvGrpSpPr>
        <p:grpSpPr bwMode="auto">
          <a:xfrm>
            <a:off x="1635652" y="4692567"/>
            <a:ext cx="6905641" cy="664033"/>
            <a:chOff x="618" y="3022"/>
            <a:chExt cx="4711" cy="453"/>
          </a:xfrm>
        </p:grpSpPr>
        <p:sp>
          <p:nvSpPr>
            <p:cNvPr id="20489" name="Oval 19"/>
            <p:cNvSpPr>
              <a:spLocks noChangeArrowheads="1"/>
            </p:cNvSpPr>
            <p:nvPr/>
          </p:nvSpPr>
          <p:spPr bwMode="auto">
            <a:xfrm>
              <a:off x="618" y="3113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0490" name="Rectangle 24"/>
            <p:cNvSpPr>
              <a:spLocks noChangeArrowheads="1"/>
            </p:cNvSpPr>
            <p:nvPr/>
          </p:nvSpPr>
          <p:spPr bwMode="auto">
            <a:xfrm>
              <a:off x="793" y="3022"/>
              <a:ext cx="4536" cy="4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time for test results, X-rays, etc. to be returned is kept to a minimum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87886199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Speed mean in …</a:t>
            </a:r>
          </a:p>
        </p:txBody>
      </p:sp>
      <p:sp>
        <p:nvSpPr>
          <p:cNvPr id="21507" name="Text Box 5"/>
          <p:cNvSpPr txBox="1">
            <a:spLocks noChangeArrowheads="1"/>
          </p:cNvSpPr>
          <p:nvPr/>
        </p:nvSpPr>
        <p:spPr bwMode="auto">
          <a:xfrm>
            <a:off x="1560893" y="1700758"/>
            <a:ext cx="3456485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an automobile plant?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grpSp>
        <p:nvGrpSpPr>
          <p:cNvPr id="21508" name="Group 13"/>
          <p:cNvGrpSpPr>
            <a:grpSpLocks/>
          </p:cNvGrpSpPr>
          <p:nvPr/>
        </p:nvGrpSpPr>
        <p:grpSpPr bwMode="auto">
          <a:xfrm>
            <a:off x="1653242" y="3854098"/>
            <a:ext cx="6880721" cy="705076"/>
            <a:chOff x="630" y="2450"/>
            <a:chExt cx="4694" cy="481"/>
          </a:xfrm>
        </p:grpSpPr>
        <p:sp>
          <p:nvSpPr>
            <p:cNvPr id="21513" name="Rectangle 6"/>
            <p:cNvSpPr>
              <a:spLocks noChangeArrowheads="1"/>
            </p:cNvSpPr>
            <p:nvPr/>
          </p:nvSpPr>
          <p:spPr bwMode="auto">
            <a:xfrm>
              <a:off x="788" y="2450"/>
              <a:ext cx="4536" cy="4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time between dealers requesting a vehicle of a particular specification and receiving it is minimized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21514" name="Oval 7"/>
            <p:cNvSpPr>
              <a:spLocks noChangeArrowheads="1"/>
            </p:cNvSpPr>
            <p:nvPr/>
          </p:nvSpPr>
          <p:spPr bwMode="auto">
            <a:xfrm>
              <a:off x="630" y="2519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pic>
        <p:nvPicPr>
          <p:cNvPr id="21509" name="Picture 11" descr="ford3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991" y="1354818"/>
            <a:ext cx="3418373" cy="1948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1510" name="Group 14"/>
          <p:cNvGrpSpPr>
            <a:grpSpLocks/>
          </p:cNvGrpSpPr>
          <p:nvPr/>
        </p:nvGrpSpPr>
        <p:grpSpPr bwMode="auto">
          <a:xfrm>
            <a:off x="1644444" y="4718954"/>
            <a:ext cx="6896846" cy="438291"/>
            <a:chOff x="624" y="3040"/>
            <a:chExt cx="4705" cy="299"/>
          </a:xfrm>
        </p:grpSpPr>
        <p:sp>
          <p:nvSpPr>
            <p:cNvPr id="21511" name="Oval 8"/>
            <p:cNvSpPr>
              <a:spLocks noChangeArrowheads="1"/>
            </p:cNvSpPr>
            <p:nvPr/>
          </p:nvSpPr>
          <p:spPr bwMode="auto">
            <a:xfrm>
              <a:off x="624" y="3108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1512" name="Rectangle 12"/>
            <p:cNvSpPr>
              <a:spLocks noChangeArrowheads="1"/>
            </p:cNvSpPr>
            <p:nvPr/>
          </p:nvSpPr>
          <p:spPr bwMode="auto">
            <a:xfrm>
              <a:off x="793" y="3040"/>
              <a:ext cx="4536" cy="2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time to deliver spares to service centres is minimized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934327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4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Speed mean in …</a:t>
            </a:r>
          </a:p>
        </p:txBody>
      </p:sp>
      <p:pic>
        <p:nvPicPr>
          <p:cNvPr id="22531" name="Picture 5" descr="bus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378" y="1328433"/>
            <a:ext cx="3391987" cy="1967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Text Box 6"/>
          <p:cNvSpPr txBox="1">
            <a:spLocks noChangeArrowheads="1"/>
          </p:cNvSpPr>
          <p:nvPr/>
        </p:nvSpPr>
        <p:spPr bwMode="auto">
          <a:xfrm>
            <a:off x="1626856" y="1702223"/>
            <a:ext cx="2858416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bus company?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grpSp>
        <p:nvGrpSpPr>
          <p:cNvPr id="22533" name="Group 12"/>
          <p:cNvGrpSpPr>
            <a:grpSpLocks/>
          </p:cNvGrpSpPr>
          <p:nvPr/>
        </p:nvGrpSpPr>
        <p:grpSpPr bwMode="auto">
          <a:xfrm>
            <a:off x="1653242" y="3880484"/>
            <a:ext cx="6880721" cy="797425"/>
            <a:chOff x="630" y="2468"/>
            <a:chExt cx="4694" cy="544"/>
          </a:xfrm>
        </p:grpSpPr>
        <p:sp>
          <p:nvSpPr>
            <p:cNvPr id="22534" name="Rectangle 7"/>
            <p:cNvSpPr>
              <a:spLocks noChangeArrowheads="1"/>
            </p:cNvSpPr>
            <p:nvPr/>
          </p:nvSpPr>
          <p:spPr bwMode="auto">
            <a:xfrm>
              <a:off x="788" y="2468"/>
              <a:ext cx="4536" cy="5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time between a customer setting out on the journey and reaching his or her destination is kept to a minimum</a:t>
              </a:r>
            </a:p>
          </p:txBody>
        </p:sp>
        <p:sp>
          <p:nvSpPr>
            <p:cNvPr id="22535" name="Oval 8"/>
            <p:cNvSpPr>
              <a:spLocks noChangeArrowheads="1"/>
            </p:cNvSpPr>
            <p:nvPr/>
          </p:nvSpPr>
          <p:spPr bwMode="auto">
            <a:xfrm>
              <a:off x="630" y="2537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443257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Speed mean in …</a:t>
            </a:r>
          </a:p>
        </p:txBody>
      </p:sp>
      <p:pic>
        <p:nvPicPr>
          <p:cNvPr id="23555" name="Picture 5" descr="Tesco 7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241" y="1281525"/>
            <a:ext cx="3386124" cy="2014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6" name="Text Box 6"/>
          <p:cNvSpPr txBox="1">
            <a:spLocks noChangeArrowheads="1"/>
          </p:cNvSpPr>
          <p:nvPr/>
        </p:nvSpPr>
        <p:spPr bwMode="auto">
          <a:xfrm>
            <a:off x="1626856" y="1702223"/>
            <a:ext cx="2858416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supermarket?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grpSp>
        <p:nvGrpSpPr>
          <p:cNvPr id="23557" name="Group 13"/>
          <p:cNvGrpSpPr>
            <a:grpSpLocks/>
          </p:cNvGrpSpPr>
          <p:nvPr/>
        </p:nvGrpSpPr>
        <p:grpSpPr bwMode="auto">
          <a:xfrm>
            <a:off x="1653241" y="3895143"/>
            <a:ext cx="6888050" cy="930818"/>
            <a:chOff x="630" y="2478"/>
            <a:chExt cx="4699" cy="635"/>
          </a:xfrm>
        </p:grpSpPr>
        <p:sp>
          <p:nvSpPr>
            <p:cNvPr id="23561" name="Rectangle 7"/>
            <p:cNvSpPr>
              <a:spLocks noChangeArrowheads="1"/>
            </p:cNvSpPr>
            <p:nvPr/>
          </p:nvSpPr>
          <p:spPr bwMode="auto">
            <a:xfrm>
              <a:off x="793" y="2478"/>
              <a:ext cx="4536" cy="6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time for the total transaction of going to the supermarket, making the purchases and returning is minimized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23562" name="Oval 8"/>
            <p:cNvSpPr>
              <a:spLocks noChangeArrowheads="1"/>
            </p:cNvSpPr>
            <p:nvPr/>
          </p:nvSpPr>
          <p:spPr bwMode="auto">
            <a:xfrm>
              <a:off x="630" y="2538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grpSp>
        <p:nvGrpSpPr>
          <p:cNvPr id="23558" name="Group 14"/>
          <p:cNvGrpSpPr>
            <a:grpSpLocks/>
          </p:cNvGrpSpPr>
          <p:nvPr/>
        </p:nvGrpSpPr>
        <p:grpSpPr bwMode="auto">
          <a:xfrm>
            <a:off x="1635652" y="5025319"/>
            <a:ext cx="6905641" cy="464675"/>
            <a:chOff x="618" y="3249"/>
            <a:chExt cx="4711" cy="317"/>
          </a:xfrm>
        </p:grpSpPr>
        <p:sp>
          <p:nvSpPr>
            <p:cNvPr id="23559" name="Oval 10"/>
            <p:cNvSpPr>
              <a:spLocks noChangeArrowheads="1"/>
            </p:cNvSpPr>
            <p:nvPr/>
          </p:nvSpPr>
          <p:spPr bwMode="auto">
            <a:xfrm>
              <a:off x="618" y="330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3560" name="Rectangle 12"/>
            <p:cNvSpPr>
              <a:spLocks noChangeArrowheads="1"/>
            </p:cNvSpPr>
            <p:nvPr/>
          </p:nvSpPr>
          <p:spPr bwMode="auto">
            <a:xfrm>
              <a:off x="793" y="3249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Goods are immediately available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064904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1026"/>
          <p:cNvSpPr txBox="1">
            <a:spLocks noChangeArrowheads="1"/>
          </p:cNvSpPr>
          <p:nvPr/>
        </p:nvSpPr>
        <p:spPr bwMode="auto">
          <a:xfrm>
            <a:off x="1002401" y="1265400"/>
            <a:ext cx="7739711" cy="376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Speed again has different interpretations, externally and internally</a:t>
            </a:r>
            <a:endParaRPr lang="en-US" altLang="zh-CN" sz="1847">
              <a:ea typeface="SimSun" panose="02010600030101010101" pitchFamily="2" charset="-122"/>
            </a:endParaRPr>
          </a:p>
        </p:txBody>
      </p:sp>
      <p:sp>
        <p:nvSpPr>
          <p:cNvPr id="21507" name="Text Box 1027"/>
          <p:cNvSpPr txBox="1">
            <a:spLocks noChangeArrowheads="1"/>
          </p:cNvSpPr>
          <p:nvPr/>
        </p:nvSpPr>
        <p:spPr bwMode="auto">
          <a:xfrm>
            <a:off x="1018525" y="1900117"/>
            <a:ext cx="8161878" cy="1087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1847">
                <a:solidFill>
                  <a:srgbClr val="FF0000"/>
                </a:solidFill>
                <a:ea typeface="SimSun" panose="02010600030101010101" pitchFamily="2" charset="-122"/>
              </a:rPr>
              <a:t>Externally</a:t>
            </a:r>
            <a:r>
              <a:rPr lang="en-GB" altLang="zh-CN" sz="1847">
                <a:ea typeface="SimSun" panose="02010600030101010101" pitchFamily="2" charset="-122"/>
              </a:rPr>
              <a:t> – it means the elapsed time between a customer asking for a product or service and getting it (in a satisfactory condition)</a:t>
            </a:r>
          </a:p>
          <a:p>
            <a:pPr algn="l"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It often enhances the value of the product or service to customers</a:t>
            </a:r>
            <a:endParaRPr lang="en-US" altLang="zh-CN" sz="1847">
              <a:ea typeface="SimSun" panose="02010600030101010101" pitchFamily="2" charset="-122"/>
            </a:endParaRPr>
          </a:p>
        </p:txBody>
      </p:sp>
      <p:grpSp>
        <p:nvGrpSpPr>
          <p:cNvPr id="2" name="Group 1035"/>
          <p:cNvGrpSpPr>
            <a:grpSpLocks/>
          </p:cNvGrpSpPr>
          <p:nvPr/>
        </p:nvGrpSpPr>
        <p:grpSpPr bwMode="auto">
          <a:xfrm>
            <a:off x="1011195" y="3096252"/>
            <a:ext cx="8161878" cy="2198781"/>
            <a:chOff x="197" y="1997"/>
            <a:chExt cx="5568" cy="1500"/>
          </a:xfrm>
        </p:grpSpPr>
        <p:sp>
          <p:nvSpPr>
            <p:cNvPr id="24582" name="Text Box 1028"/>
            <p:cNvSpPr txBox="1">
              <a:spLocks noChangeArrowheads="1"/>
            </p:cNvSpPr>
            <p:nvPr/>
          </p:nvSpPr>
          <p:spPr bwMode="auto">
            <a:xfrm>
              <a:off x="197" y="1997"/>
              <a:ext cx="5568" cy="2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zh-CN" sz="1847">
                  <a:solidFill>
                    <a:srgbClr val="FF0000"/>
                  </a:solidFill>
                  <a:ea typeface="SimSun" panose="02010600030101010101" pitchFamily="2" charset="-122"/>
                </a:rPr>
                <a:t>Internally</a:t>
              </a:r>
              <a:r>
                <a:rPr lang="en-GB" altLang="zh-CN" sz="1847">
                  <a:ea typeface="SimSun" panose="02010600030101010101" pitchFamily="2" charset="-122"/>
                </a:rPr>
                <a:t> – it brings other benefits to the operation:</a:t>
              </a:r>
              <a:endParaRPr lang="en-US" altLang="zh-CN" sz="1847">
                <a:ea typeface="SimSun" panose="02010600030101010101" pitchFamily="2" charset="-122"/>
              </a:endParaRPr>
            </a:p>
          </p:txBody>
        </p:sp>
        <p:sp>
          <p:nvSpPr>
            <p:cNvPr id="24583" name="Text Box 1029"/>
            <p:cNvSpPr txBox="1">
              <a:spLocks noChangeArrowheads="1"/>
            </p:cNvSpPr>
            <p:nvPr/>
          </p:nvSpPr>
          <p:spPr bwMode="auto">
            <a:xfrm>
              <a:off x="602" y="2542"/>
              <a:ext cx="4992" cy="9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GB" altLang="zh-CN" sz="1847">
                  <a:ea typeface="SimSun" panose="02010600030101010101" pitchFamily="2" charset="-122"/>
                </a:rPr>
                <a:t>It helps to overcome internal problems by maintaining dependability</a:t>
              </a:r>
            </a:p>
            <a:p>
              <a:pPr algn="l" eaLnBrk="1" hangingPunct="1">
                <a:spcBef>
                  <a:spcPct val="30000"/>
                </a:spcBef>
              </a:pPr>
              <a:endParaRPr lang="en-GB" altLang="zh-CN" sz="1847">
                <a:ea typeface="SimSun" panose="02010600030101010101" pitchFamily="2" charset="-122"/>
              </a:endParaRPr>
            </a:p>
            <a:p>
              <a:pPr algn="l" eaLnBrk="1" hangingPunct="1">
                <a:spcBef>
                  <a:spcPct val="30000"/>
                </a:spcBef>
              </a:pPr>
              <a:r>
                <a:rPr lang="en-GB" altLang="zh-CN" sz="1847">
                  <a:ea typeface="SimSun" panose="02010600030101010101" pitchFamily="2" charset="-122"/>
                </a:rPr>
                <a:t>It reduces the need to manage transformed resources as they pass through the operation, therefore saving cost</a:t>
              </a:r>
              <a:endParaRPr lang="en-US" altLang="zh-CN" sz="1847">
                <a:ea typeface="SimSun" panose="02010600030101010101" pitchFamily="2" charset="-122"/>
              </a:endParaRPr>
            </a:p>
          </p:txBody>
        </p:sp>
        <p:sp>
          <p:nvSpPr>
            <p:cNvPr id="24584" name="Oval 1030"/>
            <p:cNvSpPr>
              <a:spLocks noChangeArrowheads="1"/>
            </p:cNvSpPr>
            <p:nvPr/>
          </p:nvSpPr>
          <p:spPr bwMode="auto">
            <a:xfrm>
              <a:off x="431" y="2612"/>
              <a:ext cx="144" cy="144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4585" name="Oval 1031"/>
            <p:cNvSpPr>
              <a:spLocks noChangeArrowheads="1"/>
            </p:cNvSpPr>
            <p:nvPr/>
          </p:nvSpPr>
          <p:spPr bwMode="auto">
            <a:xfrm>
              <a:off x="431" y="3105"/>
              <a:ext cx="144" cy="144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sp>
        <p:nvSpPr>
          <p:cNvPr id="24581" name="Text Box 1032"/>
          <p:cNvSpPr txBox="1">
            <a:spLocks noChangeArrowheads="1"/>
          </p:cNvSpPr>
          <p:nvPr/>
        </p:nvSpPr>
        <p:spPr bwMode="auto">
          <a:xfrm>
            <a:off x="4000075" y="570584"/>
            <a:ext cx="1902679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 b="1">
                <a:ea typeface="SimSun" panose="02010600030101010101" pitchFamily="2" charset="-122"/>
              </a:rPr>
              <a:t>Speed</a:t>
            </a:r>
            <a:endParaRPr lang="en-US" altLang="zh-CN" sz="2216" b="1">
              <a:ea typeface="SimSun" panose="02010600030101010101" pitchFamily="2" charset="-122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55592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Dependability mean in …</a:t>
            </a:r>
          </a:p>
        </p:txBody>
      </p:sp>
      <p:grpSp>
        <p:nvGrpSpPr>
          <p:cNvPr id="25603" name="Group 13"/>
          <p:cNvGrpSpPr>
            <a:grpSpLocks/>
          </p:cNvGrpSpPr>
          <p:nvPr/>
        </p:nvGrpSpPr>
        <p:grpSpPr bwMode="auto">
          <a:xfrm>
            <a:off x="1653242" y="3829180"/>
            <a:ext cx="6880721" cy="729996"/>
            <a:chOff x="630" y="2433"/>
            <a:chExt cx="4694" cy="498"/>
          </a:xfrm>
        </p:grpSpPr>
        <p:sp>
          <p:nvSpPr>
            <p:cNvPr id="25612" name="Rectangle 5"/>
            <p:cNvSpPr>
              <a:spLocks noChangeArrowheads="1"/>
            </p:cNvSpPr>
            <p:nvPr/>
          </p:nvSpPr>
          <p:spPr bwMode="auto">
            <a:xfrm>
              <a:off x="788" y="2433"/>
              <a:ext cx="4536" cy="4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proportion of appointments that are cancelled is kept to a minimum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25613" name="Oval 6"/>
            <p:cNvSpPr>
              <a:spLocks noChangeArrowheads="1"/>
            </p:cNvSpPr>
            <p:nvPr/>
          </p:nvSpPr>
          <p:spPr bwMode="auto">
            <a:xfrm>
              <a:off x="630" y="2502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sp>
        <p:nvSpPr>
          <p:cNvPr id="25604" name="Text Box 7"/>
          <p:cNvSpPr txBox="1">
            <a:spLocks noChangeArrowheads="1"/>
          </p:cNvSpPr>
          <p:nvPr/>
        </p:nvSpPr>
        <p:spPr bwMode="auto">
          <a:xfrm>
            <a:off x="1560892" y="1700758"/>
            <a:ext cx="2559382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hospital?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pic>
        <p:nvPicPr>
          <p:cNvPr id="25605" name="Picture 9" descr="hospital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764" y="1343090"/>
            <a:ext cx="3391987" cy="1946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6" name="Group 14"/>
          <p:cNvGrpSpPr>
            <a:grpSpLocks/>
          </p:cNvGrpSpPr>
          <p:nvPr/>
        </p:nvGrpSpPr>
        <p:grpSpPr bwMode="auto">
          <a:xfrm>
            <a:off x="1635652" y="4626606"/>
            <a:ext cx="6905641" cy="464675"/>
            <a:chOff x="618" y="2977"/>
            <a:chExt cx="4711" cy="317"/>
          </a:xfrm>
        </p:grpSpPr>
        <p:sp>
          <p:nvSpPr>
            <p:cNvPr id="25610" name="Oval 8"/>
            <p:cNvSpPr>
              <a:spLocks noChangeArrowheads="1"/>
            </p:cNvSpPr>
            <p:nvPr/>
          </p:nvSpPr>
          <p:spPr bwMode="auto">
            <a:xfrm>
              <a:off x="618" y="3068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5611" name="Rectangle 11"/>
            <p:cNvSpPr>
              <a:spLocks noChangeArrowheads="1"/>
            </p:cNvSpPr>
            <p:nvPr/>
          </p:nvSpPr>
          <p:spPr bwMode="auto">
            <a:xfrm>
              <a:off x="793" y="2977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Keeping appointment times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25607" name="Group 15"/>
          <p:cNvGrpSpPr>
            <a:grpSpLocks/>
          </p:cNvGrpSpPr>
          <p:nvPr/>
        </p:nvGrpSpPr>
        <p:grpSpPr bwMode="auto">
          <a:xfrm>
            <a:off x="1640048" y="5224675"/>
            <a:ext cx="6901243" cy="464675"/>
            <a:chOff x="621" y="3385"/>
            <a:chExt cx="4708" cy="317"/>
          </a:xfrm>
        </p:grpSpPr>
        <p:sp>
          <p:nvSpPr>
            <p:cNvPr id="25608" name="Oval 10"/>
            <p:cNvSpPr>
              <a:spLocks noChangeArrowheads="1"/>
            </p:cNvSpPr>
            <p:nvPr/>
          </p:nvSpPr>
          <p:spPr bwMode="auto">
            <a:xfrm>
              <a:off x="621" y="3481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5609" name="Rectangle 12"/>
            <p:cNvSpPr>
              <a:spLocks noChangeArrowheads="1"/>
            </p:cNvSpPr>
            <p:nvPr/>
          </p:nvSpPr>
          <p:spPr bwMode="auto">
            <a:xfrm>
              <a:off x="793" y="3385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Test results, X-rays, etc. are returned as promised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363360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Dependability mean in …</a:t>
            </a:r>
          </a:p>
        </p:txBody>
      </p:sp>
      <p:sp>
        <p:nvSpPr>
          <p:cNvPr id="26627" name="Text Box 5"/>
          <p:cNvSpPr txBox="1">
            <a:spLocks noChangeArrowheads="1"/>
          </p:cNvSpPr>
          <p:nvPr/>
        </p:nvSpPr>
        <p:spPr bwMode="auto">
          <a:xfrm>
            <a:off x="1560893" y="1700758"/>
            <a:ext cx="3456485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an automobile plant?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grpSp>
        <p:nvGrpSpPr>
          <p:cNvPr id="26628" name="Group 11"/>
          <p:cNvGrpSpPr>
            <a:grpSpLocks/>
          </p:cNvGrpSpPr>
          <p:nvPr/>
        </p:nvGrpSpPr>
        <p:grpSpPr bwMode="auto">
          <a:xfrm>
            <a:off x="1653242" y="3854098"/>
            <a:ext cx="6880721" cy="439756"/>
            <a:chOff x="630" y="2450"/>
            <a:chExt cx="4694" cy="300"/>
          </a:xfrm>
        </p:grpSpPr>
        <p:sp>
          <p:nvSpPr>
            <p:cNvPr id="26633" name="Rectangle 6"/>
            <p:cNvSpPr>
              <a:spLocks noChangeArrowheads="1"/>
            </p:cNvSpPr>
            <p:nvPr/>
          </p:nvSpPr>
          <p:spPr bwMode="auto">
            <a:xfrm>
              <a:off x="788" y="2450"/>
              <a:ext cx="4536" cy="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On-time delivery of vehicles to dealers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26634" name="Oval 7"/>
            <p:cNvSpPr>
              <a:spLocks noChangeArrowheads="1"/>
            </p:cNvSpPr>
            <p:nvPr/>
          </p:nvSpPr>
          <p:spPr bwMode="auto">
            <a:xfrm>
              <a:off x="630" y="2519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pic>
        <p:nvPicPr>
          <p:cNvPr id="26629" name="Picture 9" descr="ford3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991" y="1354818"/>
            <a:ext cx="3418373" cy="1948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6630" name="Group 12"/>
          <p:cNvGrpSpPr>
            <a:grpSpLocks/>
          </p:cNvGrpSpPr>
          <p:nvPr/>
        </p:nvGrpSpPr>
        <p:grpSpPr bwMode="auto">
          <a:xfrm>
            <a:off x="1644444" y="4444838"/>
            <a:ext cx="6896846" cy="439756"/>
            <a:chOff x="624" y="2853"/>
            <a:chExt cx="4705" cy="300"/>
          </a:xfrm>
        </p:grpSpPr>
        <p:sp>
          <p:nvSpPr>
            <p:cNvPr id="26631" name="Oval 8"/>
            <p:cNvSpPr>
              <a:spLocks noChangeArrowheads="1"/>
            </p:cNvSpPr>
            <p:nvPr/>
          </p:nvSpPr>
          <p:spPr bwMode="auto">
            <a:xfrm>
              <a:off x="624" y="2922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6632" name="Rectangle 10"/>
            <p:cNvSpPr>
              <a:spLocks noChangeArrowheads="1"/>
            </p:cNvSpPr>
            <p:nvPr/>
          </p:nvSpPr>
          <p:spPr bwMode="auto">
            <a:xfrm>
              <a:off x="793" y="2853"/>
              <a:ext cx="4536" cy="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On-time delivery of spares to service centres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6464938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4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Dependability mean in …</a:t>
            </a:r>
          </a:p>
        </p:txBody>
      </p:sp>
      <p:pic>
        <p:nvPicPr>
          <p:cNvPr id="27651" name="Picture 5" descr="bus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378" y="1328433"/>
            <a:ext cx="3391987" cy="1967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Text Box 6"/>
          <p:cNvSpPr txBox="1">
            <a:spLocks noChangeArrowheads="1"/>
          </p:cNvSpPr>
          <p:nvPr/>
        </p:nvSpPr>
        <p:spPr bwMode="auto">
          <a:xfrm>
            <a:off x="1626856" y="1702223"/>
            <a:ext cx="2858416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bus company?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grpSp>
        <p:nvGrpSpPr>
          <p:cNvPr id="27653" name="Group 11"/>
          <p:cNvGrpSpPr>
            <a:grpSpLocks/>
          </p:cNvGrpSpPr>
          <p:nvPr/>
        </p:nvGrpSpPr>
        <p:grpSpPr bwMode="auto">
          <a:xfrm>
            <a:off x="1653242" y="3880486"/>
            <a:ext cx="6880721" cy="612727"/>
            <a:chOff x="630" y="2468"/>
            <a:chExt cx="4694" cy="418"/>
          </a:xfrm>
        </p:grpSpPr>
        <p:sp>
          <p:nvSpPr>
            <p:cNvPr id="27657" name="Rectangle 7"/>
            <p:cNvSpPr>
              <a:spLocks noChangeArrowheads="1"/>
            </p:cNvSpPr>
            <p:nvPr/>
          </p:nvSpPr>
          <p:spPr bwMode="auto">
            <a:xfrm>
              <a:off x="788" y="2468"/>
              <a:ext cx="4536" cy="4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Keeping to the published timetable at all points on the route</a:t>
              </a:r>
            </a:p>
            <a:p>
              <a:pPr algn="l">
                <a:lnSpc>
                  <a:spcPct val="85000"/>
                </a:lnSpc>
              </a:pPr>
              <a:endParaRPr lang="en-GB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27658" name="Oval 8"/>
            <p:cNvSpPr>
              <a:spLocks noChangeArrowheads="1"/>
            </p:cNvSpPr>
            <p:nvPr/>
          </p:nvSpPr>
          <p:spPr bwMode="auto">
            <a:xfrm>
              <a:off x="630" y="2537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grpSp>
        <p:nvGrpSpPr>
          <p:cNvPr id="27654" name="Group 12"/>
          <p:cNvGrpSpPr>
            <a:grpSpLocks/>
          </p:cNvGrpSpPr>
          <p:nvPr/>
        </p:nvGrpSpPr>
        <p:grpSpPr bwMode="auto">
          <a:xfrm>
            <a:off x="1653241" y="4743874"/>
            <a:ext cx="6888050" cy="347407"/>
            <a:chOff x="630" y="3057"/>
            <a:chExt cx="4699" cy="237"/>
          </a:xfrm>
        </p:grpSpPr>
        <p:sp>
          <p:nvSpPr>
            <p:cNvPr id="27655" name="Oval 9"/>
            <p:cNvSpPr>
              <a:spLocks noChangeArrowheads="1"/>
            </p:cNvSpPr>
            <p:nvPr/>
          </p:nvSpPr>
          <p:spPr bwMode="auto">
            <a:xfrm>
              <a:off x="630" y="3127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7656" name="Rectangle 10"/>
            <p:cNvSpPr>
              <a:spLocks noChangeArrowheads="1"/>
            </p:cNvSpPr>
            <p:nvPr/>
          </p:nvSpPr>
          <p:spPr bwMode="auto">
            <a:xfrm>
              <a:off x="793" y="3057"/>
              <a:ext cx="4536" cy="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GB" altLang="zh-CN" sz="2216">
                  <a:ea typeface="SimSun" panose="02010600030101010101" pitchFamily="2" charset="-122"/>
                </a:rPr>
                <a:t>Constant availability of seats for passengers</a:t>
              </a:r>
              <a:r>
                <a:rPr lang="en-US" altLang="zh-CN" sz="1662" b="1">
                  <a:ea typeface="SimSun" panose="02010600030101010101" pitchFamily="2" charset="-122"/>
                </a:rPr>
                <a:t> </a:t>
              </a: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GB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414032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4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Dependability mean in …</a:t>
            </a:r>
          </a:p>
        </p:txBody>
      </p:sp>
      <p:pic>
        <p:nvPicPr>
          <p:cNvPr id="28675" name="Picture 5" descr="Tesco 7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241" y="1281525"/>
            <a:ext cx="3386124" cy="2014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6" name="Text Box 6"/>
          <p:cNvSpPr txBox="1">
            <a:spLocks noChangeArrowheads="1"/>
          </p:cNvSpPr>
          <p:nvPr/>
        </p:nvSpPr>
        <p:spPr bwMode="auto">
          <a:xfrm>
            <a:off x="1626856" y="1702223"/>
            <a:ext cx="2858416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supermarket?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grpSp>
        <p:nvGrpSpPr>
          <p:cNvPr id="28677" name="Group 17"/>
          <p:cNvGrpSpPr>
            <a:grpSpLocks/>
          </p:cNvGrpSpPr>
          <p:nvPr/>
        </p:nvGrpSpPr>
        <p:grpSpPr bwMode="auto">
          <a:xfrm>
            <a:off x="1653241" y="3562393"/>
            <a:ext cx="6888050" cy="398712"/>
            <a:chOff x="630" y="2251"/>
            <a:chExt cx="4699" cy="272"/>
          </a:xfrm>
        </p:grpSpPr>
        <p:sp>
          <p:nvSpPr>
            <p:cNvPr id="28687" name="Rectangle 7"/>
            <p:cNvSpPr>
              <a:spLocks noChangeArrowheads="1"/>
            </p:cNvSpPr>
            <p:nvPr/>
          </p:nvSpPr>
          <p:spPr bwMode="auto">
            <a:xfrm>
              <a:off x="793" y="2251"/>
              <a:ext cx="4536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Predictable opening hours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28688" name="Oval 8"/>
            <p:cNvSpPr>
              <a:spLocks noChangeArrowheads="1"/>
            </p:cNvSpPr>
            <p:nvPr/>
          </p:nvSpPr>
          <p:spPr bwMode="auto">
            <a:xfrm>
              <a:off x="630" y="2305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grpSp>
        <p:nvGrpSpPr>
          <p:cNvPr id="28678" name="Group 18"/>
          <p:cNvGrpSpPr>
            <a:grpSpLocks/>
          </p:cNvGrpSpPr>
          <p:nvPr/>
        </p:nvGrpSpPr>
        <p:grpSpPr bwMode="auto">
          <a:xfrm>
            <a:off x="1653241" y="4106225"/>
            <a:ext cx="6888050" cy="398712"/>
            <a:chOff x="630" y="2622"/>
            <a:chExt cx="4699" cy="272"/>
          </a:xfrm>
        </p:grpSpPr>
        <p:sp>
          <p:nvSpPr>
            <p:cNvPr id="28685" name="Oval 10"/>
            <p:cNvSpPr>
              <a:spLocks noChangeArrowheads="1"/>
            </p:cNvSpPr>
            <p:nvPr/>
          </p:nvSpPr>
          <p:spPr bwMode="auto">
            <a:xfrm>
              <a:off x="630" y="2700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8686" name="Rectangle 13"/>
            <p:cNvSpPr>
              <a:spLocks noChangeArrowheads="1"/>
            </p:cNvSpPr>
            <p:nvPr/>
          </p:nvSpPr>
          <p:spPr bwMode="auto">
            <a:xfrm>
              <a:off x="793" y="2622"/>
              <a:ext cx="4536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Proportion of goods out of stock kept to a minimum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28679" name="Group 19"/>
          <p:cNvGrpSpPr>
            <a:grpSpLocks/>
          </p:cNvGrpSpPr>
          <p:nvPr/>
        </p:nvGrpSpPr>
        <p:grpSpPr bwMode="auto">
          <a:xfrm>
            <a:off x="1653241" y="4692567"/>
            <a:ext cx="6888050" cy="398712"/>
            <a:chOff x="630" y="3022"/>
            <a:chExt cx="4699" cy="272"/>
          </a:xfrm>
        </p:grpSpPr>
        <p:sp>
          <p:nvSpPr>
            <p:cNvPr id="28683" name="Oval 11"/>
            <p:cNvSpPr>
              <a:spLocks noChangeArrowheads="1"/>
            </p:cNvSpPr>
            <p:nvPr/>
          </p:nvSpPr>
          <p:spPr bwMode="auto">
            <a:xfrm>
              <a:off x="630" y="3104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8684" name="Rectangle 14"/>
            <p:cNvSpPr>
              <a:spLocks noChangeArrowheads="1"/>
            </p:cNvSpPr>
            <p:nvPr/>
          </p:nvSpPr>
          <p:spPr bwMode="auto">
            <a:xfrm>
              <a:off x="793" y="3022"/>
              <a:ext cx="4536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Keeping to reasonable queuing times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28680" name="Group 20"/>
          <p:cNvGrpSpPr>
            <a:grpSpLocks/>
          </p:cNvGrpSpPr>
          <p:nvPr/>
        </p:nvGrpSpPr>
        <p:grpSpPr bwMode="auto">
          <a:xfrm>
            <a:off x="1653241" y="5278909"/>
            <a:ext cx="6888050" cy="398712"/>
            <a:chOff x="630" y="3422"/>
            <a:chExt cx="4699" cy="272"/>
          </a:xfrm>
        </p:grpSpPr>
        <p:sp>
          <p:nvSpPr>
            <p:cNvPr id="28681" name="Oval 12"/>
            <p:cNvSpPr>
              <a:spLocks noChangeArrowheads="1"/>
            </p:cNvSpPr>
            <p:nvPr/>
          </p:nvSpPr>
          <p:spPr bwMode="auto">
            <a:xfrm>
              <a:off x="630" y="3481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8682" name="Rectangle 15"/>
            <p:cNvSpPr>
              <a:spLocks noChangeArrowheads="1"/>
            </p:cNvSpPr>
            <p:nvPr/>
          </p:nvSpPr>
          <p:spPr bwMode="auto">
            <a:xfrm>
              <a:off x="793" y="3422"/>
              <a:ext cx="4536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Constant availability of parking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3198618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1055172" y="1517527"/>
            <a:ext cx="7880433" cy="660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1847">
                <a:solidFill>
                  <a:srgbClr val="FF0000"/>
                </a:solidFill>
                <a:ea typeface="SimSun" panose="02010600030101010101" pitchFamily="2" charset="-122"/>
              </a:rPr>
              <a:t>Externally</a:t>
            </a:r>
            <a:r>
              <a:rPr lang="en-GB" altLang="zh-CN" sz="1847">
                <a:ea typeface="SimSun" panose="02010600030101010101" pitchFamily="2" charset="-122"/>
              </a:rPr>
              <a:t> – it enhances the product or service in the market, or at least avoids customer complaints</a:t>
            </a:r>
            <a:endParaRPr lang="en-US" altLang="zh-CN" sz="1847">
              <a:ea typeface="SimSun" panose="02010600030101010101" pitchFamily="2" charset="-122"/>
            </a:endParaRP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1090353" y="2526035"/>
            <a:ext cx="7549150" cy="2074184"/>
            <a:chOff x="246" y="1544"/>
            <a:chExt cx="5150" cy="1415"/>
          </a:xfrm>
        </p:grpSpPr>
        <p:sp>
          <p:nvSpPr>
            <p:cNvPr id="29701" name="Text Box 3"/>
            <p:cNvSpPr txBox="1">
              <a:spLocks noChangeArrowheads="1"/>
            </p:cNvSpPr>
            <p:nvPr/>
          </p:nvSpPr>
          <p:spPr bwMode="auto">
            <a:xfrm>
              <a:off x="246" y="1544"/>
              <a:ext cx="4086" cy="2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zh-CN" sz="1847">
                  <a:solidFill>
                    <a:srgbClr val="FF0000"/>
                  </a:solidFill>
                  <a:ea typeface="SimSun" panose="02010600030101010101" pitchFamily="2" charset="-122"/>
                </a:rPr>
                <a:t>Internally</a:t>
              </a:r>
              <a:r>
                <a:rPr lang="en-GB" altLang="zh-CN" sz="1847">
                  <a:ea typeface="SimSun" panose="02010600030101010101" pitchFamily="2" charset="-122"/>
                </a:rPr>
                <a:t> – it brings other benefits to the operation:</a:t>
              </a:r>
              <a:endParaRPr lang="en-US" altLang="zh-CN" sz="1847">
                <a:ea typeface="SimSun" panose="02010600030101010101" pitchFamily="2" charset="-122"/>
              </a:endParaRPr>
            </a:p>
          </p:txBody>
        </p:sp>
        <p:sp>
          <p:nvSpPr>
            <p:cNvPr id="29702" name="Text Box 4"/>
            <p:cNvSpPr txBox="1">
              <a:spLocks noChangeArrowheads="1"/>
            </p:cNvSpPr>
            <p:nvPr/>
          </p:nvSpPr>
          <p:spPr bwMode="auto">
            <a:xfrm>
              <a:off x="576" y="2004"/>
              <a:ext cx="4820" cy="9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30000"/>
                </a:spcBef>
              </a:pPr>
              <a:r>
                <a:rPr lang="en-GB" altLang="zh-CN" sz="1847">
                  <a:ea typeface="SimSun" panose="02010600030101010101" pitchFamily="2" charset="-122"/>
                </a:rPr>
                <a:t>It prevents late delivery slowing down throughput speed</a:t>
              </a:r>
            </a:p>
            <a:p>
              <a:pPr algn="l" eaLnBrk="1" hangingPunct="1">
                <a:spcBef>
                  <a:spcPct val="30000"/>
                </a:spcBef>
              </a:pPr>
              <a:endParaRPr lang="en-GB" altLang="zh-CN" sz="1847">
                <a:ea typeface="SimSun" panose="02010600030101010101" pitchFamily="2" charset="-122"/>
              </a:endParaRPr>
            </a:p>
            <a:p>
              <a:pPr algn="l" eaLnBrk="1" hangingPunct="1">
                <a:spcBef>
                  <a:spcPct val="30000"/>
                </a:spcBef>
              </a:pPr>
              <a:r>
                <a:rPr lang="en-GB" altLang="zh-CN" sz="1847">
                  <a:ea typeface="SimSun" panose="02010600030101010101" pitchFamily="2" charset="-122"/>
                </a:rPr>
                <a:t>It prevents lateness causing disruption and wasted time and effort, therefore saving cost</a:t>
              </a:r>
              <a:endParaRPr lang="en-US" altLang="zh-CN" sz="1847">
                <a:ea typeface="SimSun" panose="02010600030101010101" pitchFamily="2" charset="-122"/>
              </a:endParaRPr>
            </a:p>
          </p:txBody>
        </p:sp>
        <p:sp>
          <p:nvSpPr>
            <p:cNvPr id="29703" name="Oval 5"/>
            <p:cNvSpPr>
              <a:spLocks noChangeArrowheads="1"/>
            </p:cNvSpPr>
            <p:nvPr/>
          </p:nvSpPr>
          <p:spPr bwMode="auto">
            <a:xfrm>
              <a:off x="405" y="2089"/>
              <a:ext cx="139" cy="144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29704" name="Oval 6"/>
            <p:cNvSpPr>
              <a:spLocks noChangeArrowheads="1"/>
            </p:cNvSpPr>
            <p:nvPr/>
          </p:nvSpPr>
          <p:spPr bwMode="auto">
            <a:xfrm>
              <a:off x="405" y="2576"/>
              <a:ext cx="139" cy="144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sp>
        <p:nvSpPr>
          <p:cNvPr id="29700" name="Text Box 7"/>
          <p:cNvSpPr txBox="1">
            <a:spLocks noChangeArrowheads="1"/>
          </p:cNvSpPr>
          <p:nvPr/>
        </p:nvSpPr>
        <p:spPr bwMode="auto">
          <a:xfrm>
            <a:off x="3769934" y="570584"/>
            <a:ext cx="2445045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 b="1">
                <a:ea typeface="SimSun" panose="02010600030101010101" pitchFamily="2" charset="-122"/>
              </a:rPr>
              <a:t>Dependability</a:t>
            </a:r>
            <a:endParaRPr lang="en-US" altLang="zh-CN" sz="2216" b="1">
              <a:ea typeface="SimSun" panose="02010600030101010101" pitchFamily="2" charset="-122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0446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1036117" y="1318171"/>
            <a:ext cx="7905353" cy="660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Flexibility has several distinct meanings but is always associated with an operation’s </a:t>
            </a:r>
            <a:r>
              <a:rPr lang="en-GB" altLang="zh-CN" sz="1847" i="1">
                <a:solidFill>
                  <a:srgbClr val="FF0000"/>
                </a:solidFill>
                <a:ea typeface="SimSun" panose="02010600030101010101" pitchFamily="2" charset="-122"/>
              </a:rPr>
              <a:t>ability to change</a:t>
            </a:r>
            <a:endParaRPr lang="en-US" altLang="zh-CN" sz="1847" i="1">
              <a:solidFill>
                <a:srgbClr val="FF0000"/>
              </a:solidFill>
              <a:ea typeface="SimSun" panose="02010600030101010101" pitchFamily="2" charset="-122"/>
            </a:endParaRPr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1028787" y="2165434"/>
            <a:ext cx="2991809" cy="376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1847" i="1">
                <a:solidFill>
                  <a:srgbClr val="FF0000"/>
                </a:solidFill>
                <a:ea typeface="SimSun" panose="02010600030101010101" pitchFamily="2" charset="-122"/>
              </a:rPr>
              <a:t>Change what ?</a:t>
            </a:r>
            <a:endParaRPr lang="en-US" altLang="zh-CN" sz="1847" i="1">
              <a:solidFill>
                <a:srgbClr val="FF0000"/>
              </a:solidFill>
              <a:ea typeface="SimSun" panose="02010600030101010101" pitchFamily="2" charset="-122"/>
            </a:endParaRPr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1036117" y="2781093"/>
            <a:ext cx="7905353" cy="660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The products and services it brings to the market – </a:t>
            </a:r>
            <a:r>
              <a:rPr lang="en-GB" altLang="zh-CN" sz="1847" i="1">
                <a:solidFill>
                  <a:srgbClr val="FF0000"/>
                </a:solidFill>
                <a:ea typeface="SimSun" panose="02010600030101010101" pitchFamily="2" charset="-122"/>
              </a:rPr>
              <a:t>Product/service flexibility</a:t>
            </a:r>
            <a:endParaRPr lang="en-US" altLang="zh-CN" sz="1847" i="1">
              <a:solidFill>
                <a:srgbClr val="FF0000"/>
              </a:solidFill>
              <a:ea typeface="SimSun" panose="02010600030101010101" pitchFamily="2" charset="-122"/>
            </a:endParaRP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1036117" y="3645947"/>
            <a:ext cx="7905353" cy="660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The mix of products and services it produces at any one time – </a:t>
            </a:r>
            <a:r>
              <a:rPr lang="en-GB" altLang="zh-CN" sz="1847" i="1">
                <a:solidFill>
                  <a:srgbClr val="FF0000"/>
                </a:solidFill>
                <a:ea typeface="SimSun" panose="02010600030101010101" pitchFamily="2" charset="-122"/>
              </a:rPr>
              <a:t>Mix  flexibility</a:t>
            </a:r>
            <a:endParaRPr lang="en-US" altLang="zh-CN" sz="1847" i="1">
              <a:solidFill>
                <a:srgbClr val="FF0000"/>
              </a:solidFill>
              <a:ea typeface="SimSun" panose="02010600030101010101" pitchFamily="2" charset="-122"/>
            </a:endParaRPr>
          </a:p>
        </p:txBody>
      </p:sp>
      <p:sp>
        <p:nvSpPr>
          <p:cNvPr id="26630" name="Text Box 6"/>
          <p:cNvSpPr txBox="1">
            <a:spLocks noChangeArrowheads="1"/>
          </p:cNvSpPr>
          <p:nvPr/>
        </p:nvSpPr>
        <p:spPr bwMode="auto">
          <a:xfrm>
            <a:off x="1036117" y="4525460"/>
            <a:ext cx="7905353" cy="376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The volume of products and services it produces –</a:t>
            </a:r>
            <a:r>
              <a:rPr lang="en-GB" altLang="zh-CN" sz="1847" i="1">
                <a:solidFill>
                  <a:srgbClr val="FF0000"/>
                </a:solidFill>
                <a:ea typeface="SimSun" panose="02010600030101010101" pitchFamily="2" charset="-122"/>
              </a:rPr>
              <a:t> Volume flexibility</a:t>
            </a:r>
            <a:endParaRPr lang="en-US" altLang="zh-CN" sz="1847" i="1">
              <a:solidFill>
                <a:srgbClr val="FF0000"/>
              </a:solidFill>
              <a:ea typeface="SimSun" panose="02010600030101010101" pitchFamily="2" charset="-122"/>
            </a:endParaRPr>
          </a:p>
        </p:txBody>
      </p:sp>
      <p:sp>
        <p:nvSpPr>
          <p:cNvPr id="26631" name="Text Box 7"/>
          <p:cNvSpPr txBox="1">
            <a:spLocks noChangeArrowheads="1"/>
          </p:cNvSpPr>
          <p:nvPr/>
        </p:nvSpPr>
        <p:spPr bwMode="auto">
          <a:xfrm>
            <a:off x="1036117" y="5190958"/>
            <a:ext cx="7905353" cy="376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1847">
                <a:ea typeface="SimSun" panose="02010600030101010101" pitchFamily="2" charset="-122"/>
              </a:rPr>
              <a:t>The delivery time of its products and services –</a:t>
            </a:r>
            <a:r>
              <a:rPr lang="en-GB" altLang="zh-CN" sz="1847" i="1">
                <a:solidFill>
                  <a:srgbClr val="FF0000"/>
                </a:solidFill>
                <a:ea typeface="SimSun" panose="02010600030101010101" pitchFamily="2" charset="-122"/>
              </a:rPr>
              <a:t> Delivery flexibility</a:t>
            </a:r>
            <a:endParaRPr lang="en-US" altLang="zh-CN" sz="1847" i="1">
              <a:solidFill>
                <a:srgbClr val="FF0000"/>
              </a:solidFill>
              <a:ea typeface="SimSun" panose="02010600030101010101" pitchFamily="2" charset="-122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3687848" y="570585"/>
            <a:ext cx="1861635" cy="49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586" b="1">
                <a:ea typeface="SimSun" panose="02010600030101010101" pitchFamily="2" charset="-122"/>
              </a:rPr>
              <a:t>Flexibility</a:t>
            </a:r>
            <a:endParaRPr lang="en-US" altLang="zh-CN" sz="2586" b="1">
              <a:ea typeface="SimSun" panose="02010600030101010101" pitchFamily="2" charset="-122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3797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  <p:bldP spid="26628" grpId="0"/>
      <p:bldP spid="26629" grpId="0"/>
      <p:bldP spid="26630" grpId="0"/>
      <p:bldP spid="26631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4" descr="hospital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764" y="1343090"/>
            <a:ext cx="3391987" cy="1946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7" name="Rectangle 5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Flexibility mean in …</a:t>
            </a:r>
          </a:p>
        </p:txBody>
      </p:sp>
      <p:grpSp>
        <p:nvGrpSpPr>
          <p:cNvPr id="31748" name="Group 16"/>
          <p:cNvGrpSpPr>
            <a:grpSpLocks/>
          </p:cNvGrpSpPr>
          <p:nvPr/>
        </p:nvGrpSpPr>
        <p:grpSpPr bwMode="auto">
          <a:xfrm>
            <a:off x="1653242" y="3496429"/>
            <a:ext cx="6880721" cy="464676"/>
            <a:chOff x="630" y="2206"/>
            <a:chExt cx="4694" cy="317"/>
          </a:xfrm>
        </p:grpSpPr>
        <p:sp>
          <p:nvSpPr>
            <p:cNvPr id="31759" name="Rectangle 6"/>
            <p:cNvSpPr>
              <a:spLocks noChangeArrowheads="1"/>
            </p:cNvSpPr>
            <p:nvPr/>
          </p:nvSpPr>
          <p:spPr bwMode="auto">
            <a:xfrm>
              <a:off x="788" y="2206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Introducing new treatments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31760" name="Oval 7"/>
            <p:cNvSpPr>
              <a:spLocks noChangeArrowheads="1"/>
            </p:cNvSpPr>
            <p:nvPr/>
          </p:nvSpPr>
          <p:spPr bwMode="auto">
            <a:xfrm>
              <a:off x="630" y="2275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sp>
        <p:nvSpPr>
          <p:cNvPr id="31749" name="Text Box 8"/>
          <p:cNvSpPr txBox="1">
            <a:spLocks noChangeArrowheads="1"/>
          </p:cNvSpPr>
          <p:nvPr/>
        </p:nvSpPr>
        <p:spPr bwMode="auto">
          <a:xfrm>
            <a:off x="1560892" y="1700758"/>
            <a:ext cx="2559382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hospital?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grpSp>
        <p:nvGrpSpPr>
          <p:cNvPr id="31750" name="Group 17"/>
          <p:cNvGrpSpPr>
            <a:grpSpLocks/>
          </p:cNvGrpSpPr>
          <p:nvPr/>
        </p:nvGrpSpPr>
        <p:grpSpPr bwMode="auto">
          <a:xfrm>
            <a:off x="1644444" y="4059318"/>
            <a:ext cx="6896846" cy="464676"/>
            <a:chOff x="624" y="2590"/>
            <a:chExt cx="4705" cy="317"/>
          </a:xfrm>
        </p:grpSpPr>
        <p:sp>
          <p:nvSpPr>
            <p:cNvPr id="31757" name="Oval 9"/>
            <p:cNvSpPr>
              <a:spLocks noChangeArrowheads="1"/>
            </p:cNvSpPr>
            <p:nvPr/>
          </p:nvSpPr>
          <p:spPr bwMode="auto">
            <a:xfrm>
              <a:off x="624" y="265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1758" name="Rectangle 12"/>
            <p:cNvSpPr>
              <a:spLocks noChangeArrowheads="1"/>
            </p:cNvSpPr>
            <p:nvPr/>
          </p:nvSpPr>
          <p:spPr bwMode="auto">
            <a:xfrm>
              <a:off x="793" y="2590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Providing a wide range of treatments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31751" name="Group 18"/>
          <p:cNvGrpSpPr>
            <a:grpSpLocks/>
          </p:cNvGrpSpPr>
          <p:nvPr/>
        </p:nvGrpSpPr>
        <p:grpSpPr bwMode="auto">
          <a:xfrm>
            <a:off x="1635649" y="4657386"/>
            <a:ext cx="6912970" cy="464676"/>
            <a:chOff x="618" y="2998"/>
            <a:chExt cx="4716" cy="317"/>
          </a:xfrm>
        </p:grpSpPr>
        <p:sp>
          <p:nvSpPr>
            <p:cNvPr id="31755" name="Oval 10"/>
            <p:cNvSpPr>
              <a:spLocks noChangeArrowheads="1"/>
            </p:cNvSpPr>
            <p:nvPr/>
          </p:nvSpPr>
          <p:spPr bwMode="auto">
            <a:xfrm>
              <a:off x="618" y="3054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1756" name="Rectangle 13"/>
            <p:cNvSpPr>
              <a:spLocks noChangeArrowheads="1"/>
            </p:cNvSpPr>
            <p:nvPr/>
          </p:nvSpPr>
          <p:spPr bwMode="auto">
            <a:xfrm>
              <a:off x="798" y="2998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ability to adjust the number of patients treated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31752" name="Group 19"/>
          <p:cNvGrpSpPr>
            <a:grpSpLocks/>
          </p:cNvGrpSpPr>
          <p:nvPr/>
        </p:nvGrpSpPr>
        <p:grpSpPr bwMode="auto">
          <a:xfrm>
            <a:off x="1626856" y="5255455"/>
            <a:ext cx="6929094" cy="464676"/>
            <a:chOff x="612" y="3406"/>
            <a:chExt cx="4727" cy="317"/>
          </a:xfrm>
        </p:grpSpPr>
        <p:sp>
          <p:nvSpPr>
            <p:cNvPr id="31753" name="Oval 11"/>
            <p:cNvSpPr>
              <a:spLocks noChangeArrowheads="1"/>
            </p:cNvSpPr>
            <p:nvPr/>
          </p:nvSpPr>
          <p:spPr bwMode="auto">
            <a:xfrm>
              <a:off x="612" y="343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1754" name="Rectangle 14"/>
            <p:cNvSpPr>
              <a:spLocks noChangeArrowheads="1"/>
            </p:cNvSpPr>
            <p:nvPr/>
          </p:nvSpPr>
          <p:spPr bwMode="auto">
            <a:xfrm>
              <a:off x="803" y="3406"/>
              <a:ext cx="4536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ability to reschedule appointments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0086520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5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Flexibility mean in …</a:t>
            </a:r>
          </a:p>
        </p:txBody>
      </p:sp>
      <p:sp>
        <p:nvSpPr>
          <p:cNvPr id="32771" name="Text Box 6"/>
          <p:cNvSpPr txBox="1">
            <a:spLocks noChangeArrowheads="1"/>
          </p:cNvSpPr>
          <p:nvPr/>
        </p:nvSpPr>
        <p:spPr bwMode="auto">
          <a:xfrm>
            <a:off x="1560893" y="1700758"/>
            <a:ext cx="3456485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an automobile plant?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grpSp>
        <p:nvGrpSpPr>
          <p:cNvPr id="32772" name="Group 17"/>
          <p:cNvGrpSpPr>
            <a:grpSpLocks/>
          </p:cNvGrpSpPr>
          <p:nvPr/>
        </p:nvGrpSpPr>
        <p:grpSpPr bwMode="auto">
          <a:xfrm>
            <a:off x="1613663" y="3509624"/>
            <a:ext cx="6920298" cy="385519"/>
            <a:chOff x="603" y="2215"/>
            <a:chExt cx="4721" cy="263"/>
          </a:xfrm>
        </p:grpSpPr>
        <p:sp>
          <p:nvSpPr>
            <p:cNvPr id="32783" name="Rectangle 7"/>
            <p:cNvSpPr>
              <a:spLocks noChangeArrowheads="1"/>
            </p:cNvSpPr>
            <p:nvPr/>
          </p:nvSpPr>
          <p:spPr bwMode="auto">
            <a:xfrm>
              <a:off x="788" y="2215"/>
              <a:ext cx="4536" cy="2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7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introduction of new models</a:t>
              </a:r>
            </a:p>
            <a:p>
              <a:pPr algn="l">
                <a:lnSpc>
                  <a:spcPct val="7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7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32784" name="Oval 8"/>
            <p:cNvSpPr>
              <a:spLocks noChangeArrowheads="1"/>
            </p:cNvSpPr>
            <p:nvPr/>
          </p:nvSpPr>
          <p:spPr bwMode="auto">
            <a:xfrm>
              <a:off x="603" y="2242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pic>
        <p:nvPicPr>
          <p:cNvPr id="32773" name="Picture 10" descr="ford3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991" y="1354818"/>
            <a:ext cx="3418373" cy="1948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2774" name="Group 18"/>
          <p:cNvGrpSpPr>
            <a:grpSpLocks/>
          </p:cNvGrpSpPr>
          <p:nvPr/>
        </p:nvGrpSpPr>
        <p:grpSpPr bwMode="auto">
          <a:xfrm>
            <a:off x="1626854" y="4027070"/>
            <a:ext cx="6914436" cy="385520"/>
            <a:chOff x="612" y="2568"/>
            <a:chExt cx="4717" cy="263"/>
          </a:xfrm>
        </p:grpSpPr>
        <p:sp>
          <p:nvSpPr>
            <p:cNvPr id="32781" name="Oval 11"/>
            <p:cNvSpPr>
              <a:spLocks noChangeArrowheads="1"/>
            </p:cNvSpPr>
            <p:nvPr/>
          </p:nvSpPr>
          <p:spPr bwMode="auto">
            <a:xfrm>
              <a:off x="612" y="2605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2782" name="Rectangle 13"/>
            <p:cNvSpPr>
              <a:spLocks noChangeArrowheads="1"/>
            </p:cNvSpPr>
            <p:nvPr/>
          </p:nvSpPr>
          <p:spPr bwMode="auto">
            <a:xfrm>
              <a:off x="793" y="2568"/>
              <a:ext cx="4536" cy="2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7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A wide range of options</a:t>
              </a:r>
            </a:p>
            <a:p>
              <a:pPr algn="l">
                <a:lnSpc>
                  <a:spcPct val="7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7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32775" name="Group 19"/>
          <p:cNvGrpSpPr>
            <a:grpSpLocks/>
          </p:cNvGrpSpPr>
          <p:nvPr/>
        </p:nvGrpSpPr>
        <p:grpSpPr bwMode="auto">
          <a:xfrm>
            <a:off x="1644446" y="4544517"/>
            <a:ext cx="6904174" cy="385519"/>
            <a:chOff x="624" y="2921"/>
            <a:chExt cx="4710" cy="263"/>
          </a:xfrm>
        </p:grpSpPr>
        <p:sp>
          <p:nvSpPr>
            <p:cNvPr id="32779" name="Oval 9"/>
            <p:cNvSpPr>
              <a:spLocks noChangeArrowheads="1"/>
            </p:cNvSpPr>
            <p:nvPr/>
          </p:nvSpPr>
          <p:spPr bwMode="auto">
            <a:xfrm>
              <a:off x="624" y="2949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2780" name="Rectangle 14"/>
            <p:cNvSpPr>
              <a:spLocks noChangeArrowheads="1"/>
            </p:cNvSpPr>
            <p:nvPr/>
          </p:nvSpPr>
          <p:spPr bwMode="auto">
            <a:xfrm>
              <a:off x="798" y="2921"/>
              <a:ext cx="4536" cy="2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7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ability to adjust the number of vehicles manufactured</a:t>
              </a:r>
            </a:p>
            <a:p>
              <a:pPr algn="l">
                <a:lnSpc>
                  <a:spcPct val="7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32776" name="Group 20"/>
          <p:cNvGrpSpPr>
            <a:grpSpLocks/>
          </p:cNvGrpSpPr>
          <p:nvPr/>
        </p:nvGrpSpPr>
        <p:grpSpPr bwMode="auto">
          <a:xfrm>
            <a:off x="1640050" y="5277444"/>
            <a:ext cx="6915901" cy="385519"/>
            <a:chOff x="621" y="3421"/>
            <a:chExt cx="4718" cy="263"/>
          </a:xfrm>
        </p:grpSpPr>
        <p:sp>
          <p:nvSpPr>
            <p:cNvPr id="32777" name="Oval 12"/>
            <p:cNvSpPr>
              <a:spLocks noChangeArrowheads="1"/>
            </p:cNvSpPr>
            <p:nvPr/>
          </p:nvSpPr>
          <p:spPr bwMode="auto">
            <a:xfrm>
              <a:off x="621" y="3472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2778" name="Rectangle 15"/>
            <p:cNvSpPr>
              <a:spLocks noChangeArrowheads="1"/>
            </p:cNvSpPr>
            <p:nvPr/>
          </p:nvSpPr>
          <p:spPr bwMode="auto">
            <a:xfrm>
              <a:off x="803" y="3421"/>
              <a:ext cx="4536" cy="2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7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ability to reschedule manufacturing priorities</a:t>
              </a:r>
            </a:p>
            <a:p>
              <a:pPr algn="l">
                <a:lnSpc>
                  <a:spcPct val="7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  <a:p>
              <a:pPr algn="l">
                <a:lnSpc>
                  <a:spcPct val="7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6258043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4" descr="bus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378" y="1328433"/>
            <a:ext cx="3391987" cy="1967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5" name="Text Box 5"/>
          <p:cNvSpPr txBox="1">
            <a:spLocks noChangeArrowheads="1"/>
          </p:cNvSpPr>
          <p:nvPr/>
        </p:nvSpPr>
        <p:spPr bwMode="auto">
          <a:xfrm>
            <a:off x="1626856" y="1702223"/>
            <a:ext cx="2858416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bus company?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sp>
        <p:nvSpPr>
          <p:cNvPr id="33796" name="Rectangle 6"/>
          <p:cNvSpPr>
            <a:spLocks noChangeArrowheads="1"/>
          </p:cNvSpPr>
          <p:nvPr/>
        </p:nvSpPr>
        <p:spPr bwMode="auto">
          <a:xfrm>
            <a:off x="1928823" y="683457"/>
            <a:ext cx="6014401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Flexibility mean in …</a:t>
            </a:r>
          </a:p>
        </p:txBody>
      </p:sp>
      <p:grpSp>
        <p:nvGrpSpPr>
          <p:cNvPr id="33797" name="Group 16"/>
          <p:cNvGrpSpPr>
            <a:grpSpLocks/>
          </p:cNvGrpSpPr>
          <p:nvPr/>
        </p:nvGrpSpPr>
        <p:grpSpPr bwMode="auto">
          <a:xfrm>
            <a:off x="1653242" y="3496430"/>
            <a:ext cx="6880721" cy="398712"/>
            <a:chOff x="630" y="2206"/>
            <a:chExt cx="4694" cy="272"/>
          </a:xfrm>
        </p:grpSpPr>
        <p:sp>
          <p:nvSpPr>
            <p:cNvPr id="33807" name="Rectangle 7"/>
            <p:cNvSpPr>
              <a:spLocks noChangeArrowheads="1"/>
            </p:cNvSpPr>
            <p:nvPr/>
          </p:nvSpPr>
          <p:spPr bwMode="auto">
            <a:xfrm>
              <a:off x="788" y="2206"/>
              <a:ext cx="4536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introduction of new routes and excursions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33808" name="Oval 8"/>
            <p:cNvSpPr>
              <a:spLocks noChangeArrowheads="1"/>
            </p:cNvSpPr>
            <p:nvPr/>
          </p:nvSpPr>
          <p:spPr bwMode="auto">
            <a:xfrm>
              <a:off x="630" y="2275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grpSp>
        <p:nvGrpSpPr>
          <p:cNvPr id="33798" name="Group 17"/>
          <p:cNvGrpSpPr>
            <a:grpSpLocks/>
          </p:cNvGrpSpPr>
          <p:nvPr/>
        </p:nvGrpSpPr>
        <p:grpSpPr bwMode="auto">
          <a:xfrm>
            <a:off x="1644444" y="4050522"/>
            <a:ext cx="6896846" cy="398712"/>
            <a:chOff x="624" y="2584"/>
            <a:chExt cx="4705" cy="272"/>
          </a:xfrm>
        </p:grpSpPr>
        <p:sp>
          <p:nvSpPr>
            <p:cNvPr id="33805" name="Oval 9"/>
            <p:cNvSpPr>
              <a:spLocks noChangeArrowheads="1"/>
            </p:cNvSpPr>
            <p:nvPr/>
          </p:nvSpPr>
          <p:spPr bwMode="auto">
            <a:xfrm>
              <a:off x="624" y="265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3806" name="Rectangle 12"/>
            <p:cNvSpPr>
              <a:spLocks noChangeArrowheads="1"/>
            </p:cNvSpPr>
            <p:nvPr/>
          </p:nvSpPr>
          <p:spPr bwMode="auto">
            <a:xfrm>
              <a:off x="793" y="2584"/>
              <a:ext cx="4536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A large number of locations served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33799" name="Group 18"/>
          <p:cNvGrpSpPr>
            <a:grpSpLocks/>
          </p:cNvGrpSpPr>
          <p:nvPr/>
        </p:nvGrpSpPr>
        <p:grpSpPr bwMode="auto">
          <a:xfrm>
            <a:off x="1635649" y="4616342"/>
            <a:ext cx="6912970" cy="398712"/>
            <a:chOff x="618" y="2970"/>
            <a:chExt cx="4716" cy="272"/>
          </a:xfrm>
        </p:grpSpPr>
        <p:sp>
          <p:nvSpPr>
            <p:cNvPr id="33803" name="Oval 10"/>
            <p:cNvSpPr>
              <a:spLocks noChangeArrowheads="1"/>
            </p:cNvSpPr>
            <p:nvPr/>
          </p:nvSpPr>
          <p:spPr bwMode="auto">
            <a:xfrm>
              <a:off x="618" y="3054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3804" name="Rectangle 13"/>
            <p:cNvSpPr>
              <a:spLocks noChangeArrowheads="1"/>
            </p:cNvSpPr>
            <p:nvPr/>
          </p:nvSpPr>
          <p:spPr bwMode="auto">
            <a:xfrm>
              <a:off x="798" y="2970"/>
              <a:ext cx="4536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ability to adjust the frequency of services</a:t>
              </a:r>
            </a:p>
          </p:txBody>
        </p:sp>
      </p:grpSp>
      <p:grpSp>
        <p:nvGrpSpPr>
          <p:cNvPr id="33800" name="Group 19"/>
          <p:cNvGrpSpPr>
            <a:grpSpLocks/>
          </p:cNvGrpSpPr>
          <p:nvPr/>
        </p:nvGrpSpPr>
        <p:grpSpPr bwMode="auto">
          <a:xfrm>
            <a:off x="1626856" y="5182162"/>
            <a:ext cx="6929094" cy="398712"/>
            <a:chOff x="612" y="3356"/>
            <a:chExt cx="4727" cy="272"/>
          </a:xfrm>
        </p:grpSpPr>
        <p:sp>
          <p:nvSpPr>
            <p:cNvPr id="33801" name="Oval 11"/>
            <p:cNvSpPr>
              <a:spLocks noChangeArrowheads="1"/>
            </p:cNvSpPr>
            <p:nvPr/>
          </p:nvSpPr>
          <p:spPr bwMode="auto">
            <a:xfrm>
              <a:off x="612" y="343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3802" name="Rectangle 14"/>
            <p:cNvSpPr>
              <a:spLocks noChangeArrowheads="1"/>
            </p:cNvSpPr>
            <p:nvPr/>
          </p:nvSpPr>
          <p:spPr bwMode="auto">
            <a:xfrm>
              <a:off x="803" y="3356"/>
              <a:ext cx="4536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ability to reschedule trips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8692932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4" descr="Tesco 7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241" y="1281525"/>
            <a:ext cx="3386124" cy="2014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9" name="Text Box 5"/>
          <p:cNvSpPr txBox="1">
            <a:spLocks noChangeArrowheads="1"/>
          </p:cNvSpPr>
          <p:nvPr/>
        </p:nvSpPr>
        <p:spPr bwMode="auto">
          <a:xfrm>
            <a:off x="1626856" y="1702223"/>
            <a:ext cx="2858416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supermarket?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sp>
        <p:nvSpPr>
          <p:cNvPr id="34820" name="Rectangle 6"/>
          <p:cNvSpPr>
            <a:spLocks noChangeArrowheads="1"/>
          </p:cNvSpPr>
          <p:nvPr/>
        </p:nvSpPr>
        <p:spPr bwMode="auto">
          <a:xfrm>
            <a:off x="1928823" y="683457"/>
            <a:ext cx="6014401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Flexibility mean in …</a:t>
            </a:r>
          </a:p>
        </p:txBody>
      </p:sp>
      <p:grpSp>
        <p:nvGrpSpPr>
          <p:cNvPr id="34821" name="Group 16"/>
          <p:cNvGrpSpPr>
            <a:grpSpLocks/>
          </p:cNvGrpSpPr>
          <p:nvPr/>
        </p:nvGrpSpPr>
        <p:grpSpPr bwMode="auto">
          <a:xfrm>
            <a:off x="1653240" y="3519886"/>
            <a:ext cx="7288228" cy="530639"/>
            <a:chOff x="630" y="2222"/>
            <a:chExt cx="4972" cy="362"/>
          </a:xfrm>
        </p:grpSpPr>
        <p:sp>
          <p:nvSpPr>
            <p:cNvPr id="34831" name="Rectangle 7"/>
            <p:cNvSpPr>
              <a:spLocks noChangeArrowheads="1"/>
            </p:cNvSpPr>
            <p:nvPr/>
          </p:nvSpPr>
          <p:spPr bwMode="auto">
            <a:xfrm>
              <a:off x="788" y="2222"/>
              <a:ext cx="4814" cy="3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introduction of new lines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34832" name="Oval 8"/>
            <p:cNvSpPr>
              <a:spLocks noChangeArrowheads="1"/>
            </p:cNvSpPr>
            <p:nvPr/>
          </p:nvSpPr>
          <p:spPr bwMode="auto">
            <a:xfrm>
              <a:off x="630" y="2275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grpSp>
        <p:nvGrpSpPr>
          <p:cNvPr id="34822" name="Group 17"/>
          <p:cNvGrpSpPr>
            <a:grpSpLocks/>
          </p:cNvGrpSpPr>
          <p:nvPr/>
        </p:nvGrpSpPr>
        <p:grpSpPr bwMode="auto">
          <a:xfrm>
            <a:off x="1644446" y="4094500"/>
            <a:ext cx="7301421" cy="530639"/>
            <a:chOff x="624" y="2614"/>
            <a:chExt cx="4981" cy="362"/>
          </a:xfrm>
        </p:grpSpPr>
        <p:sp>
          <p:nvSpPr>
            <p:cNvPr id="34829" name="Oval 9"/>
            <p:cNvSpPr>
              <a:spLocks noChangeArrowheads="1"/>
            </p:cNvSpPr>
            <p:nvPr/>
          </p:nvSpPr>
          <p:spPr bwMode="auto">
            <a:xfrm>
              <a:off x="624" y="265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4830" name="Rectangle 12"/>
            <p:cNvSpPr>
              <a:spLocks noChangeArrowheads="1"/>
            </p:cNvSpPr>
            <p:nvPr/>
          </p:nvSpPr>
          <p:spPr bwMode="auto">
            <a:xfrm>
              <a:off x="791" y="2614"/>
              <a:ext cx="4814" cy="3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A wide range of goods stocked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  <p:grpSp>
        <p:nvGrpSpPr>
          <p:cNvPr id="34823" name="Group 18"/>
          <p:cNvGrpSpPr>
            <a:grpSpLocks/>
          </p:cNvGrpSpPr>
          <p:nvPr/>
        </p:nvGrpSpPr>
        <p:grpSpPr bwMode="auto">
          <a:xfrm>
            <a:off x="1635650" y="4669115"/>
            <a:ext cx="7314614" cy="530639"/>
            <a:chOff x="618" y="3006"/>
            <a:chExt cx="4990" cy="362"/>
          </a:xfrm>
        </p:grpSpPr>
        <p:sp>
          <p:nvSpPr>
            <p:cNvPr id="34827" name="Oval 10"/>
            <p:cNvSpPr>
              <a:spLocks noChangeArrowheads="1"/>
            </p:cNvSpPr>
            <p:nvPr/>
          </p:nvSpPr>
          <p:spPr bwMode="auto">
            <a:xfrm>
              <a:off x="618" y="3054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4828" name="Rectangle 13"/>
            <p:cNvSpPr>
              <a:spLocks noChangeArrowheads="1"/>
            </p:cNvSpPr>
            <p:nvPr/>
          </p:nvSpPr>
          <p:spPr bwMode="auto">
            <a:xfrm>
              <a:off x="794" y="3006"/>
              <a:ext cx="4814" cy="3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ability to adjust the number of customers served</a:t>
              </a:r>
            </a:p>
          </p:txBody>
        </p:sp>
      </p:grpSp>
      <p:grpSp>
        <p:nvGrpSpPr>
          <p:cNvPr id="34824" name="Group 19"/>
          <p:cNvGrpSpPr>
            <a:grpSpLocks/>
          </p:cNvGrpSpPr>
          <p:nvPr/>
        </p:nvGrpSpPr>
        <p:grpSpPr bwMode="auto">
          <a:xfrm>
            <a:off x="1626856" y="5243730"/>
            <a:ext cx="7327807" cy="530639"/>
            <a:chOff x="612" y="3398"/>
            <a:chExt cx="4999" cy="362"/>
          </a:xfrm>
        </p:grpSpPr>
        <p:sp>
          <p:nvSpPr>
            <p:cNvPr id="34825" name="Oval 11"/>
            <p:cNvSpPr>
              <a:spLocks noChangeArrowheads="1"/>
            </p:cNvSpPr>
            <p:nvPr/>
          </p:nvSpPr>
          <p:spPr bwMode="auto">
            <a:xfrm>
              <a:off x="612" y="3436"/>
              <a:ext cx="113" cy="113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  <p:sp>
          <p:nvSpPr>
            <p:cNvPr id="34826" name="Rectangle 14"/>
            <p:cNvSpPr>
              <a:spLocks noChangeArrowheads="1"/>
            </p:cNvSpPr>
            <p:nvPr/>
          </p:nvSpPr>
          <p:spPr bwMode="auto">
            <a:xfrm>
              <a:off x="797" y="3398"/>
              <a:ext cx="4814" cy="3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554" tIns="41044" rIns="83554" bIns="41044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>
                <a:lnSpc>
                  <a:spcPct val="85000"/>
                </a:lnSpc>
              </a:pPr>
              <a:r>
                <a:rPr lang="en-US" altLang="zh-CN" sz="2216">
                  <a:ea typeface="SimSun" panose="02010600030101010101" pitchFamily="2" charset="-122"/>
                </a:rPr>
                <a:t>The ability to get out-of-stock items</a:t>
              </a:r>
            </a:p>
            <a:p>
              <a:pPr algn="l">
                <a:lnSpc>
                  <a:spcPct val="85000"/>
                </a:lnSpc>
              </a:pPr>
              <a:endParaRPr lang="en-US" altLang="zh-CN" sz="2216">
                <a:ea typeface="SimSun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580968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 descr="hospital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764" y="1343090"/>
            <a:ext cx="3391987" cy="1946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Rectangle 5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Cost mean in …</a:t>
            </a:r>
          </a:p>
        </p:txBody>
      </p:sp>
      <p:sp>
        <p:nvSpPr>
          <p:cNvPr id="35844" name="Text Box 6"/>
          <p:cNvSpPr txBox="1">
            <a:spLocks noChangeArrowheads="1"/>
          </p:cNvSpPr>
          <p:nvPr/>
        </p:nvSpPr>
        <p:spPr bwMode="auto">
          <a:xfrm>
            <a:off x="1560892" y="1700758"/>
            <a:ext cx="2559382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hospital?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graphicFrame>
        <p:nvGraphicFramePr>
          <p:cNvPr id="35845" name="Object 16">
            <a:hlinkClick r:id="" action="ppaction://ole?verb=0"/>
          </p:cNvPr>
          <p:cNvGraphicFramePr>
            <a:graphicFrameLocks/>
          </p:cNvGraphicFramePr>
          <p:nvPr/>
        </p:nvGraphicFramePr>
        <p:xfrm>
          <a:off x="2092996" y="3452454"/>
          <a:ext cx="2615084" cy="17472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699260" imgH="1135380" progId="">
                  <p:embed/>
                </p:oleObj>
              </mc:Choice>
              <mc:Fallback>
                <p:oleObj r:id="rId3" imgW="1699260" imgH="1135380" progId="">
                  <p:embed/>
                  <p:pic>
                    <p:nvPicPr>
                      <p:cNvPr id="35845" name="Object 16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92996" y="3452454"/>
                        <a:ext cx="2615084" cy="174729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5846" name="Group 17"/>
          <p:cNvGrpSpPr>
            <a:grpSpLocks/>
          </p:cNvGrpSpPr>
          <p:nvPr/>
        </p:nvGrpSpPr>
        <p:grpSpPr bwMode="auto">
          <a:xfrm>
            <a:off x="3312588" y="4554776"/>
            <a:ext cx="1583123" cy="785698"/>
            <a:chOff x="1400" y="1800"/>
            <a:chExt cx="1080" cy="536"/>
          </a:xfrm>
        </p:grpSpPr>
        <p:pic>
          <p:nvPicPr>
            <p:cNvPr id="35853" name="Picture 18"/>
            <p:cNvPicPr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0" y="1800"/>
              <a:ext cx="1080" cy="5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5854" name="Rectangle 19"/>
            <p:cNvSpPr>
              <a:spLocks noChangeArrowheads="1"/>
            </p:cNvSpPr>
            <p:nvPr/>
          </p:nvSpPr>
          <p:spPr bwMode="auto">
            <a:xfrm>
              <a:off x="1928" y="1951"/>
              <a:ext cx="406" cy="2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zh-CN" sz="1662">
                  <a:ea typeface="SimSun" panose="02010600030101010101" pitchFamily="2" charset="-122"/>
                </a:rPr>
                <a:t>Staff costs</a:t>
              </a:r>
            </a:p>
          </p:txBody>
        </p:sp>
      </p:grpSp>
      <p:grpSp>
        <p:nvGrpSpPr>
          <p:cNvPr id="35847" name="Group 20"/>
          <p:cNvGrpSpPr>
            <a:grpSpLocks/>
          </p:cNvGrpSpPr>
          <p:nvPr/>
        </p:nvGrpSpPr>
        <p:grpSpPr bwMode="auto">
          <a:xfrm>
            <a:off x="3679050" y="3229645"/>
            <a:ext cx="1934928" cy="961601"/>
            <a:chOff x="1608" y="896"/>
            <a:chExt cx="1160" cy="656"/>
          </a:xfrm>
        </p:grpSpPr>
        <p:pic>
          <p:nvPicPr>
            <p:cNvPr id="35851" name="Picture 21"/>
            <p:cNvPicPr>
              <a:picLocks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8" y="896"/>
              <a:ext cx="1160" cy="6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5852" name="Rectangle 22"/>
            <p:cNvSpPr>
              <a:spLocks noChangeArrowheads="1"/>
            </p:cNvSpPr>
            <p:nvPr/>
          </p:nvSpPr>
          <p:spPr bwMode="auto">
            <a:xfrm>
              <a:off x="1880" y="968"/>
              <a:ext cx="742" cy="4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zh-CN" sz="1662">
                  <a:ea typeface="SimSun" panose="02010600030101010101" pitchFamily="2" charset="-122"/>
                </a:rPr>
                <a:t>Technology and facilities costs</a:t>
              </a:r>
            </a:p>
          </p:txBody>
        </p:sp>
      </p:grpSp>
      <p:sp>
        <p:nvSpPr>
          <p:cNvPr id="35848" name="Rectangle 25"/>
          <p:cNvSpPr>
            <a:spLocks noChangeArrowheads="1"/>
          </p:cNvSpPr>
          <p:nvPr/>
        </p:nvSpPr>
        <p:spPr bwMode="auto">
          <a:xfrm>
            <a:off x="1587277" y="3502294"/>
            <a:ext cx="1053949" cy="1023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1662">
                <a:ea typeface="SimSun" panose="02010600030101010101" pitchFamily="2" charset="-122"/>
              </a:rPr>
              <a:t>Bought-in materials and services</a:t>
            </a:r>
          </a:p>
        </p:txBody>
      </p:sp>
      <p:sp>
        <p:nvSpPr>
          <p:cNvPr id="35849" name="AutoShape 26"/>
          <p:cNvSpPr>
            <a:spLocks noChangeAspect="1" noChangeArrowheads="1" noTextEdit="1"/>
          </p:cNvSpPr>
          <p:nvPr/>
        </p:nvSpPr>
        <p:spPr bwMode="auto">
          <a:xfrm>
            <a:off x="1471474" y="3393820"/>
            <a:ext cx="1770752" cy="1020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z="1662"/>
          </a:p>
        </p:txBody>
      </p:sp>
      <p:sp>
        <p:nvSpPr>
          <p:cNvPr id="35850" name="Line 28"/>
          <p:cNvSpPr>
            <a:spLocks noChangeShapeType="1"/>
          </p:cNvSpPr>
          <p:nvPr/>
        </p:nvSpPr>
        <p:spPr bwMode="auto">
          <a:xfrm flipH="1" flipV="1">
            <a:off x="2491709" y="3895143"/>
            <a:ext cx="615659" cy="260922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 sz="1662"/>
          </a:p>
        </p:txBody>
      </p:sp>
    </p:spTree>
    <p:extLst>
      <p:ext uri="{BB962C8B-B14F-4D97-AF65-F5344CB8AC3E}">
        <p14:creationId xmlns:p14="http://schemas.microsoft.com/office/powerpoint/2010/main" val="49218754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4"/>
          <p:cNvSpPr>
            <a:spLocks noChangeArrowheads="1"/>
          </p:cNvSpPr>
          <p:nvPr/>
        </p:nvSpPr>
        <p:spPr bwMode="auto">
          <a:xfrm>
            <a:off x="1131396" y="683457"/>
            <a:ext cx="7810072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Cost mean in …</a:t>
            </a:r>
          </a:p>
        </p:txBody>
      </p:sp>
      <p:sp>
        <p:nvSpPr>
          <p:cNvPr id="36867" name="Text Box 5"/>
          <p:cNvSpPr txBox="1">
            <a:spLocks noChangeArrowheads="1"/>
          </p:cNvSpPr>
          <p:nvPr/>
        </p:nvSpPr>
        <p:spPr bwMode="auto">
          <a:xfrm>
            <a:off x="1560893" y="1700758"/>
            <a:ext cx="3456485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an automobile plant?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pic>
        <p:nvPicPr>
          <p:cNvPr id="36868" name="Picture 6" descr="ford3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991" y="1354818"/>
            <a:ext cx="3418373" cy="1948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6869" name="Object 7">
            <a:hlinkClick r:id="" action="ppaction://ole?verb=0"/>
          </p:cNvPr>
          <p:cNvGraphicFramePr>
            <a:graphicFrameLocks/>
          </p:cNvGraphicFramePr>
          <p:nvPr/>
        </p:nvGraphicFramePr>
        <p:xfrm>
          <a:off x="2148698" y="3448057"/>
          <a:ext cx="2615084" cy="17472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699260" imgH="1135380" progId="">
                  <p:embed/>
                </p:oleObj>
              </mc:Choice>
              <mc:Fallback>
                <p:oleObj r:id="rId3" imgW="1699260" imgH="1135380" progId="">
                  <p:embed/>
                  <p:pic>
                    <p:nvPicPr>
                      <p:cNvPr id="36869" name="Object 7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8698" y="3448057"/>
                        <a:ext cx="2615084" cy="174729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6870" name="Group 8"/>
          <p:cNvGrpSpPr>
            <a:grpSpLocks/>
          </p:cNvGrpSpPr>
          <p:nvPr/>
        </p:nvGrpSpPr>
        <p:grpSpPr bwMode="auto">
          <a:xfrm>
            <a:off x="3554453" y="3295608"/>
            <a:ext cx="2134284" cy="867786"/>
            <a:chOff x="4304" y="896"/>
            <a:chExt cx="1296" cy="592"/>
          </a:xfrm>
        </p:grpSpPr>
        <p:pic>
          <p:nvPicPr>
            <p:cNvPr id="36877" name="Picture 9"/>
            <p:cNvPicPr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04" y="896"/>
              <a:ext cx="1296" cy="5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878" name="Rectangle 10"/>
            <p:cNvSpPr>
              <a:spLocks noChangeArrowheads="1"/>
            </p:cNvSpPr>
            <p:nvPr/>
          </p:nvSpPr>
          <p:spPr bwMode="auto">
            <a:xfrm>
              <a:off x="4712" y="968"/>
              <a:ext cx="742" cy="4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zh-CN" sz="1662">
                  <a:ea typeface="SimSun" panose="02010600030101010101" pitchFamily="2" charset="-122"/>
                </a:rPr>
                <a:t>Technology and facilities costs</a:t>
              </a:r>
            </a:p>
          </p:txBody>
        </p:sp>
      </p:grpSp>
      <p:grpSp>
        <p:nvGrpSpPr>
          <p:cNvPr id="36871" name="Group 11"/>
          <p:cNvGrpSpPr>
            <a:grpSpLocks/>
          </p:cNvGrpSpPr>
          <p:nvPr/>
        </p:nvGrpSpPr>
        <p:grpSpPr bwMode="auto">
          <a:xfrm>
            <a:off x="3743548" y="4327570"/>
            <a:ext cx="1407220" cy="891239"/>
            <a:chOff x="4448" y="1704"/>
            <a:chExt cx="960" cy="608"/>
          </a:xfrm>
        </p:grpSpPr>
        <p:pic>
          <p:nvPicPr>
            <p:cNvPr id="36875" name="Picture 12"/>
            <p:cNvPicPr>
              <a:picLocks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8" y="1704"/>
              <a:ext cx="960" cy="6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876" name="Rectangle 13"/>
            <p:cNvSpPr>
              <a:spLocks noChangeArrowheads="1"/>
            </p:cNvSpPr>
            <p:nvPr/>
          </p:nvSpPr>
          <p:spPr bwMode="auto">
            <a:xfrm>
              <a:off x="4808" y="1928"/>
              <a:ext cx="454" cy="2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zh-CN" sz="1662">
                  <a:ea typeface="SimSun" panose="02010600030101010101" pitchFamily="2" charset="-122"/>
                </a:rPr>
                <a:t>Staff costs</a:t>
              </a:r>
            </a:p>
          </p:txBody>
        </p:sp>
      </p:grpSp>
      <p:sp>
        <p:nvSpPr>
          <p:cNvPr id="36872" name="Rectangle 16"/>
          <p:cNvSpPr>
            <a:spLocks noChangeArrowheads="1"/>
          </p:cNvSpPr>
          <p:nvPr/>
        </p:nvSpPr>
        <p:spPr bwMode="auto">
          <a:xfrm>
            <a:off x="1626855" y="3493499"/>
            <a:ext cx="1137503" cy="1023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1662">
                <a:ea typeface="SimSun" panose="02010600030101010101" pitchFamily="2" charset="-122"/>
              </a:rPr>
              <a:t>Bought-in materials and services</a:t>
            </a:r>
          </a:p>
        </p:txBody>
      </p:sp>
      <p:sp>
        <p:nvSpPr>
          <p:cNvPr id="36873" name="AutoShape 17"/>
          <p:cNvSpPr>
            <a:spLocks noChangeAspect="1" noChangeArrowheads="1" noTextEdit="1"/>
          </p:cNvSpPr>
          <p:nvPr/>
        </p:nvSpPr>
        <p:spPr bwMode="auto">
          <a:xfrm>
            <a:off x="1491997" y="3389422"/>
            <a:ext cx="1923201" cy="1149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z="1662"/>
          </a:p>
        </p:txBody>
      </p:sp>
      <p:sp>
        <p:nvSpPr>
          <p:cNvPr id="36874" name="Line 19"/>
          <p:cNvSpPr>
            <a:spLocks noChangeShapeType="1"/>
          </p:cNvSpPr>
          <p:nvPr/>
        </p:nvSpPr>
        <p:spPr bwMode="auto">
          <a:xfrm flipH="1" flipV="1">
            <a:off x="2491710" y="3961108"/>
            <a:ext cx="731462" cy="265319"/>
          </a:xfrm>
          <a:prstGeom prst="line">
            <a:avLst/>
          </a:prstGeom>
          <a:noFill/>
          <a:ln w="317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 sz="1662"/>
          </a:p>
        </p:txBody>
      </p:sp>
    </p:spTree>
    <p:extLst>
      <p:ext uri="{BB962C8B-B14F-4D97-AF65-F5344CB8AC3E}">
        <p14:creationId xmlns:p14="http://schemas.microsoft.com/office/powerpoint/2010/main" val="82837873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4" descr="bus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378" y="1328433"/>
            <a:ext cx="3391987" cy="1967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1" name="Text Box 5"/>
          <p:cNvSpPr txBox="1">
            <a:spLocks noChangeArrowheads="1"/>
          </p:cNvSpPr>
          <p:nvPr/>
        </p:nvSpPr>
        <p:spPr bwMode="auto">
          <a:xfrm>
            <a:off x="1626856" y="1702223"/>
            <a:ext cx="2858416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bus company?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sp>
        <p:nvSpPr>
          <p:cNvPr id="37892" name="Rectangle 6"/>
          <p:cNvSpPr>
            <a:spLocks noChangeArrowheads="1"/>
          </p:cNvSpPr>
          <p:nvPr/>
        </p:nvSpPr>
        <p:spPr bwMode="auto">
          <a:xfrm>
            <a:off x="1928823" y="683457"/>
            <a:ext cx="6014401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Cost mean in …</a:t>
            </a:r>
          </a:p>
        </p:txBody>
      </p:sp>
      <p:graphicFrame>
        <p:nvGraphicFramePr>
          <p:cNvPr id="37893" name="Object 7">
            <a:hlinkClick r:id="" action="ppaction://ole?verb=0"/>
          </p:cNvPr>
          <p:cNvGraphicFramePr>
            <a:graphicFrameLocks/>
          </p:cNvGraphicFramePr>
          <p:nvPr/>
        </p:nvGraphicFramePr>
        <p:xfrm>
          <a:off x="2160425" y="3433398"/>
          <a:ext cx="2615084" cy="17472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699260" imgH="1135380" progId="">
                  <p:embed/>
                </p:oleObj>
              </mc:Choice>
              <mc:Fallback>
                <p:oleObj r:id="rId3" imgW="1699260" imgH="1135380" progId="">
                  <p:embed/>
                  <p:pic>
                    <p:nvPicPr>
                      <p:cNvPr id="37893" name="Object 7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60425" y="3433398"/>
                        <a:ext cx="2615084" cy="174729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7894" name="Group 8"/>
          <p:cNvGrpSpPr>
            <a:grpSpLocks/>
          </p:cNvGrpSpPr>
          <p:nvPr/>
        </p:nvGrpSpPr>
        <p:grpSpPr bwMode="auto">
          <a:xfrm>
            <a:off x="1644444" y="4348092"/>
            <a:ext cx="1630030" cy="879513"/>
            <a:chOff x="440" y="3440"/>
            <a:chExt cx="960" cy="600"/>
          </a:xfrm>
        </p:grpSpPr>
        <p:pic>
          <p:nvPicPr>
            <p:cNvPr id="37901" name="Picture 9"/>
            <p:cNvPicPr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0" y="3440"/>
              <a:ext cx="960" cy="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902" name="Rectangle 10"/>
            <p:cNvSpPr>
              <a:spLocks noChangeArrowheads="1"/>
            </p:cNvSpPr>
            <p:nvPr/>
          </p:nvSpPr>
          <p:spPr bwMode="auto">
            <a:xfrm>
              <a:off x="515" y="3656"/>
              <a:ext cx="331" cy="2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zh-CN" sz="1662">
                  <a:ea typeface="SimSun" panose="02010600030101010101" pitchFamily="2" charset="-122"/>
                </a:rPr>
                <a:t>Staff costs</a:t>
              </a:r>
            </a:p>
          </p:txBody>
        </p:sp>
      </p:grpSp>
      <p:grpSp>
        <p:nvGrpSpPr>
          <p:cNvPr id="37895" name="Group 11"/>
          <p:cNvGrpSpPr>
            <a:grpSpLocks/>
          </p:cNvGrpSpPr>
          <p:nvPr/>
        </p:nvGrpSpPr>
        <p:grpSpPr bwMode="auto">
          <a:xfrm>
            <a:off x="3614553" y="3409944"/>
            <a:ext cx="2134284" cy="867786"/>
            <a:chOff x="1616" y="2720"/>
            <a:chExt cx="1296" cy="592"/>
          </a:xfrm>
        </p:grpSpPr>
        <p:pic>
          <p:nvPicPr>
            <p:cNvPr id="37899" name="Picture 12"/>
            <p:cNvPicPr>
              <a:picLocks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6" y="2720"/>
              <a:ext cx="1296" cy="5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900" name="Rectangle 13"/>
            <p:cNvSpPr>
              <a:spLocks noChangeArrowheads="1"/>
            </p:cNvSpPr>
            <p:nvPr/>
          </p:nvSpPr>
          <p:spPr bwMode="auto">
            <a:xfrm>
              <a:off x="2024" y="2792"/>
              <a:ext cx="742" cy="4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zh-CN" sz="1662">
                  <a:ea typeface="SimSun" panose="02010600030101010101" pitchFamily="2" charset="-122"/>
                </a:rPr>
                <a:t>Technology and facilities costs</a:t>
              </a:r>
            </a:p>
          </p:txBody>
        </p:sp>
      </p:grpSp>
      <p:grpSp>
        <p:nvGrpSpPr>
          <p:cNvPr id="37896" name="Group 14"/>
          <p:cNvGrpSpPr>
            <a:grpSpLocks/>
          </p:cNvGrpSpPr>
          <p:nvPr/>
        </p:nvGrpSpPr>
        <p:grpSpPr bwMode="auto">
          <a:xfrm>
            <a:off x="1228143" y="3229642"/>
            <a:ext cx="2122557" cy="1127242"/>
            <a:chOff x="272" y="2744"/>
            <a:chExt cx="1160" cy="769"/>
          </a:xfrm>
        </p:grpSpPr>
        <p:pic>
          <p:nvPicPr>
            <p:cNvPr id="37897" name="Picture 15"/>
            <p:cNvPicPr>
              <a:picLocks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2" y="2744"/>
              <a:ext cx="1160" cy="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898" name="Rectangle 16"/>
            <p:cNvSpPr>
              <a:spLocks noChangeArrowheads="1"/>
            </p:cNvSpPr>
            <p:nvPr/>
          </p:nvSpPr>
          <p:spPr bwMode="auto">
            <a:xfrm>
              <a:off x="344" y="2815"/>
              <a:ext cx="629" cy="6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zh-CN" sz="1662">
                  <a:ea typeface="SimSun" panose="02010600030101010101" pitchFamily="2" charset="-122"/>
                </a:rPr>
                <a:t>Bought-in materials and services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003643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4" descr="Tesco 7 cropped very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241" y="1281525"/>
            <a:ext cx="3386124" cy="2014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5" name="Text Box 5"/>
          <p:cNvSpPr txBox="1">
            <a:spLocks noChangeArrowheads="1"/>
          </p:cNvSpPr>
          <p:nvPr/>
        </p:nvSpPr>
        <p:spPr bwMode="auto">
          <a:xfrm>
            <a:off x="1626856" y="1702223"/>
            <a:ext cx="2858416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6">
                <a:solidFill>
                  <a:schemeClr val="accent2"/>
                </a:solidFill>
                <a:ea typeface="SimSun" panose="02010600030101010101" pitchFamily="2" charset="-122"/>
              </a:rPr>
              <a:t>… a supermarket?</a:t>
            </a:r>
            <a:endParaRPr lang="en-US" altLang="zh-CN" sz="2216">
              <a:solidFill>
                <a:schemeClr val="accent2"/>
              </a:solidFill>
              <a:ea typeface="SimSun" panose="02010600030101010101" pitchFamily="2" charset="-122"/>
            </a:endParaRPr>
          </a:p>
        </p:txBody>
      </p:sp>
      <p:sp>
        <p:nvSpPr>
          <p:cNvPr id="38916" name="Rectangle 6"/>
          <p:cNvSpPr>
            <a:spLocks noChangeArrowheads="1"/>
          </p:cNvSpPr>
          <p:nvPr/>
        </p:nvSpPr>
        <p:spPr bwMode="auto">
          <a:xfrm>
            <a:off x="1928823" y="683457"/>
            <a:ext cx="6014401" cy="355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3554" tIns="41044" rIns="83554" bIns="41044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216">
                <a:ea typeface="SimSun" panose="02010600030101010101" pitchFamily="2" charset="-122"/>
              </a:rPr>
              <a:t>What does Cost mean in …</a:t>
            </a:r>
          </a:p>
        </p:txBody>
      </p:sp>
      <p:graphicFrame>
        <p:nvGraphicFramePr>
          <p:cNvPr id="38917" name="Object 7">
            <a:hlinkClick r:id="" action="ppaction://ole?verb=0"/>
          </p:cNvPr>
          <p:cNvGraphicFramePr>
            <a:graphicFrameLocks/>
          </p:cNvGraphicFramePr>
          <p:nvPr/>
        </p:nvGraphicFramePr>
        <p:xfrm>
          <a:off x="2126711" y="3459784"/>
          <a:ext cx="2615084" cy="17472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699260" imgH="1135380" progId="">
                  <p:embed/>
                </p:oleObj>
              </mc:Choice>
              <mc:Fallback>
                <p:oleObj r:id="rId3" imgW="1699260" imgH="1135380" progId="">
                  <p:embed/>
                  <p:pic>
                    <p:nvPicPr>
                      <p:cNvPr id="38917" name="Object 7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6711" y="3459784"/>
                        <a:ext cx="2615084" cy="174729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8918" name="Group 8"/>
          <p:cNvGrpSpPr>
            <a:grpSpLocks/>
          </p:cNvGrpSpPr>
          <p:nvPr/>
        </p:nvGrpSpPr>
        <p:grpSpPr bwMode="auto">
          <a:xfrm>
            <a:off x="3827103" y="4304116"/>
            <a:ext cx="1888021" cy="785698"/>
            <a:chOff x="4472" y="3312"/>
            <a:chExt cx="1032" cy="536"/>
          </a:xfrm>
        </p:grpSpPr>
        <p:pic>
          <p:nvPicPr>
            <p:cNvPr id="38925" name="Picture 9"/>
            <p:cNvPicPr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72" y="3312"/>
              <a:ext cx="1032" cy="5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8926" name="Rectangle 10"/>
            <p:cNvSpPr>
              <a:spLocks noChangeArrowheads="1"/>
            </p:cNvSpPr>
            <p:nvPr/>
          </p:nvSpPr>
          <p:spPr bwMode="auto">
            <a:xfrm>
              <a:off x="5000" y="3464"/>
              <a:ext cx="358" cy="2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zh-CN" sz="1662">
                  <a:ea typeface="SimSun" panose="02010600030101010101" pitchFamily="2" charset="-122"/>
                </a:rPr>
                <a:t>Staff costs</a:t>
              </a:r>
            </a:p>
          </p:txBody>
        </p:sp>
      </p:grpSp>
      <p:grpSp>
        <p:nvGrpSpPr>
          <p:cNvPr id="38919" name="Group 11"/>
          <p:cNvGrpSpPr>
            <a:grpSpLocks/>
          </p:cNvGrpSpPr>
          <p:nvPr/>
        </p:nvGrpSpPr>
        <p:grpSpPr bwMode="auto">
          <a:xfrm>
            <a:off x="3580839" y="3295608"/>
            <a:ext cx="2134284" cy="867786"/>
            <a:chOff x="4304" y="2624"/>
            <a:chExt cx="1296" cy="592"/>
          </a:xfrm>
        </p:grpSpPr>
        <p:pic>
          <p:nvPicPr>
            <p:cNvPr id="38923" name="Picture 12"/>
            <p:cNvPicPr>
              <a:picLocks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04" y="2624"/>
              <a:ext cx="1296" cy="5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8924" name="Rectangle 13"/>
            <p:cNvSpPr>
              <a:spLocks noChangeArrowheads="1"/>
            </p:cNvSpPr>
            <p:nvPr/>
          </p:nvSpPr>
          <p:spPr bwMode="auto">
            <a:xfrm>
              <a:off x="4712" y="2696"/>
              <a:ext cx="742" cy="4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zh-CN" sz="1662">
                  <a:ea typeface="SimSun" panose="02010600030101010101" pitchFamily="2" charset="-122"/>
                </a:rPr>
                <a:t>Technology and facilities costs</a:t>
              </a:r>
            </a:p>
          </p:txBody>
        </p:sp>
      </p:grpSp>
      <p:sp>
        <p:nvSpPr>
          <p:cNvPr id="38920" name="Rectangle 16"/>
          <p:cNvSpPr>
            <a:spLocks noChangeArrowheads="1"/>
          </p:cNvSpPr>
          <p:nvPr/>
        </p:nvSpPr>
        <p:spPr bwMode="auto">
          <a:xfrm>
            <a:off x="1616596" y="3634221"/>
            <a:ext cx="1074471" cy="1023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zh-CN" sz="1662">
                <a:ea typeface="SimSun" panose="02010600030101010101" pitchFamily="2" charset="-122"/>
              </a:rPr>
              <a:t>Bought-in materials and services</a:t>
            </a:r>
          </a:p>
        </p:txBody>
      </p:sp>
      <p:sp>
        <p:nvSpPr>
          <p:cNvPr id="38921" name="AutoShape 17"/>
          <p:cNvSpPr>
            <a:spLocks noChangeAspect="1" noChangeArrowheads="1" noTextEdit="1"/>
          </p:cNvSpPr>
          <p:nvPr/>
        </p:nvSpPr>
        <p:spPr bwMode="auto">
          <a:xfrm>
            <a:off x="1493462" y="3530145"/>
            <a:ext cx="1817660" cy="1137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z="1662"/>
          </a:p>
        </p:txBody>
      </p:sp>
      <p:sp>
        <p:nvSpPr>
          <p:cNvPr id="38922" name="Line 19"/>
          <p:cNvSpPr>
            <a:spLocks noChangeShapeType="1"/>
          </p:cNvSpPr>
          <p:nvPr/>
        </p:nvSpPr>
        <p:spPr bwMode="auto">
          <a:xfrm flipH="1" flipV="1">
            <a:off x="2359782" y="4160462"/>
            <a:ext cx="664033" cy="199356"/>
          </a:xfrm>
          <a:prstGeom prst="line">
            <a:avLst/>
          </a:prstGeom>
          <a:noFill/>
          <a:ln w="301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 sz="1662"/>
          </a:p>
        </p:txBody>
      </p:sp>
    </p:spTree>
    <p:extLst>
      <p:ext uri="{BB962C8B-B14F-4D97-AF65-F5344CB8AC3E}">
        <p14:creationId xmlns:p14="http://schemas.microsoft.com/office/powerpoint/2010/main" val="253845667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 Box 3"/>
          <p:cNvSpPr txBox="1">
            <a:spLocks noChangeArrowheads="1"/>
          </p:cNvSpPr>
          <p:nvPr/>
        </p:nvSpPr>
        <p:spPr bwMode="auto">
          <a:xfrm>
            <a:off x="1011196" y="1003014"/>
            <a:ext cx="7950794" cy="1115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zh-CN" sz="2216">
                <a:ea typeface="SimSun" panose="02010600030101010101" pitchFamily="2" charset="-122"/>
              </a:rPr>
              <a:t>The cost of producing products and services is obviously influenced by many factors such as input costs, but two important sets are …</a:t>
            </a:r>
            <a:endParaRPr lang="en-US" altLang="zh-CN" sz="2216">
              <a:ea typeface="SimSun" panose="02010600030101010101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1380592" y="2227001"/>
            <a:ext cx="7159233" cy="1558203"/>
            <a:chOff x="444" y="1340"/>
            <a:chExt cx="4884" cy="1063"/>
          </a:xfrm>
        </p:grpSpPr>
        <p:sp>
          <p:nvSpPr>
            <p:cNvPr id="39944" name="Text Box 4"/>
            <p:cNvSpPr txBox="1">
              <a:spLocks noChangeArrowheads="1"/>
            </p:cNvSpPr>
            <p:nvPr/>
          </p:nvSpPr>
          <p:spPr bwMode="auto">
            <a:xfrm>
              <a:off x="624" y="1340"/>
              <a:ext cx="4704" cy="10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10000"/>
                </a:spcBef>
              </a:pPr>
              <a:r>
                <a:rPr lang="en-GB" altLang="zh-CN" sz="2216">
                  <a:ea typeface="SimSun" panose="02010600030101010101" pitchFamily="2" charset="-122"/>
                </a:rPr>
                <a:t>The 4 V’s: volume</a:t>
              </a:r>
            </a:p>
            <a:p>
              <a:pPr algn="l" eaLnBrk="1" hangingPunct="1">
                <a:spcBef>
                  <a:spcPct val="10000"/>
                </a:spcBef>
              </a:pPr>
              <a:r>
                <a:rPr lang="en-GB" altLang="zh-CN" sz="2216">
                  <a:ea typeface="SimSun" panose="02010600030101010101" pitchFamily="2" charset="-122"/>
                </a:rPr>
                <a:t>                 variety</a:t>
              </a:r>
            </a:p>
            <a:p>
              <a:pPr algn="l" eaLnBrk="1" hangingPunct="1">
                <a:spcBef>
                  <a:spcPct val="10000"/>
                </a:spcBef>
              </a:pPr>
              <a:r>
                <a:rPr lang="en-GB" altLang="zh-CN" sz="2216">
                  <a:ea typeface="SimSun" panose="02010600030101010101" pitchFamily="2" charset="-122"/>
                </a:rPr>
                <a:t>                 variation</a:t>
              </a:r>
            </a:p>
            <a:p>
              <a:pPr algn="l" eaLnBrk="1" hangingPunct="1">
                <a:spcBef>
                  <a:spcPct val="10000"/>
                </a:spcBef>
              </a:pPr>
              <a:r>
                <a:rPr lang="en-GB" altLang="zh-CN" sz="2216">
                  <a:ea typeface="SimSun" panose="02010600030101010101" pitchFamily="2" charset="-122"/>
                </a:rPr>
                <a:t>                 visibility </a:t>
              </a: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39945" name="Oval 6"/>
            <p:cNvSpPr>
              <a:spLocks noChangeArrowheads="1"/>
            </p:cNvSpPr>
            <p:nvPr/>
          </p:nvSpPr>
          <p:spPr bwMode="auto">
            <a:xfrm>
              <a:off x="444" y="1423"/>
              <a:ext cx="144" cy="144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grpSp>
        <p:nvGrpSpPr>
          <p:cNvPr id="3" name="Group 10"/>
          <p:cNvGrpSpPr>
            <a:grpSpLocks/>
          </p:cNvGrpSpPr>
          <p:nvPr/>
        </p:nvGrpSpPr>
        <p:grpSpPr bwMode="auto">
          <a:xfrm>
            <a:off x="1393785" y="3732433"/>
            <a:ext cx="7357123" cy="1933462"/>
            <a:chOff x="453" y="2367"/>
            <a:chExt cx="5019" cy="1319"/>
          </a:xfrm>
        </p:grpSpPr>
        <p:sp>
          <p:nvSpPr>
            <p:cNvPr id="39942" name="Text Box 5"/>
            <p:cNvSpPr txBox="1">
              <a:spLocks noChangeArrowheads="1"/>
            </p:cNvSpPr>
            <p:nvPr/>
          </p:nvSpPr>
          <p:spPr bwMode="auto">
            <a:xfrm>
              <a:off x="624" y="2367"/>
              <a:ext cx="4848" cy="13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10000"/>
                </a:spcBef>
              </a:pPr>
              <a:r>
                <a:rPr lang="en-GB" altLang="zh-CN" sz="2216">
                  <a:ea typeface="SimSun" panose="02010600030101010101" pitchFamily="2" charset="-122"/>
                </a:rPr>
                <a:t>The internal performance of the operation in terms of</a:t>
              </a:r>
            </a:p>
            <a:p>
              <a:pPr algn="l" eaLnBrk="1" hangingPunct="1">
                <a:spcBef>
                  <a:spcPct val="10000"/>
                </a:spcBef>
              </a:pPr>
              <a:r>
                <a:rPr lang="en-GB" altLang="zh-CN" sz="2216">
                  <a:ea typeface="SimSun" panose="02010600030101010101" pitchFamily="2" charset="-122"/>
                </a:rPr>
                <a:t>                 quality</a:t>
              </a:r>
            </a:p>
            <a:p>
              <a:pPr algn="l" eaLnBrk="1" hangingPunct="1">
                <a:spcBef>
                  <a:spcPct val="10000"/>
                </a:spcBef>
              </a:pPr>
              <a:r>
                <a:rPr lang="en-GB" altLang="zh-CN" sz="2216">
                  <a:ea typeface="SimSun" panose="02010600030101010101" pitchFamily="2" charset="-122"/>
                </a:rPr>
                <a:t>                 speed</a:t>
              </a:r>
            </a:p>
            <a:p>
              <a:pPr algn="l" eaLnBrk="1" hangingPunct="1">
                <a:spcBef>
                  <a:spcPct val="10000"/>
                </a:spcBef>
              </a:pPr>
              <a:r>
                <a:rPr lang="en-GB" altLang="zh-CN" sz="2216">
                  <a:ea typeface="SimSun" panose="02010600030101010101" pitchFamily="2" charset="-122"/>
                </a:rPr>
                <a:t>                 dependability</a:t>
              </a:r>
            </a:p>
            <a:p>
              <a:pPr algn="l" eaLnBrk="1" hangingPunct="1">
                <a:spcBef>
                  <a:spcPct val="10000"/>
                </a:spcBef>
              </a:pPr>
              <a:r>
                <a:rPr lang="en-GB" altLang="zh-CN" sz="2216">
                  <a:ea typeface="SimSun" panose="02010600030101010101" pitchFamily="2" charset="-122"/>
                </a:rPr>
                <a:t>                 flexibility</a:t>
              </a:r>
              <a:endParaRPr lang="en-US" altLang="zh-CN" sz="2216">
                <a:ea typeface="SimSun" panose="02010600030101010101" pitchFamily="2" charset="-122"/>
              </a:endParaRPr>
            </a:p>
          </p:txBody>
        </p:sp>
        <p:sp>
          <p:nvSpPr>
            <p:cNvPr id="39943" name="Oval 7"/>
            <p:cNvSpPr>
              <a:spLocks noChangeArrowheads="1"/>
            </p:cNvSpPr>
            <p:nvPr/>
          </p:nvSpPr>
          <p:spPr bwMode="auto">
            <a:xfrm>
              <a:off x="453" y="2450"/>
              <a:ext cx="144" cy="144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sp>
        <p:nvSpPr>
          <p:cNvPr id="39941" name="Text Box 8"/>
          <p:cNvSpPr txBox="1">
            <a:spLocks noChangeArrowheads="1"/>
          </p:cNvSpPr>
          <p:nvPr/>
        </p:nvSpPr>
        <p:spPr bwMode="auto">
          <a:xfrm>
            <a:off x="3687848" y="472372"/>
            <a:ext cx="1861635" cy="49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586" b="1">
                <a:ea typeface="SimSun" panose="02010600030101010101" pitchFamily="2" charset="-122"/>
              </a:rPr>
              <a:t>Cost</a:t>
            </a:r>
            <a:endParaRPr lang="en-US" altLang="zh-CN" sz="2586" b="1">
              <a:ea typeface="SimSun" panose="02010600030101010101" pitchFamily="2" charset="-122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9781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ext Box 4"/>
          <p:cNvSpPr txBox="1">
            <a:spLocks noChangeArrowheads="1"/>
          </p:cNvSpPr>
          <p:nvPr/>
        </p:nvSpPr>
        <p:spPr bwMode="auto">
          <a:xfrm>
            <a:off x="1081557" y="605764"/>
            <a:ext cx="7598989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zh-CN" sz="2216" b="1">
                <a:ea typeface="SimSun" panose="02010600030101010101" pitchFamily="2" charset="-122"/>
              </a:rPr>
              <a:t>Polar diagrams</a:t>
            </a:r>
            <a:endParaRPr lang="en-US" altLang="zh-CN" sz="2216" b="1">
              <a:ea typeface="SimSun" panose="02010600030101010101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1212018" y="1832686"/>
            <a:ext cx="7528628" cy="1115515"/>
            <a:chOff x="329" y="1071"/>
            <a:chExt cx="5136" cy="761"/>
          </a:xfrm>
        </p:grpSpPr>
        <p:sp>
          <p:nvSpPr>
            <p:cNvPr id="40967" name="Text Box 5"/>
            <p:cNvSpPr txBox="1">
              <a:spLocks noChangeArrowheads="1"/>
            </p:cNvSpPr>
            <p:nvPr/>
          </p:nvSpPr>
          <p:spPr bwMode="auto">
            <a:xfrm>
              <a:off x="521" y="1071"/>
              <a:ext cx="4944" cy="7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zh-CN" sz="2216">
                  <a:ea typeface="SimSun" panose="02010600030101010101" pitchFamily="2" charset="-122"/>
                </a:rPr>
                <a:t>Polar diagrams are used to indicate the relative importance of each performance objective to an operation or process</a:t>
              </a:r>
            </a:p>
          </p:txBody>
        </p:sp>
        <p:sp>
          <p:nvSpPr>
            <p:cNvPr id="40968" name="Oval 7"/>
            <p:cNvSpPr>
              <a:spLocks noChangeArrowheads="1"/>
            </p:cNvSpPr>
            <p:nvPr/>
          </p:nvSpPr>
          <p:spPr bwMode="auto">
            <a:xfrm>
              <a:off x="329" y="1154"/>
              <a:ext cx="136" cy="136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  <p:grpSp>
        <p:nvGrpSpPr>
          <p:cNvPr id="3" name="Group 10"/>
          <p:cNvGrpSpPr>
            <a:grpSpLocks/>
          </p:cNvGrpSpPr>
          <p:nvPr/>
        </p:nvGrpSpPr>
        <p:grpSpPr bwMode="auto">
          <a:xfrm>
            <a:off x="1216416" y="3528681"/>
            <a:ext cx="7524231" cy="1115516"/>
            <a:chOff x="332" y="2228"/>
            <a:chExt cx="5133" cy="761"/>
          </a:xfrm>
        </p:grpSpPr>
        <p:sp>
          <p:nvSpPr>
            <p:cNvPr id="40965" name="Text Box 6"/>
            <p:cNvSpPr txBox="1">
              <a:spLocks noChangeArrowheads="1"/>
            </p:cNvSpPr>
            <p:nvPr/>
          </p:nvSpPr>
          <p:spPr bwMode="auto">
            <a:xfrm>
              <a:off x="521" y="2228"/>
              <a:ext cx="4944" cy="7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zh-CN" sz="2216">
                  <a:ea typeface="SimSun" panose="02010600030101010101" pitchFamily="2" charset="-122"/>
                </a:rPr>
                <a:t>They can also be used to indicate the difference between different products and services produced by an operation or process</a:t>
              </a:r>
            </a:p>
          </p:txBody>
        </p:sp>
        <p:sp>
          <p:nvSpPr>
            <p:cNvPr id="40966" name="Oval 8"/>
            <p:cNvSpPr>
              <a:spLocks noChangeArrowheads="1"/>
            </p:cNvSpPr>
            <p:nvPr/>
          </p:nvSpPr>
          <p:spPr bwMode="auto">
            <a:xfrm>
              <a:off x="332" y="2304"/>
              <a:ext cx="136" cy="136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l" eaLnBrk="1" hangingPunct="1"/>
              <a:endParaRPr lang="en-US" altLang="zh-CN" sz="1662">
                <a:ea typeface="SimSun" panose="02010600030101010101" pitchFamily="2" charset="-122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090843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2"/>
          <p:cNvSpPr txBox="1">
            <a:spLocks noChangeArrowheads="1"/>
          </p:cNvSpPr>
          <p:nvPr/>
        </p:nvSpPr>
        <p:spPr bwMode="auto">
          <a:xfrm>
            <a:off x="1081557" y="605764"/>
            <a:ext cx="7598989" cy="43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zh-CN" sz="2216">
                <a:ea typeface="SimSun" panose="02010600030101010101" pitchFamily="2" charset="-122"/>
              </a:rPr>
              <a:t>Polar diagrams for a taxi service versus a bus service</a:t>
            </a:r>
            <a:endParaRPr lang="en-US" altLang="zh-CN" sz="2216">
              <a:ea typeface="SimSun" panose="02010600030101010101" pitchFamily="2" charset="-122"/>
            </a:endParaRPr>
          </a:p>
        </p:txBody>
      </p:sp>
      <p:grpSp>
        <p:nvGrpSpPr>
          <p:cNvPr id="41987" name="Group 3"/>
          <p:cNvGrpSpPr>
            <a:grpSpLocks/>
          </p:cNvGrpSpPr>
          <p:nvPr/>
        </p:nvGrpSpPr>
        <p:grpSpPr bwMode="auto">
          <a:xfrm>
            <a:off x="3004758" y="2184491"/>
            <a:ext cx="3336285" cy="2626811"/>
            <a:chOff x="1920" y="1200"/>
            <a:chExt cx="1920" cy="1501"/>
          </a:xfrm>
        </p:grpSpPr>
        <p:sp>
          <p:nvSpPr>
            <p:cNvPr id="42001" name="Line 4"/>
            <p:cNvSpPr>
              <a:spLocks noChangeShapeType="1"/>
            </p:cNvSpPr>
            <p:nvPr/>
          </p:nvSpPr>
          <p:spPr bwMode="auto">
            <a:xfrm flipV="1">
              <a:off x="2880" y="1920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2002" name="Line 5"/>
            <p:cNvSpPr>
              <a:spLocks noChangeShapeType="1"/>
            </p:cNvSpPr>
            <p:nvPr/>
          </p:nvSpPr>
          <p:spPr bwMode="auto">
            <a:xfrm flipH="1" flipV="1">
              <a:off x="1920" y="1920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2003" name="Line 6"/>
            <p:cNvSpPr>
              <a:spLocks noChangeShapeType="1"/>
            </p:cNvSpPr>
            <p:nvPr/>
          </p:nvSpPr>
          <p:spPr bwMode="auto">
            <a:xfrm rot="2635926" flipH="1" flipV="1">
              <a:off x="2661" y="2457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2004" name="Line 7"/>
            <p:cNvSpPr>
              <a:spLocks noChangeShapeType="1"/>
            </p:cNvSpPr>
            <p:nvPr/>
          </p:nvSpPr>
          <p:spPr bwMode="auto">
            <a:xfrm rot="18964074" flipV="1">
              <a:off x="2139" y="2461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2005" name="Line 8"/>
            <p:cNvSpPr>
              <a:spLocks noChangeShapeType="1"/>
            </p:cNvSpPr>
            <p:nvPr/>
          </p:nvSpPr>
          <p:spPr bwMode="auto">
            <a:xfrm flipV="1">
              <a:off x="2880" y="1200"/>
              <a:ext cx="0" cy="96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</p:grpSp>
      <p:sp>
        <p:nvSpPr>
          <p:cNvPr id="41988" name="Text Box 9"/>
          <p:cNvSpPr txBox="1">
            <a:spLocks noChangeArrowheads="1"/>
          </p:cNvSpPr>
          <p:nvPr/>
        </p:nvSpPr>
        <p:spPr bwMode="auto">
          <a:xfrm>
            <a:off x="3815376" y="1869333"/>
            <a:ext cx="1823523" cy="348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Cost</a:t>
            </a:r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41989" name="Text Box 10"/>
          <p:cNvSpPr txBox="1">
            <a:spLocks noChangeArrowheads="1"/>
          </p:cNvSpPr>
          <p:nvPr/>
        </p:nvSpPr>
        <p:spPr bwMode="auto">
          <a:xfrm>
            <a:off x="1855530" y="5261321"/>
            <a:ext cx="3522449" cy="348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Quality</a:t>
            </a:r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41990" name="Text Box 11"/>
          <p:cNvSpPr txBox="1">
            <a:spLocks noChangeArrowheads="1"/>
          </p:cNvSpPr>
          <p:nvPr/>
        </p:nvSpPr>
        <p:spPr bwMode="auto">
          <a:xfrm>
            <a:off x="4174511" y="5284774"/>
            <a:ext cx="3520982" cy="348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Flexibility</a:t>
            </a:r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41991" name="Text Box 12"/>
          <p:cNvSpPr txBox="1">
            <a:spLocks noChangeArrowheads="1"/>
          </p:cNvSpPr>
          <p:nvPr/>
        </p:nvSpPr>
        <p:spPr bwMode="auto">
          <a:xfrm>
            <a:off x="5863175" y="3153422"/>
            <a:ext cx="1832318" cy="348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Dependability</a:t>
            </a:r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41992" name="Text Box 13"/>
          <p:cNvSpPr txBox="1">
            <a:spLocks noChangeArrowheads="1"/>
          </p:cNvSpPr>
          <p:nvPr/>
        </p:nvSpPr>
        <p:spPr bwMode="auto">
          <a:xfrm>
            <a:off x="2207335" y="3153422"/>
            <a:ext cx="1339791" cy="348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Speed</a:t>
            </a:r>
            <a:endParaRPr lang="en-US" altLang="zh-CN" sz="1662">
              <a:ea typeface="SimSun" panose="02010600030101010101" pitchFamily="2" charset="-122"/>
            </a:endParaRPr>
          </a:p>
        </p:txBody>
      </p:sp>
      <p:grpSp>
        <p:nvGrpSpPr>
          <p:cNvPr id="3" name="Group 14"/>
          <p:cNvGrpSpPr>
            <a:grpSpLocks/>
          </p:cNvGrpSpPr>
          <p:nvPr/>
        </p:nvGrpSpPr>
        <p:grpSpPr bwMode="auto">
          <a:xfrm>
            <a:off x="2226390" y="1435439"/>
            <a:ext cx="3493131" cy="3758451"/>
            <a:chOff x="1021" y="1180"/>
            <a:chExt cx="2383" cy="2564"/>
          </a:xfrm>
        </p:grpSpPr>
        <p:sp>
          <p:nvSpPr>
            <p:cNvPr id="41998" name="Freeform 15"/>
            <p:cNvSpPr>
              <a:spLocks/>
            </p:cNvSpPr>
            <p:nvPr/>
          </p:nvSpPr>
          <p:spPr bwMode="auto">
            <a:xfrm>
              <a:off x="1766" y="2350"/>
              <a:ext cx="1638" cy="1394"/>
            </a:xfrm>
            <a:custGeom>
              <a:avLst/>
              <a:gdLst>
                <a:gd name="T0" fmla="*/ 0 w 622"/>
                <a:gd name="T1" fmla="*/ 249539 h 523"/>
                <a:gd name="T2" fmla="*/ 362867 w 622"/>
                <a:gd name="T3" fmla="*/ 1283637 h 523"/>
                <a:gd name="T4" fmla="*/ 1302492 w 622"/>
                <a:gd name="T5" fmla="*/ 1332493 h 523"/>
                <a:gd name="T6" fmla="*/ 1438938 w 622"/>
                <a:gd name="T7" fmla="*/ 316249 h 523"/>
                <a:gd name="T8" fmla="*/ 802839 w 622"/>
                <a:gd name="T9" fmla="*/ 0 h 523"/>
                <a:gd name="T10" fmla="*/ 0 w 622"/>
                <a:gd name="T11" fmla="*/ 249539 h 52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22"/>
                <a:gd name="T19" fmla="*/ 0 h 523"/>
                <a:gd name="T20" fmla="*/ 622 w 622"/>
                <a:gd name="T21" fmla="*/ 523 h 52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22" h="523">
                  <a:moveTo>
                    <a:pt x="0" y="98"/>
                  </a:moveTo>
                  <a:lnTo>
                    <a:pt x="157" y="504"/>
                  </a:lnTo>
                  <a:lnTo>
                    <a:pt x="563" y="523"/>
                  </a:lnTo>
                  <a:lnTo>
                    <a:pt x="622" y="124"/>
                  </a:lnTo>
                  <a:lnTo>
                    <a:pt x="347" y="0"/>
                  </a:lnTo>
                  <a:lnTo>
                    <a:pt x="0" y="98"/>
                  </a:lnTo>
                  <a:close/>
                </a:path>
              </a:pathLst>
            </a:custGeom>
            <a:noFill/>
            <a:ln w="38100" cmpd="sng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1999" name="Text Box 16"/>
            <p:cNvSpPr txBox="1">
              <a:spLocks noChangeArrowheads="1"/>
            </p:cNvSpPr>
            <p:nvPr/>
          </p:nvSpPr>
          <p:spPr bwMode="auto">
            <a:xfrm>
              <a:off x="1021" y="1180"/>
              <a:ext cx="1283" cy="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zh-CN" sz="1662">
                  <a:solidFill>
                    <a:srgbClr val="FF0000"/>
                  </a:solidFill>
                  <a:ea typeface="SimSun" panose="02010600030101010101" pitchFamily="2" charset="-122"/>
                </a:rPr>
                <a:t>Taxi</a:t>
              </a:r>
            </a:p>
            <a:p>
              <a:r>
                <a:rPr lang="en-GB" altLang="zh-CN" sz="1662">
                  <a:solidFill>
                    <a:srgbClr val="FF0000"/>
                  </a:solidFill>
                  <a:ea typeface="SimSun" panose="02010600030101010101" pitchFamily="2" charset="-122"/>
                </a:rPr>
                <a:t>service</a:t>
              </a:r>
              <a:endParaRPr lang="en-US" altLang="zh-CN" sz="1662">
                <a:solidFill>
                  <a:srgbClr val="FF0000"/>
                </a:solidFill>
                <a:ea typeface="SimSun" panose="02010600030101010101" pitchFamily="2" charset="-122"/>
              </a:endParaRPr>
            </a:p>
          </p:txBody>
        </p:sp>
        <p:sp>
          <p:nvSpPr>
            <p:cNvPr id="42000" name="Line 17"/>
            <p:cNvSpPr>
              <a:spLocks noChangeShapeType="1"/>
            </p:cNvSpPr>
            <p:nvPr/>
          </p:nvSpPr>
          <p:spPr bwMode="auto">
            <a:xfrm>
              <a:off x="1728" y="1536"/>
              <a:ext cx="330" cy="923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</p:grpSp>
      <p:grpSp>
        <p:nvGrpSpPr>
          <p:cNvPr id="4" name="Group 18"/>
          <p:cNvGrpSpPr>
            <a:grpSpLocks/>
          </p:cNvGrpSpPr>
          <p:nvPr/>
        </p:nvGrpSpPr>
        <p:grpSpPr bwMode="auto">
          <a:xfrm>
            <a:off x="3774331" y="1535117"/>
            <a:ext cx="3780438" cy="3403714"/>
            <a:chOff x="2077" y="1248"/>
            <a:chExt cx="2579" cy="2322"/>
          </a:xfrm>
        </p:grpSpPr>
        <p:sp>
          <p:nvSpPr>
            <p:cNvPr id="41995" name="Freeform 19"/>
            <p:cNvSpPr>
              <a:spLocks/>
            </p:cNvSpPr>
            <p:nvPr/>
          </p:nvSpPr>
          <p:spPr bwMode="auto">
            <a:xfrm>
              <a:off x="2077" y="1928"/>
              <a:ext cx="1625" cy="1642"/>
            </a:xfrm>
            <a:custGeom>
              <a:avLst/>
              <a:gdLst>
                <a:gd name="T0" fmla="*/ 0 w 1625"/>
                <a:gd name="T1" fmla="*/ 768 h 1642"/>
                <a:gd name="T2" fmla="*/ 167 w 1625"/>
                <a:gd name="T3" fmla="*/ 1642 h 1642"/>
                <a:gd name="T4" fmla="*/ 793 w 1625"/>
                <a:gd name="T5" fmla="*/ 1190 h 1642"/>
                <a:gd name="T6" fmla="*/ 1625 w 1625"/>
                <a:gd name="T7" fmla="*/ 659 h 1642"/>
                <a:gd name="T8" fmla="*/ 619 w 1625"/>
                <a:gd name="T9" fmla="*/ 0 h 1642"/>
                <a:gd name="T10" fmla="*/ 0 w 1625"/>
                <a:gd name="T11" fmla="*/ 768 h 164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25"/>
                <a:gd name="T19" fmla="*/ 0 h 1642"/>
                <a:gd name="T20" fmla="*/ 1625 w 1625"/>
                <a:gd name="T21" fmla="*/ 1642 h 164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25" h="1642">
                  <a:moveTo>
                    <a:pt x="0" y="768"/>
                  </a:moveTo>
                  <a:lnTo>
                    <a:pt x="167" y="1642"/>
                  </a:lnTo>
                  <a:lnTo>
                    <a:pt x="793" y="1190"/>
                  </a:lnTo>
                  <a:lnTo>
                    <a:pt x="1625" y="659"/>
                  </a:lnTo>
                  <a:lnTo>
                    <a:pt x="619" y="0"/>
                  </a:lnTo>
                  <a:lnTo>
                    <a:pt x="0" y="768"/>
                  </a:lnTo>
                  <a:close/>
                </a:path>
              </a:pathLst>
            </a:custGeom>
            <a:noFill/>
            <a:ln w="38100" cmpd="sng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1996" name="Text Box 20"/>
            <p:cNvSpPr txBox="1">
              <a:spLocks noChangeArrowheads="1"/>
            </p:cNvSpPr>
            <p:nvPr/>
          </p:nvSpPr>
          <p:spPr bwMode="auto">
            <a:xfrm>
              <a:off x="3476" y="1248"/>
              <a:ext cx="1180" cy="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zh-CN" sz="1662">
                  <a:solidFill>
                    <a:schemeClr val="accent2"/>
                  </a:solidFill>
                  <a:ea typeface="SimSun" panose="02010600030101010101" pitchFamily="2" charset="-122"/>
                </a:rPr>
                <a:t>Bus</a:t>
              </a:r>
            </a:p>
            <a:p>
              <a:r>
                <a:rPr lang="en-GB" altLang="zh-CN" sz="1662">
                  <a:solidFill>
                    <a:schemeClr val="accent2"/>
                  </a:solidFill>
                  <a:ea typeface="SimSun" panose="02010600030101010101" pitchFamily="2" charset="-122"/>
                </a:rPr>
                <a:t>service</a:t>
              </a:r>
              <a:endParaRPr lang="en-US" altLang="zh-CN" sz="1662">
                <a:solidFill>
                  <a:schemeClr val="accent2"/>
                </a:solidFill>
                <a:ea typeface="SimSun" panose="02010600030101010101" pitchFamily="2" charset="-122"/>
              </a:endParaRPr>
            </a:p>
          </p:txBody>
        </p:sp>
        <p:sp>
          <p:nvSpPr>
            <p:cNvPr id="41997" name="Line 21"/>
            <p:cNvSpPr>
              <a:spLocks noChangeShapeType="1"/>
            </p:cNvSpPr>
            <p:nvPr/>
          </p:nvSpPr>
          <p:spPr bwMode="auto">
            <a:xfrm flipH="1">
              <a:off x="3244" y="1584"/>
              <a:ext cx="788" cy="651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806733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010" name="Group 2"/>
          <p:cNvGrpSpPr>
            <a:grpSpLocks/>
          </p:cNvGrpSpPr>
          <p:nvPr/>
        </p:nvGrpSpPr>
        <p:grpSpPr bwMode="auto">
          <a:xfrm>
            <a:off x="3340440" y="2055497"/>
            <a:ext cx="2776328" cy="2276471"/>
            <a:chOff x="1920" y="1200"/>
            <a:chExt cx="1920" cy="1501"/>
          </a:xfrm>
        </p:grpSpPr>
        <p:sp>
          <p:nvSpPr>
            <p:cNvPr id="43025" name="Line 3"/>
            <p:cNvSpPr>
              <a:spLocks noChangeShapeType="1"/>
            </p:cNvSpPr>
            <p:nvPr/>
          </p:nvSpPr>
          <p:spPr bwMode="auto">
            <a:xfrm flipV="1">
              <a:off x="2880" y="1920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3026" name="Line 4"/>
            <p:cNvSpPr>
              <a:spLocks noChangeShapeType="1"/>
            </p:cNvSpPr>
            <p:nvPr/>
          </p:nvSpPr>
          <p:spPr bwMode="auto">
            <a:xfrm flipH="1" flipV="1">
              <a:off x="1920" y="1920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3027" name="Line 5"/>
            <p:cNvSpPr>
              <a:spLocks noChangeShapeType="1"/>
            </p:cNvSpPr>
            <p:nvPr/>
          </p:nvSpPr>
          <p:spPr bwMode="auto">
            <a:xfrm rot="2635926" flipH="1" flipV="1">
              <a:off x="2661" y="2457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3028" name="Line 6"/>
            <p:cNvSpPr>
              <a:spLocks noChangeShapeType="1"/>
            </p:cNvSpPr>
            <p:nvPr/>
          </p:nvSpPr>
          <p:spPr bwMode="auto">
            <a:xfrm rot="18964074" flipV="1">
              <a:off x="2139" y="2461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3029" name="Line 7"/>
            <p:cNvSpPr>
              <a:spLocks noChangeShapeType="1"/>
            </p:cNvSpPr>
            <p:nvPr/>
          </p:nvSpPr>
          <p:spPr bwMode="auto">
            <a:xfrm flipV="1">
              <a:off x="2880" y="1200"/>
              <a:ext cx="0" cy="96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</p:grpSp>
      <p:sp>
        <p:nvSpPr>
          <p:cNvPr id="43011" name="Text Box 8"/>
          <p:cNvSpPr txBox="1">
            <a:spLocks noChangeArrowheads="1"/>
          </p:cNvSpPr>
          <p:nvPr/>
        </p:nvSpPr>
        <p:spPr bwMode="auto">
          <a:xfrm>
            <a:off x="3253955" y="1774052"/>
            <a:ext cx="2930243" cy="348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Reassurance</a:t>
            </a:r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43012" name="Text Box 9"/>
          <p:cNvSpPr txBox="1">
            <a:spLocks noChangeArrowheads="1"/>
          </p:cNvSpPr>
          <p:nvPr/>
        </p:nvSpPr>
        <p:spPr bwMode="auto">
          <a:xfrm>
            <a:off x="5117055" y="2956997"/>
            <a:ext cx="2930243" cy="447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40000"/>
              </a:lnSpc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Crime</a:t>
            </a:r>
          </a:p>
          <a:p>
            <a:pPr eaLnBrk="1" hangingPunct="1">
              <a:lnSpc>
                <a:spcPct val="40000"/>
              </a:lnSpc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reduction</a:t>
            </a:r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43013" name="Text Box 10"/>
          <p:cNvSpPr txBox="1">
            <a:spLocks noChangeArrowheads="1"/>
          </p:cNvSpPr>
          <p:nvPr/>
        </p:nvSpPr>
        <p:spPr bwMode="auto">
          <a:xfrm>
            <a:off x="4458887" y="4739476"/>
            <a:ext cx="2928777" cy="447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40000"/>
              </a:lnSpc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Crime</a:t>
            </a:r>
          </a:p>
          <a:p>
            <a:pPr eaLnBrk="1" hangingPunct="1">
              <a:lnSpc>
                <a:spcPct val="40000"/>
              </a:lnSpc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detection</a:t>
            </a:r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43014" name="Text Box 11"/>
          <p:cNvSpPr txBox="1">
            <a:spLocks noChangeArrowheads="1"/>
          </p:cNvSpPr>
          <p:nvPr/>
        </p:nvSpPr>
        <p:spPr bwMode="auto">
          <a:xfrm>
            <a:off x="1952276" y="4874335"/>
            <a:ext cx="2930243" cy="678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40000"/>
              </a:lnSpc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Working with</a:t>
            </a:r>
          </a:p>
          <a:p>
            <a:pPr eaLnBrk="1" hangingPunct="1">
              <a:lnSpc>
                <a:spcPct val="40000"/>
              </a:lnSpc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criminal justice</a:t>
            </a:r>
          </a:p>
          <a:p>
            <a:pPr eaLnBrk="1" hangingPunct="1">
              <a:lnSpc>
                <a:spcPct val="40000"/>
              </a:lnSpc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agencies</a:t>
            </a:r>
            <a:endParaRPr lang="en-US" altLang="zh-CN" sz="1662">
              <a:ea typeface="SimSun" panose="02010600030101010101" pitchFamily="2" charset="-122"/>
            </a:endParaRPr>
          </a:p>
        </p:txBody>
      </p:sp>
      <p:sp>
        <p:nvSpPr>
          <p:cNvPr id="43015" name="Text Box 12"/>
          <p:cNvSpPr txBox="1">
            <a:spLocks noChangeArrowheads="1"/>
          </p:cNvSpPr>
          <p:nvPr/>
        </p:nvSpPr>
        <p:spPr bwMode="auto">
          <a:xfrm>
            <a:off x="1574086" y="2981915"/>
            <a:ext cx="2930243" cy="217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40000"/>
              </a:lnSpc>
              <a:spcBef>
                <a:spcPct val="50000"/>
              </a:spcBef>
            </a:pPr>
            <a:r>
              <a:rPr lang="en-GB" altLang="zh-CN" sz="1662">
                <a:ea typeface="SimSun" panose="02010600030101010101" pitchFamily="2" charset="-122"/>
              </a:rPr>
              <a:t>Efficiency</a:t>
            </a:r>
            <a:endParaRPr lang="en-US" altLang="zh-CN" sz="1662">
              <a:ea typeface="SimSun" panose="02010600030101010101" pitchFamily="2" charset="-122"/>
            </a:endParaRPr>
          </a:p>
        </p:txBody>
      </p:sp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3803650" y="1309375"/>
            <a:ext cx="4851978" cy="3154519"/>
            <a:chOff x="2097" y="1276"/>
            <a:chExt cx="3310" cy="2152"/>
          </a:xfrm>
        </p:grpSpPr>
        <p:sp>
          <p:nvSpPr>
            <p:cNvPr id="43022" name="Freeform 14"/>
            <p:cNvSpPr>
              <a:spLocks/>
            </p:cNvSpPr>
            <p:nvPr/>
          </p:nvSpPr>
          <p:spPr bwMode="auto">
            <a:xfrm>
              <a:off x="2097" y="2109"/>
              <a:ext cx="1472" cy="1319"/>
            </a:xfrm>
            <a:custGeom>
              <a:avLst/>
              <a:gdLst>
                <a:gd name="T0" fmla="*/ 0 w 672"/>
                <a:gd name="T1" fmla="*/ 175145 h 571"/>
                <a:gd name="T2" fmla="*/ 67276 w 672"/>
                <a:gd name="T3" fmla="*/ 462969 h 571"/>
                <a:gd name="T4" fmla="*/ 246549 w 672"/>
                <a:gd name="T5" fmla="*/ 456533 h 571"/>
                <a:gd name="T6" fmla="*/ 356132 w 672"/>
                <a:gd name="T7" fmla="*/ 158906 h 571"/>
                <a:gd name="T8" fmla="*/ 149027 w 672"/>
                <a:gd name="T9" fmla="*/ 0 h 571"/>
                <a:gd name="T10" fmla="*/ 0 w 672"/>
                <a:gd name="T11" fmla="*/ 175145 h 57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72"/>
                <a:gd name="T19" fmla="*/ 0 h 571"/>
                <a:gd name="T20" fmla="*/ 672 w 672"/>
                <a:gd name="T21" fmla="*/ 571 h 57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72" h="571">
                  <a:moveTo>
                    <a:pt x="0" y="216"/>
                  </a:moveTo>
                  <a:lnTo>
                    <a:pt x="127" y="571"/>
                  </a:lnTo>
                  <a:lnTo>
                    <a:pt x="465" y="563"/>
                  </a:lnTo>
                  <a:lnTo>
                    <a:pt x="672" y="196"/>
                  </a:lnTo>
                  <a:lnTo>
                    <a:pt x="281" y="0"/>
                  </a:lnTo>
                  <a:lnTo>
                    <a:pt x="0" y="216"/>
                  </a:lnTo>
                  <a:close/>
                </a:path>
              </a:pathLst>
            </a:custGeom>
            <a:noFill/>
            <a:ln w="38100" cmpd="sng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3023" name="Text Box 15"/>
            <p:cNvSpPr txBox="1">
              <a:spLocks noChangeArrowheads="1"/>
            </p:cNvSpPr>
            <p:nvPr/>
          </p:nvSpPr>
          <p:spPr bwMode="auto">
            <a:xfrm>
              <a:off x="3408" y="1276"/>
              <a:ext cx="1999" cy="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zh-CN" sz="1662">
                  <a:solidFill>
                    <a:schemeClr val="accent2"/>
                  </a:solidFill>
                  <a:ea typeface="SimSun" panose="02010600030101010101" pitchFamily="2" charset="-122"/>
                </a:rPr>
                <a:t>Actual</a:t>
              </a:r>
            </a:p>
            <a:p>
              <a:r>
                <a:rPr lang="en-GB" altLang="zh-CN" sz="1662">
                  <a:solidFill>
                    <a:schemeClr val="accent2"/>
                  </a:solidFill>
                  <a:ea typeface="SimSun" panose="02010600030101010101" pitchFamily="2" charset="-122"/>
                </a:rPr>
                <a:t>performance</a:t>
              </a:r>
              <a:endParaRPr lang="en-US" altLang="zh-CN" sz="1662">
                <a:solidFill>
                  <a:schemeClr val="accent2"/>
                </a:solidFill>
                <a:ea typeface="SimSun" panose="02010600030101010101" pitchFamily="2" charset="-122"/>
              </a:endParaRPr>
            </a:p>
          </p:txBody>
        </p:sp>
        <p:sp>
          <p:nvSpPr>
            <p:cNvPr id="43024" name="Line 16"/>
            <p:cNvSpPr>
              <a:spLocks noChangeShapeType="1"/>
            </p:cNvSpPr>
            <p:nvPr/>
          </p:nvSpPr>
          <p:spPr bwMode="auto">
            <a:xfrm flipH="1">
              <a:off x="3254" y="1656"/>
              <a:ext cx="631" cy="665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</p:grpSp>
      <p:grpSp>
        <p:nvGrpSpPr>
          <p:cNvPr id="4" name="Group 17"/>
          <p:cNvGrpSpPr>
            <a:grpSpLocks/>
          </p:cNvGrpSpPr>
          <p:nvPr/>
        </p:nvGrpSpPr>
        <p:grpSpPr bwMode="auto">
          <a:xfrm>
            <a:off x="1433363" y="1070442"/>
            <a:ext cx="4165958" cy="3594275"/>
            <a:chOff x="480" y="1113"/>
            <a:chExt cx="2842" cy="2452"/>
          </a:xfrm>
        </p:grpSpPr>
        <p:sp>
          <p:nvSpPr>
            <p:cNvPr id="43019" name="Freeform 18"/>
            <p:cNvSpPr>
              <a:spLocks/>
            </p:cNvSpPr>
            <p:nvPr/>
          </p:nvSpPr>
          <p:spPr bwMode="auto">
            <a:xfrm>
              <a:off x="1959" y="1912"/>
              <a:ext cx="1363" cy="1653"/>
            </a:xfrm>
            <a:custGeom>
              <a:avLst/>
              <a:gdLst>
                <a:gd name="T0" fmla="*/ 0 w 622"/>
                <a:gd name="T1" fmla="*/ 236508 h 715"/>
                <a:gd name="T2" fmla="*/ 83476 w 622"/>
                <a:gd name="T3" fmla="*/ 567973 h 715"/>
                <a:gd name="T4" fmla="*/ 299382 w 622"/>
                <a:gd name="T5" fmla="*/ 583569 h 715"/>
                <a:gd name="T6" fmla="*/ 330701 w 622"/>
                <a:gd name="T7" fmla="*/ 258044 h 715"/>
                <a:gd name="T8" fmla="*/ 186543 w 622"/>
                <a:gd name="T9" fmla="*/ 0 h 715"/>
                <a:gd name="T10" fmla="*/ 0 w 622"/>
                <a:gd name="T11" fmla="*/ 236508 h 71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22"/>
                <a:gd name="T19" fmla="*/ 0 h 715"/>
                <a:gd name="T20" fmla="*/ 622 w 622"/>
                <a:gd name="T21" fmla="*/ 715 h 715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22" h="715">
                  <a:moveTo>
                    <a:pt x="0" y="290"/>
                  </a:moveTo>
                  <a:lnTo>
                    <a:pt x="157" y="696"/>
                  </a:lnTo>
                  <a:lnTo>
                    <a:pt x="563" y="715"/>
                  </a:lnTo>
                  <a:lnTo>
                    <a:pt x="622" y="316"/>
                  </a:lnTo>
                  <a:lnTo>
                    <a:pt x="351" y="0"/>
                  </a:lnTo>
                  <a:lnTo>
                    <a:pt x="0" y="290"/>
                  </a:lnTo>
                  <a:close/>
                </a:path>
              </a:pathLst>
            </a:custGeom>
            <a:noFill/>
            <a:ln w="38100" cmpd="sng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  <p:sp>
          <p:nvSpPr>
            <p:cNvPr id="43020" name="Text Box 19"/>
            <p:cNvSpPr txBox="1">
              <a:spLocks noChangeArrowheads="1"/>
            </p:cNvSpPr>
            <p:nvPr/>
          </p:nvSpPr>
          <p:spPr bwMode="auto">
            <a:xfrm>
              <a:off x="480" y="1113"/>
              <a:ext cx="1999" cy="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zh-CN" sz="1662">
                  <a:solidFill>
                    <a:srgbClr val="FF0000"/>
                  </a:solidFill>
                  <a:ea typeface="SimSun" panose="02010600030101010101" pitchFamily="2" charset="-122"/>
                </a:rPr>
                <a:t>Required performance</a:t>
              </a:r>
              <a:endParaRPr lang="en-US" altLang="zh-CN" sz="1662">
                <a:solidFill>
                  <a:srgbClr val="FF0000"/>
                </a:solidFill>
                <a:ea typeface="SimSun" panose="02010600030101010101" pitchFamily="2" charset="-122"/>
              </a:endParaRPr>
            </a:p>
          </p:txBody>
        </p:sp>
        <p:sp>
          <p:nvSpPr>
            <p:cNvPr id="43021" name="Line 20"/>
            <p:cNvSpPr>
              <a:spLocks noChangeShapeType="1"/>
            </p:cNvSpPr>
            <p:nvPr/>
          </p:nvSpPr>
          <p:spPr bwMode="auto">
            <a:xfrm>
              <a:off x="1571" y="1323"/>
              <a:ext cx="736" cy="887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 sz="1662"/>
            </a:p>
          </p:txBody>
        </p:sp>
      </p:grpSp>
      <p:sp>
        <p:nvSpPr>
          <p:cNvPr id="43018" name="Text Box 21"/>
          <p:cNvSpPr txBox="1">
            <a:spLocks noChangeArrowheads="1"/>
          </p:cNvSpPr>
          <p:nvPr/>
        </p:nvSpPr>
        <p:spPr bwMode="auto">
          <a:xfrm>
            <a:off x="1292641" y="303800"/>
            <a:ext cx="7317545" cy="77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zh-CN" sz="2216">
                <a:ea typeface="SimSun" panose="02010600030101010101" pitchFamily="2" charset="-122"/>
              </a:rPr>
              <a:t>Polar diagrams for a proposed police performance method</a:t>
            </a:r>
            <a:endParaRPr lang="en-US" altLang="zh-CN" sz="2216">
              <a:ea typeface="SimSun" panose="02010600030101010101" pitchFamily="2" charset="-122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84614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2"/>
          <p:cNvSpPr>
            <a:spLocks noChangeArrowheads="1"/>
          </p:cNvSpPr>
          <p:nvPr/>
        </p:nvSpPr>
        <p:spPr bwMode="auto">
          <a:xfrm>
            <a:off x="1081559" y="1153997"/>
            <a:ext cx="7791017" cy="3087089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spcBef>
                <a:spcPct val="0"/>
              </a:spcBef>
            </a:pPr>
            <a:endParaRPr lang="en-GB" sz="1662"/>
          </a:p>
        </p:txBody>
      </p:sp>
      <p:sp>
        <p:nvSpPr>
          <p:cNvPr id="7173" name="Text Box 3"/>
          <p:cNvSpPr txBox="1">
            <a:spLocks noChangeArrowheads="1"/>
          </p:cNvSpPr>
          <p:nvPr/>
        </p:nvSpPr>
        <p:spPr bwMode="auto">
          <a:xfrm>
            <a:off x="2784879" y="1203835"/>
            <a:ext cx="2884802" cy="54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 dirty="0"/>
              <a:t>First/Business-class cabin, airport lounges, pick-up service</a:t>
            </a:r>
            <a:endParaRPr lang="en-US" sz="1477" dirty="0"/>
          </a:p>
        </p:txBody>
      </p:sp>
      <p:sp>
        <p:nvSpPr>
          <p:cNvPr id="7174" name="Text Box 4"/>
          <p:cNvSpPr txBox="1">
            <a:spLocks noChangeArrowheads="1"/>
          </p:cNvSpPr>
          <p:nvPr/>
        </p:nvSpPr>
        <p:spPr bwMode="auto">
          <a:xfrm>
            <a:off x="5839720" y="1187710"/>
            <a:ext cx="2884802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Economy cabin</a:t>
            </a:r>
            <a:endParaRPr lang="en-US" sz="1477"/>
          </a:p>
        </p:txBody>
      </p:sp>
      <p:sp>
        <p:nvSpPr>
          <p:cNvPr id="7175" name="Text Box 5"/>
          <p:cNvSpPr txBox="1">
            <a:spLocks noChangeArrowheads="1"/>
          </p:cNvSpPr>
          <p:nvPr/>
        </p:nvSpPr>
        <p:spPr bwMode="auto">
          <a:xfrm>
            <a:off x="2770220" y="1845880"/>
            <a:ext cx="2884802" cy="54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Wealthy people, business people, VIPs</a:t>
            </a:r>
            <a:endParaRPr lang="en-US" sz="1477"/>
          </a:p>
        </p:txBody>
      </p:sp>
      <p:sp>
        <p:nvSpPr>
          <p:cNvPr id="7176" name="Text Box 6"/>
          <p:cNvSpPr txBox="1">
            <a:spLocks noChangeArrowheads="1"/>
          </p:cNvSpPr>
          <p:nvPr/>
        </p:nvSpPr>
        <p:spPr bwMode="auto">
          <a:xfrm>
            <a:off x="5825061" y="1844413"/>
            <a:ext cx="2884802" cy="774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Travellers (friends and family), vacation takers, cost-sensitive business travel</a:t>
            </a:r>
            <a:endParaRPr lang="en-US" sz="1477"/>
          </a:p>
        </p:txBody>
      </p:sp>
      <p:sp>
        <p:nvSpPr>
          <p:cNvPr id="7177" name="Text Box 7"/>
          <p:cNvSpPr txBox="1">
            <a:spLocks noChangeArrowheads="1"/>
          </p:cNvSpPr>
          <p:nvPr/>
        </p:nvSpPr>
        <p:spPr bwMode="auto">
          <a:xfrm>
            <a:off x="2770220" y="2584670"/>
            <a:ext cx="2884802" cy="54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Wide range, may need to be customised </a:t>
            </a:r>
            <a:endParaRPr lang="en-US" sz="1477"/>
          </a:p>
        </p:txBody>
      </p:sp>
      <p:sp>
        <p:nvSpPr>
          <p:cNvPr id="7178" name="Text Box 8"/>
          <p:cNvSpPr txBox="1">
            <a:spLocks noChangeArrowheads="1"/>
          </p:cNvSpPr>
          <p:nvPr/>
        </p:nvSpPr>
        <p:spPr bwMode="auto">
          <a:xfrm>
            <a:off x="5842651" y="2599328"/>
            <a:ext cx="2884802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Standardised cabin</a:t>
            </a:r>
            <a:endParaRPr lang="en-US" sz="1477"/>
          </a:p>
        </p:txBody>
      </p:sp>
      <p:sp>
        <p:nvSpPr>
          <p:cNvPr id="7179" name="Text Box 9"/>
          <p:cNvSpPr txBox="1">
            <a:spLocks noChangeArrowheads="1"/>
          </p:cNvSpPr>
          <p:nvPr/>
        </p:nvSpPr>
        <p:spPr bwMode="auto">
          <a:xfrm>
            <a:off x="2770220" y="3146092"/>
            <a:ext cx="2884802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Relatively high </a:t>
            </a:r>
            <a:endParaRPr lang="en-US" sz="1477"/>
          </a:p>
        </p:txBody>
      </p:sp>
      <p:sp>
        <p:nvSpPr>
          <p:cNvPr id="7180" name="Text Box 10"/>
          <p:cNvSpPr txBox="1">
            <a:spLocks noChangeArrowheads="1"/>
          </p:cNvSpPr>
          <p:nvPr/>
        </p:nvSpPr>
        <p:spPr bwMode="auto">
          <a:xfrm>
            <a:off x="5825061" y="3112377"/>
            <a:ext cx="2884802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Relatively low</a:t>
            </a:r>
            <a:endParaRPr lang="en-US" sz="1477"/>
          </a:p>
        </p:txBody>
      </p:sp>
      <p:sp>
        <p:nvSpPr>
          <p:cNvPr id="7181" name="Text Box 11"/>
          <p:cNvSpPr txBox="1">
            <a:spLocks noChangeArrowheads="1"/>
          </p:cNvSpPr>
          <p:nvPr/>
        </p:nvSpPr>
        <p:spPr bwMode="auto">
          <a:xfrm>
            <a:off x="2770220" y="3544804"/>
            <a:ext cx="2884802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Relatively low volume</a:t>
            </a:r>
            <a:endParaRPr lang="en-US" sz="1477"/>
          </a:p>
        </p:txBody>
      </p:sp>
      <p:sp>
        <p:nvSpPr>
          <p:cNvPr id="7182" name="Text Box 12"/>
          <p:cNvSpPr txBox="1">
            <a:spLocks noChangeArrowheads="1"/>
          </p:cNvSpPr>
          <p:nvPr/>
        </p:nvSpPr>
        <p:spPr bwMode="auto">
          <a:xfrm>
            <a:off x="5825061" y="3544804"/>
            <a:ext cx="2884802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Relatively high volume</a:t>
            </a:r>
            <a:endParaRPr lang="en-US" sz="1477"/>
          </a:p>
        </p:txBody>
      </p:sp>
      <p:sp>
        <p:nvSpPr>
          <p:cNvPr id="7183" name="Text Box 13"/>
          <p:cNvSpPr txBox="1">
            <a:spLocks noChangeArrowheads="1"/>
          </p:cNvSpPr>
          <p:nvPr/>
        </p:nvSpPr>
        <p:spPr bwMode="auto">
          <a:xfrm>
            <a:off x="2770220" y="3909802"/>
            <a:ext cx="2884802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Medium to high </a:t>
            </a:r>
            <a:endParaRPr lang="en-US" sz="1477"/>
          </a:p>
        </p:txBody>
      </p:sp>
      <p:sp>
        <p:nvSpPr>
          <p:cNvPr id="7184" name="Text Box 14"/>
          <p:cNvSpPr txBox="1">
            <a:spLocks noChangeArrowheads="1"/>
          </p:cNvSpPr>
          <p:nvPr/>
        </p:nvSpPr>
        <p:spPr bwMode="auto">
          <a:xfrm>
            <a:off x="5825061" y="3893678"/>
            <a:ext cx="2884802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Low to medium</a:t>
            </a:r>
            <a:endParaRPr lang="en-US" sz="1477"/>
          </a:p>
        </p:txBody>
      </p:sp>
      <p:sp>
        <p:nvSpPr>
          <p:cNvPr id="7185" name="Line 15"/>
          <p:cNvSpPr>
            <a:spLocks noChangeShapeType="1"/>
          </p:cNvSpPr>
          <p:nvPr/>
        </p:nvSpPr>
        <p:spPr bwMode="auto">
          <a:xfrm>
            <a:off x="2814196" y="1022067"/>
            <a:ext cx="0" cy="321901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sz="1477"/>
          </a:p>
        </p:txBody>
      </p:sp>
      <p:sp>
        <p:nvSpPr>
          <p:cNvPr id="98320" name="Rectangle 16"/>
          <p:cNvSpPr>
            <a:spLocks noChangeArrowheads="1"/>
          </p:cNvSpPr>
          <p:nvPr/>
        </p:nvSpPr>
        <p:spPr bwMode="auto">
          <a:xfrm>
            <a:off x="2814198" y="884278"/>
            <a:ext cx="6059842" cy="26971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  <a:defRPr/>
            </a:pPr>
            <a:endParaRPr lang="en-GB" sz="1662"/>
          </a:p>
        </p:txBody>
      </p:sp>
      <p:sp>
        <p:nvSpPr>
          <p:cNvPr id="7187" name="Line 17"/>
          <p:cNvSpPr>
            <a:spLocks noChangeShapeType="1"/>
          </p:cNvSpPr>
          <p:nvPr/>
        </p:nvSpPr>
        <p:spPr bwMode="auto">
          <a:xfrm>
            <a:off x="5830925" y="878413"/>
            <a:ext cx="0" cy="336560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sz="1662"/>
          </a:p>
        </p:txBody>
      </p:sp>
      <p:sp>
        <p:nvSpPr>
          <p:cNvPr id="7188" name="Text Box 18"/>
          <p:cNvSpPr txBox="1">
            <a:spLocks noChangeArrowheads="1"/>
          </p:cNvSpPr>
          <p:nvPr/>
        </p:nvSpPr>
        <p:spPr bwMode="auto">
          <a:xfrm>
            <a:off x="3104437" y="843235"/>
            <a:ext cx="2462635" cy="348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62"/>
              <a:t>First/Business class</a:t>
            </a:r>
            <a:endParaRPr lang="en-US" sz="1662"/>
          </a:p>
        </p:txBody>
      </p:sp>
      <p:sp>
        <p:nvSpPr>
          <p:cNvPr id="7189" name="Text Box 19"/>
          <p:cNvSpPr txBox="1">
            <a:spLocks noChangeArrowheads="1"/>
          </p:cNvSpPr>
          <p:nvPr/>
        </p:nvSpPr>
        <p:spPr bwMode="auto">
          <a:xfrm>
            <a:off x="6077189" y="838837"/>
            <a:ext cx="2462635" cy="348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62"/>
              <a:t>Economy class</a:t>
            </a:r>
            <a:endParaRPr lang="en-US" sz="1662"/>
          </a:p>
        </p:txBody>
      </p:sp>
      <p:sp>
        <p:nvSpPr>
          <p:cNvPr id="7190" name="Rectangle 20"/>
          <p:cNvSpPr>
            <a:spLocks noChangeArrowheads="1"/>
          </p:cNvSpPr>
          <p:nvPr/>
        </p:nvSpPr>
        <p:spPr bwMode="auto">
          <a:xfrm>
            <a:off x="1081557" y="4611945"/>
            <a:ext cx="7810072" cy="502788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spcBef>
                <a:spcPct val="0"/>
              </a:spcBef>
            </a:pPr>
            <a:endParaRPr lang="en-GB" sz="1662"/>
          </a:p>
        </p:txBody>
      </p:sp>
      <p:sp>
        <p:nvSpPr>
          <p:cNvPr id="7191" name="Rectangle 21"/>
          <p:cNvSpPr>
            <a:spLocks noChangeArrowheads="1"/>
          </p:cNvSpPr>
          <p:nvPr/>
        </p:nvSpPr>
        <p:spPr bwMode="auto">
          <a:xfrm>
            <a:off x="1081557" y="5409372"/>
            <a:ext cx="7810072" cy="511583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spcBef>
                <a:spcPct val="0"/>
              </a:spcBef>
            </a:pPr>
            <a:endParaRPr lang="en-GB" sz="1662"/>
          </a:p>
        </p:txBody>
      </p:sp>
      <p:sp>
        <p:nvSpPr>
          <p:cNvPr id="7192" name="AutoShape 22"/>
          <p:cNvSpPr>
            <a:spLocks noChangeArrowheads="1"/>
          </p:cNvSpPr>
          <p:nvPr/>
        </p:nvSpPr>
        <p:spPr bwMode="auto">
          <a:xfrm>
            <a:off x="3919452" y="4283595"/>
            <a:ext cx="633249" cy="335680"/>
          </a:xfrm>
          <a:prstGeom prst="downArrow">
            <a:avLst>
              <a:gd name="adj1" fmla="val 50000"/>
              <a:gd name="adj2" fmla="val 42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spcBef>
                <a:spcPct val="0"/>
              </a:spcBef>
            </a:pPr>
            <a:endParaRPr lang="en-GB" sz="1477"/>
          </a:p>
        </p:txBody>
      </p:sp>
      <p:sp>
        <p:nvSpPr>
          <p:cNvPr id="7193" name="AutoShape 23"/>
          <p:cNvSpPr>
            <a:spLocks noChangeArrowheads="1"/>
          </p:cNvSpPr>
          <p:nvPr/>
        </p:nvSpPr>
        <p:spPr bwMode="auto">
          <a:xfrm>
            <a:off x="6991882" y="4283595"/>
            <a:ext cx="633249" cy="335680"/>
          </a:xfrm>
          <a:prstGeom prst="downArrow">
            <a:avLst>
              <a:gd name="adj1" fmla="val 50000"/>
              <a:gd name="adj2" fmla="val 42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spcBef>
                <a:spcPct val="0"/>
              </a:spcBef>
            </a:pPr>
            <a:endParaRPr lang="en-GB" sz="1477"/>
          </a:p>
        </p:txBody>
      </p:sp>
      <p:sp>
        <p:nvSpPr>
          <p:cNvPr id="7194" name="AutoShape 24"/>
          <p:cNvSpPr>
            <a:spLocks noChangeArrowheads="1"/>
          </p:cNvSpPr>
          <p:nvPr/>
        </p:nvSpPr>
        <p:spPr bwMode="auto">
          <a:xfrm>
            <a:off x="3919452" y="5092747"/>
            <a:ext cx="633249" cy="337147"/>
          </a:xfrm>
          <a:prstGeom prst="downArrow">
            <a:avLst>
              <a:gd name="adj1" fmla="val 50000"/>
              <a:gd name="adj2" fmla="val 42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spcBef>
                <a:spcPct val="0"/>
              </a:spcBef>
            </a:pPr>
            <a:endParaRPr lang="en-GB" sz="1477"/>
          </a:p>
        </p:txBody>
      </p:sp>
      <p:sp>
        <p:nvSpPr>
          <p:cNvPr id="7195" name="AutoShape 25"/>
          <p:cNvSpPr>
            <a:spLocks noChangeArrowheads="1"/>
          </p:cNvSpPr>
          <p:nvPr/>
        </p:nvSpPr>
        <p:spPr bwMode="auto">
          <a:xfrm>
            <a:off x="6991882" y="5092747"/>
            <a:ext cx="633249" cy="337147"/>
          </a:xfrm>
          <a:prstGeom prst="downArrow">
            <a:avLst>
              <a:gd name="adj1" fmla="val 50000"/>
              <a:gd name="adj2" fmla="val 42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spcBef>
                <a:spcPct val="0"/>
              </a:spcBef>
            </a:pPr>
            <a:endParaRPr lang="en-GB" sz="1477"/>
          </a:p>
        </p:txBody>
      </p:sp>
      <p:sp>
        <p:nvSpPr>
          <p:cNvPr id="7196" name="Line 26"/>
          <p:cNvSpPr>
            <a:spLocks noChangeShapeType="1"/>
          </p:cNvSpPr>
          <p:nvPr/>
        </p:nvSpPr>
        <p:spPr bwMode="auto">
          <a:xfrm>
            <a:off x="5830925" y="4611946"/>
            <a:ext cx="0" cy="50132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sz="1477"/>
          </a:p>
        </p:txBody>
      </p:sp>
      <p:sp>
        <p:nvSpPr>
          <p:cNvPr id="7198" name="Line 28"/>
          <p:cNvSpPr>
            <a:spLocks noChangeShapeType="1"/>
          </p:cNvSpPr>
          <p:nvPr/>
        </p:nvSpPr>
        <p:spPr bwMode="auto">
          <a:xfrm flipH="1">
            <a:off x="5827994" y="5410835"/>
            <a:ext cx="2932" cy="51158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sz="1477"/>
          </a:p>
        </p:txBody>
      </p:sp>
      <p:sp>
        <p:nvSpPr>
          <p:cNvPr id="7201" name="Text Box 31"/>
          <p:cNvSpPr txBox="1">
            <a:spLocks noChangeArrowheads="1"/>
          </p:cNvSpPr>
          <p:nvPr/>
        </p:nvSpPr>
        <p:spPr bwMode="auto">
          <a:xfrm>
            <a:off x="2770220" y="4585562"/>
            <a:ext cx="2902392" cy="54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Customisation, extra service, comfort features, convenience</a:t>
            </a:r>
            <a:endParaRPr lang="en-US" sz="1477"/>
          </a:p>
        </p:txBody>
      </p:sp>
      <p:sp>
        <p:nvSpPr>
          <p:cNvPr id="7202" name="Text Box 32"/>
          <p:cNvSpPr txBox="1">
            <a:spLocks noChangeArrowheads="1"/>
          </p:cNvSpPr>
          <p:nvPr/>
        </p:nvSpPr>
        <p:spPr bwMode="auto">
          <a:xfrm>
            <a:off x="2770222" y="5393247"/>
            <a:ext cx="3254197" cy="54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Quality (specification and conformance), Flexibility, Speed</a:t>
            </a:r>
            <a:endParaRPr lang="en-US" sz="1477"/>
          </a:p>
        </p:txBody>
      </p:sp>
      <p:sp>
        <p:nvSpPr>
          <p:cNvPr id="7203" name="Text Box 33"/>
          <p:cNvSpPr txBox="1">
            <a:spLocks noChangeArrowheads="1"/>
          </p:cNvSpPr>
          <p:nvPr/>
        </p:nvSpPr>
        <p:spPr bwMode="auto">
          <a:xfrm>
            <a:off x="5830924" y="4616344"/>
            <a:ext cx="2884802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 dirty="0"/>
              <a:t>Price, acceptable service</a:t>
            </a:r>
            <a:endParaRPr lang="en-US" sz="1477" dirty="0"/>
          </a:p>
        </p:txBody>
      </p:sp>
      <p:sp>
        <p:nvSpPr>
          <p:cNvPr id="7204" name="Text Box 34"/>
          <p:cNvSpPr txBox="1">
            <a:spLocks noChangeArrowheads="1"/>
          </p:cNvSpPr>
          <p:nvPr/>
        </p:nvSpPr>
        <p:spPr bwMode="auto">
          <a:xfrm>
            <a:off x="5830924" y="5424030"/>
            <a:ext cx="2884802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Cost, Quality (conformance)</a:t>
            </a:r>
            <a:endParaRPr lang="en-US" sz="1477"/>
          </a:p>
        </p:txBody>
      </p:sp>
      <p:sp>
        <p:nvSpPr>
          <p:cNvPr id="98339" name="Rectangle 35"/>
          <p:cNvSpPr>
            <a:spLocks noChangeArrowheads="1"/>
          </p:cNvSpPr>
          <p:nvPr/>
        </p:nvSpPr>
        <p:spPr bwMode="auto">
          <a:xfrm>
            <a:off x="1083023" y="1153997"/>
            <a:ext cx="1722379" cy="3087089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  <a:defRPr/>
            </a:pPr>
            <a:endParaRPr lang="en-GB" sz="1477"/>
          </a:p>
        </p:txBody>
      </p:sp>
      <p:sp>
        <p:nvSpPr>
          <p:cNvPr id="7206" name="Text Box 36"/>
          <p:cNvSpPr txBox="1">
            <a:spLocks noChangeArrowheads="1"/>
          </p:cNvSpPr>
          <p:nvPr/>
        </p:nvSpPr>
        <p:spPr bwMode="auto">
          <a:xfrm>
            <a:off x="1096215" y="1199437"/>
            <a:ext cx="1266498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Services</a:t>
            </a:r>
            <a:endParaRPr lang="en-US" sz="1477"/>
          </a:p>
        </p:txBody>
      </p:sp>
      <p:sp>
        <p:nvSpPr>
          <p:cNvPr id="7207" name="Text Box 37"/>
          <p:cNvSpPr txBox="1">
            <a:spLocks noChangeArrowheads="1"/>
          </p:cNvSpPr>
          <p:nvPr/>
        </p:nvSpPr>
        <p:spPr bwMode="auto">
          <a:xfrm>
            <a:off x="1081556" y="1842947"/>
            <a:ext cx="1266498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Customers</a:t>
            </a:r>
            <a:endParaRPr lang="en-US" sz="1477"/>
          </a:p>
        </p:txBody>
      </p:sp>
      <p:sp>
        <p:nvSpPr>
          <p:cNvPr id="7208" name="Text Box 38"/>
          <p:cNvSpPr txBox="1">
            <a:spLocks noChangeArrowheads="1"/>
          </p:cNvSpPr>
          <p:nvPr/>
        </p:nvSpPr>
        <p:spPr bwMode="auto">
          <a:xfrm>
            <a:off x="1081557" y="2581738"/>
            <a:ext cx="1706255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Service range</a:t>
            </a:r>
            <a:endParaRPr lang="en-US" sz="1477"/>
          </a:p>
        </p:txBody>
      </p:sp>
      <p:sp>
        <p:nvSpPr>
          <p:cNvPr id="7209" name="Text Box 39"/>
          <p:cNvSpPr txBox="1">
            <a:spLocks noChangeArrowheads="1"/>
          </p:cNvSpPr>
          <p:nvPr/>
        </p:nvSpPr>
        <p:spPr bwMode="auto">
          <a:xfrm>
            <a:off x="1081556" y="3062538"/>
            <a:ext cx="1547942" cy="4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GB" sz="1477"/>
              <a:t>Rate of service innovation</a:t>
            </a:r>
            <a:endParaRPr lang="en-US" sz="1477"/>
          </a:p>
        </p:txBody>
      </p:sp>
      <p:sp>
        <p:nvSpPr>
          <p:cNvPr id="7210" name="Text Box 40"/>
          <p:cNvSpPr txBox="1">
            <a:spLocks noChangeArrowheads="1"/>
          </p:cNvSpPr>
          <p:nvPr/>
        </p:nvSpPr>
        <p:spPr bwMode="auto">
          <a:xfrm>
            <a:off x="1081556" y="3553600"/>
            <a:ext cx="1829386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Volume of activity</a:t>
            </a:r>
            <a:endParaRPr lang="en-US" sz="1477"/>
          </a:p>
        </p:txBody>
      </p:sp>
      <p:sp>
        <p:nvSpPr>
          <p:cNvPr id="7211" name="Text Box 41"/>
          <p:cNvSpPr txBox="1">
            <a:spLocks noChangeArrowheads="1"/>
          </p:cNvSpPr>
          <p:nvPr/>
        </p:nvSpPr>
        <p:spPr bwMode="auto">
          <a:xfrm>
            <a:off x="1081556" y="3902473"/>
            <a:ext cx="1829386" cy="31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Profit margins </a:t>
            </a:r>
            <a:endParaRPr lang="en-US" sz="1477"/>
          </a:p>
        </p:txBody>
      </p:sp>
      <p:sp>
        <p:nvSpPr>
          <p:cNvPr id="7212" name="Line 42"/>
          <p:cNvSpPr>
            <a:spLocks noChangeShapeType="1"/>
          </p:cNvSpPr>
          <p:nvPr/>
        </p:nvSpPr>
        <p:spPr bwMode="auto">
          <a:xfrm>
            <a:off x="1081557" y="1819492"/>
            <a:ext cx="779394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sz="1662"/>
          </a:p>
        </p:txBody>
      </p:sp>
      <p:sp>
        <p:nvSpPr>
          <p:cNvPr id="7213" name="Line 43"/>
          <p:cNvSpPr>
            <a:spLocks noChangeShapeType="1"/>
          </p:cNvSpPr>
          <p:nvPr/>
        </p:nvSpPr>
        <p:spPr bwMode="auto">
          <a:xfrm>
            <a:off x="1083023" y="3500827"/>
            <a:ext cx="7791016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sz="1662"/>
          </a:p>
        </p:txBody>
      </p:sp>
      <p:sp>
        <p:nvSpPr>
          <p:cNvPr id="7214" name="Line 44"/>
          <p:cNvSpPr>
            <a:spLocks noChangeShapeType="1"/>
          </p:cNvSpPr>
          <p:nvPr/>
        </p:nvSpPr>
        <p:spPr bwMode="auto">
          <a:xfrm>
            <a:off x="1081559" y="3871688"/>
            <a:ext cx="779101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sz="1662"/>
          </a:p>
        </p:txBody>
      </p:sp>
      <p:sp>
        <p:nvSpPr>
          <p:cNvPr id="7215" name="Line 45"/>
          <p:cNvSpPr>
            <a:spLocks noChangeShapeType="1"/>
          </p:cNvSpPr>
          <p:nvPr/>
        </p:nvSpPr>
        <p:spPr bwMode="auto">
          <a:xfrm>
            <a:off x="1081559" y="3072798"/>
            <a:ext cx="779101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sz="1662"/>
          </a:p>
        </p:txBody>
      </p:sp>
      <p:sp>
        <p:nvSpPr>
          <p:cNvPr id="7216" name="Line 46"/>
          <p:cNvSpPr>
            <a:spLocks noChangeShapeType="1"/>
          </p:cNvSpPr>
          <p:nvPr/>
        </p:nvSpPr>
        <p:spPr bwMode="auto">
          <a:xfrm>
            <a:off x="1081559" y="2627178"/>
            <a:ext cx="779101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sz="1662"/>
          </a:p>
        </p:txBody>
      </p:sp>
      <p:sp>
        <p:nvSpPr>
          <p:cNvPr id="98351" name="Rectangle 47"/>
          <p:cNvSpPr>
            <a:spLocks noChangeArrowheads="1"/>
          </p:cNvSpPr>
          <p:nvPr/>
        </p:nvSpPr>
        <p:spPr bwMode="auto">
          <a:xfrm>
            <a:off x="1081559" y="4617810"/>
            <a:ext cx="1722379" cy="499856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  <a:defRPr/>
            </a:pPr>
            <a:endParaRPr lang="en-GB" sz="1477"/>
          </a:p>
        </p:txBody>
      </p:sp>
      <p:sp>
        <p:nvSpPr>
          <p:cNvPr id="98352" name="Rectangle 48"/>
          <p:cNvSpPr>
            <a:spLocks noChangeArrowheads="1"/>
          </p:cNvSpPr>
          <p:nvPr/>
        </p:nvSpPr>
        <p:spPr bwMode="auto">
          <a:xfrm>
            <a:off x="1081559" y="5409371"/>
            <a:ext cx="1722379" cy="53210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  <a:defRPr/>
            </a:pPr>
            <a:endParaRPr lang="en-GB" sz="1477"/>
          </a:p>
        </p:txBody>
      </p:sp>
      <p:sp>
        <p:nvSpPr>
          <p:cNvPr id="7219" name="Text Box 49"/>
          <p:cNvSpPr txBox="1">
            <a:spLocks noChangeArrowheads="1"/>
          </p:cNvSpPr>
          <p:nvPr/>
        </p:nvSpPr>
        <p:spPr bwMode="auto">
          <a:xfrm>
            <a:off x="1081556" y="4607549"/>
            <a:ext cx="1829386" cy="54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Main competitive factors</a:t>
            </a:r>
            <a:endParaRPr lang="en-US" sz="1477"/>
          </a:p>
        </p:txBody>
      </p:sp>
      <p:sp>
        <p:nvSpPr>
          <p:cNvPr id="7220" name="Text Box 50"/>
          <p:cNvSpPr txBox="1">
            <a:spLocks noChangeArrowheads="1"/>
          </p:cNvSpPr>
          <p:nvPr/>
        </p:nvSpPr>
        <p:spPr bwMode="auto">
          <a:xfrm>
            <a:off x="1081556" y="5419633"/>
            <a:ext cx="1829386" cy="54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77"/>
              <a:t>Performance objectives</a:t>
            </a:r>
            <a:endParaRPr lang="en-US" sz="1477"/>
          </a:p>
        </p:txBody>
      </p:sp>
      <p:sp>
        <p:nvSpPr>
          <p:cNvPr id="7171" name="Text Box 51"/>
          <p:cNvSpPr txBox="1">
            <a:spLocks noChangeArrowheads="1"/>
          </p:cNvSpPr>
          <p:nvPr/>
        </p:nvSpPr>
        <p:spPr bwMode="auto">
          <a:xfrm>
            <a:off x="744411" y="323207"/>
            <a:ext cx="8383222" cy="433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216"/>
              <a:t>Different product groups require different performance objectives</a:t>
            </a:r>
            <a:endParaRPr lang="en-US" sz="2216"/>
          </a:p>
        </p:txBody>
      </p:sp>
      <p:sp>
        <p:nvSpPr>
          <p:cNvPr id="7222" name="Line 26"/>
          <p:cNvSpPr>
            <a:spLocks noChangeShapeType="1"/>
          </p:cNvSpPr>
          <p:nvPr/>
        </p:nvSpPr>
        <p:spPr bwMode="auto">
          <a:xfrm>
            <a:off x="2809799" y="4616344"/>
            <a:ext cx="0" cy="50132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sz="1477"/>
          </a:p>
        </p:txBody>
      </p:sp>
      <p:sp>
        <p:nvSpPr>
          <p:cNvPr id="7223" name="Line 26"/>
          <p:cNvSpPr>
            <a:spLocks noChangeShapeType="1"/>
          </p:cNvSpPr>
          <p:nvPr/>
        </p:nvSpPr>
        <p:spPr bwMode="auto">
          <a:xfrm>
            <a:off x="2809799" y="5412303"/>
            <a:ext cx="0" cy="50132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sz="1477"/>
          </a:p>
        </p:txBody>
      </p:sp>
    </p:spTree>
    <p:extLst>
      <p:ext uri="{BB962C8B-B14F-4D97-AF65-F5344CB8AC3E}">
        <p14:creationId xmlns:p14="http://schemas.microsoft.com/office/powerpoint/2010/main" val="226473092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6"/>
          <p:cNvSpPr>
            <a:spLocks noChangeArrowheads="1"/>
          </p:cNvSpPr>
          <p:nvPr/>
        </p:nvSpPr>
        <p:spPr bwMode="auto">
          <a:xfrm>
            <a:off x="3698123" y="1926500"/>
            <a:ext cx="3496063" cy="34579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>
              <a:defRPr/>
            </a:pPr>
            <a:endParaRPr lang="en-GB" sz="1662"/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1188359" y="207204"/>
            <a:ext cx="7630828" cy="64548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83554" tIns="41044" rIns="83554" bIns="41044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sz="2031" b="1" dirty="0"/>
              <a:t>Order-winning, qualifying and less important</a:t>
            </a:r>
            <a:br>
              <a:rPr lang="en-US" sz="2031" b="1" dirty="0"/>
            </a:br>
            <a:r>
              <a:rPr lang="en-US" sz="2031" b="1" dirty="0"/>
              <a:t>competitive factors</a:t>
            </a:r>
          </a:p>
        </p:txBody>
      </p:sp>
      <p:sp>
        <p:nvSpPr>
          <p:cNvPr id="23558" name="Line 7"/>
          <p:cNvSpPr>
            <a:spLocks noChangeShapeType="1"/>
          </p:cNvSpPr>
          <p:nvPr/>
        </p:nvSpPr>
        <p:spPr bwMode="auto">
          <a:xfrm>
            <a:off x="3670256" y="1900116"/>
            <a:ext cx="19057" cy="3479938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3559" name="Line 8"/>
          <p:cNvSpPr>
            <a:spLocks noChangeShapeType="1"/>
          </p:cNvSpPr>
          <p:nvPr/>
        </p:nvSpPr>
        <p:spPr bwMode="auto">
          <a:xfrm flipH="1">
            <a:off x="3670257" y="5393245"/>
            <a:ext cx="3520982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3560" name="Line 9"/>
          <p:cNvSpPr>
            <a:spLocks noChangeShapeType="1"/>
          </p:cNvSpPr>
          <p:nvPr/>
        </p:nvSpPr>
        <p:spPr bwMode="auto">
          <a:xfrm>
            <a:off x="3695176" y="1914773"/>
            <a:ext cx="3477007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3561" name="Line 10"/>
          <p:cNvSpPr>
            <a:spLocks noChangeShapeType="1"/>
          </p:cNvSpPr>
          <p:nvPr/>
        </p:nvSpPr>
        <p:spPr bwMode="auto">
          <a:xfrm flipV="1">
            <a:off x="7194169" y="1900115"/>
            <a:ext cx="0" cy="3518051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3562" name="Line 11"/>
          <p:cNvSpPr>
            <a:spLocks noChangeShapeType="1"/>
          </p:cNvSpPr>
          <p:nvPr/>
        </p:nvSpPr>
        <p:spPr bwMode="auto">
          <a:xfrm flipV="1">
            <a:off x="5452734" y="1905979"/>
            <a:ext cx="0" cy="3518051"/>
          </a:xfrm>
          <a:prstGeom prst="line">
            <a:avLst/>
          </a:prstGeom>
          <a:noFill/>
          <a:ln w="254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3563" name="Line 12"/>
          <p:cNvSpPr>
            <a:spLocks noChangeShapeType="1"/>
          </p:cNvSpPr>
          <p:nvPr/>
        </p:nvSpPr>
        <p:spPr bwMode="auto">
          <a:xfrm flipH="1">
            <a:off x="3673188" y="3676730"/>
            <a:ext cx="3520982" cy="0"/>
          </a:xfrm>
          <a:prstGeom prst="line">
            <a:avLst/>
          </a:prstGeom>
          <a:noFill/>
          <a:ln w="254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3564" name="Rectangle 13"/>
          <p:cNvSpPr>
            <a:spLocks noChangeArrowheads="1"/>
          </p:cNvSpPr>
          <p:nvPr/>
        </p:nvSpPr>
        <p:spPr bwMode="auto">
          <a:xfrm>
            <a:off x="2651793" y="3530146"/>
            <a:ext cx="856429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/>
              <a:t>Neutral</a:t>
            </a:r>
          </a:p>
        </p:txBody>
      </p:sp>
      <p:sp>
        <p:nvSpPr>
          <p:cNvPr id="23565" name="Line 14"/>
          <p:cNvSpPr>
            <a:spLocks noChangeShapeType="1"/>
          </p:cNvSpPr>
          <p:nvPr/>
        </p:nvSpPr>
        <p:spPr bwMode="auto">
          <a:xfrm flipV="1">
            <a:off x="3085380" y="2817739"/>
            <a:ext cx="0" cy="696280"/>
          </a:xfrm>
          <a:prstGeom prst="line">
            <a:avLst/>
          </a:prstGeom>
          <a:noFill/>
          <a:ln w="41275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sz="1662"/>
          </a:p>
        </p:txBody>
      </p:sp>
      <p:sp>
        <p:nvSpPr>
          <p:cNvPr id="23566" name="Rectangle 15"/>
          <p:cNvSpPr>
            <a:spLocks noChangeArrowheads="1"/>
          </p:cNvSpPr>
          <p:nvPr/>
        </p:nvSpPr>
        <p:spPr bwMode="auto">
          <a:xfrm>
            <a:off x="2819145" y="2432220"/>
            <a:ext cx="518195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/>
              <a:t>+ve</a:t>
            </a:r>
          </a:p>
        </p:txBody>
      </p:sp>
      <p:sp>
        <p:nvSpPr>
          <p:cNvPr id="23567" name="Rectangle 16"/>
          <p:cNvSpPr>
            <a:spLocks noChangeArrowheads="1"/>
          </p:cNvSpPr>
          <p:nvPr/>
        </p:nvSpPr>
        <p:spPr bwMode="auto">
          <a:xfrm>
            <a:off x="2862968" y="4563573"/>
            <a:ext cx="511783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 dirty="0"/>
              <a:t>–</a:t>
            </a:r>
            <a:r>
              <a:rPr lang="en-US" sz="1662" dirty="0" err="1"/>
              <a:t>ve</a:t>
            </a:r>
            <a:endParaRPr lang="en-US" sz="1662" dirty="0"/>
          </a:p>
        </p:txBody>
      </p:sp>
      <p:sp>
        <p:nvSpPr>
          <p:cNvPr id="23568" name="Rectangle 17"/>
          <p:cNvSpPr>
            <a:spLocks noChangeArrowheads="1"/>
          </p:cNvSpPr>
          <p:nvPr/>
        </p:nvSpPr>
        <p:spPr bwMode="auto">
          <a:xfrm>
            <a:off x="4667140" y="5396178"/>
            <a:ext cx="1388626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/>
              <a:t>Performance</a:t>
            </a:r>
          </a:p>
        </p:txBody>
      </p:sp>
      <p:sp>
        <p:nvSpPr>
          <p:cNvPr id="23569" name="Rectangle 18"/>
          <p:cNvSpPr>
            <a:spLocks noChangeArrowheads="1"/>
          </p:cNvSpPr>
          <p:nvPr/>
        </p:nvSpPr>
        <p:spPr bwMode="auto">
          <a:xfrm>
            <a:off x="980413" y="3484703"/>
            <a:ext cx="1530352" cy="4972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83554" tIns="41044" rIns="83554" bIns="41044">
            <a:spAutoFit/>
          </a:bodyPr>
          <a:lstStyle/>
          <a:p>
            <a:pPr algn="ctr" eaLnBrk="0" hangingPunct="0">
              <a:lnSpc>
                <a:spcPct val="80000"/>
              </a:lnSpc>
            </a:pPr>
            <a:r>
              <a:rPr lang="en-US" sz="1662"/>
              <a:t>Competitive benefit</a:t>
            </a:r>
          </a:p>
        </p:txBody>
      </p:sp>
      <p:sp>
        <p:nvSpPr>
          <p:cNvPr id="23570" name="Rectangle 19"/>
          <p:cNvSpPr>
            <a:spLocks noChangeArrowheads="1"/>
          </p:cNvSpPr>
          <p:nvPr/>
        </p:nvSpPr>
        <p:spPr bwMode="auto">
          <a:xfrm>
            <a:off x="4029543" y="1401726"/>
            <a:ext cx="2430578" cy="36713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847"/>
              <a:t>Order-winning factors</a:t>
            </a:r>
          </a:p>
        </p:txBody>
      </p:sp>
      <p:sp>
        <p:nvSpPr>
          <p:cNvPr id="67604" name="Line 20"/>
          <p:cNvSpPr>
            <a:spLocks noChangeShapeType="1"/>
          </p:cNvSpPr>
          <p:nvPr/>
        </p:nvSpPr>
        <p:spPr bwMode="auto">
          <a:xfrm flipV="1">
            <a:off x="3895999" y="2439551"/>
            <a:ext cx="3034319" cy="2506611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3572" name="Line 22"/>
          <p:cNvSpPr>
            <a:spLocks noChangeShapeType="1"/>
          </p:cNvSpPr>
          <p:nvPr/>
        </p:nvSpPr>
        <p:spPr bwMode="auto">
          <a:xfrm rot="10800000" flipV="1">
            <a:off x="3085380" y="3895144"/>
            <a:ext cx="0" cy="696281"/>
          </a:xfrm>
          <a:prstGeom prst="line">
            <a:avLst/>
          </a:prstGeom>
          <a:noFill/>
          <a:ln w="41275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sz="1662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0548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4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6"/>
          <p:cNvSpPr>
            <a:spLocks noChangeArrowheads="1"/>
          </p:cNvSpPr>
          <p:nvPr/>
        </p:nvSpPr>
        <p:spPr bwMode="auto">
          <a:xfrm>
            <a:off x="3698123" y="1926500"/>
            <a:ext cx="3496063" cy="34579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>
              <a:defRPr/>
            </a:pPr>
            <a:endParaRPr lang="en-GB" sz="1662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1188073" y="207489"/>
            <a:ext cx="7630828" cy="64548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83554" tIns="41044" rIns="83554" bIns="41044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sz="2031" b="1" dirty="0"/>
              <a:t>Order-winning, qualifying and less important</a:t>
            </a:r>
            <a:br>
              <a:rPr lang="en-US" sz="2031" b="1" dirty="0"/>
            </a:br>
            <a:r>
              <a:rPr lang="en-US" sz="2031" b="1" dirty="0"/>
              <a:t>competitive factors (Continued)</a:t>
            </a:r>
          </a:p>
        </p:txBody>
      </p:sp>
      <p:sp>
        <p:nvSpPr>
          <p:cNvPr id="24582" name="Line 7"/>
          <p:cNvSpPr>
            <a:spLocks noChangeShapeType="1"/>
          </p:cNvSpPr>
          <p:nvPr/>
        </p:nvSpPr>
        <p:spPr bwMode="auto">
          <a:xfrm>
            <a:off x="3670256" y="1900116"/>
            <a:ext cx="19057" cy="3479938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4583" name="Line 8"/>
          <p:cNvSpPr>
            <a:spLocks noChangeShapeType="1"/>
          </p:cNvSpPr>
          <p:nvPr/>
        </p:nvSpPr>
        <p:spPr bwMode="auto">
          <a:xfrm flipH="1">
            <a:off x="3670257" y="5393245"/>
            <a:ext cx="3520982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4584" name="Line 9"/>
          <p:cNvSpPr>
            <a:spLocks noChangeShapeType="1"/>
          </p:cNvSpPr>
          <p:nvPr/>
        </p:nvSpPr>
        <p:spPr bwMode="auto">
          <a:xfrm>
            <a:off x="3695176" y="1914773"/>
            <a:ext cx="3477007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4585" name="Line 10"/>
          <p:cNvSpPr>
            <a:spLocks noChangeShapeType="1"/>
          </p:cNvSpPr>
          <p:nvPr/>
        </p:nvSpPr>
        <p:spPr bwMode="auto">
          <a:xfrm flipV="1">
            <a:off x="7194169" y="1900115"/>
            <a:ext cx="0" cy="3518051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4586" name="Line 11"/>
          <p:cNvSpPr>
            <a:spLocks noChangeShapeType="1"/>
          </p:cNvSpPr>
          <p:nvPr/>
        </p:nvSpPr>
        <p:spPr bwMode="auto">
          <a:xfrm flipV="1">
            <a:off x="5452734" y="1905979"/>
            <a:ext cx="0" cy="3518051"/>
          </a:xfrm>
          <a:prstGeom prst="line">
            <a:avLst/>
          </a:prstGeom>
          <a:noFill/>
          <a:ln w="254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4587" name="Line 12"/>
          <p:cNvSpPr>
            <a:spLocks noChangeShapeType="1"/>
          </p:cNvSpPr>
          <p:nvPr/>
        </p:nvSpPr>
        <p:spPr bwMode="auto">
          <a:xfrm flipH="1">
            <a:off x="3673188" y="3676730"/>
            <a:ext cx="3520982" cy="0"/>
          </a:xfrm>
          <a:prstGeom prst="line">
            <a:avLst/>
          </a:prstGeom>
          <a:noFill/>
          <a:ln w="254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4588" name="Rectangle 13"/>
          <p:cNvSpPr>
            <a:spLocks noChangeArrowheads="1"/>
          </p:cNvSpPr>
          <p:nvPr/>
        </p:nvSpPr>
        <p:spPr bwMode="auto">
          <a:xfrm>
            <a:off x="2651793" y="3530146"/>
            <a:ext cx="856429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/>
              <a:t>Neutral</a:t>
            </a:r>
          </a:p>
        </p:txBody>
      </p:sp>
      <p:sp>
        <p:nvSpPr>
          <p:cNvPr id="24589" name="Line 14"/>
          <p:cNvSpPr>
            <a:spLocks noChangeShapeType="1"/>
          </p:cNvSpPr>
          <p:nvPr/>
        </p:nvSpPr>
        <p:spPr bwMode="auto">
          <a:xfrm flipV="1">
            <a:off x="3085380" y="2817739"/>
            <a:ext cx="0" cy="696280"/>
          </a:xfrm>
          <a:prstGeom prst="line">
            <a:avLst/>
          </a:prstGeom>
          <a:noFill/>
          <a:ln w="41275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sz="1662"/>
          </a:p>
        </p:txBody>
      </p:sp>
      <p:sp>
        <p:nvSpPr>
          <p:cNvPr id="24590" name="Rectangle 15"/>
          <p:cNvSpPr>
            <a:spLocks noChangeArrowheads="1"/>
          </p:cNvSpPr>
          <p:nvPr/>
        </p:nvSpPr>
        <p:spPr bwMode="auto">
          <a:xfrm>
            <a:off x="2819145" y="2432220"/>
            <a:ext cx="518195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/>
              <a:t>+ve</a:t>
            </a:r>
          </a:p>
        </p:txBody>
      </p:sp>
      <p:sp>
        <p:nvSpPr>
          <p:cNvPr id="24591" name="Rectangle 16"/>
          <p:cNvSpPr>
            <a:spLocks noChangeArrowheads="1"/>
          </p:cNvSpPr>
          <p:nvPr/>
        </p:nvSpPr>
        <p:spPr bwMode="auto">
          <a:xfrm>
            <a:off x="2862968" y="4563573"/>
            <a:ext cx="511783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 dirty="0"/>
              <a:t>–</a:t>
            </a:r>
            <a:r>
              <a:rPr lang="en-US" sz="1662" dirty="0" err="1"/>
              <a:t>ve</a:t>
            </a:r>
            <a:endParaRPr lang="en-US" sz="1662" dirty="0"/>
          </a:p>
        </p:txBody>
      </p:sp>
      <p:sp>
        <p:nvSpPr>
          <p:cNvPr id="24592" name="Rectangle 17"/>
          <p:cNvSpPr>
            <a:spLocks noChangeArrowheads="1"/>
          </p:cNvSpPr>
          <p:nvPr/>
        </p:nvSpPr>
        <p:spPr bwMode="auto">
          <a:xfrm>
            <a:off x="4667140" y="5396178"/>
            <a:ext cx="1388626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/>
              <a:t>Performance</a:t>
            </a:r>
          </a:p>
        </p:txBody>
      </p:sp>
      <p:sp>
        <p:nvSpPr>
          <p:cNvPr id="24593" name="Rectangle 18"/>
          <p:cNvSpPr>
            <a:spLocks noChangeArrowheads="1"/>
          </p:cNvSpPr>
          <p:nvPr/>
        </p:nvSpPr>
        <p:spPr bwMode="auto">
          <a:xfrm>
            <a:off x="980413" y="3484703"/>
            <a:ext cx="1530352" cy="4972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83554" tIns="41044" rIns="83554" bIns="41044">
            <a:spAutoFit/>
          </a:bodyPr>
          <a:lstStyle/>
          <a:p>
            <a:pPr algn="ctr" eaLnBrk="0" hangingPunct="0">
              <a:lnSpc>
                <a:spcPct val="80000"/>
              </a:lnSpc>
            </a:pPr>
            <a:r>
              <a:rPr lang="en-US" sz="1662"/>
              <a:t>Competitive benefit</a:t>
            </a:r>
          </a:p>
        </p:txBody>
      </p:sp>
      <p:sp>
        <p:nvSpPr>
          <p:cNvPr id="24594" name="Rectangle 19"/>
          <p:cNvSpPr>
            <a:spLocks noChangeArrowheads="1"/>
          </p:cNvSpPr>
          <p:nvPr/>
        </p:nvSpPr>
        <p:spPr bwMode="auto">
          <a:xfrm>
            <a:off x="4045914" y="1401726"/>
            <a:ext cx="1997767" cy="36713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847"/>
              <a:t>Qualifying factors</a:t>
            </a:r>
          </a:p>
        </p:txBody>
      </p:sp>
      <p:sp>
        <p:nvSpPr>
          <p:cNvPr id="24595" name="Line 22"/>
          <p:cNvSpPr>
            <a:spLocks noChangeShapeType="1"/>
          </p:cNvSpPr>
          <p:nvPr/>
        </p:nvSpPr>
        <p:spPr bwMode="auto">
          <a:xfrm rot="10800000" flipV="1">
            <a:off x="3085380" y="3895144"/>
            <a:ext cx="0" cy="696281"/>
          </a:xfrm>
          <a:prstGeom prst="line">
            <a:avLst/>
          </a:prstGeom>
          <a:noFill/>
          <a:ln w="41275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sz="1662"/>
          </a:p>
        </p:txBody>
      </p:sp>
      <p:sp>
        <p:nvSpPr>
          <p:cNvPr id="19" name="Freeform 22"/>
          <p:cNvSpPr>
            <a:spLocks/>
          </p:cNvSpPr>
          <p:nvPr/>
        </p:nvSpPr>
        <p:spPr bwMode="auto">
          <a:xfrm>
            <a:off x="3739151" y="3616630"/>
            <a:ext cx="3323092" cy="1725311"/>
          </a:xfrm>
          <a:custGeom>
            <a:avLst/>
            <a:gdLst>
              <a:gd name="T0" fmla="*/ 0 w 1109"/>
              <a:gd name="T1" fmla="*/ 1849124 h 579"/>
              <a:gd name="T2" fmla="*/ 288818 w 1109"/>
              <a:gd name="T3" fmla="*/ 1865260 h 579"/>
              <a:gd name="T4" fmla="*/ 558164 w 1109"/>
              <a:gd name="T5" fmla="*/ 1849124 h 579"/>
              <a:gd name="T6" fmla="*/ 808040 w 1109"/>
              <a:gd name="T7" fmla="*/ 1803945 h 579"/>
              <a:gd name="T8" fmla="*/ 921620 w 1109"/>
              <a:gd name="T9" fmla="*/ 1771674 h 579"/>
              <a:gd name="T10" fmla="*/ 1038446 w 1109"/>
              <a:gd name="T11" fmla="*/ 1707132 h 579"/>
              <a:gd name="T12" fmla="*/ 1135800 w 1109"/>
              <a:gd name="T13" fmla="*/ 1629682 h 579"/>
              <a:gd name="T14" fmla="*/ 1229909 w 1109"/>
              <a:gd name="T15" fmla="*/ 1516734 h 579"/>
              <a:gd name="T16" fmla="*/ 1405146 w 1109"/>
              <a:gd name="T17" fmla="*/ 1265020 h 579"/>
              <a:gd name="T18" fmla="*/ 1557668 w 1109"/>
              <a:gd name="T19" fmla="*/ 997172 h 579"/>
              <a:gd name="T20" fmla="*/ 1635551 w 1109"/>
              <a:gd name="T21" fmla="*/ 884224 h 579"/>
              <a:gd name="T22" fmla="*/ 1710190 w 1109"/>
              <a:gd name="T23" fmla="*/ 774502 h 579"/>
              <a:gd name="T24" fmla="*/ 1827015 w 1109"/>
              <a:gd name="T25" fmla="*/ 584104 h 579"/>
              <a:gd name="T26" fmla="*/ 1924369 w 1109"/>
              <a:gd name="T27" fmla="*/ 413068 h 579"/>
              <a:gd name="T28" fmla="*/ 2037949 w 1109"/>
              <a:gd name="T29" fmla="*/ 267849 h 579"/>
              <a:gd name="T30" fmla="*/ 2135304 w 1109"/>
              <a:gd name="T31" fmla="*/ 206534 h 579"/>
              <a:gd name="T32" fmla="*/ 2229413 w 1109"/>
              <a:gd name="T33" fmla="*/ 158128 h 579"/>
              <a:gd name="T34" fmla="*/ 2365709 w 1109"/>
              <a:gd name="T35" fmla="*/ 109721 h 579"/>
              <a:gd name="T36" fmla="*/ 2498759 w 1109"/>
              <a:gd name="T37" fmla="*/ 80677 h 579"/>
              <a:gd name="T38" fmla="*/ 2826519 w 1109"/>
              <a:gd name="T39" fmla="*/ 32271 h 579"/>
              <a:gd name="T40" fmla="*/ 3193220 w 1109"/>
              <a:gd name="T41" fmla="*/ 16135 h 579"/>
              <a:gd name="T42" fmla="*/ 3595618 w 1109"/>
              <a:gd name="T43" fmla="*/ 0 h 579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w 1109"/>
              <a:gd name="T67" fmla="*/ 0 h 579"/>
              <a:gd name="T68" fmla="*/ 1109 w 1109"/>
              <a:gd name="T69" fmla="*/ 579 h 579"/>
            </a:gdLst>
            <a:ahLst/>
            <a:cxnLst>
              <a:cxn ang="T44">
                <a:pos x="T0" y="T1"/>
              </a:cxn>
              <a:cxn ang="T45">
                <a:pos x="T2" y="T3"/>
              </a:cxn>
              <a:cxn ang="T46">
                <a:pos x="T4" y="T5"/>
              </a:cxn>
              <a:cxn ang="T47">
                <a:pos x="T6" y="T7"/>
              </a:cxn>
              <a:cxn ang="T48">
                <a:pos x="T8" y="T9"/>
              </a:cxn>
              <a:cxn ang="T49">
                <a:pos x="T10" y="T11"/>
              </a:cxn>
              <a:cxn ang="T50">
                <a:pos x="T12" y="T13"/>
              </a:cxn>
              <a:cxn ang="T51">
                <a:pos x="T14" y="T15"/>
              </a:cxn>
              <a:cxn ang="T52">
                <a:pos x="T16" y="T17"/>
              </a:cxn>
              <a:cxn ang="T53">
                <a:pos x="T18" y="T19"/>
              </a:cxn>
              <a:cxn ang="T54">
                <a:pos x="T20" y="T21"/>
              </a:cxn>
              <a:cxn ang="T55">
                <a:pos x="T22" y="T23"/>
              </a:cxn>
              <a:cxn ang="T56">
                <a:pos x="T24" y="T25"/>
              </a:cxn>
              <a:cxn ang="T57">
                <a:pos x="T26" y="T27"/>
              </a:cxn>
              <a:cxn ang="T58">
                <a:pos x="T28" y="T29"/>
              </a:cxn>
              <a:cxn ang="T59">
                <a:pos x="T30" y="T31"/>
              </a:cxn>
              <a:cxn ang="T60">
                <a:pos x="T32" y="T33"/>
              </a:cxn>
              <a:cxn ang="T61">
                <a:pos x="T34" y="T35"/>
              </a:cxn>
              <a:cxn ang="T62">
                <a:pos x="T36" y="T37"/>
              </a:cxn>
              <a:cxn ang="T63">
                <a:pos x="T38" y="T39"/>
              </a:cxn>
              <a:cxn ang="T64">
                <a:pos x="T40" y="T41"/>
              </a:cxn>
              <a:cxn ang="T65">
                <a:pos x="T42" y="T43"/>
              </a:cxn>
            </a:cxnLst>
            <a:rect l="T66" t="T67" r="T68" b="T69"/>
            <a:pathLst>
              <a:path w="1109" h="579">
                <a:moveTo>
                  <a:pt x="0" y="573"/>
                </a:moveTo>
                <a:lnTo>
                  <a:pt x="89" y="578"/>
                </a:lnTo>
                <a:lnTo>
                  <a:pt x="172" y="573"/>
                </a:lnTo>
                <a:lnTo>
                  <a:pt x="249" y="559"/>
                </a:lnTo>
                <a:lnTo>
                  <a:pt x="284" y="549"/>
                </a:lnTo>
                <a:lnTo>
                  <a:pt x="320" y="529"/>
                </a:lnTo>
                <a:lnTo>
                  <a:pt x="350" y="505"/>
                </a:lnTo>
                <a:lnTo>
                  <a:pt x="379" y="470"/>
                </a:lnTo>
                <a:lnTo>
                  <a:pt x="433" y="392"/>
                </a:lnTo>
                <a:lnTo>
                  <a:pt x="480" y="309"/>
                </a:lnTo>
                <a:lnTo>
                  <a:pt x="504" y="274"/>
                </a:lnTo>
                <a:lnTo>
                  <a:pt x="527" y="240"/>
                </a:lnTo>
                <a:lnTo>
                  <a:pt x="563" y="181"/>
                </a:lnTo>
                <a:lnTo>
                  <a:pt x="593" y="128"/>
                </a:lnTo>
                <a:lnTo>
                  <a:pt x="628" y="83"/>
                </a:lnTo>
                <a:lnTo>
                  <a:pt x="658" y="64"/>
                </a:lnTo>
                <a:lnTo>
                  <a:pt x="687" y="49"/>
                </a:lnTo>
                <a:lnTo>
                  <a:pt x="729" y="34"/>
                </a:lnTo>
                <a:lnTo>
                  <a:pt x="770" y="25"/>
                </a:lnTo>
                <a:lnTo>
                  <a:pt x="871" y="10"/>
                </a:lnTo>
                <a:lnTo>
                  <a:pt x="984" y="5"/>
                </a:lnTo>
                <a:lnTo>
                  <a:pt x="1108" y="0"/>
                </a:lnTo>
              </a:path>
            </a:pathLst>
          </a:custGeom>
          <a:noFill/>
          <a:ln w="57150" cap="rnd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sz="1662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89875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6"/>
          <p:cNvSpPr>
            <a:spLocks noChangeArrowheads="1"/>
          </p:cNvSpPr>
          <p:nvPr/>
        </p:nvSpPr>
        <p:spPr bwMode="auto">
          <a:xfrm>
            <a:off x="3698123" y="1926500"/>
            <a:ext cx="3496063" cy="34579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>
              <a:defRPr/>
            </a:pPr>
            <a:endParaRPr lang="en-GB" sz="1662"/>
          </a:p>
        </p:txBody>
      </p:sp>
      <p:sp>
        <p:nvSpPr>
          <p:cNvPr id="25606" name="Line 7"/>
          <p:cNvSpPr>
            <a:spLocks noChangeShapeType="1"/>
          </p:cNvSpPr>
          <p:nvPr/>
        </p:nvSpPr>
        <p:spPr bwMode="auto">
          <a:xfrm>
            <a:off x="3670256" y="1900116"/>
            <a:ext cx="19057" cy="3479938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5607" name="Line 8"/>
          <p:cNvSpPr>
            <a:spLocks noChangeShapeType="1"/>
          </p:cNvSpPr>
          <p:nvPr/>
        </p:nvSpPr>
        <p:spPr bwMode="auto">
          <a:xfrm flipH="1">
            <a:off x="3670257" y="5393245"/>
            <a:ext cx="3520982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5608" name="Line 9"/>
          <p:cNvSpPr>
            <a:spLocks noChangeShapeType="1"/>
          </p:cNvSpPr>
          <p:nvPr/>
        </p:nvSpPr>
        <p:spPr bwMode="auto">
          <a:xfrm>
            <a:off x="3695176" y="1914773"/>
            <a:ext cx="3477007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5609" name="Line 10"/>
          <p:cNvSpPr>
            <a:spLocks noChangeShapeType="1"/>
          </p:cNvSpPr>
          <p:nvPr/>
        </p:nvSpPr>
        <p:spPr bwMode="auto">
          <a:xfrm flipV="1">
            <a:off x="7194169" y="1900115"/>
            <a:ext cx="0" cy="3518051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5610" name="Line 11"/>
          <p:cNvSpPr>
            <a:spLocks noChangeShapeType="1"/>
          </p:cNvSpPr>
          <p:nvPr/>
        </p:nvSpPr>
        <p:spPr bwMode="auto">
          <a:xfrm flipV="1">
            <a:off x="5452734" y="1905979"/>
            <a:ext cx="0" cy="3518051"/>
          </a:xfrm>
          <a:prstGeom prst="line">
            <a:avLst/>
          </a:prstGeom>
          <a:noFill/>
          <a:ln w="254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5611" name="Line 12"/>
          <p:cNvSpPr>
            <a:spLocks noChangeShapeType="1"/>
          </p:cNvSpPr>
          <p:nvPr/>
        </p:nvSpPr>
        <p:spPr bwMode="auto">
          <a:xfrm flipH="1">
            <a:off x="3673188" y="3676730"/>
            <a:ext cx="3520982" cy="0"/>
          </a:xfrm>
          <a:prstGeom prst="line">
            <a:avLst/>
          </a:prstGeom>
          <a:noFill/>
          <a:ln w="254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5612" name="Rectangle 13"/>
          <p:cNvSpPr>
            <a:spLocks noChangeArrowheads="1"/>
          </p:cNvSpPr>
          <p:nvPr/>
        </p:nvSpPr>
        <p:spPr bwMode="auto">
          <a:xfrm>
            <a:off x="2651793" y="3530146"/>
            <a:ext cx="856429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/>
              <a:t>Neutral</a:t>
            </a:r>
          </a:p>
        </p:txBody>
      </p:sp>
      <p:sp>
        <p:nvSpPr>
          <p:cNvPr id="25613" name="Line 14"/>
          <p:cNvSpPr>
            <a:spLocks noChangeShapeType="1"/>
          </p:cNvSpPr>
          <p:nvPr/>
        </p:nvSpPr>
        <p:spPr bwMode="auto">
          <a:xfrm flipV="1">
            <a:off x="3085380" y="2817739"/>
            <a:ext cx="0" cy="696280"/>
          </a:xfrm>
          <a:prstGeom prst="line">
            <a:avLst/>
          </a:prstGeom>
          <a:noFill/>
          <a:ln w="41275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sz="1662"/>
          </a:p>
        </p:txBody>
      </p:sp>
      <p:sp>
        <p:nvSpPr>
          <p:cNvPr id="25614" name="Rectangle 15"/>
          <p:cNvSpPr>
            <a:spLocks noChangeArrowheads="1"/>
          </p:cNvSpPr>
          <p:nvPr/>
        </p:nvSpPr>
        <p:spPr bwMode="auto">
          <a:xfrm>
            <a:off x="2819145" y="2432220"/>
            <a:ext cx="518195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/>
              <a:t>+ve</a:t>
            </a:r>
          </a:p>
        </p:txBody>
      </p:sp>
      <p:sp>
        <p:nvSpPr>
          <p:cNvPr id="25615" name="Rectangle 16"/>
          <p:cNvSpPr>
            <a:spLocks noChangeArrowheads="1"/>
          </p:cNvSpPr>
          <p:nvPr/>
        </p:nvSpPr>
        <p:spPr bwMode="auto">
          <a:xfrm>
            <a:off x="2862968" y="4563573"/>
            <a:ext cx="511783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 dirty="0"/>
              <a:t>–</a:t>
            </a:r>
            <a:r>
              <a:rPr lang="en-US" sz="1662" dirty="0" err="1"/>
              <a:t>ve</a:t>
            </a:r>
            <a:endParaRPr lang="en-US" sz="1662" dirty="0"/>
          </a:p>
        </p:txBody>
      </p:sp>
      <p:sp>
        <p:nvSpPr>
          <p:cNvPr id="25616" name="Rectangle 17"/>
          <p:cNvSpPr>
            <a:spLocks noChangeArrowheads="1"/>
          </p:cNvSpPr>
          <p:nvPr/>
        </p:nvSpPr>
        <p:spPr bwMode="auto">
          <a:xfrm>
            <a:off x="4667140" y="5396178"/>
            <a:ext cx="1388626" cy="3386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662"/>
              <a:t>Performance</a:t>
            </a:r>
          </a:p>
        </p:txBody>
      </p:sp>
      <p:sp>
        <p:nvSpPr>
          <p:cNvPr id="25617" name="Rectangle 18"/>
          <p:cNvSpPr>
            <a:spLocks noChangeArrowheads="1"/>
          </p:cNvSpPr>
          <p:nvPr/>
        </p:nvSpPr>
        <p:spPr bwMode="auto">
          <a:xfrm>
            <a:off x="980413" y="3484703"/>
            <a:ext cx="1530352" cy="4972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83554" tIns="41044" rIns="83554" bIns="41044">
            <a:spAutoFit/>
          </a:bodyPr>
          <a:lstStyle/>
          <a:p>
            <a:pPr algn="ctr" eaLnBrk="0" hangingPunct="0">
              <a:lnSpc>
                <a:spcPct val="80000"/>
              </a:lnSpc>
            </a:pPr>
            <a:r>
              <a:rPr lang="en-US" sz="1662"/>
              <a:t>Competitive benefit</a:t>
            </a:r>
          </a:p>
        </p:txBody>
      </p:sp>
      <p:sp>
        <p:nvSpPr>
          <p:cNvPr id="25618" name="Rectangle 19"/>
          <p:cNvSpPr>
            <a:spLocks noChangeArrowheads="1"/>
          </p:cNvSpPr>
          <p:nvPr/>
        </p:nvSpPr>
        <p:spPr bwMode="auto">
          <a:xfrm>
            <a:off x="4019560" y="1376893"/>
            <a:ext cx="2496300" cy="36713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3554" tIns="41044" rIns="83554" bIns="41044">
            <a:spAutoFit/>
          </a:bodyPr>
          <a:lstStyle/>
          <a:p>
            <a:pPr eaLnBrk="0" hangingPunct="0"/>
            <a:r>
              <a:rPr lang="en-US" sz="1847"/>
              <a:t>Less important factors</a:t>
            </a:r>
          </a:p>
        </p:txBody>
      </p:sp>
      <p:sp>
        <p:nvSpPr>
          <p:cNvPr id="25619" name="Line 22"/>
          <p:cNvSpPr>
            <a:spLocks noChangeShapeType="1"/>
          </p:cNvSpPr>
          <p:nvPr/>
        </p:nvSpPr>
        <p:spPr bwMode="auto">
          <a:xfrm rot="10800000" flipV="1">
            <a:off x="3085380" y="3895144"/>
            <a:ext cx="0" cy="696281"/>
          </a:xfrm>
          <a:prstGeom prst="line">
            <a:avLst/>
          </a:prstGeom>
          <a:noFill/>
          <a:ln w="41275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sz="1662"/>
          </a:p>
        </p:txBody>
      </p:sp>
      <p:sp>
        <p:nvSpPr>
          <p:cNvPr id="19" name="Line 20"/>
          <p:cNvSpPr>
            <a:spLocks noChangeShapeType="1"/>
          </p:cNvSpPr>
          <p:nvPr/>
        </p:nvSpPr>
        <p:spPr bwMode="auto">
          <a:xfrm flipV="1">
            <a:off x="3830034" y="3429000"/>
            <a:ext cx="3100282" cy="527708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GB" sz="1662"/>
          </a:p>
        </p:txBody>
      </p:sp>
      <p:sp>
        <p:nvSpPr>
          <p:cNvPr id="20" name="Rectangle 5"/>
          <p:cNvSpPr>
            <a:spLocks noChangeArrowheads="1"/>
          </p:cNvSpPr>
          <p:nvPr/>
        </p:nvSpPr>
        <p:spPr bwMode="auto">
          <a:xfrm>
            <a:off x="1188073" y="207489"/>
            <a:ext cx="7630828" cy="64548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83554" tIns="41044" rIns="83554" bIns="41044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sz="2031" b="1" dirty="0"/>
              <a:t>Order-winning, qualifying and less important</a:t>
            </a:r>
            <a:br>
              <a:rPr lang="en-US" sz="2031" b="1" dirty="0"/>
            </a:br>
            <a:r>
              <a:rPr lang="en-US" sz="2031" b="1" dirty="0"/>
              <a:t>competitive factors (Continued)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6193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1014127" y="860824"/>
            <a:ext cx="7512504" cy="41859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64176" tIns="80622" rIns="164176" bIns="80622" anchorCtr="1">
            <a:spAutoFit/>
          </a:bodyPr>
          <a:lstStyle/>
          <a:p>
            <a:pPr defTabSz="2594639">
              <a:spcAft>
                <a:spcPct val="67000"/>
              </a:spcAft>
            </a:pPr>
            <a:r>
              <a:rPr lang="en-US" sz="1662"/>
              <a:t>What </a:t>
            </a:r>
            <a:r>
              <a:rPr lang="en-GB" sz="1662"/>
              <a:t>performance objectives</a:t>
            </a:r>
            <a:r>
              <a:rPr lang="en-US" sz="1662"/>
              <a:t> are Qualifiers</a:t>
            </a:r>
            <a:r>
              <a:rPr lang="en-GB" sz="1662"/>
              <a:t>,</a:t>
            </a:r>
            <a:r>
              <a:rPr lang="en-US" sz="1662"/>
              <a:t> Order Winners and </a:t>
            </a:r>
            <a:r>
              <a:rPr lang="en-GB" sz="1662"/>
              <a:t>Delights ?</a:t>
            </a:r>
            <a:endParaRPr lang="en-US" sz="1662"/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3703971" y="2634509"/>
            <a:ext cx="4421017" cy="3433031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  <a:defRPr/>
            </a:pPr>
            <a:endParaRPr lang="en-GB" sz="1662"/>
          </a:p>
        </p:txBody>
      </p:sp>
      <p:sp>
        <p:nvSpPr>
          <p:cNvPr id="102404" name="Rectangle 4"/>
          <p:cNvSpPr>
            <a:spLocks noChangeArrowheads="1"/>
          </p:cNvSpPr>
          <p:nvPr/>
        </p:nvSpPr>
        <p:spPr bwMode="auto">
          <a:xfrm>
            <a:off x="1903902" y="3464181"/>
            <a:ext cx="6224018" cy="2609221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  <a:defRPr/>
            </a:pPr>
            <a:endParaRPr lang="en-GB" sz="1662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2426898" y="3442194"/>
            <a:ext cx="1171533" cy="41859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4176" tIns="80622" rIns="164176" bIns="80622">
            <a:spAutoFit/>
          </a:bodyPr>
          <a:lstStyle/>
          <a:p>
            <a:pPr algn="r" defTabSz="2594639">
              <a:spcAft>
                <a:spcPct val="67000"/>
              </a:spcAft>
            </a:pPr>
            <a:r>
              <a:rPr lang="en-US" sz="1662" b="1"/>
              <a:t>Delights</a:t>
            </a:r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1783296" y="4323172"/>
            <a:ext cx="1809271" cy="41859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4176" tIns="80622" rIns="164176" bIns="80622">
            <a:spAutoFit/>
          </a:bodyPr>
          <a:lstStyle/>
          <a:p>
            <a:pPr algn="r" defTabSz="2594639">
              <a:spcAft>
                <a:spcPct val="67000"/>
              </a:spcAft>
            </a:pPr>
            <a:r>
              <a:rPr lang="en-US" sz="1662" b="1"/>
              <a:t>Order Winners</a:t>
            </a:r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2275435" y="5202684"/>
            <a:ext cx="1314200" cy="41859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4176" tIns="80622" rIns="164176" bIns="80622">
            <a:spAutoFit/>
          </a:bodyPr>
          <a:lstStyle/>
          <a:p>
            <a:pPr algn="r" defTabSz="2594639">
              <a:spcAft>
                <a:spcPct val="67000"/>
              </a:spcAft>
            </a:pPr>
            <a:r>
              <a:rPr lang="en-US" sz="1662" b="1"/>
              <a:t>Qualifiers</a:t>
            </a:r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3942962" y="2801616"/>
            <a:ext cx="1147231" cy="50380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4176" tIns="80622" rIns="164176" bIns="80622" anchorCtr="1">
            <a:spAutoFit/>
          </a:bodyPr>
          <a:lstStyle/>
          <a:p>
            <a:pPr defTabSz="2594639">
              <a:spcAft>
                <a:spcPct val="67000"/>
              </a:spcAft>
            </a:pPr>
            <a:r>
              <a:rPr lang="en-US" sz="2216" b="1"/>
              <a:t>Today</a:t>
            </a:r>
          </a:p>
        </p:txBody>
      </p:sp>
      <p:sp>
        <p:nvSpPr>
          <p:cNvPr id="11273" name="Rectangle 9"/>
          <p:cNvSpPr>
            <a:spLocks noChangeArrowheads="1"/>
          </p:cNvSpPr>
          <p:nvPr/>
        </p:nvSpPr>
        <p:spPr bwMode="auto">
          <a:xfrm>
            <a:off x="6171298" y="2801616"/>
            <a:ext cx="1698664" cy="50380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4176" tIns="80622" rIns="164176" bIns="80622" anchorCtr="1">
            <a:spAutoFit/>
          </a:bodyPr>
          <a:lstStyle/>
          <a:p>
            <a:pPr defTabSz="2594639">
              <a:spcAft>
                <a:spcPct val="67000"/>
              </a:spcAft>
            </a:pPr>
            <a:r>
              <a:rPr lang="en-US" sz="2216" b="1"/>
              <a:t>Tomorrow</a:t>
            </a:r>
          </a:p>
        </p:txBody>
      </p:sp>
      <p:sp>
        <p:nvSpPr>
          <p:cNvPr id="11274" name="Line 10"/>
          <p:cNvSpPr>
            <a:spLocks noChangeShapeType="1"/>
          </p:cNvSpPr>
          <p:nvPr/>
        </p:nvSpPr>
        <p:spPr bwMode="auto">
          <a:xfrm>
            <a:off x="1892174" y="4323171"/>
            <a:ext cx="6203496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sz="1662"/>
          </a:p>
        </p:txBody>
      </p:sp>
      <p:sp>
        <p:nvSpPr>
          <p:cNvPr id="11275" name="Line 11"/>
          <p:cNvSpPr>
            <a:spLocks noChangeShapeType="1"/>
          </p:cNvSpPr>
          <p:nvPr/>
        </p:nvSpPr>
        <p:spPr bwMode="auto">
          <a:xfrm>
            <a:off x="1892174" y="5205616"/>
            <a:ext cx="6203496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sz="1662"/>
          </a:p>
        </p:txBody>
      </p:sp>
      <p:sp>
        <p:nvSpPr>
          <p:cNvPr id="11276" name="Freeform 12"/>
          <p:cNvSpPr>
            <a:spLocks/>
          </p:cNvSpPr>
          <p:nvPr/>
        </p:nvSpPr>
        <p:spPr bwMode="auto">
          <a:xfrm>
            <a:off x="3696643" y="2631577"/>
            <a:ext cx="8795" cy="3456485"/>
          </a:xfrm>
          <a:custGeom>
            <a:avLst/>
            <a:gdLst>
              <a:gd name="T0" fmla="*/ 6 w 6"/>
              <a:gd name="T1" fmla="*/ 0 h 2358"/>
              <a:gd name="T2" fmla="*/ 0 w 6"/>
              <a:gd name="T3" fmla="*/ 2358 h 2358"/>
              <a:gd name="T4" fmla="*/ 0 60000 65536"/>
              <a:gd name="T5" fmla="*/ 0 60000 65536"/>
              <a:gd name="T6" fmla="*/ 0 w 6"/>
              <a:gd name="T7" fmla="*/ 0 h 2358"/>
              <a:gd name="T8" fmla="*/ 6 w 6"/>
              <a:gd name="T9" fmla="*/ 2358 h 235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6" h="2358">
                <a:moveTo>
                  <a:pt x="6" y="0"/>
                </a:moveTo>
                <a:lnTo>
                  <a:pt x="0" y="2358"/>
                </a:lnTo>
              </a:path>
            </a:pathLst>
          </a:custGeom>
          <a:noFill/>
          <a:ln w="25400">
            <a:solidFill>
              <a:schemeClr val="tx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sz="1662"/>
          </a:p>
        </p:txBody>
      </p:sp>
      <p:sp>
        <p:nvSpPr>
          <p:cNvPr id="11277" name="Freeform 13"/>
          <p:cNvSpPr>
            <a:spLocks/>
          </p:cNvSpPr>
          <p:nvPr/>
        </p:nvSpPr>
        <p:spPr bwMode="auto">
          <a:xfrm>
            <a:off x="5914480" y="2619851"/>
            <a:ext cx="10261" cy="3456485"/>
          </a:xfrm>
          <a:custGeom>
            <a:avLst/>
            <a:gdLst>
              <a:gd name="T0" fmla="*/ 0 w 7"/>
              <a:gd name="T1" fmla="*/ 0 h 2358"/>
              <a:gd name="T2" fmla="*/ 7 w 7"/>
              <a:gd name="T3" fmla="*/ 2358 h 2358"/>
              <a:gd name="T4" fmla="*/ 0 60000 65536"/>
              <a:gd name="T5" fmla="*/ 0 60000 65536"/>
              <a:gd name="T6" fmla="*/ 0 w 7"/>
              <a:gd name="T7" fmla="*/ 0 h 2358"/>
              <a:gd name="T8" fmla="*/ 7 w 7"/>
              <a:gd name="T9" fmla="*/ 2358 h 235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7" h="2358">
                <a:moveTo>
                  <a:pt x="0" y="0"/>
                </a:moveTo>
                <a:lnTo>
                  <a:pt x="7" y="2358"/>
                </a:lnTo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sz="1662"/>
          </a:p>
        </p:txBody>
      </p:sp>
      <p:sp>
        <p:nvSpPr>
          <p:cNvPr id="11278" name="Oval 14"/>
          <p:cNvSpPr>
            <a:spLocks noChangeArrowheads="1"/>
          </p:cNvSpPr>
          <p:nvPr/>
        </p:nvSpPr>
        <p:spPr bwMode="auto">
          <a:xfrm>
            <a:off x="1043444" y="994216"/>
            <a:ext cx="140722" cy="140722"/>
          </a:xfrm>
          <a:prstGeom prst="ellipse">
            <a:avLst/>
          </a:prstGeom>
          <a:solidFill>
            <a:srgbClr val="FF0000"/>
          </a:solidFill>
          <a:ln w="19050">
            <a:solidFill>
              <a:schemeClr val="tx1"/>
            </a:solidFill>
            <a:round/>
            <a:headEnd/>
            <a:tailEnd type="none" w="sm" len="med"/>
          </a:ln>
        </p:spPr>
        <p:txBody>
          <a:bodyPr wrap="none" anchor="ctr"/>
          <a:lstStyle/>
          <a:p>
            <a:pPr>
              <a:spcBef>
                <a:spcPct val="0"/>
              </a:spcBef>
            </a:pPr>
            <a:endParaRPr lang="en-GB" sz="1662"/>
          </a:p>
        </p:txBody>
      </p:sp>
      <p:grpSp>
        <p:nvGrpSpPr>
          <p:cNvPr id="2" name="Group 28"/>
          <p:cNvGrpSpPr>
            <a:grpSpLocks/>
          </p:cNvGrpSpPr>
          <p:nvPr/>
        </p:nvGrpSpPr>
        <p:grpSpPr bwMode="auto">
          <a:xfrm>
            <a:off x="836760" y="1344557"/>
            <a:ext cx="6133135" cy="4582261"/>
            <a:chOff x="73" y="564"/>
            <a:chExt cx="4184" cy="3126"/>
          </a:xfrm>
        </p:grpSpPr>
        <p:sp>
          <p:nvSpPr>
            <p:cNvPr id="11286" name="Rectangle 16"/>
            <p:cNvSpPr>
              <a:spLocks noChangeArrowheads="1"/>
            </p:cNvSpPr>
            <p:nvPr/>
          </p:nvSpPr>
          <p:spPr bwMode="auto">
            <a:xfrm>
              <a:off x="73" y="564"/>
              <a:ext cx="2064" cy="28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164176" tIns="80622" rIns="164176" bIns="80622" anchorCtr="1">
              <a:spAutoFit/>
            </a:bodyPr>
            <a:lstStyle/>
            <a:p>
              <a:pPr defTabSz="2594639">
                <a:spcAft>
                  <a:spcPct val="67000"/>
                </a:spcAft>
              </a:pPr>
              <a:r>
                <a:rPr lang="en-GB" sz="1662"/>
                <a:t>… and in the future ?</a:t>
              </a:r>
              <a:endParaRPr lang="en-US" sz="1662"/>
            </a:p>
          </p:txBody>
        </p:sp>
        <p:sp>
          <p:nvSpPr>
            <p:cNvPr id="11287" name="Line 17"/>
            <p:cNvSpPr>
              <a:spLocks noChangeShapeType="1"/>
            </p:cNvSpPr>
            <p:nvPr/>
          </p:nvSpPr>
          <p:spPr bwMode="auto">
            <a:xfrm>
              <a:off x="2385" y="2154"/>
              <a:ext cx="1872" cy="76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US" sz="1662"/>
            </a:p>
          </p:txBody>
        </p:sp>
        <p:sp>
          <p:nvSpPr>
            <p:cNvPr id="11288" name="Line 18"/>
            <p:cNvSpPr>
              <a:spLocks noChangeShapeType="1"/>
            </p:cNvSpPr>
            <p:nvPr/>
          </p:nvSpPr>
          <p:spPr bwMode="auto">
            <a:xfrm>
              <a:off x="2385" y="2346"/>
              <a:ext cx="1872" cy="76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US" sz="1662"/>
            </a:p>
          </p:txBody>
        </p:sp>
        <p:sp>
          <p:nvSpPr>
            <p:cNvPr id="11289" name="Line 19"/>
            <p:cNvSpPr>
              <a:spLocks noChangeShapeType="1"/>
            </p:cNvSpPr>
            <p:nvPr/>
          </p:nvSpPr>
          <p:spPr bwMode="auto">
            <a:xfrm>
              <a:off x="2385" y="2538"/>
              <a:ext cx="1872" cy="76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US" sz="1662"/>
            </a:p>
          </p:txBody>
        </p:sp>
        <p:sp>
          <p:nvSpPr>
            <p:cNvPr id="11290" name="Line 20"/>
            <p:cNvSpPr>
              <a:spLocks noChangeShapeType="1"/>
            </p:cNvSpPr>
            <p:nvPr/>
          </p:nvSpPr>
          <p:spPr bwMode="auto">
            <a:xfrm>
              <a:off x="2385" y="2730"/>
              <a:ext cx="1872" cy="76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US" sz="1662"/>
            </a:p>
          </p:txBody>
        </p:sp>
        <p:sp>
          <p:nvSpPr>
            <p:cNvPr id="11291" name="Line 21"/>
            <p:cNvSpPr>
              <a:spLocks noChangeShapeType="1"/>
            </p:cNvSpPr>
            <p:nvPr/>
          </p:nvSpPr>
          <p:spPr bwMode="auto">
            <a:xfrm>
              <a:off x="2385" y="2922"/>
              <a:ext cx="1872" cy="76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US" sz="1662"/>
            </a:p>
          </p:txBody>
        </p:sp>
        <p:sp>
          <p:nvSpPr>
            <p:cNvPr id="11292" name="Oval 22"/>
            <p:cNvSpPr>
              <a:spLocks noChangeArrowheads="1"/>
            </p:cNvSpPr>
            <p:nvPr/>
          </p:nvSpPr>
          <p:spPr bwMode="auto">
            <a:xfrm>
              <a:off x="229" y="663"/>
              <a:ext cx="96" cy="96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 type="none" w="sm" len="med"/>
            </a:ln>
          </p:spPr>
          <p:txBody>
            <a:bodyPr wrap="none" anchor="ctr"/>
            <a:lstStyle/>
            <a:p>
              <a:pPr>
                <a:spcBef>
                  <a:spcPct val="0"/>
                </a:spcBef>
              </a:pPr>
              <a:endParaRPr lang="en-GB" sz="1662"/>
            </a:p>
          </p:txBody>
        </p:sp>
      </p:grpSp>
      <p:grpSp>
        <p:nvGrpSpPr>
          <p:cNvPr id="3" name="Group 29"/>
          <p:cNvGrpSpPr>
            <a:grpSpLocks/>
          </p:cNvGrpSpPr>
          <p:nvPr/>
        </p:nvGrpSpPr>
        <p:grpSpPr bwMode="auto">
          <a:xfrm>
            <a:off x="1087422" y="1791643"/>
            <a:ext cx="7785153" cy="2317516"/>
            <a:chOff x="244" y="869"/>
            <a:chExt cx="5311" cy="1581"/>
          </a:xfrm>
        </p:grpSpPr>
        <p:sp>
          <p:nvSpPr>
            <p:cNvPr id="11282" name="Text Box 24"/>
            <p:cNvSpPr txBox="1">
              <a:spLocks noChangeArrowheads="1"/>
            </p:cNvSpPr>
            <p:nvPr/>
          </p:nvSpPr>
          <p:spPr bwMode="auto">
            <a:xfrm>
              <a:off x="3585" y="2154"/>
              <a:ext cx="960" cy="296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 type="none" w="sm" len="med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2216" b="1"/>
                <a:t>???</a:t>
              </a:r>
              <a:endParaRPr lang="en-US" sz="2216" b="1"/>
            </a:p>
          </p:txBody>
        </p:sp>
        <p:sp>
          <p:nvSpPr>
            <p:cNvPr id="11283" name="Line 25"/>
            <p:cNvSpPr>
              <a:spLocks noChangeShapeType="1"/>
            </p:cNvSpPr>
            <p:nvPr/>
          </p:nvSpPr>
          <p:spPr bwMode="auto">
            <a:xfrm>
              <a:off x="2865" y="1866"/>
              <a:ext cx="1104" cy="432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US" sz="1662"/>
            </a:p>
          </p:txBody>
        </p:sp>
        <p:sp>
          <p:nvSpPr>
            <p:cNvPr id="11284" name="Rectangle 26"/>
            <p:cNvSpPr>
              <a:spLocks noChangeArrowheads="1"/>
            </p:cNvSpPr>
            <p:nvPr/>
          </p:nvSpPr>
          <p:spPr bwMode="auto">
            <a:xfrm>
              <a:off x="266" y="869"/>
              <a:ext cx="5289" cy="46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164176" tIns="80622" rIns="164176" bIns="80622" anchorCtr="1">
              <a:spAutoFit/>
            </a:bodyPr>
            <a:lstStyle/>
            <a:p>
              <a:pPr defTabSz="2594639">
                <a:spcAft>
                  <a:spcPct val="67000"/>
                </a:spcAft>
              </a:pPr>
              <a:r>
                <a:rPr lang="en-GB" sz="1662"/>
                <a:t>What is the operation doing today to develop the capabilities that will provide the ‘Delights’ of the future ?</a:t>
              </a:r>
              <a:endParaRPr lang="en-US" sz="1662"/>
            </a:p>
          </p:txBody>
        </p:sp>
        <p:sp>
          <p:nvSpPr>
            <p:cNvPr id="11285" name="Oval 27"/>
            <p:cNvSpPr>
              <a:spLocks noChangeArrowheads="1"/>
            </p:cNvSpPr>
            <p:nvPr/>
          </p:nvSpPr>
          <p:spPr bwMode="auto">
            <a:xfrm>
              <a:off x="244" y="959"/>
              <a:ext cx="96" cy="96"/>
            </a:xfrm>
            <a:prstGeom prst="ellips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  <a:round/>
              <a:headEnd/>
              <a:tailEnd type="none" w="sm" len="med"/>
            </a:ln>
          </p:spPr>
          <p:txBody>
            <a:bodyPr wrap="none" anchor="ctr"/>
            <a:lstStyle/>
            <a:p>
              <a:pPr>
                <a:spcBef>
                  <a:spcPct val="0"/>
                </a:spcBef>
              </a:pPr>
              <a:endParaRPr lang="en-GB" sz="1662"/>
            </a:p>
          </p:txBody>
        </p:sp>
      </p:grpSp>
      <p:sp>
        <p:nvSpPr>
          <p:cNvPr id="11281" name="Text Box 40"/>
          <p:cNvSpPr txBox="1">
            <a:spLocks noChangeArrowheads="1"/>
          </p:cNvSpPr>
          <p:nvPr/>
        </p:nvSpPr>
        <p:spPr bwMode="auto">
          <a:xfrm>
            <a:off x="812574" y="330335"/>
            <a:ext cx="8277680" cy="433324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sz="2216" dirty="0"/>
              <a:t>Qualifiers, order winners and ‘delights’ (Continued)</a:t>
            </a:r>
            <a:endParaRPr lang="en-US" sz="221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30734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6"/>
          <p:cNvSpPr>
            <a:spLocks noChangeArrowheads="1"/>
          </p:cNvSpPr>
          <p:nvPr/>
        </p:nvSpPr>
        <p:spPr bwMode="auto">
          <a:xfrm>
            <a:off x="1455351" y="5629248"/>
            <a:ext cx="1759025" cy="4221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spcBef>
                <a:spcPct val="0"/>
              </a:spcBef>
            </a:pPr>
            <a:endParaRPr lang="en-GB" sz="1477"/>
          </a:p>
        </p:txBody>
      </p:sp>
      <p:sp>
        <p:nvSpPr>
          <p:cNvPr id="12291" name="Rectangle 17"/>
          <p:cNvSpPr>
            <a:spLocks noChangeArrowheads="1"/>
          </p:cNvSpPr>
          <p:nvPr/>
        </p:nvSpPr>
        <p:spPr bwMode="auto">
          <a:xfrm>
            <a:off x="3706902" y="5629248"/>
            <a:ext cx="2673718" cy="4221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spcBef>
                <a:spcPct val="0"/>
              </a:spcBef>
            </a:pPr>
            <a:endParaRPr lang="en-GB" sz="1477"/>
          </a:p>
        </p:txBody>
      </p:sp>
      <p:sp>
        <p:nvSpPr>
          <p:cNvPr id="12292" name="Rectangle 18"/>
          <p:cNvSpPr>
            <a:spLocks noChangeArrowheads="1"/>
          </p:cNvSpPr>
          <p:nvPr/>
        </p:nvSpPr>
        <p:spPr bwMode="auto">
          <a:xfrm>
            <a:off x="734149" y="327757"/>
            <a:ext cx="8443322" cy="76487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83554" tIns="41044" rIns="83554" bIns="41044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2216"/>
              <a:t>The effects of the product/service life cycle on operations performance objectives</a:t>
            </a:r>
            <a:endParaRPr lang="en-US" sz="1662" b="1"/>
          </a:p>
        </p:txBody>
      </p:sp>
      <p:sp>
        <p:nvSpPr>
          <p:cNvPr id="110596" name="Rectangle 4"/>
          <p:cNvSpPr>
            <a:spLocks noChangeArrowheads="1"/>
          </p:cNvSpPr>
          <p:nvPr/>
        </p:nvSpPr>
        <p:spPr bwMode="auto">
          <a:xfrm>
            <a:off x="3960497" y="2759106"/>
            <a:ext cx="1728243" cy="310761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l">
              <a:spcBef>
                <a:spcPct val="0"/>
              </a:spcBef>
              <a:defRPr/>
            </a:pPr>
            <a:endParaRPr lang="en-GB" sz="1477"/>
          </a:p>
        </p:txBody>
      </p:sp>
      <p:sp>
        <p:nvSpPr>
          <p:cNvPr id="12295" name="Rectangle 6"/>
          <p:cNvSpPr>
            <a:spLocks noChangeArrowheads="1"/>
          </p:cNvSpPr>
          <p:nvPr/>
        </p:nvSpPr>
        <p:spPr bwMode="auto">
          <a:xfrm>
            <a:off x="7414049" y="2763504"/>
            <a:ext cx="1657882" cy="3100283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>
              <a:spcBef>
                <a:spcPct val="0"/>
              </a:spcBef>
            </a:pPr>
            <a:endParaRPr lang="en-GB" sz="1477"/>
          </a:p>
        </p:txBody>
      </p:sp>
      <p:sp>
        <p:nvSpPr>
          <p:cNvPr id="12296" name="Rectangle 7"/>
          <p:cNvSpPr>
            <a:spLocks noChangeArrowheads="1"/>
          </p:cNvSpPr>
          <p:nvPr/>
        </p:nvSpPr>
        <p:spPr bwMode="auto">
          <a:xfrm>
            <a:off x="7408186" y="1170119"/>
            <a:ext cx="1662279" cy="1587520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>
              <a:spcBef>
                <a:spcPct val="0"/>
              </a:spcBef>
            </a:pPr>
            <a:endParaRPr lang="en-GB" sz="1477"/>
          </a:p>
        </p:txBody>
      </p:sp>
      <p:sp>
        <p:nvSpPr>
          <p:cNvPr id="110601" name="Rectangle 9"/>
          <p:cNvSpPr>
            <a:spLocks noChangeArrowheads="1"/>
          </p:cNvSpPr>
          <p:nvPr/>
        </p:nvSpPr>
        <p:spPr bwMode="auto">
          <a:xfrm>
            <a:off x="5694602" y="2770834"/>
            <a:ext cx="1716515" cy="3092953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l">
              <a:spcBef>
                <a:spcPct val="0"/>
              </a:spcBef>
              <a:defRPr/>
            </a:pPr>
            <a:endParaRPr lang="en-GB" sz="1477"/>
          </a:p>
        </p:txBody>
      </p:sp>
      <p:sp>
        <p:nvSpPr>
          <p:cNvPr id="110602" name="Rectangle 10"/>
          <p:cNvSpPr>
            <a:spLocks noChangeArrowheads="1"/>
          </p:cNvSpPr>
          <p:nvPr/>
        </p:nvSpPr>
        <p:spPr bwMode="auto">
          <a:xfrm>
            <a:off x="5687274" y="1170120"/>
            <a:ext cx="1722379" cy="159338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l">
              <a:spcBef>
                <a:spcPct val="0"/>
              </a:spcBef>
              <a:defRPr/>
            </a:pPr>
            <a:endParaRPr lang="en-GB" sz="1477"/>
          </a:p>
        </p:txBody>
      </p:sp>
      <p:sp>
        <p:nvSpPr>
          <p:cNvPr id="110604" name="Rectangle 12"/>
          <p:cNvSpPr>
            <a:spLocks noChangeArrowheads="1"/>
          </p:cNvSpPr>
          <p:nvPr/>
        </p:nvSpPr>
        <p:spPr bwMode="auto">
          <a:xfrm>
            <a:off x="3957565" y="1177450"/>
            <a:ext cx="1728243" cy="158605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l">
              <a:spcBef>
                <a:spcPct val="0"/>
              </a:spcBef>
              <a:defRPr/>
            </a:pPr>
            <a:endParaRPr lang="en-GB" sz="1477"/>
          </a:p>
        </p:txBody>
      </p:sp>
      <p:sp>
        <p:nvSpPr>
          <p:cNvPr id="110606" name="Rectangle 14"/>
          <p:cNvSpPr>
            <a:spLocks noChangeArrowheads="1"/>
          </p:cNvSpPr>
          <p:nvPr/>
        </p:nvSpPr>
        <p:spPr bwMode="auto">
          <a:xfrm>
            <a:off x="2280628" y="2763503"/>
            <a:ext cx="1662279" cy="3097351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l">
              <a:spcBef>
                <a:spcPct val="0"/>
              </a:spcBef>
              <a:defRPr/>
            </a:pPr>
            <a:endParaRPr lang="en-GB" sz="1477"/>
          </a:p>
        </p:txBody>
      </p:sp>
      <p:sp>
        <p:nvSpPr>
          <p:cNvPr id="110607" name="Rectangle 15"/>
          <p:cNvSpPr>
            <a:spLocks noChangeArrowheads="1"/>
          </p:cNvSpPr>
          <p:nvPr/>
        </p:nvSpPr>
        <p:spPr bwMode="auto">
          <a:xfrm>
            <a:off x="2271831" y="1168655"/>
            <a:ext cx="1684267" cy="1587521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l">
              <a:spcBef>
                <a:spcPct val="0"/>
              </a:spcBef>
              <a:defRPr/>
            </a:pPr>
            <a:endParaRPr lang="en-GB" sz="1477"/>
          </a:p>
        </p:txBody>
      </p:sp>
      <p:sp>
        <p:nvSpPr>
          <p:cNvPr id="12302" name="Freeform 19"/>
          <p:cNvSpPr>
            <a:spLocks/>
          </p:cNvSpPr>
          <p:nvPr/>
        </p:nvSpPr>
        <p:spPr bwMode="auto">
          <a:xfrm>
            <a:off x="2295285" y="1218493"/>
            <a:ext cx="6754657" cy="1511296"/>
          </a:xfrm>
          <a:custGeom>
            <a:avLst/>
            <a:gdLst>
              <a:gd name="T0" fmla="*/ 0 w 4663"/>
              <a:gd name="T1" fmla="*/ 474 h 475"/>
              <a:gd name="T2" fmla="*/ 241 w 4663"/>
              <a:gd name="T3" fmla="*/ 467 h 475"/>
              <a:gd name="T4" fmla="*/ 481 w 4663"/>
              <a:gd name="T5" fmla="*/ 455 h 475"/>
              <a:gd name="T6" fmla="*/ 605 w 4663"/>
              <a:gd name="T7" fmla="*/ 448 h 475"/>
              <a:gd name="T8" fmla="*/ 721 w 4663"/>
              <a:gd name="T9" fmla="*/ 438 h 475"/>
              <a:gd name="T10" fmla="*/ 855 w 4663"/>
              <a:gd name="T11" fmla="*/ 427 h 475"/>
              <a:gd name="T12" fmla="*/ 979 w 4663"/>
              <a:gd name="T13" fmla="*/ 412 h 475"/>
              <a:gd name="T14" fmla="*/ 1112 w 4663"/>
              <a:gd name="T15" fmla="*/ 394 h 475"/>
              <a:gd name="T16" fmla="*/ 1255 w 4663"/>
              <a:gd name="T17" fmla="*/ 374 h 475"/>
              <a:gd name="T18" fmla="*/ 1397 w 4663"/>
              <a:gd name="T19" fmla="*/ 349 h 475"/>
              <a:gd name="T20" fmla="*/ 1548 w 4663"/>
              <a:gd name="T21" fmla="*/ 324 h 475"/>
              <a:gd name="T22" fmla="*/ 1824 w 4663"/>
              <a:gd name="T23" fmla="*/ 271 h 475"/>
              <a:gd name="T24" fmla="*/ 1958 w 4663"/>
              <a:gd name="T25" fmla="*/ 247 h 475"/>
              <a:gd name="T26" fmla="*/ 2073 w 4663"/>
              <a:gd name="T27" fmla="*/ 222 h 475"/>
              <a:gd name="T28" fmla="*/ 2180 w 4663"/>
              <a:gd name="T29" fmla="*/ 197 h 475"/>
              <a:gd name="T30" fmla="*/ 2278 w 4663"/>
              <a:gd name="T31" fmla="*/ 171 h 475"/>
              <a:gd name="T32" fmla="*/ 2447 w 4663"/>
              <a:gd name="T33" fmla="*/ 118 h 475"/>
              <a:gd name="T34" fmla="*/ 2527 w 4663"/>
              <a:gd name="T35" fmla="*/ 91 h 475"/>
              <a:gd name="T36" fmla="*/ 2607 w 4663"/>
              <a:gd name="T37" fmla="*/ 68 h 475"/>
              <a:gd name="T38" fmla="*/ 2687 w 4663"/>
              <a:gd name="T39" fmla="*/ 48 h 475"/>
              <a:gd name="T40" fmla="*/ 2767 w 4663"/>
              <a:gd name="T41" fmla="*/ 32 h 475"/>
              <a:gd name="T42" fmla="*/ 2847 w 4663"/>
              <a:gd name="T43" fmla="*/ 21 h 475"/>
              <a:gd name="T44" fmla="*/ 2927 w 4663"/>
              <a:gd name="T45" fmla="*/ 11 h 475"/>
              <a:gd name="T46" fmla="*/ 3007 w 4663"/>
              <a:gd name="T47" fmla="*/ 6 h 475"/>
              <a:gd name="T48" fmla="*/ 3087 w 4663"/>
              <a:gd name="T49" fmla="*/ 2 h 475"/>
              <a:gd name="T50" fmla="*/ 3248 w 4663"/>
              <a:gd name="T51" fmla="*/ 0 h 475"/>
              <a:gd name="T52" fmla="*/ 3399 w 4663"/>
              <a:gd name="T53" fmla="*/ 0 h 475"/>
              <a:gd name="T54" fmla="*/ 3541 w 4663"/>
              <a:gd name="T55" fmla="*/ 2 h 475"/>
              <a:gd name="T56" fmla="*/ 3683 w 4663"/>
              <a:gd name="T57" fmla="*/ 6 h 475"/>
              <a:gd name="T58" fmla="*/ 3817 w 4663"/>
              <a:gd name="T59" fmla="*/ 15 h 475"/>
              <a:gd name="T60" fmla="*/ 3897 w 4663"/>
              <a:gd name="T61" fmla="*/ 23 h 475"/>
              <a:gd name="T62" fmla="*/ 3968 w 4663"/>
              <a:gd name="T63" fmla="*/ 32 h 475"/>
              <a:gd name="T64" fmla="*/ 4048 w 4663"/>
              <a:gd name="T65" fmla="*/ 44 h 475"/>
              <a:gd name="T66" fmla="*/ 4137 w 4663"/>
              <a:gd name="T67" fmla="*/ 57 h 475"/>
              <a:gd name="T68" fmla="*/ 4306 w 4663"/>
              <a:gd name="T69" fmla="*/ 87 h 475"/>
              <a:gd name="T70" fmla="*/ 4484 w 4663"/>
              <a:gd name="T71" fmla="*/ 121 h 475"/>
              <a:gd name="T72" fmla="*/ 4662 w 4663"/>
              <a:gd name="T73" fmla="*/ 159 h 475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4663"/>
              <a:gd name="T112" fmla="*/ 0 h 475"/>
              <a:gd name="T113" fmla="*/ 4663 w 4663"/>
              <a:gd name="T114" fmla="*/ 475 h 475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4663" h="475">
                <a:moveTo>
                  <a:pt x="0" y="474"/>
                </a:moveTo>
                <a:lnTo>
                  <a:pt x="241" y="467"/>
                </a:lnTo>
                <a:lnTo>
                  <a:pt x="481" y="455"/>
                </a:lnTo>
                <a:lnTo>
                  <a:pt x="605" y="448"/>
                </a:lnTo>
                <a:lnTo>
                  <a:pt x="721" y="438"/>
                </a:lnTo>
                <a:lnTo>
                  <a:pt x="855" y="427"/>
                </a:lnTo>
                <a:lnTo>
                  <a:pt x="979" y="412"/>
                </a:lnTo>
                <a:lnTo>
                  <a:pt x="1112" y="394"/>
                </a:lnTo>
                <a:lnTo>
                  <a:pt x="1255" y="374"/>
                </a:lnTo>
                <a:lnTo>
                  <a:pt x="1397" y="349"/>
                </a:lnTo>
                <a:lnTo>
                  <a:pt x="1548" y="324"/>
                </a:lnTo>
                <a:lnTo>
                  <a:pt x="1824" y="271"/>
                </a:lnTo>
                <a:lnTo>
                  <a:pt x="1958" y="247"/>
                </a:lnTo>
                <a:lnTo>
                  <a:pt x="2073" y="222"/>
                </a:lnTo>
                <a:lnTo>
                  <a:pt x="2180" y="197"/>
                </a:lnTo>
                <a:lnTo>
                  <a:pt x="2278" y="171"/>
                </a:lnTo>
                <a:lnTo>
                  <a:pt x="2447" y="118"/>
                </a:lnTo>
                <a:lnTo>
                  <a:pt x="2527" y="91"/>
                </a:lnTo>
                <a:lnTo>
                  <a:pt x="2607" y="68"/>
                </a:lnTo>
                <a:lnTo>
                  <a:pt x="2687" y="48"/>
                </a:lnTo>
                <a:lnTo>
                  <a:pt x="2767" y="32"/>
                </a:lnTo>
                <a:lnTo>
                  <a:pt x="2847" y="21"/>
                </a:lnTo>
                <a:lnTo>
                  <a:pt x="2927" y="11"/>
                </a:lnTo>
                <a:lnTo>
                  <a:pt x="3007" y="6"/>
                </a:lnTo>
                <a:lnTo>
                  <a:pt x="3087" y="2"/>
                </a:lnTo>
                <a:lnTo>
                  <a:pt x="3248" y="0"/>
                </a:lnTo>
                <a:lnTo>
                  <a:pt x="3399" y="0"/>
                </a:lnTo>
                <a:lnTo>
                  <a:pt x="3541" y="2"/>
                </a:lnTo>
                <a:lnTo>
                  <a:pt x="3683" y="6"/>
                </a:lnTo>
                <a:lnTo>
                  <a:pt x="3817" y="15"/>
                </a:lnTo>
                <a:lnTo>
                  <a:pt x="3897" y="23"/>
                </a:lnTo>
                <a:lnTo>
                  <a:pt x="3968" y="32"/>
                </a:lnTo>
                <a:lnTo>
                  <a:pt x="4048" y="44"/>
                </a:lnTo>
                <a:lnTo>
                  <a:pt x="4137" y="57"/>
                </a:lnTo>
                <a:lnTo>
                  <a:pt x="4306" y="87"/>
                </a:lnTo>
                <a:lnTo>
                  <a:pt x="4484" y="121"/>
                </a:lnTo>
                <a:lnTo>
                  <a:pt x="4662" y="159"/>
                </a:lnTo>
              </a:path>
            </a:pathLst>
          </a:custGeom>
          <a:noFill/>
          <a:ln w="38100" cap="rnd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 algn="l"/>
            <a:endParaRPr lang="en-US" sz="1477"/>
          </a:p>
        </p:txBody>
      </p:sp>
      <p:sp>
        <p:nvSpPr>
          <p:cNvPr id="12303" name="Rectangle 20"/>
          <p:cNvSpPr>
            <a:spLocks noChangeArrowheads="1"/>
          </p:cNvSpPr>
          <p:nvPr/>
        </p:nvSpPr>
        <p:spPr bwMode="auto">
          <a:xfrm>
            <a:off x="1286777" y="1524856"/>
            <a:ext cx="1005576" cy="53750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83554" tIns="41044" rIns="83554" bIns="41044">
            <a:spAutoFit/>
          </a:bodyPr>
          <a:lstStyle/>
          <a:p>
            <a:pPr algn="r">
              <a:spcBef>
                <a:spcPct val="0"/>
              </a:spcBef>
            </a:pPr>
            <a:r>
              <a:rPr lang="en-US" sz="1477"/>
              <a:t>Sales volume</a:t>
            </a:r>
            <a:endParaRPr lang="en-US" sz="1477" b="1"/>
          </a:p>
        </p:txBody>
      </p:sp>
      <p:sp>
        <p:nvSpPr>
          <p:cNvPr id="12304" name="Rectangle 25"/>
          <p:cNvSpPr>
            <a:spLocks noChangeArrowheads="1"/>
          </p:cNvSpPr>
          <p:nvPr/>
        </p:nvSpPr>
        <p:spPr bwMode="auto">
          <a:xfrm>
            <a:off x="2270366" y="2763503"/>
            <a:ext cx="1684266" cy="310468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>
              <a:spcBef>
                <a:spcPct val="0"/>
              </a:spcBef>
            </a:pPr>
            <a:endParaRPr lang="en-GB" sz="1477"/>
          </a:p>
        </p:txBody>
      </p:sp>
      <p:sp>
        <p:nvSpPr>
          <p:cNvPr id="12305" name="Text Box 27"/>
          <p:cNvSpPr txBox="1">
            <a:spLocks noChangeArrowheads="1"/>
          </p:cNvSpPr>
          <p:nvPr/>
        </p:nvSpPr>
        <p:spPr bwMode="auto">
          <a:xfrm>
            <a:off x="962822" y="2788424"/>
            <a:ext cx="1329530" cy="31963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0"/>
              </a:spcBef>
            </a:pPr>
            <a:r>
              <a:rPr lang="en-GB" sz="1477"/>
              <a:t>Customers</a:t>
            </a:r>
            <a:endParaRPr lang="en-US" sz="1477" b="1"/>
          </a:p>
        </p:txBody>
      </p:sp>
      <p:sp>
        <p:nvSpPr>
          <p:cNvPr id="12306" name="Text Box 36"/>
          <p:cNvSpPr txBox="1">
            <a:spLocks noChangeArrowheads="1"/>
          </p:cNvSpPr>
          <p:nvPr/>
        </p:nvSpPr>
        <p:spPr bwMode="auto">
          <a:xfrm>
            <a:off x="949630" y="3247236"/>
            <a:ext cx="1342723" cy="31963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0"/>
              </a:spcBef>
            </a:pPr>
            <a:r>
              <a:rPr lang="en-GB" sz="1477"/>
              <a:t>Competitors</a:t>
            </a:r>
            <a:endParaRPr lang="en-US" sz="1477" b="1"/>
          </a:p>
        </p:txBody>
      </p:sp>
      <p:sp>
        <p:nvSpPr>
          <p:cNvPr id="12307" name="Text Box 42"/>
          <p:cNvSpPr txBox="1">
            <a:spLocks noChangeArrowheads="1"/>
          </p:cNvSpPr>
          <p:nvPr/>
        </p:nvSpPr>
        <p:spPr bwMode="auto">
          <a:xfrm>
            <a:off x="763466" y="5012125"/>
            <a:ext cx="1528886" cy="82426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lnSpc>
                <a:spcPct val="80000"/>
              </a:lnSpc>
              <a:spcBef>
                <a:spcPct val="0"/>
              </a:spcBef>
            </a:pPr>
            <a:r>
              <a:rPr lang="en-GB" sz="1477"/>
              <a:t>Dominant operations performance objectives</a:t>
            </a:r>
            <a:endParaRPr lang="en-US" sz="1477" b="1"/>
          </a:p>
        </p:txBody>
      </p:sp>
      <p:sp>
        <p:nvSpPr>
          <p:cNvPr id="12308" name="Text Box 52"/>
          <p:cNvSpPr txBox="1">
            <a:spLocks noChangeArrowheads="1"/>
          </p:cNvSpPr>
          <p:nvPr/>
        </p:nvSpPr>
        <p:spPr bwMode="auto">
          <a:xfrm>
            <a:off x="2408156" y="1746202"/>
            <a:ext cx="1395493" cy="54694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Introduction into market</a:t>
            </a:r>
            <a:endParaRPr lang="en-US" sz="1477"/>
          </a:p>
        </p:txBody>
      </p:sp>
      <p:sp>
        <p:nvSpPr>
          <p:cNvPr id="12309" name="Text Box 53"/>
          <p:cNvSpPr txBox="1">
            <a:spLocks noChangeArrowheads="1"/>
          </p:cNvSpPr>
          <p:nvPr/>
        </p:nvSpPr>
        <p:spPr bwMode="auto">
          <a:xfrm>
            <a:off x="3913587" y="1214097"/>
            <a:ext cx="1794206" cy="774251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Growth in market </a:t>
            </a:r>
          </a:p>
          <a:p>
            <a:pPr algn="l"/>
            <a:endParaRPr lang="en-GB" sz="1477"/>
          </a:p>
          <a:p>
            <a:pPr algn="l"/>
            <a:r>
              <a:rPr lang="en-GB" sz="1477"/>
              <a:t>acceptance</a:t>
            </a:r>
            <a:endParaRPr lang="en-US" sz="1477"/>
          </a:p>
        </p:txBody>
      </p:sp>
      <p:sp>
        <p:nvSpPr>
          <p:cNvPr id="12310" name="Text Box 54"/>
          <p:cNvSpPr txBox="1">
            <a:spLocks noChangeArrowheads="1"/>
          </p:cNvSpPr>
          <p:nvPr/>
        </p:nvSpPr>
        <p:spPr bwMode="auto">
          <a:xfrm>
            <a:off x="5687271" y="1555640"/>
            <a:ext cx="1794206" cy="54694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Maturity of market, sales level off</a:t>
            </a:r>
            <a:endParaRPr lang="en-US" sz="1477"/>
          </a:p>
        </p:txBody>
      </p:sp>
      <p:sp>
        <p:nvSpPr>
          <p:cNvPr id="12311" name="Text Box 55"/>
          <p:cNvSpPr txBox="1">
            <a:spLocks noChangeArrowheads="1"/>
          </p:cNvSpPr>
          <p:nvPr/>
        </p:nvSpPr>
        <p:spPr bwMode="auto">
          <a:xfrm>
            <a:off x="7438970" y="1546845"/>
            <a:ext cx="1660813" cy="774251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Decline as market becomes saturated</a:t>
            </a:r>
            <a:endParaRPr lang="en-US" sz="1477"/>
          </a:p>
        </p:txBody>
      </p:sp>
      <p:sp>
        <p:nvSpPr>
          <p:cNvPr id="12312" name="Text Box 56"/>
          <p:cNvSpPr txBox="1">
            <a:spLocks noChangeArrowheads="1"/>
          </p:cNvSpPr>
          <p:nvPr/>
        </p:nvSpPr>
        <p:spPr bwMode="auto">
          <a:xfrm>
            <a:off x="2295285" y="2801616"/>
            <a:ext cx="1064210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Innovators</a:t>
            </a:r>
            <a:endParaRPr lang="en-US" sz="1477"/>
          </a:p>
        </p:txBody>
      </p:sp>
      <p:sp>
        <p:nvSpPr>
          <p:cNvPr id="12313" name="Text Box 57"/>
          <p:cNvSpPr txBox="1">
            <a:spLocks noChangeArrowheads="1"/>
          </p:cNvSpPr>
          <p:nvPr/>
        </p:nvSpPr>
        <p:spPr bwMode="auto">
          <a:xfrm>
            <a:off x="3920919" y="2810412"/>
            <a:ext cx="1396959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Early adopters</a:t>
            </a:r>
            <a:endParaRPr lang="en-US" sz="1477"/>
          </a:p>
        </p:txBody>
      </p:sp>
      <p:sp>
        <p:nvSpPr>
          <p:cNvPr id="12314" name="Text Box 58"/>
          <p:cNvSpPr txBox="1">
            <a:spLocks noChangeArrowheads="1"/>
          </p:cNvSpPr>
          <p:nvPr/>
        </p:nvSpPr>
        <p:spPr bwMode="auto">
          <a:xfrm>
            <a:off x="5671149" y="2819206"/>
            <a:ext cx="1398425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Bulk of market</a:t>
            </a:r>
            <a:endParaRPr lang="en-US" sz="1477"/>
          </a:p>
        </p:txBody>
      </p:sp>
      <p:sp>
        <p:nvSpPr>
          <p:cNvPr id="12315" name="Text Box 59"/>
          <p:cNvSpPr txBox="1">
            <a:spLocks noChangeArrowheads="1"/>
          </p:cNvSpPr>
          <p:nvPr/>
        </p:nvSpPr>
        <p:spPr bwMode="auto">
          <a:xfrm>
            <a:off x="7345154" y="2828001"/>
            <a:ext cx="1064210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Laggard</a:t>
            </a:r>
            <a:endParaRPr lang="en-US" sz="1477"/>
          </a:p>
        </p:txBody>
      </p:sp>
      <p:sp>
        <p:nvSpPr>
          <p:cNvPr id="12316" name="Text Box 62"/>
          <p:cNvSpPr txBox="1">
            <a:spLocks noChangeArrowheads="1"/>
          </p:cNvSpPr>
          <p:nvPr/>
        </p:nvSpPr>
        <p:spPr bwMode="auto">
          <a:xfrm>
            <a:off x="857282" y="3682596"/>
            <a:ext cx="1435071" cy="54694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0"/>
              </a:spcBef>
            </a:pPr>
            <a:r>
              <a:rPr lang="en-GB" sz="1477"/>
              <a:t>Likely order winners</a:t>
            </a:r>
            <a:endParaRPr lang="en-US" sz="1477" b="1"/>
          </a:p>
        </p:txBody>
      </p:sp>
      <p:sp>
        <p:nvSpPr>
          <p:cNvPr id="12317" name="Text Box 65"/>
          <p:cNvSpPr txBox="1">
            <a:spLocks noChangeArrowheads="1"/>
          </p:cNvSpPr>
          <p:nvPr/>
        </p:nvSpPr>
        <p:spPr bwMode="auto">
          <a:xfrm>
            <a:off x="2293820" y="3258962"/>
            <a:ext cx="1064210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Few/none</a:t>
            </a:r>
            <a:endParaRPr lang="en-US" sz="1477"/>
          </a:p>
        </p:txBody>
      </p:sp>
      <p:sp>
        <p:nvSpPr>
          <p:cNvPr id="12318" name="Text Box 66"/>
          <p:cNvSpPr txBox="1">
            <a:spLocks noChangeArrowheads="1"/>
          </p:cNvSpPr>
          <p:nvPr/>
        </p:nvSpPr>
        <p:spPr bwMode="auto">
          <a:xfrm>
            <a:off x="3932645" y="3258962"/>
            <a:ext cx="1873362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Increasing numbers</a:t>
            </a:r>
            <a:endParaRPr lang="en-US" sz="1477"/>
          </a:p>
        </p:txBody>
      </p:sp>
      <p:sp>
        <p:nvSpPr>
          <p:cNvPr id="12319" name="Text Box 67"/>
          <p:cNvSpPr txBox="1">
            <a:spLocks noChangeArrowheads="1"/>
          </p:cNvSpPr>
          <p:nvPr/>
        </p:nvSpPr>
        <p:spPr bwMode="auto">
          <a:xfrm>
            <a:off x="5685806" y="3258962"/>
            <a:ext cx="1540613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Stable numbers</a:t>
            </a:r>
            <a:endParaRPr lang="en-US" sz="1477"/>
          </a:p>
        </p:txBody>
      </p:sp>
      <p:sp>
        <p:nvSpPr>
          <p:cNvPr id="12320" name="Text Box 68"/>
          <p:cNvSpPr txBox="1">
            <a:spLocks noChangeArrowheads="1"/>
          </p:cNvSpPr>
          <p:nvPr/>
        </p:nvSpPr>
        <p:spPr bwMode="auto">
          <a:xfrm>
            <a:off x="7345153" y="3260429"/>
            <a:ext cx="1827920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Declining numbers</a:t>
            </a:r>
            <a:endParaRPr lang="en-US" sz="1477"/>
          </a:p>
        </p:txBody>
      </p:sp>
      <p:sp>
        <p:nvSpPr>
          <p:cNvPr id="12321" name="Text Box 69"/>
          <p:cNvSpPr txBox="1">
            <a:spLocks noChangeArrowheads="1"/>
          </p:cNvSpPr>
          <p:nvPr/>
        </p:nvSpPr>
        <p:spPr bwMode="auto">
          <a:xfrm>
            <a:off x="2293820" y="3708981"/>
            <a:ext cx="1486376" cy="54694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Product/service specification</a:t>
            </a:r>
            <a:endParaRPr lang="en-US" sz="1477"/>
          </a:p>
        </p:txBody>
      </p:sp>
      <p:sp>
        <p:nvSpPr>
          <p:cNvPr id="12322" name="Text Box 70"/>
          <p:cNvSpPr txBox="1">
            <a:spLocks noChangeArrowheads="1"/>
          </p:cNvSpPr>
          <p:nvPr/>
        </p:nvSpPr>
        <p:spPr bwMode="auto">
          <a:xfrm>
            <a:off x="3937042" y="3703118"/>
            <a:ext cx="1873362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Availability</a:t>
            </a:r>
            <a:endParaRPr lang="en-US" sz="1477"/>
          </a:p>
        </p:txBody>
      </p:sp>
      <p:sp>
        <p:nvSpPr>
          <p:cNvPr id="12323" name="Text Box 71"/>
          <p:cNvSpPr txBox="1">
            <a:spLocks noChangeArrowheads="1"/>
          </p:cNvSpPr>
          <p:nvPr/>
        </p:nvSpPr>
        <p:spPr bwMode="auto">
          <a:xfrm>
            <a:off x="5697532" y="3682596"/>
            <a:ext cx="1927598" cy="54694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en-GB" sz="1477"/>
              <a:t>Low price</a:t>
            </a:r>
          </a:p>
          <a:p>
            <a:pPr algn="l">
              <a:spcBef>
                <a:spcPct val="0"/>
              </a:spcBef>
            </a:pPr>
            <a:r>
              <a:rPr lang="en-GB" sz="1477"/>
              <a:t>Dependable supply</a:t>
            </a:r>
            <a:endParaRPr lang="en-US" sz="1477"/>
          </a:p>
        </p:txBody>
      </p:sp>
      <p:sp>
        <p:nvSpPr>
          <p:cNvPr id="12324" name="Text Box 72"/>
          <p:cNvSpPr txBox="1">
            <a:spLocks noChangeArrowheads="1"/>
          </p:cNvSpPr>
          <p:nvPr/>
        </p:nvSpPr>
        <p:spPr bwMode="auto">
          <a:xfrm>
            <a:off x="7345153" y="3691390"/>
            <a:ext cx="1827920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Low price</a:t>
            </a:r>
            <a:endParaRPr lang="en-US" sz="1477"/>
          </a:p>
        </p:txBody>
      </p:sp>
      <p:sp>
        <p:nvSpPr>
          <p:cNvPr id="12325" name="Text Box 73"/>
          <p:cNvSpPr txBox="1">
            <a:spLocks noChangeArrowheads="1"/>
          </p:cNvSpPr>
          <p:nvPr/>
        </p:nvSpPr>
        <p:spPr bwMode="auto">
          <a:xfrm>
            <a:off x="783990" y="4330502"/>
            <a:ext cx="1508364" cy="319639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0"/>
              </a:spcBef>
            </a:pPr>
            <a:r>
              <a:rPr lang="en-GB" sz="1477"/>
              <a:t>Likely qualifiers</a:t>
            </a:r>
            <a:endParaRPr lang="en-US" sz="1477" b="1"/>
          </a:p>
        </p:txBody>
      </p:sp>
      <p:sp>
        <p:nvSpPr>
          <p:cNvPr id="12326" name="Text Box 74"/>
          <p:cNvSpPr txBox="1">
            <a:spLocks noChangeArrowheads="1"/>
          </p:cNvSpPr>
          <p:nvPr/>
        </p:nvSpPr>
        <p:spPr bwMode="auto">
          <a:xfrm>
            <a:off x="2298217" y="4326105"/>
            <a:ext cx="1486376" cy="54694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en-GB" sz="1477"/>
              <a:t>Quality</a:t>
            </a:r>
          </a:p>
          <a:p>
            <a:pPr algn="l">
              <a:spcBef>
                <a:spcPct val="0"/>
              </a:spcBef>
            </a:pPr>
            <a:r>
              <a:rPr lang="en-GB" sz="1477"/>
              <a:t>Range</a:t>
            </a:r>
            <a:endParaRPr lang="en-US" sz="1477"/>
          </a:p>
        </p:txBody>
      </p:sp>
      <p:sp>
        <p:nvSpPr>
          <p:cNvPr id="12327" name="Text Box 75"/>
          <p:cNvSpPr txBox="1">
            <a:spLocks noChangeArrowheads="1"/>
          </p:cNvSpPr>
          <p:nvPr/>
        </p:nvSpPr>
        <p:spPr bwMode="auto">
          <a:xfrm>
            <a:off x="3932645" y="4355422"/>
            <a:ext cx="1873362" cy="54694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en-GB" sz="1477"/>
              <a:t>Price</a:t>
            </a:r>
          </a:p>
          <a:p>
            <a:pPr algn="l">
              <a:spcBef>
                <a:spcPct val="0"/>
              </a:spcBef>
            </a:pPr>
            <a:r>
              <a:rPr lang="en-GB" sz="1477"/>
              <a:t>Range</a:t>
            </a:r>
            <a:endParaRPr lang="en-US" sz="1477"/>
          </a:p>
        </p:txBody>
      </p:sp>
      <p:sp>
        <p:nvSpPr>
          <p:cNvPr id="12328" name="Text Box 76"/>
          <p:cNvSpPr txBox="1">
            <a:spLocks noChangeArrowheads="1"/>
          </p:cNvSpPr>
          <p:nvPr/>
        </p:nvSpPr>
        <p:spPr bwMode="auto">
          <a:xfrm>
            <a:off x="5697534" y="4358354"/>
            <a:ext cx="1873362" cy="54694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en-GB" sz="1477"/>
              <a:t>Range</a:t>
            </a:r>
          </a:p>
          <a:p>
            <a:pPr algn="l">
              <a:spcBef>
                <a:spcPct val="0"/>
              </a:spcBef>
            </a:pPr>
            <a:r>
              <a:rPr lang="en-GB" sz="1477"/>
              <a:t>Quality</a:t>
            </a:r>
            <a:endParaRPr lang="en-US" sz="1477"/>
          </a:p>
        </p:txBody>
      </p:sp>
      <p:sp>
        <p:nvSpPr>
          <p:cNvPr id="12329" name="Text Box 77"/>
          <p:cNvSpPr txBox="1">
            <a:spLocks noChangeArrowheads="1"/>
          </p:cNvSpPr>
          <p:nvPr/>
        </p:nvSpPr>
        <p:spPr bwMode="auto">
          <a:xfrm>
            <a:off x="7345153" y="4371546"/>
            <a:ext cx="1827920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Dependable supply</a:t>
            </a:r>
            <a:endParaRPr lang="en-US" sz="1477"/>
          </a:p>
        </p:txBody>
      </p:sp>
      <p:sp>
        <p:nvSpPr>
          <p:cNvPr id="12330" name="Text Box 78"/>
          <p:cNvSpPr txBox="1">
            <a:spLocks noChangeArrowheads="1"/>
          </p:cNvSpPr>
          <p:nvPr/>
        </p:nvSpPr>
        <p:spPr bwMode="auto">
          <a:xfrm>
            <a:off x="2293820" y="4971080"/>
            <a:ext cx="1486376" cy="54694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en-GB" sz="1477"/>
              <a:t>Flexibility</a:t>
            </a:r>
          </a:p>
          <a:p>
            <a:pPr algn="l">
              <a:spcBef>
                <a:spcPct val="0"/>
              </a:spcBef>
            </a:pPr>
            <a:r>
              <a:rPr lang="en-GB" sz="1477"/>
              <a:t>Quality</a:t>
            </a:r>
            <a:endParaRPr lang="en-US" sz="1477"/>
          </a:p>
        </p:txBody>
      </p:sp>
      <p:sp>
        <p:nvSpPr>
          <p:cNvPr id="12331" name="Text Box 79"/>
          <p:cNvSpPr txBox="1">
            <a:spLocks noChangeArrowheads="1"/>
          </p:cNvSpPr>
          <p:nvPr/>
        </p:nvSpPr>
        <p:spPr bwMode="auto">
          <a:xfrm>
            <a:off x="3937042" y="4960820"/>
            <a:ext cx="1873362" cy="774251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en-GB" sz="1477"/>
              <a:t>Speed</a:t>
            </a:r>
          </a:p>
          <a:p>
            <a:pPr algn="l">
              <a:spcBef>
                <a:spcPct val="0"/>
              </a:spcBef>
            </a:pPr>
            <a:r>
              <a:rPr lang="en-GB" sz="1477"/>
              <a:t>Dependability</a:t>
            </a:r>
          </a:p>
          <a:p>
            <a:pPr algn="l">
              <a:spcBef>
                <a:spcPct val="0"/>
              </a:spcBef>
            </a:pPr>
            <a:r>
              <a:rPr lang="en-GB" sz="1477"/>
              <a:t>Quality</a:t>
            </a:r>
            <a:endParaRPr lang="en-US" sz="1477"/>
          </a:p>
        </p:txBody>
      </p:sp>
      <p:sp>
        <p:nvSpPr>
          <p:cNvPr id="12332" name="Text Box 80"/>
          <p:cNvSpPr txBox="1">
            <a:spLocks noChangeArrowheads="1"/>
          </p:cNvSpPr>
          <p:nvPr/>
        </p:nvSpPr>
        <p:spPr bwMode="auto">
          <a:xfrm>
            <a:off x="5693136" y="4974013"/>
            <a:ext cx="1873362" cy="54694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0"/>
              </a:spcBef>
            </a:pPr>
            <a:r>
              <a:rPr lang="en-GB" sz="1477"/>
              <a:t>Cost</a:t>
            </a:r>
          </a:p>
          <a:p>
            <a:pPr algn="l">
              <a:spcBef>
                <a:spcPct val="0"/>
              </a:spcBef>
            </a:pPr>
            <a:r>
              <a:rPr lang="en-GB" sz="1477"/>
              <a:t>Dependability</a:t>
            </a:r>
            <a:endParaRPr lang="en-US" sz="1477"/>
          </a:p>
        </p:txBody>
      </p:sp>
      <p:sp>
        <p:nvSpPr>
          <p:cNvPr id="12333" name="Text Box 81"/>
          <p:cNvSpPr txBox="1">
            <a:spLocks noChangeArrowheads="1"/>
          </p:cNvSpPr>
          <p:nvPr/>
        </p:nvSpPr>
        <p:spPr bwMode="auto">
          <a:xfrm>
            <a:off x="7345153" y="5003329"/>
            <a:ext cx="1827920" cy="31963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477"/>
              <a:t>Cost</a:t>
            </a:r>
            <a:endParaRPr lang="en-US" sz="1477"/>
          </a:p>
        </p:txBody>
      </p:sp>
    </p:spTree>
    <p:extLst>
      <p:ext uri="{BB962C8B-B14F-4D97-AF65-F5344CB8AC3E}">
        <p14:creationId xmlns:p14="http://schemas.microsoft.com/office/powerpoint/2010/main" val="278146935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E50D6-E926-41D0-BD11-BC1835D5B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40735-AB0A-48D2-9C52-71823D730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Operations management is key strategic approach that is used to manage a firms position in the market place.</a:t>
            </a:r>
          </a:p>
          <a:p>
            <a:r>
              <a:rPr lang="en-GB" dirty="0"/>
              <a:t>The aspects of operational excellence that are exploited will vary according to market.</a:t>
            </a:r>
          </a:p>
          <a:p>
            <a:r>
              <a:rPr lang="en-GB" dirty="0"/>
              <a:t>Understanding these characteristics allows managers to make informed decisions about </a:t>
            </a:r>
            <a:r>
              <a:rPr lang="en-GB"/>
              <a:t>operations strategy.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29FC3B-6375-4582-A780-A047E3E4D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26402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9"/>
  <p:tag name="MMPROD_UIDATA" val="&lt;database version=&quot;6.0&quot;&gt;&lt;object type=&quot;1&quot; unique_id=&quot;10001&quot;&gt;&lt;object type=&quot;8&quot; unique_id=&quot;14784&quot;&gt;&lt;/object&gt;&lt;object type=&quot;2&quot; unique_id=&quot;14785&quot;&gt;&lt;object type=&quot;3&quot; unique_id=&quot;14786&quot;&gt;&lt;property id=&quot;20148&quot; value=&quot;5&quot;/&gt;&lt;property id=&quot;20300&quot; value=&quot;Slide 1&quot;/&gt;&lt;property id=&quot;20307&quot; value=&quot;316&quot;/&gt;&lt;/object&gt;&lt;object type=&quot;3&quot; unique_id=&quot;14787&quot;&gt;&lt;property id=&quot;20148&quot; value=&quot;5&quot;/&gt;&lt;property id=&quot;20300&quot; value=&quot;Slide 2&quot;/&gt;&lt;property id=&quot;20307&quot; value=&quot;347&quot;/&gt;&lt;/object&gt;&lt;object type=&quot;3&quot; unique_id=&quot;14788&quot;&gt;&lt;property id=&quot;20148&quot; value=&quot;5&quot;/&gt;&lt;property id=&quot;20300&quot; value=&quot;Slide 3&quot;/&gt;&lt;property id=&quot;20307&quot; value=&quot;324&quot;/&gt;&lt;/object&gt;&lt;object type=&quot;3&quot; unique_id=&quot;14789&quot;&gt;&lt;property id=&quot;20148&quot; value=&quot;5&quot;/&gt;&lt;property id=&quot;20300&quot; value=&quot;Slide 4&quot;/&gt;&lt;property id=&quot;20307&quot; value=&quot;318&quot;/&gt;&lt;/object&gt;&lt;object type=&quot;3&quot; unique_id=&quot;14790&quot;&gt;&lt;property id=&quot;20148&quot; value=&quot;5&quot;/&gt;&lt;property id=&quot;20300&quot; value=&quot;Slide 5&quot;/&gt;&lt;property id=&quot;20307&quot; value=&quot;348&quot;/&gt;&lt;/object&gt;&lt;object type=&quot;3&quot; unique_id=&quot;14791&quot;&gt;&lt;property id=&quot;20148&quot; value=&quot;5&quot;/&gt;&lt;property id=&quot;20300&quot; value=&quot;Slide 6&quot;/&gt;&lt;property id=&quot;20307&quot; value=&quot;325&quot;/&gt;&lt;/object&gt;&lt;object type=&quot;3&quot; unique_id=&quot;14792&quot;&gt;&lt;property id=&quot;20148&quot; value=&quot;5&quot;/&gt;&lt;property id=&quot;20300&quot; value=&quot;Slide 7&quot;/&gt;&lt;property id=&quot;20307&quot; value=&quot;326&quot;/&gt;&lt;/object&gt;&lt;object type=&quot;3&quot; unique_id=&quot;14793&quot;&gt;&lt;property id=&quot;20148&quot; value=&quot;5&quot;/&gt;&lt;property id=&quot;20300&quot; value=&quot;Slide 8&quot;/&gt;&lt;property id=&quot;20307&quot; value=&quot;327&quot;/&gt;&lt;/object&gt;&lt;object type=&quot;3&quot; unique_id=&quot;14794&quot;&gt;&lt;property id=&quot;20148&quot; value=&quot;5&quot;/&gt;&lt;property id=&quot;20300&quot; value=&quot;Slide 9&quot;/&gt;&lt;property id=&quot;20307&quot; value=&quot;328&quot;/&gt;&lt;/object&gt;&lt;object type=&quot;3&quot; unique_id=&quot;14795&quot;&gt;&lt;property id=&quot;20148&quot; value=&quot;5&quot;/&gt;&lt;property id=&quot;20300&quot; value=&quot;Slide 10&quot;/&gt;&lt;property id=&quot;20307&quot; value=&quot;320&quot;/&gt;&lt;/object&gt;&lt;object type=&quot;3&quot; unique_id=&quot;14796&quot;&gt;&lt;property id=&quot;20148&quot; value=&quot;5&quot;/&gt;&lt;property id=&quot;20300&quot; value=&quot;Slide 11&quot;/&gt;&lt;property id=&quot;20307&quot; value=&quot;344&quot;/&gt;&lt;/object&gt;&lt;object type=&quot;3&quot; unique_id=&quot;14797&quot;&gt;&lt;property id=&quot;20148&quot; value=&quot;5&quot;/&gt;&lt;property id=&quot;20300&quot; value=&quot;Slide 12&quot;/&gt;&lt;property id=&quot;20307&quot; value=&quot;329&quot;/&gt;&lt;/object&gt;&lt;object type=&quot;3&quot; unique_id=&quot;14798&quot;&gt;&lt;property id=&quot;20148&quot; value=&quot;5&quot;/&gt;&lt;property id=&quot;20300&quot; value=&quot;Slide 13&quot;/&gt;&lt;property id=&quot;20307&quot; value=&quot;330&quot;/&gt;&lt;/object&gt;&lt;object type=&quot;3&quot; unique_id=&quot;14799&quot;&gt;&lt;property id=&quot;20148&quot; value=&quot;5&quot;/&gt;&lt;property id=&quot;20300&quot; value=&quot;Slide 14&quot;/&gt;&lt;property id=&quot;20307&quot; value=&quot;342&quot;/&gt;&lt;/object&gt;&lt;object type=&quot;3&quot; unique_id=&quot;14800&quot;&gt;&lt;property id=&quot;20148&quot; value=&quot;5&quot;/&gt;&lt;property id=&quot;20300&quot; value=&quot;Slide 15&quot;/&gt;&lt;property id=&quot;20307&quot; value=&quot;343&quot;/&gt;&lt;/object&gt;&lt;object type=&quot;3&quot; unique_id=&quot;14801&quot;&gt;&lt;property id=&quot;20148&quot; value=&quot;5&quot;/&gt;&lt;property id=&quot;20300&quot; value=&quot;Slide 16&quot;/&gt;&lt;property id=&quot;20307&quot; value=&quot;332&quot;/&gt;&lt;/object&gt;&lt;object type=&quot;3&quot; unique_id=&quot;14802&quot;&gt;&lt;property id=&quot;20148&quot; value=&quot;5&quot;/&gt;&lt;property id=&quot;20300&quot; value=&quot;Slide 17&quot;/&gt;&lt;property id=&quot;20307&quot; value=&quot;333&quot;/&gt;&lt;/object&gt;&lt;object type=&quot;3&quot; unique_id=&quot;14803&quot;&gt;&lt;property id=&quot;20148&quot; value=&quot;5&quot;/&gt;&lt;property id=&quot;20300&quot; value=&quot;Slide 18&quot;/&gt;&lt;property id=&quot;20307&quot; value=&quot;334&quot;/&gt;&lt;/object&gt;&lt;object type=&quot;3&quot; unique_id=&quot;14804&quot;&gt;&lt;property id=&quot;20148&quot; value=&quot;5&quot;/&gt;&lt;property id=&quot;20300&quot; value=&quot;Slide 19&quot;/&gt;&lt;property id=&quot;20307&quot; value=&quot;311&quot;/&gt;&lt;/object&gt;&lt;object type=&quot;3&quot; unique_id=&quot;14805&quot;&gt;&lt;property id=&quot;20148&quot; value=&quot;5&quot;/&gt;&lt;property id=&quot;20300&quot; value=&quot;Slide 20&quot;/&gt;&lt;property id=&quot;20307&quot; value=&quot;335&quot;/&gt;&lt;/object&gt;&lt;object type=&quot;3&quot; unique_id=&quot;14806&quot;&gt;&lt;property id=&quot;20148&quot; value=&quot;5&quot;/&gt;&lt;property id=&quot;20300&quot; value=&quot;Slide 21&quot;/&gt;&lt;property id=&quot;20307&quot; value=&quot;336&quot;/&gt;&lt;/object&gt;&lt;object type=&quot;3&quot; unique_id=&quot;14807&quot;&gt;&lt;property id=&quot;20148&quot; value=&quot;5&quot;/&gt;&lt;property id=&quot;20300&quot; value=&quot;Slide 22&quot;/&gt;&lt;property id=&quot;20307&quot; value=&quot;309&quot;/&gt;&lt;/object&gt;&lt;object type=&quot;3&quot; unique_id=&quot;14808&quot;&gt;&lt;property id=&quot;20148&quot; value=&quot;5&quot;/&gt;&lt;property id=&quot;20300&quot; value=&quot;Slide 23&quot;/&gt;&lt;property id=&quot;20307&quot; value=&quot;337&quot;/&gt;&lt;/object&gt;&lt;object type=&quot;3&quot; unique_id=&quot;14809&quot;&gt;&lt;property id=&quot;20148&quot; value=&quot;5&quot;/&gt;&lt;property id=&quot;20300&quot; value=&quot;Slide 24&quot;/&gt;&lt;property id=&quot;20307&quot; value=&quot;339&quot;/&gt;&lt;/object&gt;&lt;object type=&quot;3&quot; unique_id=&quot;14810&quot;&gt;&lt;property id=&quot;20148&quot; value=&quot;5&quot;/&gt;&lt;property id=&quot;20300&quot; value=&quot;Slide 25&quot;/&gt;&lt;property id=&quot;20307&quot; value=&quot;349&quot;/&gt;&lt;/object&gt;&lt;object type=&quot;3&quot; unique_id=&quot;14811&quot;&gt;&lt;property id=&quot;20148&quot; value=&quot;5&quot;/&gt;&lt;property id=&quot;20300&quot; value=&quot;Slide 26&quot;/&gt;&lt;property id=&quot;20307&quot; value=&quot;346&quot;/&gt;&lt;/object&gt;&lt;/object&gt;&lt;/object&gt;&lt;/database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|0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2|24.4|19|27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8.1|2.8|2.6|3.4|15.5|19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|2.2|1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88.8|4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|3.7|0.7|1.2|0.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7|1.4|1.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|1.2|21.5|10.8|1.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|2.7|1.9|2.8|1.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21.9|13.5|17.6|23.3|11.4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8|1.1|1|7.4|6.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6.2|32.7|15.6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6.3|57.3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9|48.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17.2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.3|1.9|0.2|56.3|50.9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7|19.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7.8|11.4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6|2.6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|2.5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7|49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3988</TotalTime>
  <Words>2598</Words>
  <Application>Microsoft Office PowerPoint</Application>
  <PresentationFormat>Custom</PresentationFormat>
  <Paragraphs>641</Paragraphs>
  <Slides>62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0</vt:i4>
      </vt:variant>
      <vt:variant>
        <vt:lpstr>Slide Titles</vt:lpstr>
      </vt:variant>
      <vt:variant>
        <vt:i4>62</vt:i4>
      </vt:variant>
    </vt:vector>
  </HeadingPairs>
  <TitlesOfParts>
    <vt:vector size="67" baseType="lpstr">
      <vt:lpstr>Arial</vt:lpstr>
      <vt:lpstr>Calibri</vt:lpstr>
      <vt:lpstr>Monotype Sorts</vt:lpstr>
      <vt:lpstr>Times New Roman</vt:lpstr>
      <vt:lpstr>Office Theme</vt:lpstr>
      <vt:lpstr>Slide 1</vt:lpstr>
      <vt:lpstr>Session overview</vt:lpstr>
      <vt:lpstr>PowerPoint Presentation</vt:lpstr>
      <vt:lpstr>Scope of operations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Slide 1</vt:lpstr>
      <vt:lpstr>Session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</vt:vector>
  </TitlesOfParts>
  <Company>warwick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nigel slack</dc:creator>
  <cp:lastModifiedBy>Stuart Milligan</cp:lastModifiedBy>
  <cp:revision>246</cp:revision>
  <cp:lastPrinted>1999-08-26T15:05:14Z</cp:lastPrinted>
  <dcterms:created xsi:type="dcterms:W3CDTF">1999-08-24T13:53:48Z</dcterms:created>
  <dcterms:modified xsi:type="dcterms:W3CDTF">2021-02-27T14:59:08Z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3f0066-c24e-444c-9c2a-7427c31ebeab_Enabled">
    <vt:lpwstr>true</vt:lpwstr>
  </property>
  <property fmtid="{D5CDD505-2E9C-101B-9397-08002B2CF9AE}" pid="3" name="MSIP_Label_553f0066-c24e-444c-9c2a-7427c31ebeab_SetDate">
    <vt:lpwstr>2021-02-27T14:48:14Z</vt:lpwstr>
  </property>
  <property fmtid="{D5CDD505-2E9C-101B-9397-08002B2CF9AE}" pid="4" name="MSIP_Label_553f0066-c24e-444c-9c2a-7427c31ebeab_Method">
    <vt:lpwstr>Privileged</vt:lpwstr>
  </property>
  <property fmtid="{D5CDD505-2E9C-101B-9397-08002B2CF9AE}" pid="5" name="MSIP_Label_553f0066-c24e-444c-9c2a-7427c31ebeab_Name">
    <vt:lpwstr>553f0066-c24e-444c-9c2a-7427c31ebeab</vt:lpwstr>
  </property>
  <property fmtid="{D5CDD505-2E9C-101B-9397-08002B2CF9AE}" pid="6" name="MSIP_Label_553f0066-c24e-444c-9c2a-7427c31ebeab_SiteId">
    <vt:lpwstr>e5aafe7c-971b-4ab7-b039-141ad36acec0</vt:lpwstr>
  </property>
  <property fmtid="{D5CDD505-2E9C-101B-9397-08002B2CF9AE}" pid="7" name="MSIP_Label_553f0066-c24e-444c-9c2a-7427c31ebeab_ActionId">
    <vt:lpwstr>ffaef32a-7975-44d3-986f-9c677f5704cc</vt:lpwstr>
  </property>
  <property fmtid="{D5CDD505-2E9C-101B-9397-08002B2CF9AE}" pid="8" name="MSIP_Label_553f0066-c24e-444c-9c2a-7427c31ebeab_ContentBits">
    <vt:lpwstr>1</vt:lpwstr>
  </property>
  <property fmtid="{D5CDD505-2E9C-101B-9397-08002B2CF9AE}" pid="9" name="ClassificationContentMarkingHeaderLocations">
    <vt:lpwstr>Office Theme:8</vt:lpwstr>
  </property>
  <property fmtid="{D5CDD505-2E9C-101B-9397-08002B2CF9AE}" pid="10" name="ClassificationContentMarkingHeaderText">
    <vt:lpwstr>PUBLIC / CYHOEDDUS</vt:lpwstr>
  </property>
</Properties>
</file>