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9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4" autoAdjust="0"/>
    <p:restoredTop sz="94660"/>
  </p:normalViewPr>
  <p:slideViewPr>
    <p:cSldViewPr snapToGrid="0">
      <p:cViewPr varScale="1">
        <p:scale>
          <a:sx n="82" d="100"/>
          <a:sy n="82" d="100"/>
        </p:scale>
        <p:origin x="89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E3B6C-0B32-68D1-9FE3-32E4A284A9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0D65D9-120B-759E-DDE6-E00C0B9C66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C23BF6-7395-9AFF-19AB-380371BF28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252AD-0959-44DB-9271-D3C7A6F422E8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6BAC2E-E615-A4BA-7D3B-71F3C04572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8B0217-0CDB-130D-EFC4-522115D20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A310C-6753-4C01-962A-EC3FA2B398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361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34323-5463-E47F-0C29-5208BD45B8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9C5AFA-EF4C-A383-7CC1-B1DD00F003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5DE179-7649-0BA4-C054-560CEE0A8A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252AD-0959-44DB-9271-D3C7A6F422E8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47A99E-70F0-1745-A5BE-12F2C7D729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40B10B-764D-5938-13D8-5A01415F6E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A310C-6753-4C01-962A-EC3FA2B398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6675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B5EE6-BAB9-FD40-BBA2-A7ACA3425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B6F71E-852F-1777-2133-65245800AA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DBCA7B-94A8-4066-FB7C-4F83315CA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252AD-0959-44DB-9271-D3C7A6F422E8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4BABD9-993D-3558-60FC-EC8BDB4410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0166C2-80B4-B220-6986-8A293D3B9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A310C-6753-4C01-962A-EC3FA2B398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7619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75617-00A6-B561-078E-9637928705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A09B3-9309-E8DC-F4E8-CBDE4EA0BF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E40068-02DC-2043-D1CC-B3BAC8D2AD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077DDD-0C44-A178-9622-EE8290738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252AD-0959-44DB-9271-D3C7A6F422E8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76B16C-5A71-0672-4876-9B74FE493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9492A2-2865-55A4-4CBB-AAF859569F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A310C-6753-4C01-962A-EC3FA2B398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7778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3A86A-AC4A-A7EA-205F-E755A9AF8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937F5D-336E-3634-A1F2-2C09C2D45C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5D724D-B80E-D06F-B745-F80CBDC614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465682-0861-AE1A-7434-00608794B9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945B5A-0A27-D2FB-F2CD-0B29B5E64F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3B6E3AB-FDB6-1C43-4B78-248E24BA65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252AD-0959-44DB-9271-D3C7A6F422E8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D017BC-A827-BF1C-33BD-DE567D66A2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68D2DF-3481-BC25-23B1-49A034DDC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A310C-6753-4C01-962A-EC3FA2B398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1018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6D211D-21D8-7C6B-B50E-9471F10407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2911174-3451-21E9-BA27-7CF0387FB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252AD-0959-44DB-9271-D3C7A6F422E8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7284D5-4855-C3E9-C5FF-CB6B646F33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66DB36-1DFE-2CF1-A7C9-373D7DB338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A310C-6753-4C01-962A-EC3FA2B398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9328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142E56-5516-2005-6D9F-1A4C6F9C6D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252AD-0959-44DB-9271-D3C7A6F422E8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AA2839-0F29-30A6-C34B-77BF5664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34ED9B-25A8-339B-180E-0FAFC50F0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A310C-6753-4C01-962A-EC3FA2B398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2300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FAFD4-8DD2-4A0B-ABED-AB970BBB36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6CB840-315E-8BEE-FD51-17ED3E5D6F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99493F-CFC0-86EB-B6F4-B7D3166266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7F53FA-5237-FFD2-41AE-017C78BAE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252AD-0959-44DB-9271-D3C7A6F422E8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48610D-85EF-4192-A5CC-FA63120DE1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85B33D-3FF8-B6EB-7903-F4FC16F112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A310C-6753-4C01-962A-EC3FA2B398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6247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DCA5E-12D8-101F-16EF-5A369245C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5649B4A-F673-9B48-B6DF-7DD697BC09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D24F05-6029-B75C-2319-5784B25284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AFD776-81F4-494F-515C-2F59F6AF48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252AD-0959-44DB-9271-D3C7A6F422E8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6E1C0C-2298-848A-4799-3EBFD2E489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A7EBC0-725B-9837-0BB3-521A8CA9D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A310C-6753-4C01-962A-EC3FA2B398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536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0A48E-3B93-B8D4-89E0-D8F6319072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3614F1-3959-8C2C-3DF0-7C62E1873E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7FC225-DC85-845B-4F00-394370A052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252AD-0959-44DB-9271-D3C7A6F422E8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6A865E-13C8-1C7A-8A23-311DCB6601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DE588A-D885-01A0-4287-1A3E7CEE3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A310C-6753-4C01-962A-EC3FA2B398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1024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3B7DF7A-8AD9-9708-2888-C08FE21B06F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AEE624-3176-3A15-6BDF-0258FEA94B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98FC65-10B1-3B27-80ED-9BE29A13D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252AD-0959-44DB-9271-D3C7A6F422E8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7C7527-6B9B-014F-0F6F-E2ED2DEDDC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17A73-40CF-63C7-B874-F8C32DBF1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A310C-6753-4C01-962A-EC3FA2B398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1052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C21815E-E02F-7AEF-8331-65B6DA46FB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C20D85-27D5-1B4F-5E84-7F2542EF48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1C1BA3-3E36-E8AD-7B25-7D683CCEA8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252AD-0959-44DB-9271-D3C7A6F422E8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2781C4-595A-7963-FA1A-72D2CEF333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769B40-B33A-A872-FC09-46C5A80BAF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7FA310C-6753-4C01-962A-EC3FA2B398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981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pubmed.ncbi.nlm.nih.gov/38959053" TargetMode="External"/><Relationship Id="rId3" Type="http://schemas.openxmlformats.org/officeDocument/2006/relationships/hyperlink" Target="https://doi.org/10.1186/s12913-022-08968-2" TargetMode="External"/><Relationship Id="rId7" Type="http://schemas.openxmlformats.org/officeDocument/2006/relationships/hyperlink" Target="https://doi.org/10.1016/j.eswa.2026.131826" TargetMode="External"/><Relationship Id="rId2" Type="http://schemas.openxmlformats.org/officeDocument/2006/relationships/hyperlink" Target="https://www.ageuk.org.uk/plymouth/about-us/latest-news/articles/2024/age-uk-tackles-digital-exclusion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36/bmj.m998" TargetMode="External"/><Relationship Id="rId5" Type="http://schemas.openxmlformats.org/officeDocument/2006/relationships/hyperlink" Target="https://www.cqc.org.uk/sites/default/files/2023-10/20231020_stateofcare2223_print.pdf" TargetMode="External"/><Relationship Id="rId4" Type="http://schemas.openxmlformats.org/officeDocument/2006/relationships/hyperlink" Target="https://doi.org/10.1111/ajag.12190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forcare.org.uk/resources/documents/Support-for-leaders-and-managers/Managing-a-service/Digital/Digital-Skills-event-QA.pdf" TargetMode="External"/><Relationship Id="rId2" Type="http://schemas.openxmlformats.org/officeDocument/2006/relationships/hyperlink" Target="https://www.england.nhs.uk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ageuk.org.uk/latest-press/articles/2018/october/all-the-lonely-people-repor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7764F3-E98D-255D-98FC-160C7E9D4F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9730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BDAB725-6213-8066-1439-B9D0E85E551B}"/>
              </a:ext>
            </a:extLst>
          </p:cNvPr>
          <p:cNvSpPr txBox="1"/>
          <p:nvPr/>
        </p:nvSpPr>
        <p:spPr>
          <a:xfrm>
            <a:off x="738554" y="3133344"/>
            <a:ext cx="1099624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nl-NL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Student name</a:t>
            </a:r>
            <a:r>
              <a:rPr kumimoji="0" lang="nl-NL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: Elena Vlasitchi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nl-NL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Student ID</a:t>
            </a:r>
            <a:r>
              <a:rPr kumimoji="0" lang="nl-NL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: 2314633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nl-NL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 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nl-NL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Module name</a:t>
            </a:r>
            <a:r>
              <a:rPr kumimoji="0" lang="nl-NL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: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Empowering the Older Person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Module code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: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BMHP6027</a:t>
            </a:r>
          </a:p>
          <a:p>
            <a:pPr lvl="0" defTabSz="457200"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Lecturer’s name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: </a:t>
            </a:r>
            <a:r>
              <a:rPr lang="en-GB" dirty="0"/>
              <a:t>Bianca Sanfilippo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Component 2: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Debate/Discussion -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Technologies in Health and Social Care for Older People Do Not Play a Vital Role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117418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E5B052E-A9EC-1DB8-1E72-7A3DBEA408B3}"/>
              </a:ext>
            </a:extLst>
          </p:cNvPr>
          <p:cNvSpPr txBox="1"/>
          <p:nvPr/>
        </p:nvSpPr>
        <p:spPr>
          <a:xfrm>
            <a:off x="1050272" y="394633"/>
            <a:ext cx="9833548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b="1" kern="1200" dirty="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Technologies in Health and Social Care for Older People Do Not Play a Vital Role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88881681-354A-75BA-EEF7-3A65552F3B99}"/>
              </a:ext>
            </a:extLst>
          </p:cNvPr>
          <p:cNvSpPr txBox="1"/>
          <p:nvPr/>
        </p:nvSpPr>
        <p:spPr>
          <a:xfrm>
            <a:off x="1179073" y="2452776"/>
            <a:ext cx="9833548" cy="26939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2"/>
                </a:solidFill>
                <a:effectLst/>
              </a:rPr>
              <a:t>This report critically examines:</a:t>
            </a:r>
            <a:endParaRPr lang="en-US" dirty="0">
              <a:solidFill>
                <a:schemeClr val="tx2"/>
              </a:solidFill>
            </a:endParaRP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effectLst/>
              </a:rPr>
              <a:t>Digital exclusion and inequality</a:t>
            </a:r>
            <a:endParaRPr lang="en-US" dirty="0">
              <a:solidFill>
                <a:schemeClr val="tx2"/>
              </a:solidFill>
            </a:endParaRP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effectLst/>
              </a:rPr>
              <a:t>Weaknesses in UK service provision</a:t>
            </a:r>
            <a:endParaRPr lang="en-US" dirty="0">
              <a:solidFill>
                <a:schemeClr val="tx2"/>
              </a:solidFill>
            </a:endParaRP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effectLst/>
              </a:rPr>
              <a:t>Limited effectiveness of technological interventions</a:t>
            </a:r>
            <a:endParaRPr lang="en-US" dirty="0">
              <a:solidFill>
                <a:schemeClr val="tx2"/>
              </a:solidFill>
            </a:endParaRP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effectLst/>
              </a:rPr>
              <a:t>Impacts on autonomy, dignity, and empowerment</a:t>
            </a:r>
            <a:endParaRPr lang="en-US" dirty="0">
              <a:solidFill>
                <a:schemeClr val="tx2"/>
              </a:solidFill>
            </a:endParaRP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effectLst/>
              </a:rPr>
              <a:t>Barriers to implementation</a:t>
            </a:r>
            <a:endParaRPr lang="en-US" dirty="0">
              <a:solidFill>
                <a:schemeClr val="tx2"/>
              </a:solidFill>
            </a:endParaRP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effectLst/>
              </a:rPr>
              <a:t>Evidence-based recommendations</a:t>
            </a:r>
            <a:endParaRPr lang="en-US" dirty="0">
              <a:solidFill>
                <a:schemeClr val="tx2"/>
              </a:solidFill>
            </a:endParaRP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effectLst/>
              </a:rPr>
              <a:t>Rebuttal of opposing arguments</a:t>
            </a:r>
            <a:endParaRPr lang="en-US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899405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F07FE03-8C50-54E1-9380-910954153EE7}"/>
              </a:ext>
            </a:extLst>
          </p:cNvPr>
          <p:cNvSpPr txBox="1"/>
          <p:nvPr/>
        </p:nvSpPr>
        <p:spPr>
          <a:xfrm>
            <a:off x="292492" y="-338572"/>
            <a:ext cx="9833548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61AC6C96-CA18-29A6-77A2-915AA8337235}"/>
              </a:ext>
            </a:extLst>
          </p:cNvPr>
          <p:cNvSpPr txBox="1"/>
          <p:nvPr/>
        </p:nvSpPr>
        <p:spPr>
          <a:xfrm>
            <a:off x="562707" y="986991"/>
            <a:ext cx="10785231" cy="576029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600" dirty="0">
              <a:solidFill>
                <a:schemeClr val="tx2"/>
              </a:solidFill>
            </a:endParaRPr>
          </a:p>
          <a:p>
            <a:pPr marL="285750" indent="-228600">
              <a:lnSpc>
                <a:spcPct val="16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Although digital innovation is increasingly embedded in UK health and social care, it is essential to critically examine whether technology genuinely plays a vital role in supporting older people. </a:t>
            </a:r>
          </a:p>
          <a:p>
            <a:pPr marL="285750" indent="-228600">
              <a:lnSpc>
                <a:spcPct val="16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debate highlights that technology often fails to meet older people’s needs, can widen inequalities, and may undermine empowerment, dignity, and person-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care.</a:t>
            </a:r>
          </a:p>
          <a:p>
            <a:pPr marL="228600" indent="-171450">
              <a:lnSpc>
                <a:spcPct val="16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Technologies in health and social care include:</a:t>
            </a:r>
          </a:p>
          <a:p>
            <a:pPr marL="285750" indent="-228600">
              <a:lnSpc>
                <a:spcPct val="16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Telehealth and remote consultations, </a:t>
            </a:r>
          </a:p>
          <a:p>
            <a:pPr marL="285750" indent="-228600">
              <a:lnSpc>
                <a:spcPct val="16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Telecare (fall detectors, alarms, sensors)</a:t>
            </a:r>
          </a:p>
          <a:p>
            <a:pPr marL="285750" indent="-228600">
              <a:lnSpc>
                <a:spcPct val="16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Assistive technologies (smart home devices, medication reminders)</a:t>
            </a:r>
          </a:p>
          <a:p>
            <a:pPr marL="285750" indent="-228600">
              <a:lnSpc>
                <a:spcPct val="16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Electronic health records (EHRs), robotics and AI-based care tools</a:t>
            </a:r>
          </a:p>
          <a:p>
            <a:pPr marL="285750" indent="-228600">
              <a:lnSpc>
                <a:spcPct val="16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Digital platforms for self-management. </a:t>
            </a:r>
          </a:p>
          <a:p>
            <a:pPr marL="285750" indent="-228600">
              <a:lnSpc>
                <a:spcPct val="16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Vital role implies: </a:t>
            </a:r>
          </a:p>
          <a:p>
            <a:pPr marL="285750" indent="-228600">
              <a:lnSpc>
                <a:spcPct val="16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Essential for wellbeing, </a:t>
            </a:r>
          </a:p>
          <a:p>
            <a:pPr marL="285750" indent="-228600">
              <a:lnSpc>
                <a:spcPct val="16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Universally beneficial, </a:t>
            </a:r>
          </a:p>
          <a:p>
            <a:pPr marL="285750" indent="-228600">
              <a:lnSpc>
                <a:spcPct val="16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Effective, accessible, and empowering. </a:t>
            </a:r>
          </a:p>
          <a:p>
            <a:pPr marL="171450" indent="-171450">
              <a:lnSpc>
                <a:spcPct val="16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debate argues that current evidence does not support this claim.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3144420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81636D1-F626-ABA4-3BC2-EDDF66DBD8F9}"/>
              </a:ext>
            </a:extLst>
          </p:cNvPr>
          <p:cNvSpPr txBox="1"/>
          <p:nvPr/>
        </p:nvSpPr>
        <p:spPr>
          <a:xfrm>
            <a:off x="1179073" y="6789"/>
            <a:ext cx="9833548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Digital Exclusion and Inequality. 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DF4C4C86-BBB1-D3C8-FC9C-F281677045C7}"/>
              </a:ext>
            </a:extLst>
          </p:cNvPr>
          <p:cNvSpPr txBox="1"/>
          <p:nvPr/>
        </p:nvSpPr>
        <p:spPr>
          <a:xfrm>
            <a:off x="908773" y="1723838"/>
            <a:ext cx="10005412" cy="46685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lvl="0" indent="-22860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2.7 million older adults in the UK lack basic digital skills (Age UK, 2024).</a:t>
            </a:r>
            <a:endParaRPr lang="en-US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28600">
              <a:lnSpc>
                <a:spcPct val="15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sz="1200" i="1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US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During COVID‑19, 38% of older adults were unable to use video consultation platforms, leading to missed appointments and increased anxiety (Greenhalgh et al., 2020).</a:t>
            </a:r>
            <a:endParaRPr lang="en-US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22860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poverty remains widespread (Helsper, 2021).</a:t>
            </a:r>
            <a:endParaRPr lang="en-US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28600">
              <a:lnSpc>
                <a:spcPct val="15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sz="1200" i="1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US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2023 Age UK report found older adults frequently abandoned digital health apps due to lack of smartphones or affordable data packages (Age UK, 2024).</a:t>
            </a:r>
            <a:endParaRPr lang="en-US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22860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Cognitive decline and sensory impairments reduce usability (Meiland et al., 2020).</a:t>
            </a:r>
            <a:endParaRPr lang="en-US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28600">
              <a:lnSpc>
                <a:spcPct val="15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sz="1200" i="1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US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Dementia patients struggled with smart home devices, often forgetting commands or becoming distressed by unexpected alerts (Meiland et al., 2024).</a:t>
            </a:r>
            <a:endParaRPr lang="en-US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2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This Matters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If older people cannot access or use technology, it cannot be considered vital.</a:t>
            </a:r>
            <a:endParaRPr lang="en-US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605180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97CDC29-32AC-5B8A-4EF8-2E1E52455901}"/>
              </a:ext>
            </a:extLst>
          </p:cNvPr>
          <p:cNvSpPr txBox="1"/>
          <p:nvPr/>
        </p:nvSpPr>
        <p:spPr>
          <a:xfrm>
            <a:off x="844128" y="343335"/>
            <a:ext cx="4977976" cy="14540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Weaknesses in UK Service Provision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042113F-E147-1B72-C40D-76D4FCD33006}"/>
              </a:ext>
            </a:extLst>
          </p:cNvPr>
          <p:cNvSpPr txBox="1"/>
          <p:nvPr/>
        </p:nvSpPr>
        <p:spPr>
          <a:xfrm>
            <a:off x="729816" y="1797386"/>
            <a:ext cx="7791540" cy="45637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2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Issues: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transformation across the NHS is uneven (NHS England, 2022).</a:t>
            </a:r>
            <a:endParaRPr lang="en-US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i="1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US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Some GP practices offer video consultations, while others rely solely on telephone systems, creating inequality in access (Greenhalgh et al., 2020).</a:t>
            </a:r>
            <a:endParaRPr lang="en-US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2860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homes lack digital infrastructure (Skills for Care, 2022).</a:t>
            </a:r>
            <a:endParaRPr lang="en-US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i="1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US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Manchester care home abandoned electronic care plans due to poor Wi-Fi and staff confusion (</a:t>
            </a:r>
            <a:r>
              <a:rPr lang="en-US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Ćwiklicki</a:t>
            </a:r>
            <a:r>
              <a:rPr lang="en-US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Duplaga and Klich, 2022).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kumimoji="0" lang="en-US" sz="12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Systems are fragmented (NHS Digital, 2023).</a:t>
            </a:r>
          </a:p>
          <a:p>
            <a:pPr marL="742950" lvl="1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i="1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US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GP system could not share data with a care home’s digital records, forcing staff to rely on printed documents (NHS Digital, 2023).</a:t>
            </a:r>
            <a:endParaRPr lang="en-US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2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This Matters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Technology cannot be vital if the infrastructure supporting it is unreliable.</a:t>
            </a:r>
            <a:endParaRPr lang="en-US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First Aid Kit">
            <a:extLst>
              <a:ext uri="{FF2B5EF4-FFF2-40B4-BE49-F238E27FC236}">
                <a16:creationId xmlns:a16="http://schemas.microsoft.com/office/drawing/2014/main" id="{D0588F59-8DFF-1CEF-B6D9-DE673B18E20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046464" y="1629089"/>
            <a:ext cx="2695283" cy="2552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94157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BE650C1-3ED8-C1F3-498F-FFBEA71C27AF}"/>
              </a:ext>
            </a:extLst>
          </p:cNvPr>
          <p:cNvSpPr txBox="1"/>
          <p:nvPr/>
        </p:nvSpPr>
        <p:spPr>
          <a:xfrm>
            <a:off x="926123" y="1463814"/>
            <a:ext cx="11090030" cy="39303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Key Issues: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Telecare alarms often produce false alerts (O’Connor, 2019).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Fall detectors in a UK trial triggered frequent false alarms, causing distress and increased workload (O’Connor, 2019).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Remote monitoring shows limited impact (Steventon et al., 2018).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2022 NHS evaluation found older adults rarely uploaded readings correctly, making remote monitoring data unreliable (NHS England, 2022).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Robotics lack real-world effectiveness (Broadbent et al., 2016).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Residents in a dementia unit ignored or feared social robots, limiting their usefulness (Broadbent et al., 2019).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Dementia technologies often fail due to usability issues (Meiland et al., 2024).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Smart medication dispensers were repeatedly opened incorrectly, causing medication errors (Meiland et al., 2024).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Why This Matters</a:t>
            </a:r>
          </a:p>
          <a:p>
            <a:pPr marL="285750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If effectiveness is inconsistent, technology cannot be considered vital.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FAE7276-92A9-6E28-0BD0-3E8329AAD90C}"/>
              </a:ext>
            </a:extLst>
          </p:cNvPr>
          <p:cNvSpPr txBox="1"/>
          <p:nvPr/>
        </p:nvSpPr>
        <p:spPr>
          <a:xfrm>
            <a:off x="2596661" y="539261"/>
            <a:ext cx="699867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Limited Effectiveness of Technological Interventions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26115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DA718D0-4865-4629-8134-44F68D41D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5167ED7-6315-43AB-B1B6-C326D5FD8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F4D8839-FB03-487D-ACC8-8BFEDD4FE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0EF75023-9A3B-42FC-B704-61A8F7BEF4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922919"/>
            <a:ext cx="11111729" cy="54612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55AD73-7035-12BB-3DA8-DC9F50397BB0}"/>
              </a:ext>
            </a:extLst>
          </p:cNvPr>
          <p:cNvSpPr txBox="1"/>
          <p:nvPr/>
        </p:nvSpPr>
        <p:spPr>
          <a:xfrm>
            <a:off x="1432648" y="-111590"/>
            <a:ext cx="9849751" cy="134967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Impact on Autonomy, Dignity, and Empowerment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09B90A-7481-C5DA-C7BF-4DD4399B9098}"/>
              </a:ext>
            </a:extLst>
          </p:cNvPr>
          <p:cNvSpPr txBox="1"/>
          <p:nvPr/>
        </p:nvSpPr>
        <p:spPr>
          <a:xfrm>
            <a:off x="1210516" y="1708097"/>
            <a:ext cx="9849751" cy="42269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Key Issues:</a:t>
            </a:r>
          </a:p>
          <a:p>
            <a:pPr marL="342900" lvl="0" indent="-22860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Surveillance technologies can feel intrusive (Pols &amp; Willems, 2011).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Residents reported feeling “watched” when motion sensors were installed, reducing their sense of privacy (Victor, 2020).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22860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Older adults experience anxiety using unfamiliar devices (Peek et al., 2014).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 2022 systematic review found that older adults often felt frustrated, anxious, and overwhelmed when using telecare and assistive technologies due to usability issues and system failures (Boyle,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Huseb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&amp; Vislapuu, 2022).</a:t>
            </a:r>
          </a:p>
          <a:p>
            <a:pPr marL="342900" lvl="0" indent="-22860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Technology may reduce human interaction (Victor, 2020).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Digital monitoring replaced daily check-ins, increasing loneliness and reducing wellbeing (Victor, 2020).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22860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AI decision-making can contradict person-</a:t>
            </a:r>
            <a:r>
              <a:rPr lang="en-US" sz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care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Caragiuli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2026). </a:t>
            </a:r>
          </a:p>
          <a:p>
            <a:pPr marL="742950" lvl="1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AI-generated risk scores led to care plan changes that did not reflect the older person’s preferences (</a:t>
            </a:r>
            <a:r>
              <a:rPr lang="en-US" sz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Caragiuli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et al., 2026).</a:t>
            </a:r>
          </a:p>
          <a:p>
            <a:pPr lvl="0">
              <a:lnSpc>
                <a:spcPct val="150000"/>
              </a:lnSpc>
              <a:spcAft>
                <a:spcPts val="600"/>
              </a:spcAft>
            </a:pP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Why This Matters: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Empowerment requires relational, human-</a:t>
            </a:r>
            <a:r>
              <a:rPr lang="en-US" sz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care, not just digital tools.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65967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F19684F-E778-2DE4-2976-D640322FBC3E}"/>
              </a:ext>
            </a:extLst>
          </p:cNvPr>
          <p:cNvSpPr txBox="1"/>
          <p:nvPr/>
        </p:nvSpPr>
        <p:spPr>
          <a:xfrm>
            <a:off x="3153508" y="621323"/>
            <a:ext cx="77606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Barriers to Implementation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B87B59-34D8-10BC-C99D-0EFBF20936C5}"/>
              </a:ext>
            </a:extLst>
          </p:cNvPr>
          <p:cNvSpPr txBox="1"/>
          <p:nvPr/>
        </p:nvSpPr>
        <p:spPr>
          <a:xfrm>
            <a:off x="527538" y="1137139"/>
            <a:ext cx="11453446" cy="52230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Key Issues: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High costs limit adoption (Ćwiklicki, Duplaga and Klich, 2022).</a:t>
            </a: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Welsh care home cancelled its digital upgrade after costs exceeded £30,000 (Ćwiklicki, Duplaga and Klich, 2022).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Staff lack digital confidence (Skills for Care, 2022).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Only 45% of care staff felt confident using digital tools, creating major barriers to implementation (Skills for Care, 2022).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Data privacy concerns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telecare provider suffered a data breach exposing older adults’ health information, causing distress and mistrust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(Qureshi and Koo, 2026).</a:t>
            </a:r>
          </a:p>
          <a:p>
            <a:pPr marL="342900" lvl="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Poor interoperability across NHS systems occurs because organisations use different information models, structures, and coding systems, making data exchange difficult and inconsistent (NHS England, 2023).</a:t>
            </a: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Example: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This lack of interoperability means that care settings often cannot access an up‑to‑date medical history, forcing staff to rely on manual workarounds when GP information is unavailable (NHS England, 2023).</a:t>
            </a:r>
          </a:p>
          <a:p>
            <a:pPr marL="342900" lvl="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Cognitive impairment limits usability (Meiland et al., 2024).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Dementia patients tampered with digital medication dispensers, leading to missed doses (Meiland et al., 2024).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Why This Matters:</a:t>
            </a:r>
          </a:p>
          <a:p>
            <a:pPr marL="285750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If barriers prevent adoption, technology cannot be vital.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95331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E0C493C-380F-63FA-C7A8-60EF7E6428C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1840762"/>
              </p:ext>
            </p:extLst>
          </p:nvPr>
        </p:nvGraphicFramePr>
        <p:xfrm>
          <a:off x="363415" y="533451"/>
          <a:ext cx="11723077" cy="63245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69877">
                  <a:extLst>
                    <a:ext uri="{9D8B030D-6E8A-4147-A177-3AD203B41FA5}">
                      <a16:colId xmlns:a16="http://schemas.microsoft.com/office/drawing/2014/main" val="542162211"/>
                    </a:ext>
                  </a:extLst>
                </a:gridCol>
                <a:gridCol w="6553200">
                  <a:extLst>
                    <a:ext uri="{9D8B030D-6E8A-4147-A177-3AD203B41FA5}">
                      <a16:colId xmlns:a16="http://schemas.microsoft.com/office/drawing/2014/main" val="4144529252"/>
                    </a:ext>
                  </a:extLst>
                </a:gridCol>
              </a:tblGrid>
              <a:tr h="632454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1" i="0" u="sng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Rebuttal of the YES position: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GB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Technology improves efficiency?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Efficiency does not equal better care; relational care is often reduced.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Technology empowers older people?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Only digitally confident older adults benefit; many feel overwhelmed or excluded.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Technology reduces hospital admissions?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Evidence is inconsistent and often shows minimal impact (Steventon et al., 2018).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Technology supports independence?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Over-reliance can create dependency on devices rather than meaningful support networks.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GB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1" i="0" u="sng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Recommendations (Evidence-Based):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To improve outcomes: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Co-design technologies with older people (Boyle et al., 2022).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Expand digital literacy programmes (Age UK, 2024).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Invest in staff training (Skills for Care, 2022).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Strengthen ethical frameworks (Boyle, Huseb&amp; Vislapuu, 2022).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Prioritise hybrid care models combining human interaction with selective technology.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Increase funding for digital infrastructure in care homes.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Conduct long-term evaluations before national rollout.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60556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75000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A3C7DEA-BCC2-4295-8850-147993296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289949D-B9F6-468A-86FE-2694DC5AE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4DF0958-0C87-4C28-9554-2FADC788C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EC53B48-7B73-49D1-A6FD-9DBF5141E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DEDDC41-2C98-4AF1-A0EA-AEEC34827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2208F20-F93C-4530-8370-FC7818BAB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52F51E0-B50B-43EA-B6AC-C16BD29C3E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407C43B1-2D2A-0E72-BEDF-6121619EA20D}"/>
              </a:ext>
            </a:extLst>
          </p:cNvPr>
          <p:cNvSpPr txBox="1"/>
          <p:nvPr/>
        </p:nvSpPr>
        <p:spPr>
          <a:xfrm>
            <a:off x="924601" y="342395"/>
            <a:ext cx="9833548" cy="59528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Conclusion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solidFill>
                <a:schemeClr val="tx2"/>
              </a:solidFill>
              <a:effectLst/>
            </a:endParaRP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solidFill>
                <a:schemeClr val="tx2"/>
              </a:solidFill>
              <a:effectLst/>
            </a:endParaRPr>
          </a:p>
          <a:p>
            <a:pPr marL="342900" lvl="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Current evidence shows that technology does not yet play a vital role in supporting older people, mainly due to digital exclusion, usability issues, and inconsistent outcomes.</a:t>
            </a:r>
            <a:endParaRPr lang="en-US" sz="13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Real-life UK examples (2019–2024) demonstrate that many technologies - including telehealth, fall detectors, digital care plans, and AI tools - fail in practice because older adults cannot use them, staff lack training, or systems do not integrate effectively.</a:t>
            </a:r>
            <a:endParaRPr lang="en-US" sz="13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Instead of empowering older people, technology can increase anxiety, reduce human contact, and compromise autonomy, especially for those with cognitive impairments or low digital confidence.</a:t>
            </a:r>
            <a:endParaRPr lang="en-US" sz="13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These limitations highlight that person -centered, relational care remains essential, and technology should only act as a supportive tool,  not a replacement for personalised support.</a:t>
            </a:r>
            <a:endParaRPr lang="en-US" sz="13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 technology to become genuinely vital, future development must focus on co‑design with older adults, improved digital literacy, stronger ethical safeguards, and investment in infrastructure and staff training.</a:t>
            </a:r>
            <a:endParaRPr lang="en-US" sz="13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Until these barriers are addressed, technology cannot be considered vital in the care and empowerment of older people.</a:t>
            </a:r>
            <a:endParaRPr lang="en-US" sz="13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90806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E45934E-E04D-06DA-E107-FBDBC3AFCDFE}"/>
              </a:ext>
            </a:extLst>
          </p:cNvPr>
          <p:cNvSpPr txBox="1"/>
          <p:nvPr/>
        </p:nvSpPr>
        <p:spPr>
          <a:xfrm>
            <a:off x="4009292" y="844061"/>
            <a:ext cx="84757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C6F5BBB-9211-03F7-E233-14F923DEE294}"/>
              </a:ext>
            </a:extLst>
          </p:cNvPr>
          <p:cNvSpPr txBox="1"/>
          <p:nvPr/>
        </p:nvSpPr>
        <p:spPr>
          <a:xfrm>
            <a:off x="644770" y="1459157"/>
            <a:ext cx="11383107" cy="5300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Age UK Plymouth (2024)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Age UK tackles digital exclusion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https://www.ageuk.org.uk/plymouth/about-us/latest-news/articles/2024/age-uk-tackles-digital-exclusion/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3 August 2026).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Boyle, L.D., </a:t>
            </a:r>
            <a:r>
              <a:rPr lang="en-GB" sz="1200" b="0" i="0" dirty="0" err="1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Husebo</a:t>
            </a:r>
            <a:r>
              <a:rPr lang="en-GB" sz="12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B.S. and Vislapuu, M. (2022) “Promotors and barriers to the implementation and adoption of assistive technology and telecare for people with dementia and their caregivers: a systematic review of the literature,” </a:t>
            </a:r>
            <a:r>
              <a:rPr lang="en-GB" sz="1200" b="0" i="1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BMC Health Services Research</a:t>
            </a:r>
            <a:r>
              <a:rPr lang="en-GB" sz="12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22(1). Available at: </a:t>
            </a:r>
            <a:r>
              <a:rPr lang="en-GB" sz="12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https://doi.org/10.1186/s12913-022-08968-2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3 August 2026). </a:t>
            </a:r>
            <a:endParaRPr lang="en-GB" sz="1200" b="0" i="0" dirty="0">
              <a:solidFill>
                <a:srgbClr val="3A3A3A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Broadbent, E. </a:t>
            </a:r>
            <a:r>
              <a:rPr lang="en-GB" sz="1200" b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 </a:t>
            </a:r>
            <a:r>
              <a:rPr lang="en-GB" sz="12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(2016) “Benefits and problems of health-care robots in aged care settings: A comparison trial,” </a:t>
            </a:r>
            <a:r>
              <a:rPr lang="en-GB" sz="1200" b="0" i="1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Australasian journal on ageing</a:t>
            </a:r>
            <a:r>
              <a:rPr lang="en-GB" sz="12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35(1), pp. 23–29. Available at: </a:t>
            </a:r>
            <a:r>
              <a:rPr lang="en-GB" sz="12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https://doi.org/10.1111/ajag.12190</a:t>
            </a:r>
            <a:r>
              <a:rPr lang="en-GB" sz="12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(Accessed: 3 August 2026). </a:t>
            </a:r>
            <a:endParaRPr lang="en-GB" sz="1200" b="0" i="0" dirty="0">
              <a:solidFill>
                <a:srgbClr val="3A3A3A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(2023)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state of health care and adult social care in England 2022/23.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London: Care Quality Commission.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https://www.cqc.org.uk/sites/default/files/2023-10/20231020_stateofcare2223_print.pdf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5 August 2026).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Greenhalgh, T. </a:t>
            </a:r>
            <a:r>
              <a:rPr lang="en-GB" sz="1200" b="0" i="1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2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(2020) “Video consultations for COVID-19,” </a:t>
            </a:r>
            <a:r>
              <a:rPr lang="en-GB" sz="1200" b="0" i="1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BMJ (Online)</a:t>
            </a:r>
            <a:r>
              <a:rPr lang="en-GB" sz="12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368, p. m998. Available at: </a:t>
            </a:r>
            <a:r>
              <a:rPr lang="en-GB" sz="12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https://doi.org/10.1136/bmj.m998</a:t>
            </a:r>
            <a:r>
              <a:rPr lang="en-GB" sz="12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(Accessed: 3 August 2026). </a:t>
            </a:r>
            <a:endParaRPr lang="en-GB" sz="1200" b="0" i="0" dirty="0">
              <a:solidFill>
                <a:srgbClr val="3A3A3A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Helsper, E., 2021. </a:t>
            </a:r>
            <a:r>
              <a:rPr lang="en-GB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digital disconnect: The social causes and consequences of digital inequalities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SAGE Publications Ltd.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ICO (2021)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Data breach investigations in health technologies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London: ICO.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0" i="0" dirty="0" err="1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Caragiuli</a:t>
            </a:r>
            <a:r>
              <a:rPr lang="en-GB" sz="12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 </a:t>
            </a:r>
            <a:r>
              <a:rPr lang="en-GB" sz="1200" b="0" i="1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2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(2026) “An AI-driven multi-criteria decision-support system for elderly care personalisation,” </a:t>
            </a:r>
            <a:r>
              <a:rPr lang="en-GB" sz="1200" b="0" i="1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Expert Systems with Applications</a:t>
            </a:r>
            <a:r>
              <a:rPr lang="en-GB" sz="12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315. Available at: </a:t>
            </a:r>
            <a:r>
              <a:rPr lang="en-GB" sz="12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https://doi.org/10.1016/j.eswa.2026.131826</a:t>
            </a:r>
            <a:r>
              <a:rPr lang="en-GB" sz="12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(Accessed: 3 August 2026). </a:t>
            </a:r>
            <a:endParaRPr lang="en-GB" sz="1200" b="0" i="0" dirty="0">
              <a:solidFill>
                <a:srgbClr val="3A3A3A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Ćwiklicki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M., Duplaga, M. and Klich, J. (eds.) (2022)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The digital transformation of healthcare : health 4.0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Abingdon, Oxon ; Routledge.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Meiland, F.J.M. et al. (2024) ‘Technology usability for people living with dementia: Concept analysis’,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name appears in PubMed record.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https://pubmed.ncbi.nlm.nih.gov/38959053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5 August 2026).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68988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C980DA0-6BDD-CC02-DF88-A00CF6EDCD7E}"/>
              </a:ext>
            </a:extLst>
          </p:cNvPr>
          <p:cNvSpPr txBox="1"/>
          <p:nvPr/>
        </p:nvSpPr>
        <p:spPr>
          <a:xfrm>
            <a:off x="867508" y="902677"/>
            <a:ext cx="10761784" cy="36591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marR="0" lvl="0" indent="-1714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Interoperability guidance.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https://www.england.nhs.uk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5 August 2026).</a:t>
            </a:r>
          </a:p>
          <a:p>
            <a:pPr marL="171450" marR="0" lvl="0" indent="-1714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NHS England (2022) </a:t>
            </a:r>
            <a:r>
              <a:rPr kumimoji="0" lang="en-GB" sz="120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Digital transformation progress report</a:t>
            </a: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London: NHS England. </a:t>
            </a:r>
          </a:p>
          <a:p>
            <a:pPr marL="171450" marR="0" lvl="0" indent="-1714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O’Connor, S. (2019) ‘Fall detection technologies’, </a:t>
            </a:r>
            <a:r>
              <a:rPr kumimoji="0" lang="en-GB" sz="120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Journal of Long-Term Care</a:t>
            </a: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3, pp. 45–55. </a:t>
            </a:r>
          </a:p>
          <a:p>
            <a:pPr marL="171450" marR="0" lvl="0" indent="-1714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Peek, S. et al. (2014) ‘Older adults and technology acceptance’, </a:t>
            </a:r>
            <a:r>
              <a:rPr kumimoji="0" lang="en-GB" sz="120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16(3), pp. 1–12. </a:t>
            </a:r>
          </a:p>
          <a:p>
            <a:pPr marL="171450" marR="0" lvl="0" indent="-1714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Pols, J. &amp; Willems, D. (2011) ‘Telecare ethics’, </a:t>
            </a:r>
            <a:r>
              <a:rPr kumimoji="0" lang="en-GB" sz="120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Medicine, Health Care and Philosophy</a:t>
            </a: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14(3), pp. 1–10. </a:t>
            </a:r>
          </a:p>
          <a:p>
            <a:pPr marL="171450" marR="0" lvl="0" indent="-1714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Robertson, A. et al. (2021) ‘Staff attitudes to digital care’, </a:t>
            </a:r>
            <a:r>
              <a:rPr kumimoji="0" lang="en-GB" sz="120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Health Services Research</a:t>
            </a: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56(2), pp. 1–12. </a:t>
            </a:r>
          </a:p>
          <a:p>
            <a:pPr marL="171450" marR="0" lvl="0" indent="-1714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Qureshi, R. and Koo, I., 2026. A comprehensive survey of cybersecurity threats and data privacy issues in healthcare systems. </a:t>
            </a:r>
            <a:r>
              <a:rPr kumimoji="0" lang="en-GB" sz="1200" i="1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Applied Sciences</a:t>
            </a: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kumimoji="0" lang="en-GB" sz="1200" i="1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16</a:t>
            </a: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(3), p.1511.</a:t>
            </a:r>
            <a:endParaRPr kumimoji="0" lang="en-GB" sz="12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Skills for Care (2022) </a:t>
            </a:r>
            <a:r>
              <a:rPr kumimoji="0" lang="en-GB" sz="120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Digital Skills Event: Q&amp;A.</a:t>
            </a: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Leeds: Skills for Care. Available at: </a:t>
            </a: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https://www.skillsforcare.org.uk/resources/documents/Support-for-leaders-and-managers/Managing-a-service/Digital/Digital-Skills-event-QA.pdf</a:t>
            </a: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(Accessed: 5 August 2026).</a:t>
            </a:r>
          </a:p>
          <a:p>
            <a:pPr marL="171450" marR="0" lvl="0" indent="-1714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Steventon, A. et al. (2018) ‘Impact of remote monitoring’, </a:t>
            </a:r>
            <a:r>
              <a:rPr kumimoji="0" lang="en-GB" sz="120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BMJ Open</a:t>
            </a: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8(3), pp. 1–10. </a:t>
            </a:r>
          </a:p>
          <a:p>
            <a:pPr marL="171450" marR="0" lvl="0" indent="-1714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Victor, C. (2018) </a:t>
            </a:r>
            <a:r>
              <a:rPr kumimoji="0" lang="en-GB" sz="120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All the Lonely People: Loneliness in Later Life.</a:t>
            </a: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London: Age UK. Available at: </a:t>
            </a: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https://www.ageuk.org.uk/latest-press/articles/2018/october/all-the-lonely-people-report/</a:t>
            </a: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 (Accessed: 5 August 2026).</a:t>
            </a:r>
          </a:p>
        </p:txBody>
      </p:sp>
    </p:spTree>
    <p:extLst>
      <p:ext uri="{BB962C8B-B14F-4D97-AF65-F5344CB8AC3E}">
        <p14:creationId xmlns:p14="http://schemas.microsoft.com/office/powerpoint/2010/main" val="11947839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503</TotalTime>
  <Words>2238</Words>
  <Application>Microsoft Office PowerPoint</Application>
  <PresentationFormat>Widescreen</PresentationFormat>
  <Paragraphs>137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Courier New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Elena Vlasitchi (2314633)</dc:creator>
  <cp:lastModifiedBy>Elena Vlasitchi (2314633)</cp:lastModifiedBy>
  <cp:revision>2</cp:revision>
  <dcterms:created xsi:type="dcterms:W3CDTF">2026-08-05T14:33:27Z</dcterms:created>
  <dcterms:modified xsi:type="dcterms:W3CDTF">2026-08-05T22:57:02Z</dcterms:modified>
</cp:coreProperties>
</file>