
<file path=[Content_Types].xml><?xml version="1.0" encoding="utf-8"?>
<Types xmlns="http://schemas.openxmlformats.org/package/2006/content-types">
  <Default Extension="jpeg" ContentType="image/jpeg"/>
  <Default Extension="JPG" ContentType="image/.jpg"/>
  <Default Extension="png" ContentType="image/png"/>
  <Default Extension="m4a" ContentType="audio/mp4"/>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media/image2.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Lst>
  <p:sldSz cx="18288000" cy="10287000"/>
  <p:notesSz cx="6858000" cy="9144000"/>
  <p:embeddedFontLst>
    <p:embeddedFont>
      <p:font typeface="Arial Nova Bold" panose="020B0804020202020204"/>
      <p:bold r:id="rId22"/>
    </p:embeddedFont>
    <p:embeddedFont>
      <p:font typeface="Arial Nova" panose="020B0504020202020204"/>
      <p:regular r:id="rId23"/>
      <p:bold r:id="rId24"/>
      <p:italic r:id="rId25"/>
      <p:boldItalic r:id="rId26"/>
    </p:embeddedFont>
    <p:embeddedFont>
      <p:font typeface="Calibri" panose="020F0502020204030204"/>
      <p:regular r:id="rId27"/>
      <p:bold r:id="rId28"/>
      <p:italic r:id="rId29"/>
      <p:boldItalic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showGuides="1">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0" Type="http://schemas.openxmlformats.org/officeDocument/2006/relationships/font" Target="fonts/font9.fntdata"/><Relationship Id="rId3" Type="http://schemas.openxmlformats.org/officeDocument/2006/relationships/slide" Target="slides/slide1.xml"/><Relationship Id="rId29" Type="http://schemas.openxmlformats.org/officeDocument/2006/relationships/font" Target="fonts/font8.fntdata"/><Relationship Id="rId28" Type="http://schemas.openxmlformats.org/officeDocument/2006/relationships/font" Target="fonts/font7.fntdata"/><Relationship Id="rId27" Type="http://schemas.openxmlformats.org/officeDocument/2006/relationships/font" Target="fonts/font6.fntdata"/><Relationship Id="rId26" Type="http://schemas.openxmlformats.org/officeDocument/2006/relationships/font" Target="fonts/font5.fntdata"/><Relationship Id="rId25" Type="http://schemas.openxmlformats.org/officeDocument/2006/relationships/font" Target="fonts/font4.fntdata"/><Relationship Id="rId24" Type="http://schemas.openxmlformats.org/officeDocument/2006/relationships/font" Target="fonts/font3.fntdata"/><Relationship Id="rId23" Type="http://schemas.openxmlformats.org/officeDocument/2006/relationships/font" Target="fonts/font2.fntdata"/><Relationship Id="rId22" Type="http://schemas.openxmlformats.org/officeDocument/2006/relationships/font" Target="fonts/font1.fntdata"/><Relationship Id="rId21" Type="http://schemas.openxmlformats.org/officeDocument/2006/relationships/tableStyles" Target="tableStyles.xml"/><Relationship Id="rId20" Type="http://schemas.openxmlformats.org/officeDocument/2006/relationships/viewProps" Target="viewProps.xml"/><Relationship Id="rId2" Type="http://schemas.openxmlformats.org/officeDocument/2006/relationships/theme" Target="theme/theme1.xml"/><Relationship Id="rId19" Type="http://schemas.openxmlformats.org/officeDocument/2006/relationships/presProps" Target="presProps.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Hello everyone. My name is Naela Aslam, student number 2223215,  today I will be presenting my work on translating respiratory physiology into evidence-based lung cancer care planning. This presentation explores how normal gas exchange and ventilation processes underpin clinical assessment, monitoring, and treatment decisions in non-small cell lung cancer (NSCLC). I will link core physiological principles, such as ventilation–perfusion matching and oxygen diffusion, to risk stratification, diagnostic pathways, and ethical care delivery guided by NICE recommendations. The aim is to demonstrate how understanding respiratory physiology supports safer, more </a:t>
            </a:r>
            <a:r>
              <a:rPr lang="en-US" dirty="0" err="1"/>
              <a:t>personalised</a:t>
            </a:r>
            <a:r>
              <a:rPr lang="en-US" dirty="0"/>
              <a:t>, and patient-</a:t>
            </a:r>
            <a:r>
              <a:rPr lang="en-US" dirty="0" err="1"/>
              <a:t>centred</a:t>
            </a:r>
            <a:r>
              <a:rPr lang="en-US" dirty="0"/>
              <a:t> clinical decision-making in complex lung cancer management.</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follows a structured translational approach, linking respiratory physiology to evidence-based cancer care planning. Lung cancer remains one of the most significant public health burdens, accounting for a large proportion of cancer-related deaths worldwide and in the UK (Siegel et al., 2023; Corby et al., 2024). Understanding normal respiratory physiology—particularly alveolar gas exchange and pulmonary circulation—is essential because these processes are directly disrupted by non-small cell lung cancer (NSCLC). Tumour growth causes ventilation–perfusion mismatch and reduced diffusion capacity, contributing to hypoxia and symptom burden (Jeon et al., 2025).</a:t>
            </a:r>
            <a:endParaRPr lang="en-US"/>
          </a:p>
          <a:p>
            <a:endParaRPr lang="en-US"/>
          </a:p>
          <a:p>
            <a:r>
              <a:rPr lang="en-US"/>
              <a:t>Risk modelling integrates demographic and behavioural determinants such as smoking exposure, which remains the dominant risk factor for lung cancer development (Thandra et al., 2021). The care plan presented in this assessment is grounded in UK clinical guidance, specifically NICE NG122 and the National Optimal Lung Cancer Pathway, ensuring that monitoring, communication, and ethical decision-making align with national standards (NICE, 2024; NHS, 2023).</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fictional patient profile integrates demographic, lifestyle and clinical risk factors associated with non-small cell lung cancer (NSCLC). Age is a major determinant of lung cancer risk, with incidence rising significantly after 65 years in the UK population (Corby et al., 2024). The patient’s 45 pack-year smoking history is highly relevant, as tobacco exposure contributes to approximately 80–90% of lung cancer cases through chronic airway inflammation, DNA damage and carcinogenesis (Thandra et al., 2021).</a:t>
            </a:r>
            <a:endParaRPr lang="en-US"/>
          </a:p>
          <a:p>
            <a:endParaRPr lang="en-US"/>
          </a:p>
          <a:p>
            <a:r>
              <a:rPr lang="en-US"/>
              <a:t>Occupational asbestos exposure further elevates risk through synergistic carcinogenic effects, particularly in individuals with smoking histories. Comorbid COPD is clinically significant because reduced lung reserve affects treatment tolerance and prognosis. The ECOG performance status of 2 indicates the patient is ambulatory but unable to carry out work activities, highlighting reduced functional capacity. Baseline symptoms such as dyspnoea and chronic cough provide measurable clinical indicators for monitoring disease progression and evaluating response to treatment.</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links key respiratory structures directly to lung cancer progression and symptoms. Most non-small cell lung cancers originate from epithelial cells lining the bronchi, making the conducting zone central to tumour development and airway obstruction (Jeon et al., 2025). As tumours expand, airflow becomes restricted, reducing ventilation.</a:t>
            </a:r>
            <a:endParaRPr lang="en-US"/>
          </a:p>
          <a:p>
            <a:endParaRPr lang="en-US"/>
          </a:p>
          <a:p>
            <a:r>
              <a:rPr lang="en-US"/>
              <a:t>The respiratory zone—particularly the alveoli—facilitates oxygen diffusion into pulmonary capillaries. Imaging research shows lung tumours disrupt alveolar architecture, impairing diffusion and contributing to hypoxaemia (Tárnoki et al., 2024). The pleura is also clinically important; malignant pleural effusion reduces lung compliance and worsens breathlessness (NICE, 2024).</a:t>
            </a:r>
            <a:endParaRPr lang="en-US"/>
          </a:p>
          <a:p>
            <a:endParaRPr lang="en-US"/>
          </a:p>
          <a:p>
            <a:r>
              <a:rPr lang="en-US"/>
              <a:t>Lymphatic drainage through hilar and mediastinal nodes determines cancer staging and treatment planning, making anatomical knowledge essential for care planning (NICE, 2024).</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Normal respiratory physiology depends on tightly coordinated ventilation and perfusion. Efficient V/Q matching ensures oxygen reaches perfused alveoli for gas exchange. When this balance is disrupted, hypoxaemia develops, which is clinically relevant in lung cancer progression (Jeon et al., 2025). Oxygen diffusion occurs across the thin alveolar–capillary membrane, where imaging advances show that structural lung changes can significantly impair gas transfer (Tárnoki et al., 2024).</a:t>
            </a:r>
            <a:endParaRPr lang="en-US"/>
          </a:p>
          <a:p>
            <a:endParaRPr lang="en-US"/>
          </a:p>
          <a:p>
            <a:r>
              <a:rPr lang="en-US"/>
              <a:t>Respiratory mechanics are equally important. Lung compliance determines how easily lungs expand, while airway resistance affects airflow. Changes in these parameters increase the work of breathing and contribute to dyspnoea. Clinically, these physiological processes are monitored using oxygen saturation, arterial blood gas analysis, and functional capacity assessments such as exercise tolerance tests, which guide treatment decisions and disease monitoring (NICE, 2024).</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illustrates the sequence of healthy gas exchange and how it is measured clinically. Effective respiration begins with ventilation–perfusion, or V/Q matching, where airflow reaches the alveoli and is matched with pulmonary blood flow. When ventilation and perfusion are balanced, oxygen can efficiently diffuse across the alveolar–capillary membrane. In the alveoli, oxygen moves into the bloodstream while carbon dioxide diffuses out to be exhaled. Oxygen then binds to haemoglobin in red blood cells, enabling arterial oxygenation and systemic tissue delivery. Any disruption in V/Q matching, diffusion, airway resistance, or lung compliance can result in hypoxaemia. Clinically, these physiological processes are monitored using pulse oximetry (SpO₂), arterial blood gases, and exercise tolerance testing. These measurable indicators help assess respiratory function, guide oxygen therapy, and determine the need for mechanical ventilation. Understanding this physiological pathway is essential when evaluating disease progression, particularly in conditions such as lung cancer.</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Non-small cell lung cancer disrupts respiratory physiology through multiple interacting mechanisms. Tumour growth within the bronchi narrows airways, increasing resistance and causing air trapping, which contributes to breathlessness and reduced exercise tolerance (Jeon et al., 2025). As the disease progresses, tumour infiltration and alveolar collapse lead to ventilation–perfusion mismatch and refractory hypoxaemia, a key driver of disease-related morbidity (Tárnoki et al., 2024).</a:t>
            </a:r>
            <a:endParaRPr lang="en-US"/>
          </a:p>
          <a:p>
            <a:endParaRPr lang="en-US"/>
          </a:p>
          <a:p>
            <a:r>
              <a:rPr lang="en-US"/>
              <a:t>Pleural effusion, frequently associated with advanced lung cancer, reduces lung compliance and produces a restrictive breathing pattern, further worsening dyspnoea (NICE, 2024). Beyond local effects, tumour-driven inflammation and metabolic changes contribute to cancer-related fatigue and cachexia, reducing the patient’s ability to tolerate treatment (Siegel et al., 2023).</a:t>
            </a:r>
            <a:endParaRPr lang="en-US"/>
          </a:p>
          <a:p>
            <a:endParaRPr lang="en-US"/>
          </a:p>
          <a:p>
            <a:r>
              <a:rPr lang="en-US"/>
              <a:t>Understanding these mechanisms explains why oxygen saturation monitoring, symptom tracking and functional assessment are essential components of evidence-based care planning in lung cancer (NICE, 2024).</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emphasises that diagnosis and staging are central to care planning rather than isolated diagnostic steps. NICE guidelines recommend urgent referral for symptoms such as persistent cough, haemoptysis and unexplained weight loss to enable early detection (NICE, 2024). Once lung cancer is suspected, CT imaging is performed first, followed by PET-CT scanning to evaluate tumour spread and determine whether treatment aims are curative or palliative (NHS, 2023).</a:t>
            </a:r>
            <a:endParaRPr lang="en-US"/>
          </a:p>
          <a:p>
            <a:endParaRPr lang="en-US"/>
          </a:p>
          <a:p>
            <a:r>
              <a:rPr lang="en-US"/>
              <a:t>Advances in imaging technology have significantly improved tumour localisation and staging accuracy, supporting more precise treatment planning (Tárnoki et al., 2024). Tissue biopsy and molecular testing are essential because modern lung cancer treatment depends on tumour genetics. Biomarker testing helps determine eligibility for targeted therapies or immunotherapy, improving treatment personalisation and outcomes (Jeon et al., 2025).</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 outlines the primary factors influencing lung cancer risk, both non-modifiable and modifiable. Age is a key non-modifiable factor, with lung cancer risk increasing significantly in individuals over 65 years (Siegel et al., 2023). Genetic susceptibility, such as a family history of lung cancer, also plays a role.</a:t>
            </a:r>
            <a:endParaRPr lang="en-US"/>
          </a:p>
          <a:p>
            <a:endParaRPr lang="en-US"/>
          </a:p>
          <a:p>
            <a:r>
              <a:rPr lang="en-US"/>
              <a:t>Smoking is the most prominent modifiable risk factor, responsible for 80–90% of lung cancer cases, with each additional pack-year increasing the risk significantly (Thandra et al., 2021). Occupational exposure to carcinogens like asbestos and silica further elevates risk, as does long-term exposure to air pollution (NICE, 2024).</a:t>
            </a:r>
            <a:endParaRPr lang="en-US"/>
          </a:p>
          <a:p>
            <a:endParaRPr lang="en-US"/>
          </a:p>
          <a:p>
            <a:r>
              <a:rPr lang="en-US"/>
              <a:t>Comorbidities, particularly chronic obstructive pulmonary disease (COPD), compound risk by reducing pulmonary reserve, thus impairing treatment tolerance and complicating clinical management (Jeon et al., 2025). The Top 5 risk factors highlighted will directly guide the care plan in subsequent slides.</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In this slide, monitoring lung cancer patients involves continuous data tracking to guide treatment decisions and symptom management. Respiratory status is the cornerstone, with SpO₂ levels and </a:t>
            </a:r>
            <a:r>
              <a:rPr lang="en-US" dirty="0" err="1"/>
              <a:t>dyspnoea</a:t>
            </a:r>
            <a:r>
              <a:rPr lang="en-US" dirty="0"/>
              <a:t> scoring providing real-time feedback on lung function and the need for oxygen therapy (NICE, 2024). Regular lab testing (FBC, U&amp;Es, LFTs) ensures treatment safety, particularly when patients undergo chemotherapy or immunotherapy, with any abnormalities prompting treatment adjustments (NICE, 2024).</a:t>
            </a:r>
            <a:endParaRPr lang="en-US" dirty="0"/>
          </a:p>
          <a:p>
            <a:endParaRPr lang="en-US"/>
          </a:p>
          <a:p>
            <a:r>
              <a:rPr lang="en-US" dirty="0"/>
              <a:t>Imaging, particularly CT scans, helps assess </a:t>
            </a:r>
            <a:r>
              <a:rPr lang="en-US" dirty="0" err="1"/>
              <a:t>tumour</a:t>
            </a:r>
            <a:r>
              <a:rPr lang="en-US" dirty="0"/>
              <a:t> response, guiding decisions on whether to continue or change treatment protocols based on </a:t>
            </a:r>
            <a:r>
              <a:rPr lang="en-US" dirty="0" err="1"/>
              <a:t>tumour</a:t>
            </a:r>
            <a:r>
              <a:rPr lang="en-US" dirty="0"/>
              <a:t> size reduction or progression (NHS, 2023). Functional monitoring, through tools like ECOG performance status and weight/BMI tracking, helps assess overall well-being and may trigger nutritional support or dietetic intervention when necessary (Siegel et al., 2023).</a:t>
            </a:r>
            <a:endParaRPr lang="en-US" dirty="0">
              <a:ea typeface="Calibri" panose="020F0502020204030204"/>
              <a:cs typeface="Calibri" panose="020F0502020204030204"/>
            </a:endParaRPr>
          </a:p>
          <a:p>
            <a:endParaRPr lang="en-US"/>
          </a:p>
          <a:p>
            <a:r>
              <a:rPr lang="en-US" dirty="0"/>
              <a:t>This structured feedback loop ensures that the data collected is actionable, promoting timely and precise treatment decisions.</a:t>
            </a:r>
            <a:endParaRPr lang="en-US" dirty="0">
              <a:ea typeface="Calibri" panose="020F0502020204030204"/>
              <a:cs typeface="Calibri" panose="020F0502020204030204"/>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treatment strategy for lung cancer is determined by both stage and the patient’s fitness for treatment. The primary treatment intent (curative, disease control, palliative) guides the decision-making process. For early-stage disease (Stage I–II), curative surgery is often the goal, while chemotherapy and/or radiotherapy are typically used for disease control in Stage III, especially when tumours are not surgically resectable (NICE, 2024). For advanced Stage IV cancer, palliative care with chemotherapy, immunotherapy, or targeted therapies is often appropriate depending on the genetic profile and tumour markers (NHS, 2023).</a:t>
            </a:r>
            <a:endParaRPr lang="en-US"/>
          </a:p>
          <a:p>
            <a:endParaRPr lang="en-US"/>
          </a:p>
          <a:p>
            <a:r>
              <a:rPr lang="en-US"/>
              <a:t>Fit-for-treatment criteria are crucial in determining whether a patient can tolerate aggressive therapies like surgery or chemotherapy. Lung function (e.g., FEV1), ECOG performance status, and comorbidity burden (such as COPD or cardiovascular disease) are key factors in deciding the treatment approach (Siegel et al., 2023).</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slide’s evidence-based approach integrates NICE guidelines for symptom management and safety monitoring in lung cancer care, ensuring patient well-being during treatment.</a:t>
            </a:r>
            <a:endParaRPr lang="en-US"/>
          </a:p>
          <a:p>
            <a:endParaRPr lang="en-US"/>
          </a:p>
          <a:p>
            <a:r>
              <a:rPr lang="en-US"/>
              <a:t>The care plan for lung cancer patients is structured to address both the underlying disease and treatment-related complications. Breathlessness is managed with oxygen therapy, alongside non-pharmacological interventions, such as breathing exercises, and escalation criteria for when SpO₂ levels drop (NICE, 2024). Symptom control for cough and pain involves medication (opioids, corticosteroids) and regular monitoring for adverse treatment effects, which is essential to prevent unnecessary complications (NICE, 2024).</a:t>
            </a:r>
            <a:endParaRPr lang="en-US"/>
          </a:p>
          <a:p>
            <a:endParaRPr lang="en-US"/>
          </a:p>
          <a:p>
            <a:r>
              <a:rPr lang="en-US"/>
              <a:t>Fatigue and cachexia, common in advanced cancer, are addressed with nutritional support, physiotherapy, and energy conservation strategies (Siegel et al., 2023). For treatment side effects, regular monitoring for neutropenic sepsis, mucositis, and pneumonitis (from immunotherapy) is essential to ensure patient safety and treatment continuation (Jeon et al., 2025).</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Effective communication in lung cancer care extends beyond simply conveying information; it involves shared decision-making to ensure patients are fully informed about their treatment options and the risks involved (NICE, 2024). The teach-back method helps ensure understanding, especially when discussing complex treatments such as chemotherapy or immunotherapy. For smoking cessation, cultural competence is critical in framing cessation plans, recognising the patient's unique challenges (NICE, 2024).</a:t>
            </a:r>
            <a:endParaRPr lang="en-US"/>
          </a:p>
          <a:p>
            <a:endParaRPr lang="en-US"/>
          </a:p>
          <a:p>
            <a:r>
              <a:rPr lang="en-US"/>
              <a:t>Ethically, obtaining informed consent for high-risk therapies is essential, especially for advanced treatments such as immunotherapy. Patients’ capacity to consent must be assessed and documented, ensuring compliance with legal and ethical standards (NICE, 2024).</a:t>
            </a:r>
            <a:endParaRPr lang="en-US"/>
          </a:p>
          <a:p>
            <a:endParaRPr lang="en-US"/>
          </a:p>
          <a:p>
            <a:r>
              <a:rPr lang="en-US"/>
              <a:t>For patients with advanced lung cancer, Advance Care Planning (ACP) becomes essential, including anticipatory medications and end-of-life service coordination to manage symptoms and provide support for both patients and carers (Siegel et al., 2023). This comprehensive approach ensures that patient care remains ethical and patient-centred.</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conclusion emphasizes the key elements that must be integrated into lung cancer care for optimal patient outcomes. Understanding lung cancer pathophysiology allows clinicians to tailor interventions at each stage of disease progression. Risk stratification helps identify patients most at risk for severe complications, while evidence-based treatment pathways guide clinical decisions for curative or palliative goals (NICE, 2024).</a:t>
            </a:r>
            <a:endParaRPr lang="en-US"/>
          </a:p>
          <a:p>
            <a:endParaRPr lang="en-US"/>
          </a:p>
          <a:p>
            <a:r>
              <a:rPr lang="en-US"/>
              <a:t>Ongoing monitoring, coupled with open communication through shared decision-making, ensures that patients are engaged and informed throughout the treatment process. Ethical considerations, especially concerning high-risk therapies and end-of-life care, must always be incorporated in a patient-centred manner (Siegel et al., 2023). Finally, advance care planning (ACP) becomes critical for patients with advanced disease to manage symptoms and provide support for both patients and carers.</a:t>
            </a:r>
            <a:endParaRPr lang="en-US"/>
          </a:p>
          <a:p>
            <a:endParaRPr lang="en-US"/>
          </a:p>
          <a:p>
            <a:r>
              <a:rPr lang="en-US"/>
              <a:t>This holistic, evidence-driven approach is critical in managing lung cancer effectively, addressing both the biological and emotional aspects of care.</a:t>
            </a:r>
            <a:endParaRPr lang="en-US"/>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notesSlide" Target="../notesSlides/notesSlide1.xml"/><Relationship Id="rId7" Type="http://schemas.openxmlformats.org/officeDocument/2006/relationships/slideLayout" Target="../slideLayouts/slideLayout7.xml"/><Relationship Id="rId6" Type="http://schemas.openxmlformats.org/officeDocument/2006/relationships/image" Target="../media/image4.png"/><Relationship Id="rId5" Type="http://schemas.microsoft.com/office/2007/relationships/media" Target="../media/media1.m4a"/><Relationship Id="rId4" Type="http://schemas.openxmlformats.org/officeDocument/2006/relationships/audio" Target="../media/media1.m4a"/><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notesSlide" Target="../notesSlides/notesSlide2.xml"/><Relationship Id="rId7" Type="http://schemas.openxmlformats.org/officeDocument/2006/relationships/slideLayout" Target="../slideLayouts/slideLayout7.xml"/><Relationship Id="rId6" Type="http://schemas.openxmlformats.org/officeDocument/2006/relationships/image" Target="../media/image4.png"/><Relationship Id="rId5" Type="http://schemas.microsoft.com/office/2007/relationships/media" Target="../media/media2.m4a"/><Relationship Id="rId4" Type="http://schemas.openxmlformats.org/officeDocument/2006/relationships/audio" Target="../media/media2.m4a"/><Relationship Id="rId3" Type="http://schemas.openxmlformats.org/officeDocument/2006/relationships/image" Target="../media/image5.png"/><Relationship Id="rId2" Type="http://schemas.openxmlformats.org/officeDocument/2006/relationships/image" Target="../media/image2.svg"/><Relationship Id="rId1"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7" Type="http://schemas.openxmlformats.org/officeDocument/2006/relationships/slideLayout" Target="../slideLayouts/slideLayout7.xml"/><Relationship Id="rId6" Type="http://schemas.openxmlformats.org/officeDocument/2006/relationships/image" Target="../media/image4.png"/><Relationship Id="rId5" Type="http://schemas.microsoft.com/office/2007/relationships/media" Target="../media/media3.m4a"/><Relationship Id="rId4" Type="http://schemas.openxmlformats.org/officeDocument/2006/relationships/audio" Target="../media/media3.m4a"/><Relationship Id="rId3" Type="http://schemas.openxmlformats.org/officeDocument/2006/relationships/image" Target="../media/image6.png"/><Relationship Id="rId2" Type="http://schemas.openxmlformats.org/officeDocument/2006/relationships/image" Target="../media/image2.svg"/><Relationship Id="rId1"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notesSlide" Target="../notesSlides/notesSlide4.xml"/><Relationship Id="rId7" Type="http://schemas.openxmlformats.org/officeDocument/2006/relationships/slideLayout" Target="../slideLayouts/slideLayout7.xml"/><Relationship Id="rId6" Type="http://schemas.openxmlformats.org/officeDocument/2006/relationships/image" Target="../media/image4.png"/><Relationship Id="rId5" Type="http://schemas.microsoft.com/office/2007/relationships/media" Target="../media/media4.m4a"/><Relationship Id="rId4" Type="http://schemas.openxmlformats.org/officeDocument/2006/relationships/audio" Target="../media/media4.m4a"/><Relationship Id="rId3"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s>
</file>

<file path=ppt/slides/_rels/slide5.xml.rels><?xml version="1.0" encoding="UTF-8" standalone="yes"?>
<Relationships xmlns="http://schemas.openxmlformats.org/package/2006/relationships"><Relationship Id="rId7" Type="http://schemas.openxmlformats.org/officeDocument/2006/relationships/notesSlide" Target="../notesSlides/notesSlide5.xml"/><Relationship Id="rId6" Type="http://schemas.openxmlformats.org/officeDocument/2006/relationships/slideLayout" Target="../slideLayouts/slideLayout7.xml"/><Relationship Id="rId5" Type="http://schemas.openxmlformats.org/officeDocument/2006/relationships/image" Target="../media/image4.png"/><Relationship Id="rId4" Type="http://schemas.microsoft.com/office/2007/relationships/media" Target="../media/media5.m4a"/><Relationship Id="rId3" Type="http://schemas.openxmlformats.org/officeDocument/2006/relationships/audio" Target="../media/media5.m4a"/><Relationship Id="rId2" Type="http://schemas.openxmlformats.org/officeDocument/2006/relationships/image" Target="../media/image2.svg"/><Relationship Id="rId1" Type="http://schemas.openxmlformats.org/officeDocument/2006/relationships/image" Target="../media/image1.png"/></Relationships>
</file>

<file path=ppt/slides/_rels/slide6.xml.rels><?xml version="1.0" encoding="UTF-8" standalone="yes"?>
<Relationships xmlns="http://schemas.openxmlformats.org/package/2006/relationships"><Relationship Id="rId6" Type="http://schemas.openxmlformats.org/officeDocument/2006/relationships/notesSlide" Target="../notesSlides/notesSlide6.xml"/><Relationship Id="rId5" Type="http://schemas.openxmlformats.org/officeDocument/2006/relationships/slideLayout" Target="../slideLayouts/slideLayout7.xml"/><Relationship Id="rId4" Type="http://schemas.openxmlformats.org/officeDocument/2006/relationships/image" Target="../media/image4.png"/><Relationship Id="rId3" Type="http://schemas.microsoft.com/office/2007/relationships/media" Target="../media/media6.m4a"/><Relationship Id="rId2" Type="http://schemas.openxmlformats.org/officeDocument/2006/relationships/audio" Target="../media/media6.m4a"/><Relationship Id="rId1" Type="http://schemas.openxmlformats.org/officeDocument/2006/relationships/image" Target="../media/image8.png"/></Relationships>
</file>

<file path=ppt/slides/_rels/slide7.xml.rels><?xml version="1.0" encoding="UTF-8" standalone="yes"?>
<Relationships xmlns="http://schemas.openxmlformats.org/package/2006/relationships"><Relationship Id="rId7" Type="http://schemas.openxmlformats.org/officeDocument/2006/relationships/notesSlide" Target="../notesSlides/notesSlide7.xml"/><Relationship Id="rId6" Type="http://schemas.openxmlformats.org/officeDocument/2006/relationships/slideLayout" Target="../slideLayouts/slideLayout7.xml"/><Relationship Id="rId5" Type="http://schemas.openxmlformats.org/officeDocument/2006/relationships/image" Target="../media/image4.png"/><Relationship Id="rId4" Type="http://schemas.microsoft.com/office/2007/relationships/media" Target="../media/media7.m4a"/><Relationship Id="rId3" Type="http://schemas.openxmlformats.org/officeDocument/2006/relationships/audio" Target="../media/media7.m4a"/><Relationship Id="rId2" Type="http://schemas.openxmlformats.org/officeDocument/2006/relationships/image" Target="../media/image10.png"/><Relationship Id="rId1" Type="http://schemas.openxmlformats.org/officeDocument/2006/relationships/image" Target="../media/image9.png"/></Relationships>
</file>

<file path=ppt/slides/_rels/slide8.xml.rels><?xml version="1.0" encoding="UTF-8" standalone="yes"?>
<Relationships xmlns="http://schemas.openxmlformats.org/package/2006/relationships"><Relationship Id="rId6" Type="http://schemas.openxmlformats.org/officeDocument/2006/relationships/notesSlide" Target="../notesSlides/notesSlide8.xml"/><Relationship Id="rId5" Type="http://schemas.openxmlformats.org/officeDocument/2006/relationships/slideLayout" Target="../slideLayouts/slideLayout7.xml"/><Relationship Id="rId4" Type="http://schemas.openxmlformats.org/officeDocument/2006/relationships/image" Target="../media/image4.png"/><Relationship Id="rId3" Type="http://schemas.microsoft.com/office/2007/relationships/media" Target="../media/media8.m4a"/><Relationship Id="rId2" Type="http://schemas.openxmlformats.org/officeDocument/2006/relationships/audio" Target="../media/media8.m4a"/><Relationship Id="rId1" Type="http://schemas.openxmlformats.org/officeDocument/2006/relationships/image" Target="../media/image11.png"/></Relationships>
</file>

<file path=ppt/slides/_rels/slide9.xml.rels><?xml version="1.0" encoding="UTF-8" standalone="yes"?>
<Relationships xmlns="http://schemas.openxmlformats.org/package/2006/relationships"><Relationship Id="rId6" Type="http://schemas.openxmlformats.org/officeDocument/2006/relationships/notesSlide" Target="../notesSlides/notesSlide9.xml"/><Relationship Id="rId5" Type="http://schemas.openxmlformats.org/officeDocument/2006/relationships/slideLayout" Target="../slideLayouts/slideLayout7.xml"/><Relationship Id="rId4" Type="http://schemas.openxmlformats.org/officeDocument/2006/relationships/image" Target="../media/image4.png"/><Relationship Id="rId3" Type="http://schemas.microsoft.com/office/2007/relationships/media" Target="../media/media9.m4a"/><Relationship Id="rId2" Type="http://schemas.openxmlformats.org/officeDocument/2006/relationships/audio" Target="../media/media9.m4a"/><Relationship Id="rId1" Type="http://schemas.openxmlformats.org/officeDocument/2006/relationships/image" Target="../media/image12.png"/></Relationships>
</file>

<file path=ppt/slides/_rels/slide10.xml.rels><?xml version="1.0" encoding="UTF-8" standalone="yes"?>
<Relationships xmlns="http://schemas.openxmlformats.org/package/2006/relationships"><Relationship Id="rId6" Type="http://schemas.openxmlformats.org/officeDocument/2006/relationships/notesSlide" Target="../notesSlides/notesSlide10.xml"/><Relationship Id="rId5" Type="http://schemas.openxmlformats.org/officeDocument/2006/relationships/slideLayout" Target="../slideLayouts/slideLayout7.xml"/><Relationship Id="rId4" Type="http://schemas.openxmlformats.org/officeDocument/2006/relationships/image" Target="../media/image4.png"/><Relationship Id="rId3" Type="http://schemas.microsoft.com/office/2007/relationships/media" Target="../media/media10.m4a"/><Relationship Id="rId2" Type="http://schemas.openxmlformats.org/officeDocument/2006/relationships/audio" Target="../media/media10.m4a"/><Relationship Id="rId1" Type="http://schemas.openxmlformats.org/officeDocument/2006/relationships/image" Target="../media/image13.png"/></Relationships>
</file>

<file path=ppt/slides/_rels/slide11.xml.rels><?xml version="1.0" encoding="UTF-8" standalone="yes"?>
<Relationships xmlns="http://schemas.openxmlformats.org/package/2006/relationships"><Relationship Id="rId6" Type="http://schemas.openxmlformats.org/officeDocument/2006/relationships/notesSlide" Target="../notesSlides/notesSlide11.xml"/><Relationship Id="rId5" Type="http://schemas.openxmlformats.org/officeDocument/2006/relationships/slideLayout" Target="../slideLayouts/slideLayout7.xml"/><Relationship Id="rId4" Type="http://schemas.openxmlformats.org/officeDocument/2006/relationships/image" Target="../media/image4.png"/><Relationship Id="rId3" Type="http://schemas.microsoft.com/office/2007/relationships/media" Target="../media/media11.m4a"/><Relationship Id="rId2" Type="http://schemas.openxmlformats.org/officeDocument/2006/relationships/audio" Target="../media/media11.m4a"/><Relationship Id="rId1" Type="http://schemas.openxmlformats.org/officeDocument/2006/relationships/image" Target="../media/image14.png"/></Relationships>
</file>

<file path=ppt/slides/_rels/slide12.xml.rels><?xml version="1.0" encoding="UTF-8" standalone="yes"?>
<Relationships xmlns="http://schemas.openxmlformats.org/package/2006/relationships"><Relationship Id="rId6" Type="http://schemas.openxmlformats.org/officeDocument/2006/relationships/notesSlide" Target="../notesSlides/notesSlide12.xml"/><Relationship Id="rId5" Type="http://schemas.openxmlformats.org/officeDocument/2006/relationships/slideLayout" Target="../slideLayouts/slideLayout7.xml"/><Relationship Id="rId4" Type="http://schemas.openxmlformats.org/officeDocument/2006/relationships/image" Target="../media/image4.png"/><Relationship Id="rId3" Type="http://schemas.microsoft.com/office/2007/relationships/media" Target="../media/media12.m4a"/><Relationship Id="rId2" Type="http://schemas.openxmlformats.org/officeDocument/2006/relationships/audio" Target="../media/media12.m4a"/><Relationship Id="rId1" Type="http://schemas.openxmlformats.org/officeDocument/2006/relationships/image" Target="../media/image15.png"/></Relationships>
</file>

<file path=ppt/slides/_rels/slide13.xml.rels><?xml version="1.0" encoding="UTF-8" standalone="yes"?>
<Relationships xmlns="http://schemas.openxmlformats.org/package/2006/relationships"><Relationship Id="rId6" Type="http://schemas.openxmlformats.org/officeDocument/2006/relationships/notesSlide" Target="../notesSlides/notesSlide13.xml"/><Relationship Id="rId5" Type="http://schemas.openxmlformats.org/officeDocument/2006/relationships/slideLayout" Target="../slideLayouts/slideLayout7.xml"/><Relationship Id="rId4" Type="http://schemas.openxmlformats.org/officeDocument/2006/relationships/image" Target="../media/image4.png"/><Relationship Id="rId3" Type="http://schemas.microsoft.com/office/2007/relationships/media" Target="../media/media13.m4a"/><Relationship Id="rId2" Type="http://schemas.openxmlformats.org/officeDocument/2006/relationships/audio" Target="../media/media13.m4a"/><Relationship Id="rId1" Type="http://schemas.openxmlformats.org/officeDocument/2006/relationships/image" Target="../media/image16.png"/></Relationships>
</file>

<file path=ppt/slides/_rels/slide14.xml.rels><?xml version="1.0" encoding="UTF-8" standalone="yes"?>
<Relationships xmlns="http://schemas.openxmlformats.org/package/2006/relationships"><Relationship Id="rId7" Type="http://schemas.openxmlformats.org/officeDocument/2006/relationships/notesSlide" Target="../notesSlides/notesSlide14.xml"/><Relationship Id="rId6" Type="http://schemas.openxmlformats.org/officeDocument/2006/relationships/slideLayout" Target="../slideLayouts/slideLayout7.xml"/><Relationship Id="rId5" Type="http://schemas.openxmlformats.org/officeDocument/2006/relationships/image" Target="../media/image4.png"/><Relationship Id="rId4" Type="http://schemas.microsoft.com/office/2007/relationships/media" Target="../media/media14.m4a"/><Relationship Id="rId3" Type="http://schemas.openxmlformats.org/officeDocument/2006/relationships/audio" Target="../media/media14.m4a"/><Relationship Id="rId2" Type="http://schemas.openxmlformats.org/officeDocument/2006/relationships/image" Target="../media/image2.svg"/><Relationship Id="rId1" Type="http://schemas.openxmlformats.org/officeDocument/2006/relationships/image" Target="../media/image1.png"/></Relationships>
</file>

<file path=ppt/slides/_rels/slide15.xml.rels><?xml version="1.0" encoding="UTF-8" standalone="yes"?>
<Relationships xmlns="http://schemas.openxmlformats.org/package/2006/relationships"><Relationship Id="rId9" Type="http://schemas.openxmlformats.org/officeDocument/2006/relationships/hyperlink" Target="https://www.ncbi.nlm.nih.gov/books/NBK576879/" TargetMode="External"/><Relationship Id="rId8" Type="http://schemas.openxmlformats.org/officeDocument/2006/relationships/hyperlink" Target="https://www.england.nhs.uk/ourwork/clinical-policy/respiratory-disease/" TargetMode="External"/><Relationship Id="rId7" Type="http://schemas.openxmlformats.org/officeDocument/2006/relationships/hyperlink" Target="https://rmpartners.nhs.uk/wp-content/uploads/2023/07/National-Optimal-Lung-Cancer-Pathway-3.0-1.pdf" TargetMode="External"/><Relationship Id="rId6" Type="http://schemas.openxmlformats.org/officeDocument/2006/relationships/hyperlink" Target="https://pubmed.ncbi.nlm.nih.gov/24378917/" TargetMode="External"/><Relationship Id="rId5" Type="http://schemas.openxmlformats.org/officeDocument/2006/relationships/hyperlink" Target="https://pmc.ncbi.nlm.nih.gov/articles/PMC11937135/" TargetMode="External"/><Relationship Id="rId4" Type="http://schemas.openxmlformats.org/officeDocument/2006/relationships/hyperlink" Target="https://bmjopen.bmj.com/content/bmjopen/14/6/e086736.full.pdf" TargetMode="External"/><Relationship Id="rId3" Type="http://schemas.openxmlformats.org/officeDocument/2006/relationships/hyperlink" Target="https://pmc.ncbi.nlm.nih.gov/articles/PMC11484731/" TargetMode="External"/><Relationship Id="rId2" Type="http://schemas.openxmlformats.org/officeDocument/2006/relationships/image" Target="../media/image2.svg"/><Relationship Id="rId17" Type="http://schemas.openxmlformats.org/officeDocument/2006/relationships/slideLayout" Target="../slideLayouts/slideLayout7.xml"/><Relationship Id="rId16" Type="http://schemas.openxmlformats.org/officeDocument/2006/relationships/hyperlink" Target="https://www.asthmaandlung.org.uk/conditions/copd-chronic-obstructive-pulmonary-disease/world-copd-day/delayed-diagnosis-unequal-care" TargetMode="External"/><Relationship Id="rId15" Type="http://schemas.openxmlformats.org/officeDocument/2006/relationships/hyperlink" Target="https://pubmed.ncbi.nlm.nih.gov/37909877/" TargetMode="External"/><Relationship Id="rId14" Type="http://schemas.openxmlformats.org/officeDocument/2006/relationships/hyperlink" Target="https://pmc.ncbi.nlm.nih.gov/articles/PMC8063897/" TargetMode="External"/><Relationship Id="rId13" Type="http://schemas.openxmlformats.org/officeDocument/2006/relationships/hyperlink" Target="https://publications.ersnet.org/content/breathe/20/1/230176" TargetMode="External"/><Relationship Id="rId12" Type="http://schemas.openxmlformats.org/officeDocument/2006/relationships/hyperlink" Target="https://pubmed.ncbi.nlm.nih.gov/36633525/" TargetMode="External"/><Relationship Id="rId11" Type="http://schemas.openxmlformats.org/officeDocument/2006/relationships/hyperlink" Target="https://www.ncbi.nlm.nih.gov/pmc/articles/PMC5435098/" TargetMode="External"/><Relationship Id="rId10" Type="http://schemas.openxmlformats.org/officeDocument/2006/relationships/hyperlink" Target="https://www.nice.org.uk/guidance/ng122/resources/lung-cancer-diagnosis-and-management-pdf-66141655525573" TargetMode="External"/><Relationship Id="rId1"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087600" y="0"/>
            <a:ext cx="3200400" cy="10287000"/>
            <a:chOff x="0" y="0"/>
            <a:chExt cx="4267200" cy="13716000"/>
          </a:xfrm>
        </p:grpSpPr>
        <p:sp>
          <p:nvSpPr>
            <p:cNvPr id="3" name="Freeform 3"/>
            <p:cNvSpPr/>
            <p:nvPr/>
          </p:nvSpPr>
          <p:spPr>
            <a:xfrm>
              <a:off x="0" y="0"/>
              <a:ext cx="4267200" cy="13716000"/>
            </a:xfrm>
            <a:custGeom>
              <a:avLst/>
              <a:gdLst/>
              <a:ahLst/>
              <a:cxnLst/>
              <a:rect l="l" t="t" r="r" b="b"/>
              <a:pathLst>
                <a:path w="4267200" h="13716000">
                  <a:moveTo>
                    <a:pt x="0" y="0"/>
                  </a:moveTo>
                  <a:lnTo>
                    <a:pt x="4267200" y="0"/>
                  </a:lnTo>
                  <a:lnTo>
                    <a:pt x="4267200" y="13716000"/>
                  </a:lnTo>
                  <a:lnTo>
                    <a:pt x="0" y="13716000"/>
                  </a:lnTo>
                  <a:close/>
                </a:path>
              </a:pathLst>
            </a:custGeom>
            <a:gradFill rotWithShape="1">
              <a:gsLst>
                <a:gs pos="0">
                  <a:srgbClr val="47D2BA">
                    <a:alpha val="100000"/>
                  </a:srgbClr>
                </a:gs>
                <a:gs pos="44000">
                  <a:srgbClr val="3DB9BF">
                    <a:alpha val="100000"/>
                  </a:srgbClr>
                </a:gs>
                <a:gs pos="67000">
                  <a:srgbClr val="30A7C0">
                    <a:alpha val="100000"/>
                  </a:srgbClr>
                </a:gs>
                <a:gs pos="100000">
                  <a:srgbClr val="0387B7">
                    <a:alpha val="100000"/>
                  </a:srgbClr>
                </a:gs>
              </a:gsLst>
              <a:lin ang="5400000"/>
            </a:gradFill>
          </p:spPr>
        </p:sp>
      </p:grpSp>
      <p:sp>
        <p:nvSpPr>
          <p:cNvPr id="4" name="Freeform 4" descr="One solid circle, one ring, and one circle filled with diagonal lines"/>
          <p:cNvSpPr/>
          <p:nvPr/>
        </p:nvSpPr>
        <p:spPr>
          <a:xfrm>
            <a:off x="15087599" y="5143500"/>
            <a:ext cx="3200400" cy="5140773"/>
          </a:xfrm>
          <a:custGeom>
            <a:avLst/>
            <a:gdLst/>
            <a:ahLst/>
            <a:cxnLst/>
            <a:rect l="l" t="t" r="r" b="b"/>
            <a:pathLst>
              <a:path w="3200400" h="5140773">
                <a:moveTo>
                  <a:pt x="0" y="0"/>
                </a:moveTo>
                <a:lnTo>
                  <a:pt x="3200399" y="0"/>
                </a:lnTo>
                <a:lnTo>
                  <a:pt x="3200399" y="5140773"/>
                </a:lnTo>
                <a:lnTo>
                  <a:pt x="0" y="5140773"/>
                </a:lnTo>
                <a:lnTo>
                  <a:pt x="0" y="0"/>
                </a:lnTo>
                <a:close/>
              </a:path>
            </a:pathLst>
          </a:custGeom>
          <a:blipFill>
            <a:blip r:embed="rId1">
              <a:extLst>
                <a:ext uri="{96DAC541-7B7A-43D3-8B79-37D633B846F1}">
                  <asvg:svgBlip xmlns:asvg="http://schemas.microsoft.com/office/drawing/2016/SVG/main" r:embed="rId2"/>
                </a:ext>
              </a:extLst>
            </a:blip>
            <a:stretch>
              <a:fillRect l="-66965" r="-47323" b="-33405"/>
            </a:stretch>
          </a:blipFill>
        </p:spPr>
      </p:sp>
      <p:grpSp>
        <p:nvGrpSpPr>
          <p:cNvPr id="5" name="Group 5"/>
          <p:cNvGrpSpPr/>
          <p:nvPr/>
        </p:nvGrpSpPr>
        <p:grpSpPr>
          <a:xfrm>
            <a:off x="-19050" y="5248666"/>
            <a:ext cx="15087600" cy="2328862"/>
            <a:chOff x="0" y="0"/>
            <a:chExt cx="20116800" cy="3105150"/>
          </a:xfrm>
        </p:grpSpPr>
        <p:sp>
          <p:nvSpPr>
            <p:cNvPr id="6" name="Freeform 6"/>
            <p:cNvSpPr/>
            <p:nvPr/>
          </p:nvSpPr>
          <p:spPr>
            <a:xfrm>
              <a:off x="0" y="0"/>
              <a:ext cx="20116800" cy="3105150"/>
            </a:xfrm>
            <a:custGeom>
              <a:avLst/>
              <a:gdLst/>
              <a:ahLst/>
              <a:cxnLst/>
              <a:rect l="l" t="t" r="r" b="b"/>
              <a:pathLst>
                <a:path w="20116800" h="3105150">
                  <a:moveTo>
                    <a:pt x="0" y="0"/>
                  </a:moveTo>
                  <a:lnTo>
                    <a:pt x="20116800" y="0"/>
                  </a:lnTo>
                  <a:lnTo>
                    <a:pt x="20116800" y="3105150"/>
                  </a:lnTo>
                  <a:lnTo>
                    <a:pt x="0" y="3105150"/>
                  </a:lnTo>
                  <a:close/>
                </a:path>
              </a:pathLst>
            </a:custGeom>
            <a:solidFill>
              <a:srgbClr val="FFFFFF"/>
            </a:solidFill>
          </p:spPr>
        </p:sp>
      </p:grpSp>
      <p:grpSp>
        <p:nvGrpSpPr>
          <p:cNvPr id="7" name="Group 7"/>
          <p:cNvGrpSpPr/>
          <p:nvPr/>
        </p:nvGrpSpPr>
        <p:grpSpPr>
          <a:xfrm>
            <a:off x="0" y="6842784"/>
            <a:ext cx="15087600" cy="3546786"/>
            <a:chOff x="0" y="0"/>
            <a:chExt cx="20116800" cy="4729048"/>
          </a:xfrm>
        </p:grpSpPr>
        <p:sp>
          <p:nvSpPr>
            <p:cNvPr id="8" name="Freeform 8"/>
            <p:cNvSpPr/>
            <p:nvPr/>
          </p:nvSpPr>
          <p:spPr>
            <a:xfrm>
              <a:off x="0" y="0"/>
              <a:ext cx="20116800" cy="4729099"/>
            </a:xfrm>
            <a:custGeom>
              <a:avLst/>
              <a:gdLst/>
              <a:ahLst/>
              <a:cxnLst/>
              <a:rect l="l" t="t" r="r" b="b"/>
              <a:pathLst>
                <a:path w="20116800" h="4729099">
                  <a:moveTo>
                    <a:pt x="0" y="0"/>
                  </a:moveTo>
                  <a:lnTo>
                    <a:pt x="20116800" y="0"/>
                  </a:lnTo>
                  <a:lnTo>
                    <a:pt x="20116800" y="4729099"/>
                  </a:lnTo>
                  <a:lnTo>
                    <a:pt x="0" y="4729099"/>
                  </a:lnTo>
                  <a:close/>
                </a:path>
              </a:pathLst>
            </a:custGeom>
            <a:solidFill>
              <a:srgbClr val="D9D9D9"/>
            </a:solidFill>
          </p:spPr>
        </p:sp>
      </p:grpSp>
      <p:grpSp>
        <p:nvGrpSpPr>
          <p:cNvPr id="9" name="Group 9"/>
          <p:cNvGrpSpPr/>
          <p:nvPr/>
        </p:nvGrpSpPr>
        <p:grpSpPr>
          <a:xfrm>
            <a:off x="233798" y="7423180"/>
            <a:ext cx="14834752" cy="3481153"/>
            <a:chOff x="0" y="-316121"/>
            <a:chExt cx="19779669" cy="4641537"/>
          </a:xfrm>
        </p:grpSpPr>
        <p:sp>
          <p:nvSpPr>
            <p:cNvPr id="10" name="Freeform 10"/>
            <p:cNvSpPr/>
            <p:nvPr/>
          </p:nvSpPr>
          <p:spPr>
            <a:xfrm>
              <a:off x="0" y="0"/>
              <a:ext cx="19779669" cy="4325416"/>
            </a:xfrm>
            <a:custGeom>
              <a:avLst/>
              <a:gdLst/>
              <a:ahLst/>
              <a:cxnLst/>
              <a:rect l="l" t="t" r="r" b="b"/>
              <a:pathLst>
                <a:path w="19779669" h="4325416">
                  <a:moveTo>
                    <a:pt x="0" y="0"/>
                  </a:moveTo>
                  <a:lnTo>
                    <a:pt x="19779669" y="0"/>
                  </a:lnTo>
                  <a:lnTo>
                    <a:pt x="19779669" y="4325416"/>
                  </a:lnTo>
                  <a:lnTo>
                    <a:pt x="0" y="4325416"/>
                  </a:lnTo>
                  <a:close/>
                </a:path>
              </a:pathLst>
            </a:custGeom>
          </p:spPr>
        </p:sp>
        <p:sp>
          <p:nvSpPr>
            <p:cNvPr id="11" name="TextBox 11"/>
            <p:cNvSpPr txBox="1"/>
            <p:nvPr/>
          </p:nvSpPr>
          <p:spPr>
            <a:xfrm>
              <a:off x="0" y="-316121"/>
              <a:ext cx="19779669" cy="4353991"/>
            </a:xfrm>
            <a:prstGeom prst="rect">
              <a:avLst/>
            </a:prstGeom>
          </p:spPr>
          <p:txBody>
            <a:bodyPr lIns="0" tIns="0" rIns="0" bIns="0" rtlCol="0" anchor="t"/>
            <a:lstStyle/>
            <a:p>
              <a:pPr algn="ctr">
                <a:lnSpc>
                  <a:spcPts val="3725"/>
                </a:lnSpc>
              </a:pPr>
              <a:r>
                <a:rPr lang="en-US" sz="2900" b="1">
                  <a:solidFill>
                    <a:srgbClr val="000000"/>
                  </a:solidFill>
                  <a:latin typeface="Arial Nova Bold" panose="020B0804020202020204"/>
                  <a:ea typeface="Arial Nova Bold" panose="020B0804020202020204"/>
                  <a:cs typeface="Arial Nova Bold" panose="020B0804020202020204"/>
                  <a:sym typeface="Arial Nova Bold" panose="020B0804020202020204"/>
                </a:rPr>
                <a:t>Mechanistic Care Planning for NSCLC: Translating Respiratory Physiology into Risk-Stratified Monitoring and Ethical Care Delivery</a:t>
              </a:r>
              <a:endParaRPr lang="en-US" sz="29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725"/>
                </a:lnSpc>
              </a:pPr>
              <a:endParaRPr lang="en-US" sz="29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725"/>
                </a:lnSpc>
              </a:pPr>
              <a:r>
                <a:rPr lang="en-US" sz="2900" b="1">
                  <a:solidFill>
                    <a:srgbClr val="000000"/>
                  </a:solidFill>
                  <a:latin typeface="Arial Nova Bold" panose="020B0804020202020204"/>
                  <a:ea typeface="Arial Nova Bold" panose="020B0804020202020204"/>
                  <a:cs typeface="Arial Nova Bold" panose="020B0804020202020204"/>
                  <a:sym typeface="Arial Nova Bold" panose="020B0804020202020204"/>
                </a:rPr>
                <a:t> Name: Naela Aslam</a:t>
              </a:r>
              <a:endParaRPr lang="en-US" sz="29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725"/>
                </a:lnSpc>
              </a:pPr>
              <a:r>
                <a:rPr lang="en-US" sz="2900" b="1">
                  <a:solidFill>
                    <a:srgbClr val="000000"/>
                  </a:solidFill>
                  <a:latin typeface="Arial Nova Bold" panose="020B0804020202020204"/>
                  <a:ea typeface="Arial Nova Bold" panose="020B0804020202020204"/>
                  <a:cs typeface="Arial Nova Bold" panose="020B0804020202020204"/>
                  <a:sym typeface="Arial Nova Bold" panose="020B0804020202020204"/>
                </a:rPr>
                <a:t>Student Number: 2223215</a:t>
              </a:r>
              <a:endParaRPr lang="en-US" sz="29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725"/>
                </a:lnSpc>
              </a:pPr>
              <a:r>
                <a:rPr lang="en-US" sz="2850" b="1" dirty="0" err="1">
                  <a:solidFill>
                    <a:srgbClr val="000000"/>
                  </a:solidFill>
                  <a:latin typeface="Arial Nova Bold" panose="020B0804020202020204"/>
                  <a:ea typeface="Arial Nova Bold" panose="020B0804020202020204"/>
                  <a:cs typeface="Arial Nova Bold" panose="020B0804020202020204"/>
                  <a:sym typeface="Arial Nova Bold" panose="020B0804020202020204"/>
                </a:rPr>
                <a:t>Programme</a:t>
              </a:r>
              <a:r>
                <a:rPr lang="en-US" sz="2850" b="1" dirty="0">
                  <a:solidFill>
                    <a:srgbClr val="000000"/>
                  </a:solidFill>
                  <a:latin typeface="Arial Nova Bold" panose="020B0804020202020204"/>
                  <a:ea typeface="Arial Nova Bold" panose="020B0804020202020204"/>
                  <a:cs typeface="Arial Nova Bold" panose="020B0804020202020204"/>
                  <a:sym typeface="Arial Nova Bold" panose="020B0804020202020204"/>
                </a:rPr>
                <a:t>: Physiology</a:t>
              </a:r>
              <a:endParaRPr lang="en-US" sz="2850" b="1" dirty="0" err="1">
                <a:solidFill>
                  <a:srgbClr val="000000"/>
                </a:solidFill>
                <a:latin typeface="Arial Nova Bold" panose="020B0804020202020204"/>
                <a:ea typeface="Arial Nova Bold" panose="020B0804020202020204"/>
                <a:cs typeface="Arial Nova Bold" panose="020B0804020202020204"/>
              </a:endParaRPr>
            </a:p>
          </p:txBody>
        </p:sp>
      </p:grpSp>
      <p:sp>
        <p:nvSpPr>
          <p:cNvPr id="12" name="Freeform 12"/>
          <p:cNvSpPr/>
          <p:nvPr/>
        </p:nvSpPr>
        <p:spPr>
          <a:xfrm>
            <a:off x="-19050" y="-881126"/>
            <a:ext cx="15087600" cy="8023812"/>
          </a:xfrm>
          <a:custGeom>
            <a:avLst/>
            <a:gdLst/>
            <a:ahLst/>
            <a:cxnLst/>
            <a:rect l="l" t="t" r="r" b="b"/>
            <a:pathLst>
              <a:path w="15087600" h="8023812">
                <a:moveTo>
                  <a:pt x="0" y="0"/>
                </a:moveTo>
                <a:lnTo>
                  <a:pt x="15087600" y="0"/>
                </a:lnTo>
                <a:lnTo>
                  <a:pt x="15087600" y="8023812"/>
                </a:lnTo>
                <a:lnTo>
                  <a:pt x="0" y="8023812"/>
                </a:lnTo>
                <a:lnTo>
                  <a:pt x="0" y="0"/>
                </a:lnTo>
                <a:close/>
              </a:path>
            </a:pathLst>
          </a:custGeom>
          <a:blipFill>
            <a:blip r:embed="rId3"/>
            <a:stretch>
              <a:fillRect l="-1226" t="-3407" b="-3407"/>
            </a:stretch>
          </a:blipFill>
        </p:spPr>
      </p:sp>
      <p:pic>
        <p:nvPicPr>
          <p:cNvPr id="14" name="slide 1">
            <a:hlinkClick r:id="" action="ppaction://media"/>
          </p:cNvPr>
          <p:cNvPicPr>
            <a:picLocks noChangeAspect="1"/>
          </p:cNvPicPr>
          <p:nvPr>
            <a:audioFile r:link="rId4"/>
            <p:extLst>
              <p:ext uri="{DAA4B4D4-6D71-4841-9C94-3DE7FCFB9230}">
                <p14:media xmlns:p14="http://schemas.microsoft.com/office/powerpoint/2010/main" r:embed="rId5"/>
              </p:ext>
            </p:extLst>
          </p:nvPr>
        </p:nvPicPr>
        <p:blipFill>
          <a:blip r:embed="rId6"/>
          <a:stretch>
            <a:fillRect/>
          </a:stretch>
        </p:blipFill>
        <p:spPr>
          <a:xfrm>
            <a:off x="17168064" y="9177847"/>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4"/>
                                        </p:tgtEl>
                                      </p:cBhvr>
                                    </p:cmd>
                                  </p:childTnLst>
                                </p:cTn>
                              </p:par>
                            </p:childTnLst>
                          </p:cTn>
                        </p:par>
                      </p:childTnLst>
                    </p:cTn>
                  </p:par>
                </p:childTnLst>
              </p:cTn>
              <p:nextCondLst>
                <p:cond evt="onClick" delay="0">
                  <p:tgtEl>
                    <p:spTgt spid="14"/>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4959012" cy="2128838"/>
            <a:chOff x="0" y="0"/>
            <a:chExt cx="19945350" cy="2838450"/>
          </a:xfrm>
        </p:grpSpPr>
        <p:sp>
          <p:nvSpPr>
            <p:cNvPr id="3" name="Freeform 3"/>
            <p:cNvSpPr/>
            <p:nvPr/>
          </p:nvSpPr>
          <p:spPr>
            <a:xfrm>
              <a:off x="0" y="0"/>
              <a:ext cx="19945350" cy="2838450"/>
            </a:xfrm>
            <a:custGeom>
              <a:avLst/>
              <a:gdLst/>
              <a:ahLst/>
              <a:cxnLst/>
              <a:rect l="l" t="t" r="r" b="b"/>
              <a:pathLst>
                <a:path w="19945350" h="2838450">
                  <a:moveTo>
                    <a:pt x="0" y="0"/>
                  </a:moveTo>
                  <a:lnTo>
                    <a:pt x="19945350" y="0"/>
                  </a:lnTo>
                  <a:lnTo>
                    <a:pt x="19945350" y="2838450"/>
                  </a:lnTo>
                  <a:lnTo>
                    <a:pt x="0" y="2838450"/>
                  </a:lnTo>
                  <a:close/>
                </a:path>
              </a:pathLst>
            </a:custGeom>
            <a:solidFill>
              <a:srgbClr val="D9D9D9"/>
            </a:solidFill>
          </p:spPr>
        </p:sp>
      </p:grpSp>
      <p:grpSp>
        <p:nvGrpSpPr>
          <p:cNvPr id="4" name="Group 4"/>
          <p:cNvGrpSpPr/>
          <p:nvPr/>
        </p:nvGrpSpPr>
        <p:grpSpPr>
          <a:xfrm>
            <a:off x="15087600" y="0"/>
            <a:ext cx="3200400" cy="10287000"/>
            <a:chOff x="0" y="0"/>
            <a:chExt cx="4267200" cy="13716000"/>
          </a:xfrm>
        </p:grpSpPr>
        <p:sp>
          <p:nvSpPr>
            <p:cNvPr id="5" name="Freeform 5"/>
            <p:cNvSpPr/>
            <p:nvPr/>
          </p:nvSpPr>
          <p:spPr>
            <a:xfrm>
              <a:off x="0" y="0"/>
              <a:ext cx="4267200" cy="13716000"/>
            </a:xfrm>
            <a:custGeom>
              <a:avLst/>
              <a:gdLst/>
              <a:ahLst/>
              <a:cxnLst/>
              <a:rect l="l" t="t" r="r" b="b"/>
              <a:pathLst>
                <a:path w="4267200" h="13716000">
                  <a:moveTo>
                    <a:pt x="0" y="0"/>
                  </a:moveTo>
                  <a:lnTo>
                    <a:pt x="4267200" y="0"/>
                  </a:lnTo>
                  <a:lnTo>
                    <a:pt x="4267200" y="13716000"/>
                  </a:lnTo>
                  <a:lnTo>
                    <a:pt x="0" y="13716000"/>
                  </a:lnTo>
                  <a:close/>
                </a:path>
              </a:pathLst>
            </a:custGeom>
            <a:gradFill rotWithShape="1">
              <a:gsLst>
                <a:gs pos="0">
                  <a:srgbClr val="47D2BA">
                    <a:alpha val="100000"/>
                  </a:srgbClr>
                </a:gs>
                <a:gs pos="44000">
                  <a:srgbClr val="3DB9BF">
                    <a:alpha val="100000"/>
                  </a:srgbClr>
                </a:gs>
                <a:gs pos="67000">
                  <a:srgbClr val="30A7C0">
                    <a:alpha val="100000"/>
                  </a:srgbClr>
                </a:gs>
                <a:gs pos="100000">
                  <a:srgbClr val="0387B7">
                    <a:alpha val="100000"/>
                  </a:srgbClr>
                </a:gs>
              </a:gsLst>
              <a:lin ang="5400000"/>
            </a:gradFill>
          </p:spPr>
        </p:sp>
      </p:grpSp>
      <p:sp>
        <p:nvSpPr>
          <p:cNvPr id="6" name="Freeform 6" descr="One solid circle, one ring, and one circle filled with diagonal lines"/>
          <p:cNvSpPr/>
          <p:nvPr/>
        </p:nvSpPr>
        <p:spPr>
          <a:xfrm>
            <a:off x="15087599" y="5143500"/>
            <a:ext cx="3200400" cy="5140773"/>
          </a:xfrm>
          <a:custGeom>
            <a:avLst/>
            <a:gdLst/>
            <a:ahLst/>
            <a:cxnLst/>
            <a:rect l="l" t="t" r="r" b="b"/>
            <a:pathLst>
              <a:path w="3200400" h="5140773">
                <a:moveTo>
                  <a:pt x="0" y="0"/>
                </a:moveTo>
                <a:lnTo>
                  <a:pt x="3200399" y="0"/>
                </a:lnTo>
                <a:lnTo>
                  <a:pt x="3200399" y="5140773"/>
                </a:lnTo>
                <a:lnTo>
                  <a:pt x="0" y="5140773"/>
                </a:lnTo>
                <a:lnTo>
                  <a:pt x="0" y="0"/>
                </a:lnTo>
                <a:close/>
              </a:path>
            </a:pathLst>
          </a:custGeom>
          <a:blipFill>
            <a:blip r:embed="rId1">
              <a:extLst>
                <a:ext uri="{96DAC541-7B7A-43D3-8B79-37D633B846F1}">
                  <asvg:svgBlip xmlns:asvg="http://schemas.microsoft.com/office/drawing/2016/SVG/main" r:embed="rId2"/>
                </a:ext>
              </a:extLst>
            </a:blip>
            <a:stretch>
              <a:fillRect l="-66965" r="-47323" b="-33405"/>
            </a:stretch>
          </a:blipFill>
        </p:spPr>
      </p:sp>
      <p:grpSp>
        <p:nvGrpSpPr>
          <p:cNvPr id="7" name="Group 7"/>
          <p:cNvGrpSpPr/>
          <p:nvPr/>
        </p:nvGrpSpPr>
        <p:grpSpPr>
          <a:xfrm>
            <a:off x="-85728" y="0"/>
            <a:ext cx="18373726" cy="10367271"/>
            <a:chOff x="0" y="0"/>
            <a:chExt cx="24498302" cy="13823028"/>
          </a:xfrm>
        </p:grpSpPr>
        <p:sp>
          <p:nvSpPr>
            <p:cNvPr id="8" name="Freeform 8"/>
            <p:cNvSpPr/>
            <p:nvPr/>
          </p:nvSpPr>
          <p:spPr>
            <a:xfrm>
              <a:off x="0" y="0"/>
              <a:ext cx="24498300" cy="13823062"/>
            </a:xfrm>
            <a:custGeom>
              <a:avLst/>
              <a:gdLst/>
              <a:ahLst/>
              <a:cxnLst/>
              <a:rect l="l" t="t" r="r" b="b"/>
              <a:pathLst>
                <a:path w="24498300" h="13823062">
                  <a:moveTo>
                    <a:pt x="57150" y="0"/>
                  </a:moveTo>
                  <a:lnTo>
                    <a:pt x="24441150" y="0"/>
                  </a:lnTo>
                  <a:cubicBezTo>
                    <a:pt x="24472773" y="0"/>
                    <a:pt x="24498300" y="25527"/>
                    <a:pt x="24498300" y="57150"/>
                  </a:cubicBezTo>
                  <a:lnTo>
                    <a:pt x="24498300" y="13765912"/>
                  </a:lnTo>
                  <a:cubicBezTo>
                    <a:pt x="24498300" y="13797535"/>
                    <a:pt x="24472773" y="13823062"/>
                    <a:pt x="24441150" y="13823062"/>
                  </a:cubicBezTo>
                  <a:lnTo>
                    <a:pt x="57150" y="13823062"/>
                  </a:lnTo>
                  <a:cubicBezTo>
                    <a:pt x="25527" y="13823062"/>
                    <a:pt x="0" y="13797535"/>
                    <a:pt x="0" y="13765912"/>
                  </a:cubicBezTo>
                  <a:lnTo>
                    <a:pt x="0" y="57150"/>
                  </a:lnTo>
                  <a:cubicBezTo>
                    <a:pt x="0" y="25527"/>
                    <a:pt x="25527" y="0"/>
                    <a:pt x="57150" y="0"/>
                  </a:cubicBezTo>
                  <a:moveTo>
                    <a:pt x="57150" y="114300"/>
                  </a:moveTo>
                  <a:lnTo>
                    <a:pt x="57150" y="57150"/>
                  </a:lnTo>
                  <a:lnTo>
                    <a:pt x="114300" y="57150"/>
                  </a:lnTo>
                  <a:lnTo>
                    <a:pt x="114300" y="13765912"/>
                  </a:lnTo>
                  <a:lnTo>
                    <a:pt x="57150" y="13765912"/>
                  </a:lnTo>
                  <a:lnTo>
                    <a:pt x="57150" y="13708762"/>
                  </a:lnTo>
                  <a:lnTo>
                    <a:pt x="24441150" y="13708762"/>
                  </a:lnTo>
                  <a:lnTo>
                    <a:pt x="24441150" y="13765912"/>
                  </a:lnTo>
                  <a:lnTo>
                    <a:pt x="24384000" y="13765912"/>
                  </a:lnTo>
                  <a:lnTo>
                    <a:pt x="24384000" y="57150"/>
                  </a:lnTo>
                  <a:lnTo>
                    <a:pt x="24441150" y="57150"/>
                  </a:lnTo>
                  <a:lnTo>
                    <a:pt x="24441150" y="114300"/>
                  </a:lnTo>
                  <a:lnTo>
                    <a:pt x="57150" y="114300"/>
                  </a:lnTo>
                  <a:close/>
                </a:path>
              </a:pathLst>
            </a:custGeom>
            <a:solidFill>
              <a:srgbClr val="FFFFFF"/>
            </a:solidFill>
          </p:spPr>
        </p:sp>
      </p:grpSp>
      <p:grpSp>
        <p:nvGrpSpPr>
          <p:cNvPr id="9" name="Group 9"/>
          <p:cNvGrpSpPr/>
          <p:nvPr/>
        </p:nvGrpSpPr>
        <p:grpSpPr>
          <a:xfrm>
            <a:off x="421482" y="629250"/>
            <a:ext cx="15381224" cy="1638580"/>
            <a:chOff x="0" y="0"/>
            <a:chExt cx="20508298" cy="2184774"/>
          </a:xfrm>
        </p:grpSpPr>
        <p:sp>
          <p:nvSpPr>
            <p:cNvPr id="10" name="Freeform 10"/>
            <p:cNvSpPr/>
            <p:nvPr/>
          </p:nvSpPr>
          <p:spPr>
            <a:xfrm>
              <a:off x="0" y="0"/>
              <a:ext cx="20508297" cy="2184774"/>
            </a:xfrm>
            <a:custGeom>
              <a:avLst/>
              <a:gdLst/>
              <a:ahLst/>
              <a:cxnLst/>
              <a:rect l="l" t="t" r="r" b="b"/>
              <a:pathLst>
                <a:path w="20508297" h="2184774">
                  <a:moveTo>
                    <a:pt x="0" y="0"/>
                  </a:moveTo>
                  <a:lnTo>
                    <a:pt x="20508297" y="0"/>
                  </a:lnTo>
                  <a:lnTo>
                    <a:pt x="20508297" y="2184774"/>
                  </a:lnTo>
                  <a:lnTo>
                    <a:pt x="0" y="2184774"/>
                  </a:lnTo>
                  <a:close/>
                </a:path>
              </a:pathLst>
            </a:custGeom>
          </p:spPr>
        </p:sp>
        <p:sp>
          <p:nvSpPr>
            <p:cNvPr id="11" name="TextBox 11"/>
            <p:cNvSpPr txBox="1"/>
            <p:nvPr/>
          </p:nvSpPr>
          <p:spPr>
            <a:xfrm>
              <a:off x="0" y="-38100"/>
              <a:ext cx="20508298" cy="2222874"/>
            </a:xfrm>
            <a:prstGeom prst="rect">
              <a:avLst/>
            </a:prstGeom>
          </p:spPr>
          <p:txBody>
            <a:bodyPr lIns="0" tIns="0" rIns="0" bIns="0" rtlCol="0" anchor="t"/>
            <a:lstStyle/>
            <a:p>
              <a:pPr algn="ctr">
                <a:lnSpc>
                  <a:spcPts val="6165"/>
                </a:lnSpc>
              </a:pPr>
              <a:r>
                <a:rPr lang="en-US" sz="4800" b="1">
                  <a:solidFill>
                    <a:srgbClr val="000000"/>
                  </a:solidFill>
                  <a:latin typeface="Arial Nova Bold" panose="020B0804020202020204"/>
                  <a:ea typeface="Arial Nova Bold" panose="020B0804020202020204"/>
                  <a:cs typeface="Arial Nova Bold" panose="020B0804020202020204"/>
                  <a:sym typeface="Arial Nova Bold" panose="020B0804020202020204"/>
                </a:rPr>
                <a:t>Respiratory Physiology to Evidence-Based Lung Cancer Care</a:t>
              </a:r>
              <a:endParaRPr lang="en-US" sz="48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p:txBody>
        </p:sp>
      </p:grpSp>
      <p:grpSp>
        <p:nvGrpSpPr>
          <p:cNvPr id="12" name="Group 12"/>
          <p:cNvGrpSpPr/>
          <p:nvPr/>
        </p:nvGrpSpPr>
        <p:grpSpPr>
          <a:xfrm>
            <a:off x="421482" y="2897583"/>
            <a:ext cx="11125885" cy="6290592"/>
            <a:chOff x="0" y="0"/>
            <a:chExt cx="14834514" cy="8387456"/>
          </a:xfrm>
        </p:grpSpPr>
        <p:sp>
          <p:nvSpPr>
            <p:cNvPr id="13" name="Freeform 13"/>
            <p:cNvSpPr/>
            <p:nvPr/>
          </p:nvSpPr>
          <p:spPr>
            <a:xfrm>
              <a:off x="0" y="0"/>
              <a:ext cx="14834513" cy="8387456"/>
            </a:xfrm>
            <a:custGeom>
              <a:avLst/>
              <a:gdLst/>
              <a:ahLst/>
              <a:cxnLst/>
              <a:rect l="l" t="t" r="r" b="b"/>
              <a:pathLst>
                <a:path w="14834513" h="8387456">
                  <a:moveTo>
                    <a:pt x="0" y="0"/>
                  </a:moveTo>
                  <a:lnTo>
                    <a:pt x="14834513" y="0"/>
                  </a:lnTo>
                  <a:lnTo>
                    <a:pt x="14834513" y="8387456"/>
                  </a:lnTo>
                  <a:lnTo>
                    <a:pt x="0" y="8387456"/>
                  </a:lnTo>
                  <a:close/>
                </a:path>
              </a:pathLst>
            </a:custGeom>
          </p:spPr>
        </p:sp>
        <p:sp>
          <p:nvSpPr>
            <p:cNvPr id="14" name="TextBox 14"/>
            <p:cNvSpPr txBox="1"/>
            <p:nvPr/>
          </p:nvSpPr>
          <p:spPr>
            <a:xfrm>
              <a:off x="0" y="-57150"/>
              <a:ext cx="14834514" cy="8444606"/>
            </a:xfrm>
            <a:prstGeom prst="rect">
              <a:avLst/>
            </a:prstGeom>
          </p:spPr>
          <p:txBody>
            <a:bodyPr lIns="0" tIns="0" rIns="0" bIns="0" rtlCol="0" anchor="t"/>
            <a:lstStyle/>
            <a:p>
              <a:pPr algn="l">
                <a:lnSpc>
                  <a:spcPts val="4200"/>
                </a:lnSpc>
              </a:pPr>
              <a:r>
                <a:rPr lang="en-US" sz="3000">
                  <a:solidFill>
                    <a:srgbClr val="000000"/>
                  </a:solidFill>
                  <a:latin typeface="Arial Nova" panose="020B0504020202020204"/>
                  <a:ea typeface="Arial Nova" panose="020B0504020202020204"/>
                  <a:cs typeface="Arial Nova" panose="020B0504020202020204"/>
                  <a:sym typeface="Arial Nova" panose="020B0504020202020204"/>
                </a:rPr>
                <a:t>Lung cancer is one of the major causes of cancer-related death in the UK and the rest of the world (Siegel et al., 2023; Corby et al., 2024).</a:t>
              </a:r>
              <a:endParaRPr lang="en-US" sz="3000">
                <a:solidFill>
                  <a:srgbClr val="000000"/>
                </a:solidFill>
                <a:latin typeface="Arial Nova" panose="020B0504020202020204"/>
                <a:ea typeface="Arial Nova" panose="020B0504020202020204"/>
                <a:cs typeface="Arial Nova" panose="020B0504020202020204"/>
                <a:sym typeface="Arial Nova" panose="020B0504020202020204"/>
              </a:endParaRPr>
            </a:p>
            <a:p>
              <a:pPr marL="647700" lvl="1" indent="-323850" algn="l">
                <a:lnSpc>
                  <a:spcPts val="4200"/>
                </a:lnSpc>
                <a:buFont typeface="Arial" panose="020B0604020202020204"/>
                <a:buChar char="•"/>
              </a:pPr>
              <a:r>
                <a:rPr lang="en-US" sz="3000">
                  <a:solidFill>
                    <a:srgbClr val="000000"/>
                  </a:solidFill>
                  <a:latin typeface="Arial Nova" panose="020B0504020202020204"/>
                  <a:ea typeface="Arial Nova" panose="020B0504020202020204"/>
                  <a:cs typeface="Arial Nova" panose="020B0504020202020204"/>
                  <a:sym typeface="Arial Nova" panose="020B0504020202020204"/>
                </a:rPr>
                <a:t> (a) Standard respiratory physiology: alveolar gas exchange and pulmonary circulation support oxygen supply.</a:t>
              </a:r>
              <a:endParaRPr lang="en-US" sz="3000">
                <a:solidFill>
                  <a:srgbClr val="000000"/>
                </a:solidFill>
                <a:latin typeface="Arial Nova" panose="020B0504020202020204"/>
                <a:ea typeface="Arial Nova" panose="020B0504020202020204"/>
                <a:cs typeface="Arial Nova" panose="020B0504020202020204"/>
                <a:sym typeface="Arial Nova" panose="020B0504020202020204"/>
              </a:endParaRPr>
            </a:p>
            <a:p>
              <a:pPr marL="647700" lvl="1" indent="-323850" algn="l">
                <a:lnSpc>
                  <a:spcPts val="4200"/>
                </a:lnSpc>
                <a:buFont typeface="Arial" panose="020B0604020202020204"/>
                <a:buChar char="•"/>
              </a:pPr>
              <a:r>
                <a:rPr lang="en-US" sz="3000">
                  <a:solidFill>
                    <a:srgbClr val="000000"/>
                  </a:solidFill>
                  <a:latin typeface="Arial Nova" panose="020B0504020202020204"/>
                  <a:ea typeface="Arial Nova" panose="020B0504020202020204"/>
                  <a:cs typeface="Arial Nova" panose="020B0504020202020204"/>
                  <a:sym typeface="Arial Nova" panose="020B0504020202020204"/>
                </a:rPr>
                <a:t> (b) NSCLC interferes with the ventilation and perfusion balance and diffusion capacity (Jeon et al., 2025).</a:t>
              </a:r>
              <a:endParaRPr lang="en-US" sz="3000">
                <a:solidFill>
                  <a:srgbClr val="000000"/>
                </a:solidFill>
                <a:latin typeface="Arial Nova" panose="020B0504020202020204"/>
                <a:ea typeface="Arial Nova" panose="020B0504020202020204"/>
                <a:cs typeface="Arial Nova" panose="020B0504020202020204"/>
                <a:sym typeface="Arial Nova" panose="020B0504020202020204"/>
              </a:endParaRPr>
            </a:p>
            <a:p>
              <a:pPr marL="647700" lvl="1" indent="-323850" algn="l">
                <a:lnSpc>
                  <a:spcPts val="4200"/>
                </a:lnSpc>
                <a:buFont typeface="Arial" panose="020B0604020202020204"/>
                <a:buChar char="•"/>
              </a:pPr>
              <a:r>
                <a:rPr lang="en-US" sz="3000">
                  <a:solidFill>
                    <a:srgbClr val="000000"/>
                  </a:solidFill>
                  <a:latin typeface="Arial Nova" panose="020B0504020202020204"/>
                  <a:ea typeface="Arial Nova" panose="020B0504020202020204"/>
                  <a:cs typeface="Arial Nova" panose="020B0504020202020204"/>
                  <a:sym typeface="Arial Nova" panose="020B0504020202020204"/>
                </a:rPr>
                <a:t> (c) Risk modelling combines the exposure to smoking and demographic components (Thandra et al., 2021).</a:t>
              </a:r>
              <a:endParaRPr lang="en-US" sz="3000">
                <a:solidFill>
                  <a:srgbClr val="000000"/>
                </a:solidFill>
                <a:latin typeface="Arial Nova" panose="020B0504020202020204"/>
                <a:ea typeface="Arial Nova" panose="020B0504020202020204"/>
                <a:cs typeface="Arial Nova" panose="020B0504020202020204"/>
                <a:sym typeface="Arial Nova" panose="020B0504020202020204"/>
              </a:endParaRPr>
            </a:p>
            <a:p>
              <a:pPr marL="1295400" lvl="2" indent="-431800" algn="l">
                <a:lnSpc>
                  <a:spcPts val="4200"/>
                </a:lnSpc>
                <a:buFont typeface="Arial" panose="020B0604020202020204"/>
                <a:buChar char="⚬"/>
              </a:pPr>
              <a:r>
                <a:rPr lang="en-US" sz="3000">
                  <a:solidFill>
                    <a:srgbClr val="000000"/>
                  </a:solidFill>
                  <a:latin typeface="Arial Nova" panose="020B0504020202020204"/>
                  <a:ea typeface="Arial Nova" panose="020B0504020202020204"/>
                  <a:cs typeface="Arial Nova" panose="020B0504020202020204"/>
                  <a:sym typeface="Arial Nova" panose="020B0504020202020204"/>
                </a:rPr>
                <a:t> (d) Care planning in accordance with NICE NG122 and the National Optimal Lung Cancer Pathway (NICE, 2024; NHS, 2023).</a:t>
              </a:r>
              <a:endParaRPr lang="en-US" sz="3000">
                <a:solidFill>
                  <a:srgbClr val="000000"/>
                </a:solidFill>
                <a:latin typeface="Arial Nova" panose="020B0504020202020204"/>
                <a:ea typeface="Arial Nova" panose="020B0504020202020204"/>
                <a:cs typeface="Arial Nova" panose="020B0504020202020204"/>
                <a:sym typeface="Arial Nova" panose="020B0504020202020204"/>
              </a:endParaRPr>
            </a:p>
          </p:txBody>
        </p:sp>
      </p:grpSp>
      <p:sp>
        <p:nvSpPr>
          <p:cNvPr id="15" name="Freeform 15"/>
          <p:cNvSpPr/>
          <p:nvPr/>
        </p:nvSpPr>
        <p:spPr>
          <a:xfrm>
            <a:off x="11547367" y="3298836"/>
            <a:ext cx="6574402" cy="4618517"/>
          </a:xfrm>
          <a:custGeom>
            <a:avLst/>
            <a:gdLst/>
            <a:ahLst/>
            <a:cxnLst/>
            <a:rect l="l" t="t" r="r" b="b"/>
            <a:pathLst>
              <a:path w="6574402" h="4618517">
                <a:moveTo>
                  <a:pt x="0" y="0"/>
                </a:moveTo>
                <a:lnTo>
                  <a:pt x="6574403" y="0"/>
                </a:lnTo>
                <a:lnTo>
                  <a:pt x="6574403" y="4618518"/>
                </a:lnTo>
                <a:lnTo>
                  <a:pt x="0" y="4618518"/>
                </a:lnTo>
                <a:lnTo>
                  <a:pt x="0" y="0"/>
                </a:lnTo>
                <a:close/>
              </a:path>
            </a:pathLst>
          </a:custGeom>
          <a:blipFill>
            <a:blip r:embed="rId3"/>
            <a:stretch>
              <a:fillRect/>
            </a:stretch>
          </a:blipFill>
        </p:spPr>
      </p:sp>
      <p:pic>
        <p:nvPicPr>
          <p:cNvPr id="16" name="slide 2">
            <a:hlinkClick r:id="" action="ppaction://media"/>
          </p:cNvPr>
          <p:cNvPicPr>
            <a:picLocks noChangeAspect="1"/>
          </p:cNvPicPr>
          <p:nvPr>
            <a:audioFile r:link="rId4"/>
            <p:extLst>
              <p:ext uri="{DAA4B4D4-6D71-4841-9C94-3DE7FCFB9230}">
                <p14:media xmlns:p14="http://schemas.microsoft.com/office/powerpoint/2010/main" r:embed="rId5"/>
              </p:ext>
            </p:extLst>
          </p:nvPr>
        </p:nvPicPr>
        <p:blipFill>
          <a:blip r:embed="rId6"/>
          <a:stretch>
            <a:fillRect/>
          </a:stretch>
        </p:blipFill>
        <p:spPr>
          <a:xfrm>
            <a:off x="17038667" y="9199413"/>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nextCondLst>
                <p:cond evt="onClick" delay="0">
                  <p:tgtEl>
                    <p:spTgt spid="16"/>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4959012" cy="2128838"/>
            <a:chOff x="0" y="0"/>
            <a:chExt cx="19945350" cy="2838450"/>
          </a:xfrm>
        </p:grpSpPr>
        <p:sp>
          <p:nvSpPr>
            <p:cNvPr id="3" name="Freeform 3"/>
            <p:cNvSpPr/>
            <p:nvPr/>
          </p:nvSpPr>
          <p:spPr>
            <a:xfrm>
              <a:off x="0" y="0"/>
              <a:ext cx="19945350" cy="2838450"/>
            </a:xfrm>
            <a:custGeom>
              <a:avLst/>
              <a:gdLst/>
              <a:ahLst/>
              <a:cxnLst/>
              <a:rect l="l" t="t" r="r" b="b"/>
              <a:pathLst>
                <a:path w="19945350" h="2838450">
                  <a:moveTo>
                    <a:pt x="0" y="0"/>
                  </a:moveTo>
                  <a:lnTo>
                    <a:pt x="19945350" y="0"/>
                  </a:lnTo>
                  <a:lnTo>
                    <a:pt x="19945350" y="2838450"/>
                  </a:lnTo>
                  <a:lnTo>
                    <a:pt x="0" y="2838450"/>
                  </a:lnTo>
                  <a:close/>
                </a:path>
              </a:pathLst>
            </a:custGeom>
            <a:solidFill>
              <a:srgbClr val="D9D9D9"/>
            </a:solidFill>
          </p:spPr>
        </p:sp>
      </p:grpSp>
      <p:grpSp>
        <p:nvGrpSpPr>
          <p:cNvPr id="4" name="Group 4"/>
          <p:cNvGrpSpPr/>
          <p:nvPr/>
        </p:nvGrpSpPr>
        <p:grpSpPr>
          <a:xfrm>
            <a:off x="15087600" y="0"/>
            <a:ext cx="3200400" cy="10287000"/>
            <a:chOff x="0" y="0"/>
            <a:chExt cx="4267200" cy="13716000"/>
          </a:xfrm>
        </p:grpSpPr>
        <p:sp>
          <p:nvSpPr>
            <p:cNvPr id="5" name="Freeform 5"/>
            <p:cNvSpPr/>
            <p:nvPr/>
          </p:nvSpPr>
          <p:spPr>
            <a:xfrm>
              <a:off x="0" y="0"/>
              <a:ext cx="4267200" cy="13716000"/>
            </a:xfrm>
            <a:custGeom>
              <a:avLst/>
              <a:gdLst/>
              <a:ahLst/>
              <a:cxnLst/>
              <a:rect l="l" t="t" r="r" b="b"/>
              <a:pathLst>
                <a:path w="4267200" h="13716000">
                  <a:moveTo>
                    <a:pt x="0" y="0"/>
                  </a:moveTo>
                  <a:lnTo>
                    <a:pt x="4267200" y="0"/>
                  </a:lnTo>
                  <a:lnTo>
                    <a:pt x="4267200" y="13716000"/>
                  </a:lnTo>
                  <a:lnTo>
                    <a:pt x="0" y="13716000"/>
                  </a:lnTo>
                  <a:close/>
                </a:path>
              </a:pathLst>
            </a:custGeom>
            <a:gradFill rotWithShape="1">
              <a:gsLst>
                <a:gs pos="0">
                  <a:srgbClr val="47D2BA">
                    <a:alpha val="100000"/>
                  </a:srgbClr>
                </a:gs>
                <a:gs pos="44000">
                  <a:srgbClr val="3DB9BF">
                    <a:alpha val="100000"/>
                  </a:srgbClr>
                </a:gs>
                <a:gs pos="67000">
                  <a:srgbClr val="30A7C0">
                    <a:alpha val="100000"/>
                  </a:srgbClr>
                </a:gs>
                <a:gs pos="100000">
                  <a:srgbClr val="0387B7">
                    <a:alpha val="100000"/>
                  </a:srgbClr>
                </a:gs>
              </a:gsLst>
              <a:lin ang="5400000"/>
            </a:gradFill>
          </p:spPr>
        </p:sp>
      </p:grpSp>
      <p:sp>
        <p:nvSpPr>
          <p:cNvPr id="6" name="Freeform 6" descr="One solid circle, one ring, and one circle filled with diagonal lines"/>
          <p:cNvSpPr/>
          <p:nvPr/>
        </p:nvSpPr>
        <p:spPr>
          <a:xfrm>
            <a:off x="15087599" y="5143500"/>
            <a:ext cx="3200400" cy="5140773"/>
          </a:xfrm>
          <a:custGeom>
            <a:avLst/>
            <a:gdLst/>
            <a:ahLst/>
            <a:cxnLst/>
            <a:rect l="l" t="t" r="r" b="b"/>
            <a:pathLst>
              <a:path w="3200400" h="5140773">
                <a:moveTo>
                  <a:pt x="0" y="0"/>
                </a:moveTo>
                <a:lnTo>
                  <a:pt x="3200399" y="0"/>
                </a:lnTo>
                <a:lnTo>
                  <a:pt x="3200399" y="5140773"/>
                </a:lnTo>
                <a:lnTo>
                  <a:pt x="0" y="5140773"/>
                </a:lnTo>
                <a:lnTo>
                  <a:pt x="0" y="0"/>
                </a:lnTo>
                <a:close/>
              </a:path>
            </a:pathLst>
          </a:custGeom>
          <a:blipFill>
            <a:blip r:embed="rId1">
              <a:extLst>
                <a:ext uri="{96DAC541-7B7A-43D3-8B79-37D633B846F1}">
                  <asvg:svgBlip xmlns:asvg="http://schemas.microsoft.com/office/drawing/2016/SVG/main" r:embed="rId2"/>
                </a:ext>
              </a:extLst>
            </a:blip>
            <a:stretch>
              <a:fillRect l="-66965" r="-47323" b="-33405"/>
            </a:stretch>
          </a:blipFill>
        </p:spPr>
      </p:sp>
      <p:grpSp>
        <p:nvGrpSpPr>
          <p:cNvPr id="7" name="Group 7"/>
          <p:cNvGrpSpPr/>
          <p:nvPr/>
        </p:nvGrpSpPr>
        <p:grpSpPr>
          <a:xfrm>
            <a:off x="0" y="25646"/>
            <a:ext cx="18373726" cy="10367271"/>
            <a:chOff x="0" y="0"/>
            <a:chExt cx="24498302" cy="13823028"/>
          </a:xfrm>
        </p:grpSpPr>
        <p:sp>
          <p:nvSpPr>
            <p:cNvPr id="8" name="Freeform 8"/>
            <p:cNvSpPr/>
            <p:nvPr/>
          </p:nvSpPr>
          <p:spPr>
            <a:xfrm>
              <a:off x="0" y="0"/>
              <a:ext cx="24498300" cy="13823062"/>
            </a:xfrm>
            <a:custGeom>
              <a:avLst/>
              <a:gdLst/>
              <a:ahLst/>
              <a:cxnLst/>
              <a:rect l="l" t="t" r="r" b="b"/>
              <a:pathLst>
                <a:path w="24498300" h="13823062">
                  <a:moveTo>
                    <a:pt x="57150" y="0"/>
                  </a:moveTo>
                  <a:lnTo>
                    <a:pt x="24441150" y="0"/>
                  </a:lnTo>
                  <a:cubicBezTo>
                    <a:pt x="24472773" y="0"/>
                    <a:pt x="24498300" y="25527"/>
                    <a:pt x="24498300" y="57150"/>
                  </a:cubicBezTo>
                  <a:lnTo>
                    <a:pt x="24498300" y="13765912"/>
                  </a:lnTo>
                  <a:cubicBezTo>
                    <a:pt x="24498300" y="13797535"/>
                    <a:pt x="24472773" y="13823062"/>
                    <a:pt x="24441150" y="13823062"/>
                  </a:cubicBezTo>
                  <a:lnTo>
                    <a:pt x="57150" y="13823062"/>
                  </a:lnTo>
                  <a:cubicBezTo>
                    <a:pt x="25527" y="13823062"/>
                    <a:pt x="0" y="13797535"/>
                    <a:pt x="0" y="13765912"/>
                  </a:cubicBezTo>
                  <a:lnTo>
                    <a:pt x="0" y="57150"/>
                  </a:lnTo>
                  <a:cubicBezTo>
                    <a:pt x="0" y="25527"/>
                    <a:pt x="25527" y="0"/>
                    <a:pt x="57150" y="0"/>
                  </a:cubicBezTo>
                  <a:moveTo>
                    <a:pt x="57150" y="114300"/>
                  </a:moveTo>
                  <a:lnTo>
                    <a:pt x="57150" y="57150"/>
                  </a:lnTo>
                  <a:lnTo>
                    <a:pt x="114300" y="57150"/>
                  </a:lnTo>
                  <a:lnTo>
                    <a:pt x="114300" y="13765912"/>
                  </a:lnTo>
                  <a:lnTo>
                    <a:pt x="57150" y="13765912"/>
                  </a:lnTo>
                  <a:lnTo>
                    <a:pt x="57150" y="13708762"/>
                  </a:lnTo>
                  <a:lnTo>
                    <a:pt x="24441150" y="13708762"/>
                  </a:lnTo>
                  <a:lnTo>
                    <a:pt x="24441150" y="13765912"/>
                  </a:lnTo>
                  <a:lnTo>
                    <a:pt x="24384000" y="13765912"/>
                  </a:lnTo>
                  <a:lnTo>
                    <a:pt x="24384000" y="57150"/>
                  </a:lnTo>
                  <a:lnTo>
                    <a:pt x="24441150" y="57150"/>
                  </a:lnTo>
                  <a:lnTo>
                    <a:pt x="24441150" y="114300"/>
                  </a:lnTo>
                  <a:lnTo>
                    <a:pt x="57150" y="114300"/>
                  </a:lnTo>
                  <a:close/>
                </a:path>
              </a:pathLst>
            </a:custGeom>
            <a:solidFill>
              <a:srgbClr val="FFFFFF"/>
            </a:solidFill>
          </p:spPr>
        </p:sp>
      </p:grpSp>
      <p:grpSp>
        <p:nvGrpSpPr>
          <p:cNvPr id="9" name="Group 9"/>
          <p:cNvGrpSpPr/>
          <p:nvPr/>
        </p:nvGrpSpPr>
        <p:grpSpPr>
          <a:xfrm>
            <a:off x="464345" y="629250"/>
            <a:ext cx="12875655" cy="1638580"/>
            <a:chOff x="0" y="0"/>
            <a:chExt cx="17167539" cy="2184774"/>
          </a:xfrm>
        </p:grpSpPr>
        <p:sp>
          <p:nvSpPr>
            <p:cNvPr id="10" name="Freeform 10"/>
            <p:cNvSpPr/>
            <p:nvPr/>
          </p:nvSpPr>
          <p:spPr>
            <a:xfrm>
              <a:off x="0" y="0"/>
              <a:ext cx="17167540" cy="2184774"/>
            </a:xfrm>
            <a:custGeom>
              <a:avLst/>
              <a:gdLst/>
              <a:ahLst/>
              <a:cxnLst/>
              <a:rect l="l" t="t" r="r" b="b"/>
              <a:pathLst>
                <a:path w="17167540" h="2184774">
                  <a:moveTo>
                    <a:pt x="0" y="0"/>
                  </a:moveTo>
                  <a:lnTo>
                    <a:pt x="17167540" y="0"/>
                  </a:lnTo>
                  <a:lnTo>
                    <a:pt x="17167540" y="2184774"/>
                  </a:lnTo>
                  <a:lnTo>
                    <a:pt x="0" y="2184774"/>
                  </a:lnTo>
                  <a:close/>
                </a:path>
              </a:pathLst>
            </a:custGeom>
          </p:spPr>
        </p:sp>
        <p:sp>
          <p:nvSpPr>
            <p:cNvPr id="11" name="TextBox 11"/>
            <p:cNvSpPr txBox="1"/>
            <p:nvPr/>
          </p:nvSpPr>
          <p:spPr>
            <a:xfrm>
              <a:off x="0" y="-38100"/>
              <a:ext cx="17167539" cy="2222874"/>
            </a:xfrm>
            <a:prstGeom prst="rect">
              <a:avLst/>
            </a:prstGeom>
          </p:spPr>
          <p:txBody>
            <a:bodyPr lIns="0" tIns="0" rIns="0" bIns="0" rtlCol="0" anchor="t"/>
            <a:lstStyle/>
            <a:p>
              <a:pPr algn="ctr">
                <a:lnSpc>
                  <a:spcPts val="6165"/>
                </a:lnSpc>
              </a:pPr>
              <a:r>
                <a:rPr lang="en-US" sz="4800" b="1">
                  <a:solidFill>
                    <a:srgbClr val="000000"/>
                  </a:solidFill>
                  <a:latin typeface="Arial Nova Bold" panose="020B0804020202020204"/>
                  <a:ea typeface="Arial Nova Bold" panose="020B0804020202020204"/>
                  <a:cs typeface="Arial Nova Bold" panose="020B0804020202020204"/>
                  <a:sym typeface="Arial Nova Bold" panose="020B0804020202020204"/>
                </a:rPr>
                <a:t>Index Patient: Demographic, Exposure, and Functional Baseline</a:t>
              </a:r>
              <a:endParaRPr lang="en-US" sz="48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p:txBody>
        </p:sp>
      </p:grpSp>
      <p:grpSp>
        <p:nvGrpSpPr>
          <p:cNvPr id="12" name="Group 12"/>
          <p:cNvGrpSpPr/>
          <p:nvPr/>
        </p:nvGrpSpPr>
        <p:grpSpPr>
          <a:xfrm>
            <a:off x="464345" y="2883487"/>
            <a:ext cx="11220668" cy="6836734"/>
            <a:chOff x="0" y="0"/>
            <a:chExt cx="14960890" cy="9115645"/>
          </a:xfrm>
        </p:grpSpPr>
        <p:sp>
          <p:nvSpPr>
            <p:cNvPr id="13" name="Freeform 13"/>
            <p:cNvSpPr/>
            <p:nvPr/>
          </p:nvSpPr>
          <p:spPr>
            <a:xfrm>
              <a:off x="0" y="0"/>
              <a:ext cx="14960890" cy="9115645"/>
            </a:xfrm>
            <a:custGeom>
              <a:avLst/>
              <a:gdLst/>
              <a:ahLst/>
              <a:cxnLst/>
              <a:rect l="l" t="t" r="r" b="b"/>
              <a:pathLst>
                <a:path w="14960890" h="9115645">
                  <a:moveTo>
                    <a:pt x="0" y="0"/>
                  </a:moveTo>
                  <a:lnTo>
                    <a:pt x="14960890" y="0"/>
                  </a:lnTo>
                  <a:lnTo>
                    <a:pt x="14960890" y="9115645"/>
                  </a:lnTo>
                  <a:lnTo>
                    <a:pt x="0" y="9115645"/>
                  </a:lnTo>
                  <a:close/>
                </a:path>
              </a:pathLst>
            </a:custGeom>
          </p:spPr>
        </p:sp>
        <p:sp>
          <p:nvSpPr>
            <p:cNvPr id="14" name="TextBox 14"/>
            <p:cNvSpPr txBox="1"/>
            <p:nvPr/>
          </p:nvSpPr>
          <p:spPr>
            <a:xfrm>
              <a:off x="0" y="-114300"/>
              <a:ext cx="14960890" cy="9229945"/>
            </a:xfrm>
            <a:prstGeom prst="rect">
              <a:avLst/>
            </a:prstGeom>
          </p:spPr>
          <p:txBody>
            <a:bodyPr lIns="0" tIns="0" rIns="0" bIns="0" rtlCol="0" anchor="t"/>
            <a:lstStyle/>
            <a:p>
              <a:pPr algn="l">
                <a:lnSpc>
                  <a:spcPts val="4990"/>
                </a:lnSpc>
              </a:pPr>
              <a:r>
                <a:rPr lang="en-US" sz="3100" b="1">
                  <a:solidFill>
                    <a:srgbClr val="000000"/>
                  </a:solidFill>
                  <a:latin typeface="Arial Nova Bold" panose="020B0804020202020204"/>
                  <a:ea typeface="Arial Nova Bold" panose="020B0804020202020204"/>
                  <a:cs typeface="Arial Nova Bold" panose="020B0804020202020204"/>
                  <a:sym typeface="Arial Nova Bold" panose="020B0804020202020204"/>
                </a:rPr>
                <a:t>History:</a:t>
              </a:r>
              <a:r>
                <a:rPr lang="en-US" sz="3100">
                  <a:solidFill>
                    <a:srgbClr val="000000"/>
                  </a:solidFill>
                  <a:latin typeface="Arial Nova" panose="020B0504020202020204"/>
                  <a:ea typeface="Arial Nova" panose="020B0504020202020204"/>
                  <a:cs typeface="Arial Nova" panose="020B0504020202020204"/>
                  <a:sym typeface="Arial Nova" panose="020B0504020202020204"/>
                </a:rPr>
                <a:t> 68 years old male taxi driver; lives alone; has no social support.</a:t>
              </a:r>
              <a:endParaRPr lang="en-US" sz="3100">
                <a:solidFill>
                  <a:srgbClr val="000000"/>
                </a:solidFill>
                <a:latin typeface="Arial Nova" panose="020B0504020202020204"/>
                <a:ea typeface="Arial Nova" panose="020B0504020202020204"/>
                <a:cs typeface="Arial Nova" panose="020B0504020202020204"/>
                <a:sym typeface="Arial Nova" panose="020B0504020202020204"/>
              </a:endParaRPr>
            </a:p>
            <a:p>
              <a:pPr algn="l">
                <a:lnSpc>
                  <a:spcPts val="4990"/>
                </a:lnSpc>
              </a:pPr>
              <a:r>
                <a:rPr lang="en-US" sz="3100">
                  <a:solidFill>
                    <a:srgbClr val="000000"/>
                  </a:solidFill>
                  <a:latin typeface="Arial Nova" panose="020B0504020202020204"/>
                  <a:ea typeface="Arial Nova" panose="020B0504020202020204"/>
                  <a:cs typeface="Arial Nova" panose="020B0504020202020204"/>
                  <a:sym typeface="Arial Nova" panose="020B0504020202020204"/>
                </a:rPr>
                <a:t>* Smoking history: 45 pack-years/ Retired construction worker who was exposed to asbestos.</a:t>
              </a:r>
              <a:endParaRPr lang="en-US" sz="3100">
                <a:solidFill>
                  <a:srgbClr val="000000"/>
                </a:solidFill>
                <a:latin typeface="Arial Nova" panose="020B0504020202020204"/>
                <a:ea typeface="Arial Nova" panose="020B0504020202020204"/>
                <a:cs typeface="Arial Nova" panose="020B0504020202020204"/>
                <a:sym typeface="Arial Nova" panose="020B0504020202020204"/>
              </a:endParaRPr>
            </a:p>
            <a:p>
              <a:pPr algn="l">
                <a:lnSpc>
                  <a:spcPts val="4990"/>
                </a:lnSpc>
              </a:pPr>
              <a:r>
                <a:rPr lang="en-US" sz="3100">
                  <a:solidFill>
                    <a:srgbClr val="000000"/>
                  </a:solidFill>
                  <a:latin typeface="Arial Nova" panose="020B0504020202020204"/>
                  <a:ea typeface="Arial Nova" panose="020B0504020202020204"/>
                  <a:cs typeface="Arial Nova" panose="020B0504020202020204"/>
                  <a:sym typeface="Arial Nova" panose="020B0504020202020204"/>
                </a:rPr>
                <a:t>* COPD comorbid and hypertension; bronchodilators by inhaler, and ACE.</a:t>
              </a:r>
              <a:endParaRPr lang="en-US" sz="3100">
                <a:solidFill>
                  <a:srgbClr val="000000"/>
                </a:solidFill>
                <a:latin typeface="Arial Nova" panose="020B0504020202020204"/>
                <a:ea typeface="Arial Nova" panose="020B0504020202020204"/>
                <a:cs typeface="Arial Nova" panose="020B0504020202020204"/>
                <a:sym typeface="Arial Nova" panose="020B0504020202020204"/>
              </a:endParaRPr>
            </a:p>
            <a:p>
              <a:pPr algn="l">
                <a:lnSpc>
                  <a:spcPts val="4990"/>
                </a:lnSpc>
              </a:pPr>
              <a:r>
                <a:rPr lang="en-US" sz="3100">
                  <a:solidFill>
                    <a:srgbClr val="000000"/>
                  </a:solidFill>
                  <a:latin typeface="Arial Nova" panose="020B0504020202020204"/>
                  <a:ea typeface="Arial Nova" panose="020B0504020202020204"/>
                  <a:cs typeface="Arial Nova" panose="020B0504020202020204"/>
                  <a:sym typeface="Arial Nova" panose="020B0504020202020204"/>
                </a:rPr>
                <a:t>* ECOS performance status 2- ADLs are decreased, dyspnea and chronic cough persist.</a:t>
              </a:r>
              <a:endParaRPr lang="en-US" sz="3100">
                <a:solidFill>
                  <a:srgbClr val="000000"/>
                </a:solidFill>
                <a:latin typeface="Arial Nova" panose="020B0504020202020204"/>
                <a:ea typeface="Arial Nova" panose="020B0504020202020204"/>
                <a:cs typeface="Arial Nova" panose="020B0504020202020204"/>
                <a:sym typeface="Arial Nova" panose="020B0504020202020204"/>
              </a:endParaRPr>
            </a:p>
            <a:p>
              <a:pPr algn="l">
                <a:lnSpc>
                  <a:spcPts val="4990"/>
                </a:lnSpc>
              </a:pPr>
              <a:r>
                <a:rPr lang="en-US" sz="3100">
                  <a:solidFill>
                    <a:srgbClr val="000000"/>
                  </a:solidFill>
                  <a:latin typeface="Arial Nova" panose="020B0504020202020204"/>
                  <a:ea typeface="Arial Nova" panose="020B0504020202020204"/>
                  <a:cs typeface="Arial Nova" panose="020B0504020202020204"/>
                  <a:sym typeface="Arial Nova" panose="020B0504020202020204"/>
                </a:rPr>
                <a:t>Tobacco smoking is the primary cause of lung cancers (~80-90 percent) (Thandra et al., 2021).</a:t>
              </a:r>
              <a:endParaRPr lang="en-US" sz="3100">
                <a:solidFill>
                  <a:srgbClr val="000000"/>
                </a:solidFill>
                <a:latin typeface="Arial Nova" panose="020B0504020202020204"/>
                <a:ea typeface="Arial Nova" panose="020B0504020202020204"/>
                <a:cs typeface="Arial Nova" panose="020B0504020202020204"/>
                <a:sym typeface="Arial Nova" panose="020B0504020202020204"/>
              </a:endParaRPr>
            </a:p>
            <a:p>
              <a:pPr algn="l">
                <a:lnSpc>
                  <a:spcPts val="4990"/>
                </a:lnSpc>
              </a:pPr>
              <a:r>
                <a:rPr lang="en-US" sz="3100">
                  <a:solidFill>
                    <a:srgbClr val="000000"/>
                  </a:solidFill>
                  <a:latin typeface="Arial Nova" panose="020B0504020202020204"/>
                  <a:ea typeface="Arial Nova" panose="020B0504020202020204"/>
                  <a:cs typeface="Arial Nova" panose="020B0504020202020204"/>
                  <a:sym typeface="Arial Nova" panose="020B0504020202020204"/>
                </a:rPr>
                <a:t>* Lung cancer occurs significantly after 65 (Corby et al., 2024).</a:t>
              </a:r>
              <a:endParaRPr lang="en-US" sz="3100">
                <a:solidFill>
                  <a:srgbClr val="000000"/>
                </a:solidFill>
                <a:latin typeface="Arial Nova" panose="020B0504020202020204"/>
                <a:ea typeface="Arial Nova" panose="020B0504020202020204"/>
                <a:cs typeface="Arial Nova" panose="020B0504020202020204"/>
                <a:sym typeface="Arial Nova" panose="020B0504020202020204"/>
              </a:endParaRPr>
            </a:p>
          </p:txBody>
        </p:sp>
      </p:grpSp>
      <p:sp>
        <p:nvSpPr>
          <p:cNvPr id="15" name="Freeform 15"/>
          <p:cNvSpPr/>
          <p:nvPr/>
        </p:nvSpPr>
        <p:spPr>
          <a:xfrm>
            <a:off x="12338848" y="3215338"/>
            <a:ext cx="5949152" cy="4498549"/>
          </a:xfrm>
          <a:custGeom>
            <a:avLst/>
            <a:gdLst/>
            <a:ahLst/>
            <a:cxnLst/>
            <a:rect l="l" t="t" r="r" b="b"/>
            <a:pathLst>
              <a:path w="5949152" h="4498549">
                <a:moveTo>
                  <a:pt x="0" y="0"/>
                </a:moveTo>
                <a:lnTo>
                  <a:pt x="5949152" y="0"/>
                </a:lnTo>
                <a:lnTo>
                  <a:pt x="5949152" y="4498548"/>
                </a:lnTo>
                <a:lnTo>
                  <a:pt x="0" y="4498548"/>
                </a:lnTo>
                <a:lnTo>
                  <a:pt x="0" y="0"/>
                </a:lnTo>
                <a:close/>
              </a:path>
            </a:pathLst>
          </a:custGeom>
          <a:blipFill>
            <a:blip r:embed="rId3"/>
            <a:stretch>
              <a:fillRect r="-14354"/>
            </a:stretch>
          </a:blipFill>
        </p:spPr>
      </p:sp>
      <p:pic>
        <p:nvPicPr>
          <p:cNvPr id="16" name="slide 3">
            <a:hlinkClick r:id="" action="ppaction://media"/>
          </p:cNvPr>
          <p:cNvPicPr>
            <a:picLocks noChangeAspect="1"/>
          </p:cNvPicPr>
          <p:nvPr>
            <a:audioFile r:link="rId4"/>
            <p:extLst>
              <p:ext uri="{DAA4B4D4-6D71-4841-9C94-3DE7FCFB9230}">
                <p14:media xmlns:p14="http://schemas.microsoft.com/office/powerpoint/2010/main" r:embed="rId5"/>
              </p:ext>
            </p:extLst>
          </p:nvPr>
        </p:nvPicPr>
        <p:blipFill>
          <a:blip r:embed="rId6"/>
          <a:stretch>
            <a:fillRect/>
          </a:stretch>
        </p:blipFill>
        <p:spPr>
          <a:xfrm>
            <a:off x="17017101" y="9005318"/>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nextCondLst>
                <p:cond evt="onClick" delay="0">
                  <p:tgtEl>
                    <p:spTgt spid="16"/>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4959012" cy="2128838"/>
            <a:chOff x="0" y="0"/>
            <a:chExt cx="19945350" cy="2838450"/>
          </a:xfrm>
        </p:grpSpPr>
        <p:sp>
          <p:nvSpPr>
            <p:cNvPr id="3" name="Freeform 3"/>
            <p:cNvSpPr/>
            <p:nvPr/>
          </p:nvSpPr>
          <p:spPr>
            <a:xfrm>
              <a:off x="0" y="0"/>
              <a:ext cx="19945350" cy="2838450"/>
            </a:xfrm>
            <a:custGeom>
              <a:avLst/>
              <a:gdLst/>
              <a:ahLst/>
              <a:cxnLst/>
              <a:rect l="l" t="t" r="r" b="b"/>
              <a:pathLst>
                <a:path w="19945350" h="2838450">
                  <a:moveTo>
                    <a:pt x="0" y="0"/>
                  </a:moveTo>
                  <a:lnTo>
                    <a:pt x="19945350" y="0"/>
                  </a:lnTo>
                  <a:lnTo>
                    <a:pt x="19945350" y="2838450"/>
                  </a:lnTo>
                  <a:lnTo>
                    <a:pt x="0" y="2838450"/>
                  </a:lnTo>
                  <a:close/>
                </a:path>
              </a:pathLst>
            </a:custGeom>
            <a:solidFill>
              <a:srgbClr val="D9D9D9"/>
            </a:solidFill>
          </p:spPr>
        </p:sp>
      </p:grpSp>
      <p:grpSp>
        <p:nvGrpSpPr>
          <p:cNvPr id="4" name="Group 4"/>
          <p:cNvGrpSpPr/>
          <p:nvPr/>
        </p:nvGrpSpPr>
        <p:grpSpPr>
          <a:xfrm>
            <a:off x="15087600" y="0"/>
            <a:ext cx="3200400" cy="10287000"/>
            <a:chOff x="0" y="0"/>
            <a:chExt cx="4267200" cy="13716000"/>
          </a:xfrm>
        </p:grpSpPr>
        <p:sp>
          <p:nvSpPr>
            <p:cNvPr id="5" name="Freeform 5"/>
            <p:cNvSpPr/>
            <p:nvPr/>
          </p:nvSpPr>
          <p:spPr>
            <a:xfrm>
              <a:off x="0" y="0"/>
              <a:ext cx="4267200" cy="13716000"/>
            </a:xfrm>
            <a:custGeom>
              <a:avLst/>
              <a:gdLst/>
              <a:ahLst/>
              <a:cxnLst/>
              <a:rect l="l" t="t" r="r" b="b"/>
              <a:pathLst>
                <a:path w="4267200" h="13716000">
                  <a:moveTo>
                    <a:pt x="0" y="0"/>
                  </a:moveTo>
                  <a:lnTo>
                    <a:pt x="4267200" y="0"/>
                  </a:lnTo>
                  <a:lnTo>
                    <a:pt x="4267200" y="13716000"/>
                  </a:lnTo>
                  <a:lnTo>
                    <a:pt x="0" y="13716000"/>
                  </a:lnTo>
                  <a:close/>
                </a:path>
              </a:pathLst>
            </a:custGeom>
            <a:gradFill rotWithShape="1">
              <a:gsLst>
                <a:gs pos="0">
                  <a:srgbClr val="47D2BA">
                    <a:alpha val="100000"/>
                  </a:srgbClr>
                </a:gs>
                <a:gs pos="44000">
                  <a:srgbClr val="3DB9BF">
                    <a:alpha val="100000"/>
                  </a:srgbClr>
                </a:gs>
                <a:gs pos="67000">
                  <a:srgbClr val="30A7C0">
                    <a:alpha val="100000"/>
                  </a:srgbClr>
                </a:gs>
                <a:gs pos="100000">
                  <a:srgbClr val="0387B7">
                    <a:alpha val="100000"/>
                  </a:srgbClr>
                </a:gs>
              </a:gsLst>
              <a:lin ang="5400000"/>
            </a:gradFill>
          </p:spPr>
        </p:sp>
      </p:grpSp>
      <p:sp>
        <p:nvSpPr>
          <p:cNvPr id="6" name="Freeform 6" descr="One solid circle, one ring, and one circle filled with diagonal lines"/>
          <p:cNvSpPr/>
          <p:nvPr/>
        </p:nvSpPr>
        <p:spPr>
          <a:xfrm>
            <a:off x="15087599" y="5143500"/>
            <a:ext cx="3200400" cy="5140773"/>
          </a:xfrm>
          <a:custGeom>
            <a:avLst/>
            <a:gdLst/>
            <a:ahLst/>
            <a:cxnLst/>
            <a:rect l="l" t="t" r="r" b="b"/>
            <a:pathLst>
              <a:path w="3200400" h="5140773">
                <a:moveTo>
                  <a:pt x="0" y="0"/>
                </a:moveTo>
                <a:lnTo>
                  <a:pt x="3200399" y="0"/>
                </a:lnTo>
                <a:lnTo>
                  <a:pt x="3200399" y="5140773"/>
                </a:lnTo>
                <a:lnTo>
                  <a:pt x="0" y="5140773"/>
                </a:lnTo>
                <a:lnTo>
                  <a:pt x="0" y="0"/>
                </a:lnTo>
                <a:close/>
              </a:path>
            </a:pathLst>
          </a:custGeom>
          <a:blipFill>
            <a:blip r:embed="rId1">
              <a:extLst>
                <a:ext uri="{96DAC541-7B7A-43D3-8B79-37D633B846F1}">
                  <asvg:svgBlip xmlns:asvg="http://schemas.microsoft.com/office/drawing/2016/SVG/main" r:embed="rId2"/>
                </a:ext>
              </a:extLst>
            </a:blip>
            <a:stretch>
              <a:fillRect l="-66965" r="-47323" b="-33405"/>
            </a:stretch>
          </a:blipFill>
        </p:spPr>
      </p:sp>
      <p:grpSp>
        <p:nvGrpSpPr>
          <p:cNvPr id="7" name="Group 7"/>
          <p:cNvGrpSpPr/>
          <p:nvPr/>
        </p:nvGrpSpPr>
        <p:grpSpPr>
          <a:xfrm>
            <a:off x="-763303" y="427458"/>
            <a:ext cx="18373726" cy="10367271"/>
            <a:chOff x="0" y="0"/>
            <a:chExt cx="24498302" cy="13823028"/>
          </a:xfrm>
        </p:grpSpPr>
        <p:sp>
          <p:nvSpPr>
            <p:cNvPr id="8" name="Freeform 8"/>
            <p:cNvSpPr/>
            <p:nvPr/>
          </p:nvSpPr>
          <p:spPr>
            <a:xfrm>
              <a:off x="0" y="0"/>
              <a:ext cx="24498300" cy="13823062"/>
            </a:xfrm>
            <a:custGeom>
              <a:avLst/>
              <a:gdLst/>
              <a:ahLst/>
              <a:cxnLst/>
              <a:rect l="l" t="t" r="r" b="b"/>
              <a:pathLst>
                <a:path w="24498300" h="13823062">
                  <a:moveTo>
                    <a:pt x="57150" y="0"/>
                  </a:moveTo>
                  <a:lnTo>
                    <a:pt x="24441150" y="0"/>
                  </a:lnTo>
                  <a:cubicBezTo>
                    <a:pt x="24472773" y="0"/>
                    <a:pt x="24498300" y="25527"/>
                    <a:pt x="24498300" y="57150"/>
                  </a:cubicBezTo>
                  <a:lnTo>
                    <a:pt x="24498300" y="13765912"/>
                  </a:lnTo>
                  <a:cubicBezTo>
                    <a:pt x="24498300" y="13797535"/>
                    <a:pt x="24472773" y="13823062"/>
                    <a:pt x="24441150" y="13823062"/>
                  </a:cubicBezTo>
                  <a:lnTo>
                    <a:pt x="57150" y="13823062"/>
                  </a:lnTo>
                  <a:cubicBezTo>
                    <a:pt x="25527" y="13823062"/>
                    <a:pt x="0" y="13797535"/>
                    <a:pt x="0" y="13765912"/>
                  </a:cubicBezTo>
                  <a:lnTo>
                    <a:pt x="0" y="57150"/>
                  </a:lnTo>
                  <a:cubicBezTo>
                    <a:pt x="0" y="25527"/>
                    <a:pt x="25527" y="0"/>
                    <a:pt x="57150" y="0"/>
                  </a:cubicBezTo>
                  <a:moveTo>
                    <a:pt x="57150" y="114300"/>
                  </a:moveTo>
                  <a:lnTo>
                    <a:pt x="57150" y="57150"/>
                  </a:lnTo>
                  <a:lnTo>
                    <a:pt x="114300" y="57150"/>
                  </a:lnTo>
                  <a:lnTo>
                    <a:pt x="114300" y="13765912"/>
                  </a:lnTo>
                  <a:lnTo>
                    <a:pt x="57150" y="13765912"/>
                  </a:lnTo>
                  <a:lnTo>
                    <a:pt x="57150" y="13708762"/>
                  </a:lnTo>
                  <a:lnTo>
                    <a:pt x="24441150" y="13708762"/>
                  </a:lnTo>
                  <a:lnTo>
                    <a:pt x="24441150" y="13765912"/>
                  </a:lnTo>
                  <a:lnTo>
                    <a:pt x="24384000" y="13765912"/>
                  </a:lnTo>
                  <a:lnTo>
                    <a:pt x="24384000" y="57150"/>
                  </a:lnTo>
                  <a:lnTo>
                    <a:pt x="24441150" y="57150"/>
                  </a:lnTo>
                  <a:lnTo>
                    <a:pt x="24441150" y="114300"/>
                  </a:lnTo>
                  <a:lnTo>
                    <a:pt x="57150" y="114300"/>
                  </a:lnTo>
                  <a:close/>
                </a:path>
              </a:pathLst>
            </a:custGeom>
            <a:solidFill>
              <a:srgbClr val="FFFFFF"/>
            </a:solidFill>
          </p:spPr>
        </p:sp>
      </p:grpSp>
      <p:grpSp>
        <p:nvGrpSpPr>
          <p:cNvPr id="9" name="Group 9"/>
          <p:cNvGrpSpPr/>
          <p:nvPr/>
        </p:nvGrpSpPr>
        <p:grpSpPr>
          <a:xfrm>
            <a:off x="464345" y="629250"/>
            <a:ext cx="14494668" cy="1594078"/>
            <a:chOff x="0" y="0"/>
            <a:chExt cx="19326224" cy="2125437"/>
          </a:xfrm>
        </p:grpSpPr>
        <p:sp>
          <p:nvSpPr>
            <p:cNvPr id="10" name="Freeform 10"/>
            <p:cNvSpPr/>
            <p:nvPr/>
          </p:nvSpPr>
          <p:spPr>
            <a:xfrm>
              <a:off x="0" y="0"/>
              <a:ext cx="19326223" cy="2125438"/>
            </a:xfrm>
            <a:custGeom>
              <a:avLst/>
              <a:gdLst/>
              <a:ahLst/>
              <a:cxnLst/>
              <a:rect l="l" t="t" r="r" b="b"/>
              <a:pathLst>
                <a:path w="19326223" h="2125438">
                  <a:moveTo>
                    <a:pt x="0" y="0"/>
                  </a:moveTo>
                  <a:lnTo>
                    <a:pt x="19326223" y="0"/>
                  </a:lnTo>
                  <a:lnTo>
                    <a:pt x="19326223" y="2125438"/>
                  </a:lnTo>
                  <a:lnTo>
                    <a:pt x="0" y="2125438"/>
                  </a:lnTo>
                  <a:close/>
                </a:path>
              </a:pathLst>
            </a:custGeom>
          </p:spPr>
        </p:sp>
        <p:sp>
          <p:nvSpPr>
            <p:cNvPr id="11" name="TextBox 11"/>
            <p:cNvSpPr txBox="1"/>
            <p:nvPr/>
          </p:nvSpPr>
          <p:spPr>
            <a:xfrm>
              <a:off x="0" y="-28575"/>
              <a:ext cx="19326224" cy="2154012"/>
            </a:xfrm>
            <a:prstGeom prst="rect">
              <a:avLst/>
            </a:prstGeom>
          </p:spPr>
          <p:txBody>
            <a:bodyPr lIns="0" tIns="0" rIns="0" bIns="0" rtlCol="0" anchor="t"/>
            <a:lstStyle/>
            <a:p>
              <a:pPr algn="ctr">
                <a:lnSpc>
                  <a:spcPts val="4110"/>
                </a:lnSpc>
              </a:pPr>
              <a:r>
                <a:rPr lang="en-US" sz="3200" b="1">
                  <a:solidFill>
                    <a:srgbClr val="2F3954"/>
                  </a:solidFill>
                  <a:latin typeface="Arial Nova Bold" panose="020B0804020202020204"/>
                  <a:ea typeface="Arial Nova Bold" panose="020B0804020202020204"/>
                  <a:cs typeface="Arial Nova Bold" panose="020B0804020202020204"/>
                  <a:sym typeface="Arial Nova Bold" panose="020B0804020202020204"/>
                </a:rPr>
                <a:t>Respiratory Anatomy Relevant to Lung Tumour Biology and Symptom Generation</a:t>
              </a:r>
              <a:endParaRPr lang="en-US" sz="3200" b="1">
                <a:solidFill>
                  <a:srgbClr val="2F3954"/>
                </a:solidFill>
                <a:latin typeface="Arial Nova Bold" panose="020B0804020202020204"/>
                <a:ea typeface="Arial Nova Bold" panose="020B0804020202020204"/>
                <a:cs typeface="Arial Nova Bold" panose="020B0804020202020204"/>
                <a:sym typeface="Arial Nova Bold" panose="020B0804020202020204"/>
              </a:endParaRPr>
            </a:p>
            <a:p>
              <a:pPr algn="ctr">
                <a:lnSpc>
                  <a:spcPts val="4110"/>
                </a:lnSpc>
              </a:pPr>
              <a:endParaRPr lang="en-US" sz="3200" b="1">
                <a:solidFill>
                  <a:srgbClr val="2F3954"/>
                </a:solidFill>
                <a:latin typeface="Arial Nova Bold" panose="020B0804020202020204"/>
                <a:ea typeface="Arial Nova Bold" panose="020B0804020202020204"/>
                <a:cs typeface="Arial Nova Bold" panose="020B0804020202020204"/>
                <a:sym typeface="Arial Nova Bold" panose="020B0804020202020204"/>
              </a:endParaRPr>
            </a:p>
          </p:txBody>
        </p:sp>
      </p:grpSp>
      <p:grpSp>
        <p:nvGrpSpPr>
          <p:cNvPr id="12" name="Group 12"/>
          <p:cNvGrpSpPr/>
          <p:nvPr/>
        </p:nvGrpSpPr>
        <p:grpSpPr>
          <a:xfrm>
            <a:off x="407704" y="2642452"/>
            <a:ext cx="11403034" cy="7146998"/>
            <a:chOff x="0" y="0"/>
            <a:chExt cx="15204046" cy="9529331"/>
          </a:xfrm>
        </p:grpSpPr>
        <p:sp>
          <p:nvSpPr>
            <p:cNvPr id="13" name="Freeform 13"/>
            <p:cNvSpPr/>
            <p:nvPr/>
          </p:nvSpPr>
          <p:spPr>
            <a:xfrm>
              <a:off x="0" y="0"/>
              <a:ext cx="15204046" cy="9529332"/>
            </a:xfrm>
            <a:custGeom>
              <a:avLst/>
              <a:gdLst/>
              <a:ahLst/>
              <a:cxnLst/>
              <a:rect l="l" t="t" r="r" b="b"/>
              <a:pathLst>
                <a:path w="15204046" h="9529332">
                  <a:moveTo>
                    <a:pt x="0" y="0"/>
                  </a:moveTo>
                  <a:lnTo>
                    <a:pt x="15204046" y="0"/>
                  </a:lnTo>
                  <a:lnTo>
                    <a:pt x="15204046" y="9529332"/>
                  </a:lnTo>
                  <a:lnTo>
                    <a:pt x="0" y="9529332"/>
                  </a:lnTo>
                  <a:close/>
                </a:path>
              </a:pathLst>
            </a:custGeom>
          </p:spPr>
        </p:sp>
        <p:sp>
          <p:nvSpPr>
            <p:cNvPr id="14" name="TextBox 14"/>
            <p:cNvSpPr txBox="1"/>
            <p:nvPr/>
          </p:nvSpPr>
          <p:spPr>
            <a:xfrm>
              <a:off x="0" y="-47625"/>
              <a:ext cx="15204046" cy="9576956"/>
            </a:xfrm>
            <a:prstGeom prst="rect">
              <a:avLst/>
            </a:prstGeom>
          </p:spPr>
          <p:txBody>
            <a:bodyPr lIns="0" tIns="0" rIns="0" bIns="0" rtlCol="0" anchor="t"/>
            <a:lstStyle/>
            <a:p>
              <a:pPr algn="just">
                <a:lnSpc>
                  <a:spcPts val="3780"/>
                </a:lnSpc>
              </a:pPr>
              <a:r>
                <a:rPr lang="en-US" sz="2700">
                  <a:solidFill>
                    <a:srgbClr val="000000"/>
                  </a:solidFill>
                  <a:latin typeface="Arial Nova" panose="020B0504020202020204"/>
                  <a:ea typeface="Arial Nova" panose="020B0504020202020204"/>
                  <a:cs typeface="Arial Nova" panose="020B0504020202020204"/>
                  <a:sym typeface="Arial Nova" panose="020B0504020202020204"/>
                </a:rPr>
                <a:t>Airflow occurs through the conduction zone which is made up of the trachea, bronchi, and bronchioles, most non-small cell lung cancers begin at the bronchial epithelium (Jeon et al., 2025).  </a:t>
              </a:r>
              <a:endParaRPr lang="en-US" sz="2700">
                <a:solidFill>
                  <a:srgbClr val="000000"/>
                </a:solidFill>
                <a:latin typeface="Arial Nova" panose="020B0504020202020204"/>
                <a:ea typeface="Arial Nova" panose="020B0504020202020204"/>
                <a:cs typeface="Arial Nova" panose="020B0504020202020204"/>
                <a:sym typeface="Arial Nova" panose="020B0504020202020204"/>
              </a:endParaRPr>
            </a:p>
            <a:p>
              <a:pPr marL="582930" lvl="1" indent="-291465" algn="just">
                <a:lnSpc>
                  <a:spcPts val="3780"/>
                </a:lnSpc>
                <a:buFont typeface="Arial" panose="020B0604020202020204"/>
                <a:buChar char="•"/>
              </a:pP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The system of exchanging gases of a respiratory zone, comprising alveoli, is affected, as in this case, there is a reduction in the volume of ventilation and the diffusion capacity (</a:t>
              </a:r>
              <a:r>
                <a:rPr lang="en-US" sz="2700" dirty="0" err="1">
                  <a:solidFill>
                    <a:srgbClr val="000000"/>
                  </a:solidFill>
                  <a:latin typeface="Arial Nova" panose="020B0504020202020204"/>
                  <a:ea typeface="Arial Nova" panose="020B0504020202020204"/>
                  <a:cs typeface="Arial Nova" panose="020B0504020202020204"/>
                  <a:sym typeface="Arial Nova" panose="020B0504020202020204"/>
                </a:rPr>
                <a:t>Tarnoki</a:t>
              </a: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 et al., 2024).  </a:t>
              </a:r>
              <a:endParaRPr lang="en-US" sz="2700" dirty="0">
                <a:solidFill>
                  <a:srgbClr val="000000"/>
                </a:solidFill>
                <a:latin typeface="Arial Nova" panose="020B0504020202020204"/>
                <a:ea typeface="Arial Nova" panose="020B0504020202020204"/>
                <a:cs typeface="Arial Nova" panose="020B0504020202020204"/>
              </a:endParaRPr>
            </a:p>
            <a:p>
              <a:pPr marL="582930" lvl="1" indent="-291465" algn="just">
                <a:lnSpc>
                  <a:spcPts val="3780"/>
                </a:lnSpc>
                <a:buFont typeface="Arial" panose="020B0604020202020204"/>
                <a:buChar char="•"/>
              </a:pP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Pleural effusion disturbs compliance and causes </a:t>
              </a:r>
              <a:r>
                <a:rPr lang="en-US" sz="2700" dirty="0" err="1">
                  <a:solidFill>
                    <a:srgbClr val="000000"/>
                  </a:solidFill>
                  <a:latin typeface="Arial Nova" panose="020B0504020202020204"/>
                  <a:ea typeface="Arial Nova" panose="020B0504020202020204"/>
                  <a:cs typeface="Arial Nova" panose="020B0504020202020204"/>
                  <a:sym typeface="Arial Nova" panose="020B0504020202020204"/>
                </a:rPr>
                <a:t>dyspnoea</a:t>
              </a: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 because the pleura controls the expansion of the lungs by the negative intrapleural pressure (NICE, 2024).  </a:t>
              </a:r>
              <a:endParaRPr lang="en-US" sz="2700" dirty="0">
                <a:solidFill>
                  <a:srgbClr val="000000"/>
                </a:solidFill>
                <a:latin typeface="Arial Nova" panose="020B0504020202020204"/>
                <a:ea typeface="Arial Nova" panose="020B0504020202020204"/>
                <a:cs typeface="Arial Nova" panose="020B0504020202020204"/>
              </a:endParaRPr>
            </a:p>
            <a:p>
              <a:pPr marL="582930" lvl="1" indent="-291465" algn="just">
                <a:lnSpc>
                  <a:spcPts val="3780"/>
                </a:lnSpc>
                <a:buFont typeface="Arial" panose="020B0604020202020204"/>
                <a:buChar char="•"/>
              </a:pP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The alveolar-capillary membrane promotes the diffusion of oxygen; </a:t>
              </a:r>
              <a:r>
                <a:rPr lang="en-US" sz="2700" dirty="0" err="1">
                  <a:solidFill>
                    <a:srgbClr val="000000"/>
                  </a:solidFill>
                  <a:latin typeface="Arial Nova" panose="020B0504020202020204"/>
                  <a:ea typeface="Arial Nova" panose="020B0504020202020204"/>
                  <a:cs typeface="Arial Nova" panose="020B0504020202020204"/>
                  <a:sym typeface="Arial Nova" panose="020B0504020202020204"/>
                </a:rPr>
                <a:t>hypoxaemia</a:t>
              </a: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 occurs as a result of </a:t>
              </a:r>
              <a:r>
                <a:rPr lang="en-US" sz="2700" dirty="0" err="1">
                  <a:solidFill>
                    <a:srgbClr val="000000"/>
                  </a:solidFill>
                  <a:latin typeface="Arial Nova" panose="020B0504020202020204"/>
                  <a:ea typeface="Arial Nova" panose="020B0504020202020204"/>
                  <a:cs typeface="Arial Nova" panose="020B0504020202020204"/>
                  <a:sym typeface="Arial Nova" panose="020B0504020202020204"/>
                </a:rPr>
                <a:t>tumour</a:t>
              </a: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 infiltration (Jeon et al., 2025).  </a:t>
              </a:r>
              <a:endParaRPr lang="en-US" sz="2700" dirty="0">
                <a:solidFill>
                  <a:srgbClr val="000000"/>
                </a:solidFill>
                <a:latin typeface="Arial Nova" panose="020B0504020202020204"/>
                <a:ea typeface="Arial Nova" panose="020B0504020202020204"/>
                <a:cs typeface="Arial Nova" panose="020B0504020202020204"/>
              </a:endParaRPr>
            </a:p>
            <a:p>
              <a:pPr marL="582930" lvl="1" indent="-291465" algn="just">
                <a:lnSpc>
                  <a:spcPts val="3780"/>
                </a:lnSpc>
                <a:buFont typeface="Arial" panose="020B0604020202020204"/>
                <a:buChar char="•"/>
              </a:pP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In determining staging and making treatment decisions, hilar and mediastinal lymphatic pathways are considered (NICE, 2024).  </a:t>
              </a:r>
              <a:endParaRPr lang="en-US" sz="2700" dirty="0">
                <a:solidFill>
                  <a:srgbClr val="000000"/>
                </a:solidFill>
                <a:latin typeface="Arial Nova" panose="020B0504020202020204"/>
                <a:ea typeface="Arial Nova" panose="020B0504020202020204"/>
                <a:cs typeface="Arial Nova" panose="020B0504020202020204"/>
              </a:endParaRPr>
            </a:p>
            <a:p>
              <a:pPr marL="582930" lvl="1" indent="-291465" algn="just">
                <a:lnSpc>
                  <a:spcPts val="3780"/>
                </a:lnSpc>
                <a:buFont typeface="Arial" panose="020B0604020202020204"/>
                <a:buChar char="•"/>
              </a:pPr>
              <a:r>
                <a:rPr lang="en-US" sz="2700" dirty="0">
                  <a:solidFill>
                    <a:srgbClr val="000000"/>
                  </a:solidFill>
                  <a:latin typeface="Arial Nova" panose="020B0504020202020204"/>
                  <a:ea typeface="Arial Nova" panose="020B0504020202020204"/>
                  <a:cs typeface="Arial Nova" panose="020B0504020202020204"/>
                  <a:sym typeface="Arial Nova" panose="020B0504020202020204"/>
                </a:rPr>
                <a:t>These structures are failure points of gas exchange and they lead to symptomatic burden of non-small cell lung cancer.</a:t>
              </a:r>
              <a:endParaRPr lang="en-US" sz="2700" dirty="0">
                <a:solidFill>
                  <a:srgbClr val="000000"/>
                </a:solidFill>
                <a:latin typeface="Arial Nova" panose="020B0504020202020204"/>
                <a:ea typeface="Arial Nova" panose="020B0504020202020204"/>
                <a:cs typeface="Arial Nova" panose="020B0504020202020204"/>
              </a:endParaRPr>
            </a:p>
          </p:txBody>
        </p:sp>
      </p:grpSp>
      <p:sp>
        <p:nvSpPr>
          <p:cNvPr id="15" name="Freeform 15"/>
          <p:cNvSpPr/>
          <p:nvPr/>
        </p:nvSpPr>
        <p:spPr>
          <a:xfrm>
            <a:off x="12046232" y="2112702"/>
            <a:ext cx="6284900" cy="8221467"/>
          </a:xfrm>
          <a:custGeom>
            <a:avLst/>
            <a:gdLst/>
            <a:ahLst/>
            <a:cxnLst/>
            <a:rect l="l" t="t" r="r" b="b"/>
            <a:pathLst>
              <a:path w="6220202" h="8307731">
                <a:moveTo>
                  <a:pt x="0" y="0"/>
                </a:moveTo>
                <a:lnTo>
                  <a:pt x="6220202" y="0"/>
                </a:lnTo>
                <a:lnTo>
                  <a:pt x="6220202" y="8307731"/>
                </a:lnTo>
                <a:lnTo>
                  <a:pt x="0" y="8307731"/>
                </a:lnTo>
                <a:lnTo>
                  <a:pt x="0" y="0"/>
                </a:lnTo>
                <a:close/>
              </a:path>
            </a:pathLst>
          </a:custGeom>
          <a:blipFill>
            <a:blip r:embed="rId3"/>
            <a:stretch>
              <a:fillRect/>
            </a:stretch>
          </a:blipFill>
        </p:spPr>
      </p:sp>
      <p:pic>
        <p:nvPicPr>
          <p:cNvPr id="16" name="slide 4">
            <a:hlinkClick r:id="" action="ppaction://media"/>
          </p:cNvPr>
          <p:cNvPicPr>
            <a:picLocks noChangeAspect="1"/>
          </p:cNvPicPr>
          <p:nvPr>
            <a:audioFile r:link="rId4"/>
            <p:extLst>
              <p:ext uri="{DAA4B4D4-6D71-4841-9C94-3DE7FCFB9230}">
                <p14:media xmlns:p14="http://schemas.microsoft.com/office/powerpoint/2010/main" r:embed="rId5"/>
              </p:ext>
            </p:extLst>
          </p:nvPr>
        </p:nvPicPr>
        <p:blipFill>
          <a:blip r:embed="rId6"/>
          <a:stretch>
            <a:fillRect/>
          </a:stretch>
        </p:blipFill>
        <p:spPr>
          <a:xfrm>
            <a:off x="17254328" y="9070016"/>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6"/>
                                        </p:tgtEl>
                                      </p:cBhvr>
                                    </p:cmd>
                                  </p:childTnLst>
                                </p:cTn>
                              </p:par>
                            </p:childTnLst>
                          </p:cTn>
                        </p:par>
                      </p:childTnLst>
                    </p:cTn>
                  </p:par>
                </p:childTnLst>
              </p:cTn>
              <p:nextCondLst>
                <p:cond evt="onClick" delay="0">
                  <p:tgtEl>
                    <p:spTgt spid="16"/>
                  </p:tgtEl>
                </p:cond>
              </p:nextCondLst>
            </p:seq>
            <p:audio>
              <p:cMediaNode vol="8000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4959012" cy="2128838"/>
            <a:chOff x="0" y="0"/>
            <a:chExt cx="19945350" cy="2838450"/>
          </a:xfrm>
        </p:grpSpPr>
        <p:sp>
          <p:nvSpPr>
            <p:cNvPr id="3" name="Freeform 3"/>
            <p:cNvSpPr/>
            <p:nvPr/>
          </p:nvSpPr>
          <p:spPr>
            <a:xfrm>
              <a:off x="0" y="0"/>
              <a:ext cx="19945350" cy="2838450"/>
            </a:xfrm>
            <a:custGeom>
              <a:avLst/>
              <a:gdLst/>
              <a:ahLst/>
              <a:cxnLst/>
              <a:rect l="l" t="t" r="r" b="b"/>
              <a:pathLst>
                <a:path w="19945350" h="2838450">
                  <a:moveTo>
                    <a:pt x="0" y="0"/>
                  </a:moveTo>
                  <a:lnTo>
                    <a:pt x="19945350" y="0"/>
                  </a:lnTo>
                  <a:lnTo>
                    <a:pt x="19945350" y="2838450"/>
                  </a:lnTo>
                  <a:lnTo>
                    <a:pt x="0" y="2838450"/>
                  </a:lnTo>
                  <a:close/>
                </a:path>
              </a:pathLst>
            </a:custGeom>
            <a:solidFill>
              <a:srgbClr val="D9D9D9"/>
            </a:solidFill>
          </p:spPr>
        </p:sp>
      </p:grpSp>
      <p:grpSp>
        <p:nvGrpSpPr>
          <p:cNvPr id="4" name="Group 4"/>
          <p:cNvGrpSpPr/>
          <p:nvPr/>
        </p:nvGrpSpPr>
        <p:grpSpPr>
          <a:xfrm>
            <a:off x="15087600" y="0"/>
            <a:ext cx="3200400" cy="10287000"/>
            <a:chOff x="0" y="0"/>
            <a:chExt cx="4267200" cy="13716000"/>
          </a:xfrm>
        </p:grpSpPr>
        <p:sp>
          <p:nvSpPr>
            <p:cNvPr id="5" name="Freeform 5"/>
            <p:cNvSpPr/>
            <p:nvPr/>
          </p:nvSpPr>
          <p:spPr>
            <a:xfrm>
              <a:off x="0" y="0"/>
              <a:ext cx="4267200" cy="13716000"/>
            </a:xfrm>
            <a:custGeom>
              <a:avLst/>
              <a:gdLst/>
              <a:ahLst/>
              <a:cxnLst/>
              <a:rect l="l" t="t" r="r" b="b"/>
              <a:pathLst>
                <a:path w="4267200" h="13716000">
                  <a:moveTo>
                    <a:pt x="0" y="0"/>
                  </a:moveTo>
                  <a:lnTo>
                    <a:pt x="4267200" y="0"/>
                  </a:lnTo>
                  <a:lnTo>
                    <a:pt x="4267200" y="13716000"/>
                  </a:lnTo>
                  <a:lnTo>
                    <a:pt x="0" y="13716000"/>
                  </a:lnTo>
                  <a:close/>
                </a:path>
              </a:pathLst>
            </a:custGeom>
            <a:gradFill rotWithShape="1">
              <a:gsLst>
                <a:gs pos="0">
                  <a:srgbClr val="47D2BA">
                    <a:alpha val="100000"/>
                  </a:srgbClr>
                </a:gs>
                <a:gs pos="44000">
                  <a:srgbClr val="3DB9BF">
                    <a:alpha val="100000"/>
                  </a:srgbClr>
                </a:gs>
                <a:gs pos="67000">
                  <a:srgbClr val="30A7C0">
                    <a:alpha val="100000"/>
                  </a:srgbClr>
                </a:gs>
                <a:gs pos="100000">
                  <a:srgbClr val="0387B7">
                    <a:alpha val="100000"/>
                  </a:srgbClr>
                </a:gs>
              </a:gsLst>
              <a:lin ang="5400000"/>
            </a:gradFill>
          </p:spPr>
        </p:sp>
      </p:grpSp>
      <p:sp>
        <p:nvSpPr>
          <p:cNvPr id="6" name="Freeform 6" descr="One solid circle, one ring, and one circle filled with diagonal lines"/>
          <p:cNvSpPr/>
          <p:nvPr/>
        </p:nvSpPr>
        <p:spPr>
          <a:xfrm>
            <a:off x="15087599" y="5143500"/>
            <a:ext cx="3200400" cy="5140773"/>
          </a:xfrm>
          <a:custGeom>
            <a:avLst/>
            <a:gdLst/>
            <a:ahLst/>
            <a:cxnLst/>
            <a:rect l="l" t="t" r="r" b="b"/>
            <a:pathLst>
              <a:path w="3200400" h="5140773">
                <a:moveTo>
                  <a:pt x="0" y="0"/>
                </a:moveTo>
                <a:lnTo>
                  <a:pt x="3200399" y="0"/>
                </a:lnTo>
                <a:lnTo>
                  <a:pt x="3200399" y="5140773"/>
                </a:lnTo>
                <a:lnTo>
                  <a:pt x="0" y="5140773"/>
                </a:lnTo>
                <a:lnTo>
                  <a:pt x="0" y="0"/>
                </a:lnTo>
                <a:close/>
              </a:path>
            </a:pathLst>
          </a:custGeom>
          <a:blipFill>
            <a:blip r:embed="rId1">
              <a:extLst>
                <a:ext uri="{96DAC541-7B7A-43D3-8B79-37D633B846F1}">
                  <asvg:svgBlip xmlns:asvg="http://schemas.microsoft.com/office/drawing/2016/SVG/main" r:embed="rId2"/>
                </a:ext>
              </a:extLst>
            </a:blip>
            <a:stretch>
              <a:fillRect l="-66965" r="-47323" b="-33405"/>
            </a:stretch>
          </a:blipFill>
        </p:spPr>
      </p:sp>
      <p:grpSp>
        <p:nvGrpSpPr>
          <p:cNvPr id="7" name="Group 7"/>
          <p:cNvGrpSpPr/>
          <p:nvPr/>
        </p:nvGrpSpPr>
        <p:grpSpPr>
          <a:xfrm>
            <a:off x="-763303" y="427458"/>
            <a:ext cx="18373726" cy="10367271"/>
            <a:chOff x="0" y="0"/>
            <a:chExt cx="24498302" cy="13823028"/>
          </a:xfrm>
        </p:grpSpPr>
        <p:sp>
          <p:nvSpPr>
            <p:cNvPr id="8" name="Freeform 8"/>
            <p:cNvSpPr/>
            <p:nvPr/>
          </p:nvSpPr>
          <p:spPr>
            <a:xfrm>
              <a:off x="0" y="0"/>
              <a:ext cx="24498300" cy="13823062"/>
            </a:xfrm>
            <a:custGeom>
              <a:avLst/>
              <a:gdLst/>
              <a:ahLst/>
              <a:cxnLst/>
              <a:rect l="l" t="t" r="r" b="b"/>
              <a:pathLst>
                <a:path w="24498300" h="13823062">
                  <a:moveTo>
                    <a:pt x="57150" y="0"/>
                  </a:moveTo>
                  <a:lnTo>
                    <a:pt x="24441150" y="0"/>
                  </a:lnTo>
                  <a:cubicBezTo>
                    <a:pt x="24472773" y="0"/>
                    <a:pt x="24498300" y="25527"/>
                    <a:pt x="24498300" y="57150"/>
                  </a:cubicBezTo>
                  <a:lnTo>
                    <a:pt x="24498300" y="13765912"/>
                  </a:lnTo>
                  <a:cubicBezTo>
                    <a:pt x="24498300" y="13797535"/>
                    <a:pt x="24472773" y="13823062"/>
                    <a:pt x="24441150" y="13823062"/>
                  </a:cubicBezTo>
                  <a:lnTo>
                    <a:pt x="57150" y="13823062"/>
                  </a:lnTo>
                  <a:cubicBezTo>
                    <a:pt x="25527" y="13823062"/>
                    <a:pt x="0" y="13797535"/>
                    <a:pt x="0" y="13765912"/>
                  </a:cubicBezTo>
                  <a:lnTo>
                    <a:pt x="0" y="57150"/>
                  </a:lnTo>
                  <a:cubicBezTo>
                    <a:pt x="0" y="25527"/>
                    <a:pt x="25527" y="0"/>
                    <a:pt x="57150" y="0"/>
                  </a:cubicBezTo>
                  <a:moveTo>
                    <a:pt x="57150" y="114300"/>
                  </a:moveTo>
                  <a:lnTo>
                    <a:pt x="57150" y="57150"/>
                  </a:lnTo>
                  <a:lnTo>
                    <a:pt x="114300" y="57150"/>
                  </a:lnTo>
                  <a:lnTo>
                    <a:pt x="114300" y="13765912"/>
                  </a:lnTo>
                  <a:lnTo>
                    <a:pt x="57150" y="13765912"/>
                  </a:lnTo>
                  <a:lnTo>
                    <a:pt x="57150" y="13708762"/>
                  </a:lnTo>
                  <a:lnTo>
                    <a:pt x="24441150" y="13708762"/>
                  </a:lnTo>
                  <a:lnTo>
                    <a:pt x="24441150" y="13765912"/>
                  </a:lnTo>
                  <a:lnTo>
                    <a:pt x="24384000" y="13765912"/>
                  </a:lnTo>
                  <a:lnTo>
                    <a:pt x="24384000" y="57150"/>
                  </a:lnTo>
                  <a:lnTo>
                    <a:pt x="24441150" y="57150"/>
                  </a:lnTo>
                  <a:lnTo>
                    <a:pt x="24441150" y="114300"/>
                  </a:lnTo>
                  <a:lnTo>
                    <a:pt x="57150" y="114300"/>
                  </a:lnTo>
                  <a:close/>
                </a:path>
              </a:pathLst>
            </a:custGeom>
            <a:solidFill>
              <a:srgbClr val="FFFFFF"/>
            </a:solidFill>
          </p:spPr>
        </p:sp>
      </p:grpSp>
      <p:grpSp>
        <p:nvGrpSpPr>
          <p:cNvPr id="9" name="Group 9"/>
          <p:cNvGrpSpPr/>
          <p:nvPr/>
        </p:nvGrpSpPr>
        <p:grpSpPr>
          <a:xfrm>
            <a:off x="464345" y="629250"/>
            <a:ext cx="14494668" cy="1259037"/>
            <a:chOff x="0" y="0"/>
            <a:chExt cx="19326224" cy="1678716"/>
          </a:xfrm>
        </p:grpSpPr>
        <p:sp>
          <p:nvSpPr>
            <p:cNvPr id="10" name="Freeform 10"/>
            <p:cNvSpPr/>
            <p:nvPr/>
          </p:nvSpPr>
          <p:spPr>
            <a:xfrm>
              <a:off x="0" y="0"/>
              <a:ext cx="19326223" cy="1678716"/>
            </a:xfrm>
            <a:custGeom>
              <a:avLst/>
              <a:gdLst/>
              <a:ahLst/>
              <a:cxnLst/>
              <a:rect l="l" t="t" r="r" b="b"/>
              <a:pathLst>
                <a:path w="19326223" h="1678716">
                  <a:moveTo>
                    <a:pt x="0" y="0"/>
                  </a:moveTo>
                  <a:lnTo>
                    <a:pt x="19326223" y="0"/>
                  </a:lnTo>
                  <a:lnTo>
                    <a:pt x="19326223" y="1678716"/>
                  </a:lnTo>
                  <a:lnTo>
                    <a:pt x="0" y="1678716"/>
                  </a:lnTo>
                  <a:close/>
                </a:path>
              </a:pathLst>
            </a:custGeom>
          </p:spPr>
        </p:sp>
        <p:sp>
          <p:nvSpPr>
            <p:cNvPr id="11" name="TextBox 11"/>
            <p:cNvSpPr txBox="1"/>
            <p:nvPr/>
          </p:nvSpPr>
          <p:spPr>
            <a:xfrm>
              <a:off x="0" y="-28575"/>
              <a:ext cx="19326224" cy="1707291"/>
            </a:xfrm>
            <a:prstGeom prst="rect">
              <a:avLst/>
            </a:prstGeom>
          </p:spPr>
          <p:txBody>
            <a:bodyPr lIns="0" tIns="0" rIns="0" bIns="0" rtlCol="0" anchor="t"/>
            <a:lstStyle/>
            <a:p>
              <a:pPr algn="ctr">
                <a:lnSpc>
                  <a:spcPts val="4750"/>
                </a:lnSpc>
              </a:pPr>
              <a:r>
                <a:rPr lang="en-US" sz="3700" b="1">
                  <a:solidFill>
                    <a:srgbClr val="2F3954"/>
                  </a:solidFill>
                  <a:latin typeface="Arial Nova Bold" panose="020B0804020202020204"/>
                  <a:ea typeface="Arial Nova Bold" panose="020B0804020202020204"/>
                  <a:cs typeface="Arial Nova Bold" panose="020B0804020202020204"/>
                  <a:sym typeface="Arial Nova Bold" panose="020B0804020202020204"/>
                </a:rPr>
                <a:t>Healthy Gas Exchange and Mechanical Ventilation: Measurable Respiratory Physiology</a:t>
              </a:r>
              <a:endParaRPr lang="en-US" sz="3700" b="1">
                <a:solidFill>
                  <a:srgbClr val="2F3954"/>
                </a:solidFill>
                <a:latin typeface="Arial Nova Bold" panose="020B0804020202020204"/>
                <a:ea typeface="Arial Nova Bold" panose="020B0804020202020204"/>
                <a:cs typeface="Arial Nova Bold" panose="020B0804020202020204"/>
                <a:sym typeface="Arial Nova Bold" panose="020B0804020202020204"/>
              </a:endParaRPr>
            </a:p>
          </p:txBody>
        </p:sp>
      </p:grpSp>
      <p:grpSp>
        <p:nvGrpSpPr>
          <p:cNvPr id="12" name="Group 12"/>
          <p:cNvGrpSpPr/>
          <p:nvPr/>
        </p:nvGrpSpPr>
        <p:grpSpPr>
          <a:xfrm>
            <a:off x="407704" y="2642452"/>
            <a:ext cx="14143605" cy="5775427"/>
            <a:chOff x="0" y="0"/>
            <a:chExt cx="18858140" cy="7700570"/>
          </a:xfrm>
        </p:grpSpPr>
        <p:sp>
          <p:nvSpPr>
            <p:cNvPr id="13" name="Freeform 13"/>
            <p:cNvSpPr/>
            <p:nvPr/>
          </p:nvSpPr>
          <p:spPr>
            <a:xfrm>
              <a:off x="0" y="0"/>
              <a:ext cx="18858140" cy="7700570"/>
            </a:xfrm>
            <a:custGeom>
              <a:avLst/>
              <a:gdLst/>
              <a:ahLst/>
              <a:cxnLst/>
              <a:rect l="l" t="t" r="r" b="b"/>
              <a:pathLst>
                <a:path w="18858140" h="7700570">
                  <a:moveTo>
                    <a:pt x="0" y="0"/>
                  </a:moveTo>
                  <a:lnTo>
                    <a:pt x="18858140" y="0"/>
                  </a:lnTo>
                  <a:lnTo>
                    <a:pt x="18858140" y="7700570"/>
                  </a:lnTo>
                  <a:lnTo>
                    <a:pt x="0" y="7700570"/>
                  </a:lnTo>
                  <a:close/>
                </a:path>
              </a:pathLst>
            </a:custGeom>
          </p:spPr>
        </p:sp>
        <p:sp>
          <p:nvSpPr>
            <p:cNvPr id="14" name="TextBox 14"/>
            <p:cNvSpPr txBox="1"/>
            <p:nvPr/>
          </p:nvSpPr>
          <p:spPr>
            <a:xfrm>
              <a:off x="0" y="-19050"/>
              <a:ext cx="18858140" cy="7719620"/>
            </a:xfrm>
            <a:prstGeom prst="rect">
              <a:avLst/>
            </a:prstGeom>
          </p:spPr>
          <p:txBody>
            <a:bodyPr lIns="0" tIns="0" rIns="0" bIns="0" rtlCol="0" anchor="t"/>
            <a:lstStyle/>
            <a:p>
              <a:pPr algn="just">
                <a:lnSpc>
                  <a:spcPts val="3465"/>
                </a:lnSpc>
              </a:pPr>
              <a:r>
                <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rPr>
                <a:t>The process of effective gas exchange depends on the matching of ventilation-perfusion (V/Q); anything out of the balance is predisposing to hypoxaemia (Jeon et al., 2025).</a:t>
              </a:r>
              <a:endPar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465"/>
                </a:lnSpc>
              </a:pPr>
              <a:endPar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465"/>
                </a:lnSpc>
              </a:pPr>
              <a:r>
                <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rPr>
                <a:t>The process of oxygen diffusion occurs between the alveolar-capillary membrane; in imaging, it can be observed that interferon with this framework disrupts oxygen transport (Tarnoki et al., 2024).</a:t>
              </a:r>
              <a:endPar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465"/>
                </a:lnSpc>
              </a:pPr>
              <a:endPar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465"/>
                </a:lnSpc>
              </a:pPr>
              <a:r>
                <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rPr>
                <a:t>Airway resistance and lung compliance is a determinant of effort needed to breathe as well as the effectiveness of the ventilation process.</a:t>
              </a:r>
              <a:endPar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just">
                <a:lnSpc>
                  <a:spcPts val="3465"/>
                </a:lnSpc>
              </a:pPr>
              <a:endPar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marL="1165860" lvl="2" indent="-388620" algn="just">
                <a:lnSpc>
                  <a:spcPts val="3465"/>
                </a:lnSpc>
                <a:buFont typeface="Arial" panose="020B0604020202020204"/>
                <a:buChar char="⚬"/>
              </a:pPr>
              <a:r>
                <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rPr>
                <a:t>SpO 2, arterial blood gases, and functional assessment could be used to monitor respiratory status in the context of clinical monitoring (NICE, 2024).</a:t>
              </a:r>
              <a:endParaRPr lang="en-US" sz="27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p:txBody>
        </p:sp>
      </p:grpSp>
      <p:pic>
        <p:nvPicPr>
          <p:cNvPr id="15" name="slide 5">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16887705" y="9048450"/>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5"/>
                                        </p:tgtEl>
                                      </p:cBhvr>
                                    </p:cmd>
                                  </p:childTnLst>
                                </p:cTn>
                              </p:par>
                            </p:childTnLst>
                          </p:cTn>
                        </p:par>
                      </p:childTnLst>
                    </p:cTn>
                  </p:par>
                </p:childTnLst>
              </p:cTn>
              <p:nextCondLst>
                <p:cond evt="onClick" delay="0">
                  <p:tgtEl>
                    <p:spTgt spid="15"/>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325776" y="178928"/>
            <a:ext cx="15809746" cy="10039189"/>
          </a:xfrm>
          <a:custGeom>
            <a:avLst/>
            <a:gdLst/>
            <a:ahLst/>
            <a:cxnLst/>
            <a:rect l="l" t="t" r="r" b="b"/>
            <a:pathLst>
              <a:path w="15809746" h="10039189">
                <a:moveTo>
                  <a:pt x="0" y="0"/>
                </a:moveTo>
                <a:lnTo>
                  <a:pt x="15809746" y="0"/>
                </a:lnTo>
                <a:lnTo>
                  <a:pt x="15809746" y="10039188"/>
                </a:lnTo>
                <a:lnTo>
                  <a:pt x="0" y="10039188"/>
                </a:lnTo>
                <a:lnTo>
                  <a:pt x="0" y="0"/>
                </a:lnTo>
                <a:close/>
              </a:path>
            </a:pathLst>
          </a:custGeom>
          <a:blipFill>
            <a:blip r:embed="rId1"/>
            <a:stretch>
              <a:fillRect/>
            </a:stretch>
          </a:blipFill>
        </p:spPr>
      </p:sp>
      <p:pic>
        <p:nvPicPr>
          <p:cNvPr id="3" name="slide 6">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tretch>
            <a:fillRect/>
          </a:stretch>
        </p:blipFill>
        <p:spPr>
          <a:xfrm>
            <a:off x="17146498" y="8854356"/>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849146" y="-319306"/>
            <a:ext cx="17440728" cy="10944057"/>
          </a:xfrm>
          <a:custGeom>
            <a:avLst/>
            <a:gdLst/>
            <a:ahLst/>
            <a:cxnLst/>
            <a:rect l="l" t="t" r="r" b="b"/>
            <a:pathLst>
              <a:path w="17440728" h="10944057">
                <a:moveTo>
                  <a:pt x="0" y="0"/>
                </a:moveTo>
                <a:lnTo>
                  <a:pt x="17440728" y="0"/>
                </a:lnTo>
                <a:lnTo>
                  <a:pt x="17440728" y="10944057"/>
                </a:lnTo>
                <a:lnTo>
                  <a:pt x="0" y="10944057"/>
                </a:lnTo>
                <a:lnTo>
                  <a:pt x="0" y="0"/>
                </a:lnTo>
                <a:close/>
              </a:path>
            </a:pathLst>
          </a:custGeom>
          <a:blipFill>
            <a:blip r:embed="rId1"/>
            <a:stretch>
              <a:fillRect/>
            </a:stretch>
          </a:blipFill>
          <a:ln w="38100" cap="sq">
            <a:solidFill>
              <a:srgbClr val="000000"/>
            </a:solidFill>
            <a:prstDash val="solid"/>
            <a:miter/>
          </a:ln>
        </p:spPr>
      </p:sp>
      <p:sp>
        <p:nvSpPr>
          <p:cNvPr id="3" name="Freeform 3"/>
          <p:cNvSpPr/>
          <p:nvPr/>
        </p:nvSpPr>
        <p:spPr>
          <a:xfrm>
            <a:off x="9144000" y="4122879"/>
            <a:ext cx="273720" cy="158873"/>
          </a:xfrm>
          <a:custGeom>
            <a:avLst/>
            <a:gdLst/>
            <a:ahLst/>
            <a:cxnLst/>
            <a:rect l="l" t="t" r="r" b="b"/>
            <a:pathLst>
              <a:path w="273720" h="158873">
                <a:moveTo>
                  <a:pt x="0" y="0"/>
                </a:moveTo>
                <a:lnTo>
                  <a:pt x="273720" y="0"/>
                </a:lnTo>
                <a:lnTo>
                  <a:pt x="273720" y="158872"/>
                </a:lnTo>
                <a:lnTo>
                  <a:pt x="0" y="158872"/>
                </a:lnTo>
                <a:lnTo>
                  <a:pt x="0" y="0"/>
                </a:lnTo>
                <a:close/>
              </a:path>
            </a:pathLst>
          </a:custGeom>
          <a:blipFill>
            <a:blip r:embed="rId2"/>
            <a:stretch>
              <a:fillRect/>
            </a:stretch>
          </a:blipFill>
        </p:spPr>
      </p:sp>
      <p:sp>
        <p:nvSpPr>
          <p:cNvPr id="4" name="Freeform 4"/>
          <p:cNvSpPr/>
          <p:nvPr/>
        </p:nvSpPr>
        <p:spPr>
          <a:xfrm>
            <a:off x="8538936" y="6644997"/>
            <a:ext cx="273720" cy="158873"/>
          </a:xfrm>
          <a:custGeom>
            <a:avLst/>
            <a:gdLst/>
            <a:ahLst/>
            <a:cxnLst/>
            <a:rect l="l" t="t" r="r" b="b"/>
            <a:pathLst>
              <a:path w="273720" h="158873">
                <a:moveTo>
                  <a:pt x="0" y="0"/>
                </a:moveTo>
                <a:lnTo>
                  <a:pt x="273720" y="0"/>
                </a:lnTo>
                <a:lnTo>
                  <a:pt x="273720" y="158873"/>
                </a:lnTo>
                <a:lnTo>
                  <a:pt x="0" y="158873"/>
                </a:lnTo>
                <a:lnTo>
                  <a:pt x="0" y="0"/>
                </a:lnTo>
                <a:close/>
              </a:path>
            </a:pathLst>
          </a:custGeom>
          <a:blipFill>
            <a:blip r:embed="rId2"/>
            <a:stretch>
              <a:fillRect/>
            </a:stretch>
          </a:blipFill>
        </p:spPr>
      </p:sp>
      <p:sp>
        <p:nvSpPr>
          <p:cNvPr id="5" name="Freeform 5"/>
          <p:cNvSpPr/>
          <p:nvPr/>
        </p:nvSpPr>
        <p:spPr>
          <a:xfrm>
            <a:off x="7579220" y="8763459"/>
            <a:ext cx="273720" cy="158873"/>
          </a:xfrm>
          <a:custGeom>
            <a:avLst/>
            <a:gdLst/>
            <a:ahLst/>
            <a:cxnLst/>
            <a:rect l="l" t="t" r="r" b="b"/>
            <a:pathLst>
              <a:path w="273720" h="158873">
                <a:moveTo>
                  <a:pt x="0" y="0"/>
                </a:moveTo>
                <a:lnTo>
                  <a:pt x="273721" y="0"/>
                </a:lnTo>
                <a:lnTo>
                  <a:pt x="273721" y="158872"/>
                </a:lnTo>
                <a:lnTo>
                  <a:pt x="0" y="158872"/>
                </a:lnTo>
                <a:lnTo>
                  <a:pt x="0" y="0"/>
                </a:lnTo>
                <a:close/>
              </a:path>
            </a:pathLst>
          </a:custGeom>
          <a:blipFill>
            <a:blip r:embed="rId2"/>
            <a:stretch>
              <a:fillRect/>
            </a:stretch>
          </a:blipFill>
        </p:spPr>
      </p:sp>
      <p:pic>
        <p:nvPicPr>
          <p:cNvPr id="6" name="slide 7">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17256449" y="9072138"/>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180908" y="-172528"/>
            <a:ext cx="15953014" cy="10469166"/>
          </a:xfrm>
          <a:custGeom>
            <a:avLst/>
            <a:gdLst/>
            <a:ahLst/>
            <a:cxnLst/>
            <a:rect l="l" t="t" r="r" b="b"/>
            <a:pathLst>
              <a:path w="15953014" h="10469166">
                <a:moveTo>
                  <a:pt x="0" y="0"/>
                </a:moveTo>
                <a:lnTo>
                  <a:pt x="15953014" y="0"/>
                </a:lnTo>
                <a:lnTo>
                  <a:pt x="15953014" y="10469166"/>
                </a:lnTo>
                <a:lnTo>
                  <a:pt x="0" y="10469166"/>
                </a:lnTo>
                <a:lnTo>
                  <a:pt x="0" y="0"/>
                </a:lnTo>
                <a:close/>
              </a:path>
            </a:pathLst>
          </a:custGeom>
          <a:blipFill>
            <a:blip r:embed="rId1"/>
            <a:stretch>
              <a:fillRect/>
            </a:stretch>
          </a:blipFill>
        </p:spPr>
      </p:sp>
      <p:pic>
        <p:nvPicPr>
          <p:cNvPr id="3" name="slide 8">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tretch>
            <a:fillRect/>
          </a:stretch>
        </p:blipFill>
        <p:spPr>
          <a:xfrm>
            <a:off x="17135891" y="8657080"/>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18710" y="81683"/>
            <a:ext cx="15404253" cy="10205317"/>
          </a:xfrm>
          <a:custGeom>
            <a:avLst/>
            <a:gdLst/>
            <a:ahLst/>
            <a:cxnLst/>
            <a:rect l="l" t="t" r="r" b="b"/>
            <a:pathLst>
              <a:path w="15404253" h="10205317">
                <a:moveTo>
                  <a:pt x="0" y="0"/>
                </a:moveTo>
                <a:lnTo>
                  <a:pt x="15404253" y="0"/>
                </a:lnTo>
                <a:lnTo>
                  <a:pt x="15404253" y="10205317"/>
                </a:lnTo>
                <a:lnTo>
                  <a:pt x="0" y="10205317"/>
                </a:lnTo>
                <a:lnTo>
                  <a:pt x="0" y="0"/>
                </a:lnTo>
                <a:close/>
              </a:path>
            </a:pathLst>
          </a:custGeom>
          <a:blipFill>
            <a:blip r:embed="rId1"/>
            <a:stretch>
              <a:fillRect/>
            </a:stretch>
          </a:blipFill>
        </p:spPr>
      </p:sp>
      <p:pic>
        <p:nvPicPr>
          <p:cNvPr id="3" name="slide 9">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tretch>
            <a:fillRect/>
          </a:stretch>
        </p:blipFill>
        <p:spPr>
          <a:xfrm>
            <a:off x="16929777" y="8881932"/>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261549" y="-575501"/>
            <a:ext cx="15772899" cy="10390397"/>
          </a:xfrm>
          <a:custGeom>
            <a:avLst/>
            <a:gdLst/>
            <a:ahLst/>
            <a:cxnLst/>
            <a:rect l="l" t="t" r="r" b="b"/>
            <a:pathLst>
              <a:path w="15772899" h="10390397">
                <a:moveTo>
                  <a:pt x="0" y="0"/>
                </a:moveTo>
                <a:lnTo>
                  <a:pt x="15772899" y="0"/>
                </a:lnTo>
                <a:lnTo>
                  <a:pt x="15772899" y="10390398"/>
                </a:lnTo>
                <a:lnTo>
                  <a:pt x="0" y="10390398"/>
                </a:lnTo>
                <a:lnTo>
                  <a:pt x="0" y="0"/>
                </a:lnTo>
                <a:close/>
              </a:path>
            </a:pathLst>
          </a:custGeom>
          <a:blipFill>
            <a:blip r:embed="rId1"/>
            <a:stretch>
              <a:fillRect/>
            </a:stretch>
          </a:blipFill>
        </p:spPr>
      </p:sp>
      <p:pic>
        <p:nvPicPr>
          <p:cNvPr id="3" name="slide 10">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tretch>
            <a:fillRect/>
          </a:stretch>
        </p:blipFill>
        <p:spPr>
          <a:xfrm>
            <a:off x="17267055" y="8657080"/>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04864" y="-147915"/>
            <a:ext cx="15478271" cy="10950877"/>
          </a:xfrm>
          <a:custGeom>
            <a:avLst/>
            <a:gdLst/>
            <a:ahLst/>
            <a:cxnLst/>
            <a:rect l="l" t="t" r="r" b="b"/>
            <a:pathLst>
              <a:path w="15478271" h="10950877">
                <a:moveTo>
                  <a:pt x="0" y="0"/>
                </a:moveTo>
                <a:lnTo>
                  <a:pt x="15478272" y="0"/>
                </a:lnTo>
                <a:lnTo>
                  <a:pt x="15478272" y="10950877"/>
                </a:lnTo>
                <a:lnTo>
                  <a:pt x="0" y="10950877"/>
                </a:lnTo>
                <a:lnTo>
                  <a:pt x="0" y="0"/>
                </a:lnTo>
                <a:close/>
              </a:path>
            </a:pathLst>
          </a:custGeom>
          <a:blipFill>
            <a:blip r:embed="rId1"/>
            <a:stretch>
              <a:fillRect/>
            </a:stretch>
          </a:blipFill>
        </p:spPr>
      </p:sp>
      <p:pic>
        <p:nvPicPr>
          <p:cNvPr id="3" name="slide 11">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tretch>
            <a:fillRect/>
          </a:stretch>
        </p:blipFill>
        <p:spPr>
          <a:xfrm>
            <a:off x="17379482" y="8881932"/>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668853" y="79600"/>
            <a:ext cx="17294719" cy="10333595"/>
          </a:xfrm>
          <a:custGeom>
            <a:avLst/>
            <a:gdLst/>
            <a:ahLst/>
            <a:cxnLst/>
            <a:rect l="l" t="t" r="r" b="b"/>
            <a:pathLst>
              <a:path w="17294719" h="10333595">
                <a:moveTo>
                  <a:pt x="0" y="0"/>
                </a:moveTo>
                <a:lnTo>
                  <a:pt x="17294719" y="0"/>
                </a:lnTo>
                <a:lnTo>
                  <a:pt x="17294719" y="10333594"/>
                </a:lnTo>
                <a:lnTo>
                  <a:pt x="0" y="10333594"/>
                </a:lnTo>
                <a:lnTo>
                  <a:pt x="0" y="0"/>
                </a:lnTo>
                <a:close/>
              </a:path>
            </a:pathLst>
          </a:custGeom>
          <a:blipFill>
            <a:blip r:embed="rId1"/>
            <a:stretch>
              <a:fillRect/>
            </a:stretch>
          </a:blipFill>
        </p:spPr>
      </p:sp>
      <p:pic>
        <p:nvPicPr>
          <p:cNvPr id="3" name="slide 12">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tretch>
            <a:fillRect/>
          </a:stretch>
        </p:blipFill>
        <p:spPr>
          <a:xfrm>
            <a:off x="17248318" y="9219211"/>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028700" y="0"/>
            <a:ext cx="15393884" cy="10198448"/>
          </a:xfrm>
          <a:custGeom>
            <a:avLst/>
            <a:gdLst/>
            <a:ahLst/>
            <a:cxnLst/>
            <a:rect l="l" t="t" r="r" b="b"/>
            <a:pathLst>
              <a:path w="15393884" h="10198448">
                <a:moveTo>
                  <a:pt x="0" y="0"/>
                </a:moveTo>
                <a:lnTo>
                  <a:pt x="15393884" y="0"/>
                </a:lnTo>
                <a:lnTo>
                  <a:pt x="15393884" y="10198448"/>
                </a:lnTo>
                <a:lnTo>
                  <a:pt x="0" y="10198448"/>
                </a:lnTo>
                <a:lnTo>
                  <a:pt x="0" y="0"/>
                </a:lnTo>
                <a:close/>
              </a:path>
            </a:pathLst>
          </a:custGeom>
          <a:blipFill>
            <a:blip r:embed="rId1"/>
            <a:stretch>
              <a:fillRect/>
            </a:stretch>
          </a:blipFill>
        </p:spPr>
      </p:sp>
      <p:pic>
        <p:nvPicPr>
          <p:cNvPr id="3" name="slide 13">
            <a:hlinkClick r:id="" action="ppaction://media"/>
          </p:cNvPr>
          <p:cNvPicPr>
            <a:picLocks noChangeAspect="1"/>
          </p:cNvPicPr>
          <p:nvPr>
            <a:audioFile r:link="rId2"/>
            <p:extLst>
              <p:ext uri="{DAA4B4D4-6D71-4841-9C94-3DE7FCFB9230}">
                <p14:media xmlns:p14="http://schemas.microsoft.com/office/powerpoint/2010/main" r:embed="rId3"/>
              </p:ext>
            </p:extLst>
          </p:nvPr>
        </p:nvPicPr>
        <p:blipFill>
          <a:blip r:embed="rId4"/>
          <a:stretch>
            <a:fillRect/>
          </a:stretch>
        </p:blipFill>
        <p:spPr>
          <a:xfrm>
            <a:off x="17379482" y="8825719"/>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4959012" cy="2128838"/>
            <a:chOff x="0" y="0"/>
            <a:chExt cx="19945350" cy="2838450"/>
          </a:xfrm>
        </p:grpSpPr>
        <p:sp>
          <p:nvSpPr>
            <p:cNvPr id="3" name="Freeform 3"/>
            <p:cNvSpPr/>
            <p:nvPr/>
          </p:nvSpPr>
          <p:spPr>
            <a:xfrm>
              <a:off x="0" y="0"/>
              <a:ext cx="19945350" cy="2838450"/>
            </a:xfrm>
            <a:custGeom>
              <a:avLst/>
              <a:gdLst/>
              <a:ahLst/>
              <a:cxnLst/>
              <a:rect l="l" t="t" r="r" b="b"/>
              <a:pathLst>
                <a:path w="19945350" h="2838450">
                  <a:moveTo>
                    <a:pt x="0" y="0"/>
                  </a:moveTo>
                  <a:lnTo>
                    <a:pt x="19945350" y="0"/>
                  </a:lnTo>
                  <a:lnTo>
                    <a:pt x="19945350" y="2838450"/>
                  </a:lnTo>
                  <a:lnTo>
                    <a:pt x="0" y="2838450"/>
                  </a:lnTo>
                  <a:close/>
                </a:path>
              </a:pathLst>
            </a:custGeom>
            <a:solidFill>
              <a:srgbClr val="D9D9D9"/>
            </a:solidFill>
          </p:spPr>
        </p:sp>
      </p:grpSp>
      <p:grpSp>
        <p:nvGrpSpPr>
          <p:cNvPr id="4" name="Group 4"/>
          <p:cNvGrpSpPr/>
          <p:nvPr/>
        </p:nvGrpSpPr>
        <p:grpSpPr>
          <a:xfrm>
            <a:off x="15087600" y="0"/>
            <a:ext cx="3200400" cy="10287000"/>
            <a:chOff x="0" y="0"/>
            <a:chExt cx="4267200" cy="13716000"/>
          </a:xfrm>
        </p:grpSpPr>
        <p:sp>
          <p:nvSpPr>
            <p:cNvPr id="5" name="Freeform 5"/>
            <p:cNvSpPr/>
            <p:nvPr/>
          </p:nvSpPr>
          <p:spPr>
            <a:xfrm>
              <a:off x="0" y="0"/>
              <a:ext cx="4267200" cy="13716000"/>
            </a:xfrm>
            <a:custGeom>
              <a:avLst/>
              <a:gdLst/>
              <a:ahLst/>
              <a:cxnLst/>
              <a:rect l="l" t="t" r="r" b="b"/>
              <a:pathLst>
                <a:path w="4267200" h="13716000">
                  <a:moveTo>
                    <a:pt x="0" y="0"/>
                  </a:moveTo>
                  <a:lnTo>
                    <a:pt x="4267200" y="0"/>
                  </a:lnTo>
                  <a:lnTo>
                    <a:pt x="4267200" y="13716000"/>
                  </a:lnTo>
                  <a:lnTo>
                    <a:pt x="0" y="13716000"/>
                  </a:lnTo>
                  <a:close/>
                </a:path>
              </a:pathLst>
            </a:custGeom>
            <a:gradFill rotWithShape="1">
              <a:gsLst>
                <a:gs pos="0">
                  <a:srgbClr val="47D2BA">
                    <a:alpha val="100000"/>
                  </a:srgbClr>
                </a:gs>
                <a:gs pos="44000">
                  <a:srgbClr val="3DB9BF">
                    <a:alpha val="100000"/>
                  </a:srgbClr>
                </a:gs>
                <a:gs pos="67000">
                  <a:srgbClr val="30A7C0">
                    <a:alpha val="100000"/>
                  </a:srgbClr>
                </a:gs>
                <a:gs pos="100000">
                  <a:srgbClr val="0387B7">
                    <a:alpha val="100000"/>
                  </a:srgbClr>
                </a:gs>
              </a:gsLst>
              <a:lin ang="5400000"/>
            </a:gradFill>
          </p:spPr>
        </p:sp>
      </p:grpSp>
      <p:sp>
        <p:nvSpPr>
          <p:cNvPr id="6" name="Freeform 6" descr="One solid circle, one ring, and one circle filled with diagonal lines"/>
          <p:cNvSpPr/>
          <p:nvPr/>
        </p:nvSpPr>
        <p:spPr>
          <a:xfrm>
            <a:off x="15087599" y="5143500"/>
            <a:ext cx="3200400" cy="5140773"/>
          </a:xfrm>
          <a:custGeom>
            <a:avLst/>
            <a:gdLst/>
            <a:ahLst/>
            <a:cxnLst/>
            <a:rect l="l" t="t" r="r" b="b"/>
            <a:pathLst>
              <a:path w="3200400" h="5140773">
                <a:moveTo>
                  <a:pt x="0" y="0"/>
                </a:moveTo>
                <a:lnTo>
                  <a:pt x="3200399" y="0"/>
                </a:lnTo>
                <a:lnTo>
                  <a:pt x="3200399" y="5140773"/>
                </a:lnTo>
                <a:lnTo>
                  <a:pt x="0" y="5140773"/>
                </a:lnTo>
                <a:lnTo>
                  <a:pt x="0" y="0"/>
                </a:lnTo>
                <a:close/>
              </a:path>
            </a:pathLst>
          </a:custGeom>
          <a:blipFill>
            <a:blip r:embed="rId1">
              <a:extLst>
                <a:ext uri="{96DAC541-7B7A-43D3-8B79-37D633B846F1}">
                  <asvg:svgBlip xmlns:asvg="http://schemas.microsoft.com/office/drawing/2016/SVG/main" r:embed="rId2"/>
                </a:ext>
              </a:extLst>
            </a:blip>
            <a:stretch>
              <a:fillRect l="-66965" r="-47323" b="-33405"/>
            </a:stretch>
          </a:blipFill>
        </p:spPr>
      </p:sp>
      <p:grpSp>
        <p:nvGrpSpPr>
          <p:cNvPr id="7" name="Group 7"/>
          <p:cNvGrpSpPr/>
          <p:nvPr/>
        </p:nvGrpSpPr>
        <p:grpSpPr>
          <a:xfrm>
            <a:off x="-459097" y="-298305"/>
            <a:ext cx="18373726" cy="10367271"/>
            <a:chOff x="0" y="0"/>
            <a:chExt cx="24498302" cy="13823028"/>
          </a:xfrm>
        </p:grpSpPr>
        <p:sp>
          <p:nvSpPr>
            <p:cNvPr id="8" name="Freeform 8"/>
            <p:cNvSpPr/>
            <p:nvPr/>
          </p:nvSpPr>
          <p:spPr>
            <a:xfrm>
              <a:off x="0" y="0"/>
              <a:ext cx="24498300" cy="13823062"/>
            </a:xfrm>
            <a:custGeom>
              <a:avLst/>
              <a:gdLst/>
              <a:ahLst/>
              <a:cxnLst/>
              <a:rect l="l" t="t" r="r" b="b"/>
              <a:pathLst>
                <a:path w="24498300" h="13823062">
                  <a:moveTo>
                    <a:pt x="57150" y="0"/>
                  </a:moveTo>
                  <a:lnTo>
                    <a:pt x="24441150" y="0"/>
                  </a:lnTo>
                  <a:cubicBezTo>
                    <a:pt x="24472773" y="0"/>
                    <a:pt x="24498300" y="25527"/>
                    <a:pt x="24498300" y="57150"/>
                  </a:cubicBezTo>
                  <a:lnTo>
                    <a:pt x="24498300" y="13765912"/>
                  </a:lnTo>
                  <a:cubicBezTo>
                    <a:pt x="24498300" y="13797535"/>
                    <a:pt x="24472773" y="13823062"/>
                    <a:pt x="24441150" y="13823062"/>
                  </a:cubicBezTo>
                  <a:lnTo>
                    <a:pt x="57150" y="13823062"/>
                  </a:lnTo>
                  <a:cubicBezTo>
                    <a:pt x="25527" y="13823062"/>
                    <a:pt x="0" y="13797535"/>
                    <a:pt x="0" y="13765912"/>
                  </a:cubicBezTo>
                  <a:lnTo>
                    <a:pt x="0" y="57150"/>
                  </a:lnTo>
                  <a:cubicBezTo>
                    <a:pt x="0" y="25527"/>
                    <a:pt x="25527" y="0"/>
                    <a:pt x="57150" y="0"/>
                  </a:cubicBezTo>
                  <a:moveTo>
                    <a:pt x="57150" y="114300"/>
                  </a:moveTo>
                  <a:lnTo>
                    <a:pt x="57150" y="57150"/>
                  </a:lnTo>
                  <a:lnTo>
                    <a:pt x="114300" y="57150"/>
                  </a:lnTo>
                  <a:lnTo>
                    <a:pt x="114300" y="13765912"/>
                  </a:lnTo>
                  <a:lnTo>
                    <a:pt x="57150" y="13765912"/>
                  </a:lnTo>
                  <a:lnTo>
                    <a:pt x="57150" y="13708762"/>
                  </a:lnTo>
                  <a:lnTo>
                    <a:pt x="24441150" y="13708762"/>
                  </a:lnTo>
                  <a:lnTo>
                    <a:pt x="24441150" y="13765912"/>
                  </a:lnTo>
                  <a:lnTo>
                    <a:pt x="24384000" y="13765912"/>
                  </a:lnTo>
                  <a:lnTo>
                    <a:pt x="24384000" y="57150"/>
                  </a:lnTo>
                  <a:lnTo>
                    <a:pt x="24441150" y="57150"/>
                  </a:lnTo>
                  <a:lnTo>
                    <a:pt x="24441150" y="114300"/>
                  </a:lnTo>
                  <a:lnTo>
                    <a:pt x="57150" y="114300"/>
                  </a:lnTo>
                  <a:close/>
                </a:path>
              </a:pathLst>
            </a:custGeom>
            <a:solidFill>
              <a:srgbClr val="FFFFFF"/>
            </a:solidFill>
          </p:spPr>
        </p:sp>
      </p:grpSp>
      <p:grpSp>
        <p:nvGrpSpPr>
          <p:cNvPr id="9" name="Group 9"/>
          <p:cNvGrpSpPr/>
          <p:nvPr/>
        </p:nvGrpSpPr>
        <p:grpSpPr>
          <a:xfrm>
            <a:off x="5406143" y="629252"/>
            <a:ext cx="13450158" cy="870334"/>
            <a:chOff x="0" y="0"/>
            <a:chExt cx="17933544" cy="1160446"/>
          </a:xfrm>
        </p:grpSpPr>
        <p:sp>
          <p:nvSpPr>
            <p:cNvPr id="10" name="Freeform 10"/>
            <p:cNvSpPr/>
            <p:nvPr/>
          </p:nvSpPr>
          <p:spPr>
            <a:xfrm>
              <a:off x="0" y="0"/>
              <a:ext cx="17933544" cy="1160446"/>
            </a:xfrm>
            <a:custGeom>
              <a:avLst/>
              <a:gdLst/>
              <a:ahLst/>
              <a:cxnLst/>
              <a:rect l="l" t="t" r="r" b="b"/>
              <a:pathLst>
                <a:path w="17933544" h="1160446">
                  <a:moveTo>
                    <a:pt x="0" y="0"/>
                  </a:moveTo>
                  <a:lnTo>
                    <a:pt x="17933544" y="0"/>
                  </a:lnTo>
                  <a:lnTo>
                    <a:pt x="17933544" y="1160446"/>
                  </a:lnTo>
                  <a:lnTo>
                    <a:pt x="0" y="1160446"/>
                  </a:lnTo>
                  <a:close/>
                </a:path>
              </a:pathLst>
            </a:custGeom>
          </p:spPr>
        </p:sp>
        <p:sp>
          <p:nvSpPr>
            <p:cNvPr id="11" name="TextBox 11"/>
            <p:cNvSpPr txBox="1"/>
            <p:nvPr/>
          </p:nvSpPr>
          <p:spPr>
            <a:xfrm>
              <a:off x="0" y="-38100"/>
              <a:ext cx="17933544" cy="1198546"/>
            </a:xfrm>
            <a:prstGeom prst="rect">
              <a:avLst/>
            </a:prstGeom>
          </p:spPr>
          <p:txBody>
            <a:bodyPr lIns="0" tIns="0" rIns="0" bIns="0" rtlCol="0" anchor="t"/>
            <a:lstStyle/>
            <a:p>
              <a:pPr algn="l">
                <a:lnSpc>
                  <a:spcPts val="6165"/>
                </a:lnSpc>
              </a:pPr>
              <a:r>
                <a:rPr lang="en-US" sz="4800" b="1">
                  <a:solidFill>
                    <a:srgbClr val="000000"/>
                  </a:solidFill>
                  <a:latin typeface="Arial Nova Bold" panose="020B0804020202020204"/>
                  <a:ea typeface="Arial Nova Bold" panose="020B0804020202020204"/>
                  <a:cs typeface="Arial Nova Bold" panose="020B0804020202020204"/>
                  <a:sym typeface="Arial Nova Bold" panose="020B0804020202020204"/>
                </a:rPr>
                <a:t>Conclusion</a:t>
              </a:r>
              <a:endParaRPr lang="en-US" sz="48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p:txBody>
        </p:sp>
      </p:grpSp>
      <p:grpSp>
        <p:nvGrpSpPr>
          <p:cNvPr id="12" name="Group 12"/>
          <p:cNvGrpSpPr/>
          <p:nvPr/>
        </p:nvGrpSpPr>
        <p:grpSpPr>
          <a:xfrm>
            <a:off x="441341" y="2324890"/>
            <a:ext cx="14319809" cy="7501327"/>
            <a:chOff x="0" y="0"/>
            <a:chExt cx="19093078" cy="10001769"/>
          </a:xfrm>
        </p:grpSpPr>
        <p:sp>
          <p:nvSpPr>
            <p:cNvPr id="13" name="Freeform 13"/>
            <p:cNvSpPr/>
            <p:nvPr/>
          </p:nvSpPr>
          <p:spPr>
            <a:xfrm>
              <a:off x="0" y="0"/>
              <a:ext cx="19093080" cy="10001769"/>
            </a:xfrm>
            <a:custGeom>
              <a:avLst/>
              <a:gdLst/>
              <a:ahLst/>
              <a:cxnLst/>
              <a:rect l="l" t="t" r="r" b="b"/>
              <a:pathLst>
                <a:path w="19093080" h="10001769">
                  <a:moveTo>
                    <a:pt x="0" y="0"/>
                  </a:moveTo>
                  <a:lnTo>
                    <a:pt x="19093080" y="0"/>
                  </a:lnTo>
                  <a:lnTo>
                    <a:pt x="19093080" y="10001769"/>
                  </a:lnTo>
                  <a:lnTo>
                    <a:pt x="0" y="10001769"/>
                  </a:lnTo>
                  <a:close/>
                </a:path>
              </a:pathLst>
            </a:custGeom>
          </p:spPr>
        </p:sp>
        <p:sp>
          <p:nvSpPr>
            <p:cNvPr id="14" name="TextBox 14"/>
            <p:cNvSpPr txBox="1"/>
            <p:nvPr/>
          </p:nvSpPr>
          <p:spPr>
            <a:xfrm>
              <a:off x="0" y="-57150"/>
              <a:ext cx="19093078" cy="10058919"/>
            </a:xfrm>
            <a:prstGeom prst="rect">
              <a:avLst/>
            </a:prstGeom>
          </p:spPr>
          <p:txBody>
            <a:bodyPr lIns="0" tIns="0" rIns="0" bIns="0" rtlCol="0" anchor="t"/>
            <a:lstStyle/>
            <a:p>
              <a:pPr marL="626110" lvl="1" indent="-313055" algn="just">
                <a:lnSpc>
                  <a:spcPts val="4060"/>
                </a:lnSpc>
                <a:buFont typeface="Arial" panose="020B0604020202020204"/>
                <a:buChar char="•"/>
              </a:pPr>
              <a:r>
                <a:rPr lang="en-US" sz="2900">
                  <a:solidFill>
                    <a:srgbClr val="000000"/>
                  </a:solidFill>
                  <a:latin typeface="Arial Nova" panose="020B0504020202020204"/>
                  <a:ea typeface="Arial Nova" panose="020B0504020202020204"/>
                  <a:cs typeface="Arial Nova" panose="020B0504020202020204"/>
                  <a:sym typeface="Arial Nova" panose="020B0504020202020204"/>
                </a:rPr>
                <a:t>The management of lung cancer needs to incorporate physiology, risk stratification and evidence-based intervention to provide comprehensive care.</a:t>
              </a:r>
              <a:endParaRPr lang="en-US" sz="2900">
                <a:solidFill>
                  <a:srgbClr val="000000"/>
                </a:solidFill>
                <a:latin typeface="Arial Nova" panose="020B0504020202020204"/>
                <a:ea typeface="Arial Nova" panose="020B0504020202020204"/>
                <a:cs typeface="Arial Nova" panose="020B0504020202020204"/>
                <a:sym typeface="Arial Nova" panose="020B0504020202020204"/>
              </a:endParaRPr>
            </a:p>
            <a:p>
              <a:pPr marL="626110" lvl="1" indent="-313055" algn="just">
                <a:lnSpc>
                  <a:spcPts val="4060"/>
                </a:lnSpc>
                <a:buFont typeface="Arial" panose="020B0604020202020204"/>
                <a:buChar char="•"/>
              </a:pPr>
              <a:r>
                <a:rPr lang="en-US" sz="2900">
                  <a:solidFill>
                    <a:srgbClr val="000000"/>
                  </a:solidFill>
                  <a:latin typeface="Arial Nova" panose="020B0504020202020204"/>
                  <a:ea typeface="Arial Nova" panose="020B0504020202020204"/>
                  <a:cs typeface="Arial Nova" panose="020B0504020202020204"/>
                  <a:sym typeface="Arial Nova" panose="020B0504020202020204"/>
                </a:rPr>
                <a:t> Individualised treatment regimens- depending on tumour stage, fitness of the patient and symptom control, enhances outcomes.</a:t>
              </a:r>
              <a:endParaRPr lang="en-US" sz="2900">
                <a:solidFill>
                  <a:srgbClr val="000000"/>
                </a:solidFill>
                <a:latin typeface="Arial Nova" panose="020B0504020202020204"/>
                <a:ea typeface="Arial Nova" panose="020B0504020202020204"/>
                <a:cs typeface="Arial Nova" panose="020B0504020202020204"/>
                <a:sym typeface="Arial Nova" panose="020B0504020202020204"/>
              </a:endParaRPr>
            </a:p>
            <a:p>
              <a:pPr marL="626110" lvl="1" indent="-313055" algn="just">
                <a:lnSpc>
                  <a:spcPts val="4060"/>
                </a:lnSpc>
                <a:buFont typeface="Arial" panose="020B0604020202020204"/>
                <a:buChar char="•"/>
              </a:pPr>
              <a:r>
                <a:rPr lang="en-US" sz="2900">
                  <a:solidFill>
                    <a:srgbClr val="000000"/>
                  </a:solidFill>
                  <a:latin typeface="Arial Nova" panose="020B0504020202020204"/>
                  <a:ea typeface="Arial Nova" panose="020B0504020202020204"/>
                  <a:cs typeface="Arial Nova" panose="020B0504020202020204"/>
                  <a:sym typeface="Arial Nova" panose="020B0504020202020204"/>
                </a:rPr>
                <a:t> The main focus of continuous care should be monitoring, communication, and ethical decision-making.</a:t>
              </a:r>
              <a:endParaRPr lang="en-US" sz="2900">
                <a:solidFill>
                  <a:srgbClr val="000000"/>
                </a:solidFill>
                <a:latin typeface="Arial Nova" panose="020B0504020202020204"/>
                <a:ea typeface="Arial Nova" panose="020B0504020202020204"/>
                <a:cs typeface="Arial Nova" panose="020B0504020202020204"/>
                <a:sym typeface="Arial Nova" panose="020B0504020202020204"/>
              </a:endParaRPr>
            </a:p>
            <a:p>
              <a:pPr marL="626110" lvl="1" indent="-313055" algn="just">
                <a:lnSpc>
                  <a:spcPts val="4060"/>
                </a:lnSpc>
                <a:buFont typeface="Arial" panose="020B0604020202020204"/>
                <a:buChar char="•"/>
              </a:pPr>
              <a:r>
                <a:rPr lang="en-US" sz="2900">
                  <a:solidFill>
                    <a:srgbClr val="000000"/>
                  </a:solidFill>
                  <a:latin typeface="Arial Nova" panose="020B0504020202020204"/>
                  <a:ea typeface="Arial Nova" panose="020B0504020202020204"/>
                  <a:cs typeface="Arial Nova" panose="020B0504020202020204"/>
                  <a:sym typeface="Arial Nova" panose="020B0504020202020204"/>
                </a:rPr>
                <a:t>Holistic management is guaranteed by the early diagnosis, individual treatment plans and advance care planning (ACP) (NICE, 2024; Siegel et al., 2023).</a:t>
              </a:r>
              <a:endParaRPr lang="en-US" sz="2900">
                <a:solidFill>
                  <a:srgbClr val="000000"/>
                </a:solidFill>
                <a:latin typeface="Arial Nova" panose="020B0504020202020204"/>
                <a:ea typeface="Arial Nova" panose="020B0504020202020204"/>
                <a:cs typeface="Arial Nova" panose="020B0504020202020204"/>
                <a:sym typeface="Arial Nova" panose="020B0504020202020204"/>
              </a:endParaRPr>
            </a:p>
            <a:p>
              <a:pPr marL="626110" lvl="1" indent="-313055" algn="just">
                <a:lnSpc>
                  <a:spcPts val="4060"/>
                </a:lnSpc>
                <a:buFont typeface="Arial" panose="020B0604020202020204"/>
                <a:buChar char="•"/>
              </a:pPr>
              <a:r>
                <a:rPr lang="en-US" sz="2900">
                  <a:solidFill>
                    <a:srgbClr val="000000"/>
                  </a:solidFill>
                  <a:latin typeface="Arial Nova" panose="020B0504020202020204"/>
                  <a:ea typeface="Arial Nova" panose="020B0504020202020204"/>
                  <a:cs typeface="Arial Nova" panose="020B0504020202020204"/>
                  <a:sym typeface="Arial Nova" panose="020B0504020202020204"/>
                </a:rPr>
                <a:t>Moreover, patient-centered care along with the modern monitoring systems can contribute to the increased possibility of better results, even in the complicated cases of lung cancer. The constant evaluation and individuali</a:t>
              </a:r>
              <a:r>
                <a:rPr lang="en-GB" altLang="en-US" sz="2900">
                  <a:solidFill>
                    <a:srgbClr val="000000"/>
                  </a:solidFill>
                  <a:latin typeface="Arial Nova" panose="020B0504020202020204"/>
                  <a:ea typeface="Arial Nova" panose="020B0504020202020204"/>
                  <a:cs typeface="Arial Nova" panose="020B0504020202020204"/>
                  <a:sym typeface="Arial Nova" panose="020B0504020202020204"/>
                </a:rPr>
                <a:t>s</a:t>
              </a:r>
              <a:r>
                <a:rPr lang="en-US" sz="2900">
                  <a:solidFill>
                    <a:srgbClr val="000000"/>
                  </a:solidFill>
                  <a:latin typeface="Arial Nova" panose="020B0504020202020204"/>
                  <a:ea typeface="Arial Nova" panose="020B0504020202020204"/>
                  <a:cs typeface="Arial Nova" panose="020B0504020202020204"/>
                  <a:sym typeface="Arial Nova" panose="020B0504020202020204"/>
                </a:rPr>
                <a:t>ed treatment programs promote a dynamic attitude to the delivery of care that responds to the changing needs of the patient and maximizes the rate of survival and the quality of life.</a:t>
              </a:r>
              <a:endParaRPr lang="en-US" sz="2900">
                <a:solidFill>
                  <a:srgbClr val="000000"/>
                </a:solidFill>
                <a:latin typeface="Arial Nova" panose="020B0504020202020204"/>
                <a:ea typeface="Arial Nova" panose="020B0504020202020204"/>
                <a:cs typeface="Arial Nova" panose="020B0504020202020204"/>
                <a:sym typeface="Arial Nova" panose="020B0504020202020204"/>
              </a:endParaRPr>
            </a:p>
          </p:txBody>
        </p:sp>
      </p:grpSp>
      <p:pic>
        <p:nvPicPr>
          <p:cNvPr id="15" name="slide 14">
            <a:hlinkClick r:id="" action="ppaction://media"/>
          </p:cNvPr>
          <p:cNvPicPr>
            <a:picLocks noChangeAspect="1"/>
          </p:cNvPicPr>
          <p:nvPr>
            <a:audioFile r:link="rId3"/>
            <p:extLst>
              <p:ext uri="{DAA4B4D4-6D71-4841-9C94-3DE7FCFB9230}">
                <p14:media xmlns:p14="http://schemas.microsoft.com/office/powerpoint/2010/main" r:embed="rId4"/>
              </p:ext>
            </p:extLst>
          </p:nvPr>
        </p:nvPicPr>
        <p:blipFill>
          <a:blip r:embed="rId5"/>
          <a:stretch>
            <a:fillRect/>
          </a:stretch>
        </p:blipFill>
        <p:spPr>
          <a:xfrm>
            <a:off x="16909271" y="8832790"/>
            <a:ext cx="730250" cy="730250"/>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5"/>
                                        </p:tgtEl>
                                      </p:cBhvr>
                                    </p:cmd>
                                  </p:childTnLst>
                                </p:cTn>
                              </p:par>
                            </p:childTnLst>
                          </p:cTn>
                        </p:par>
                      </p:childTnLst>
                    </p:cTn>
                  </p:par>
                </p:childTnLst>
              </p:cTn>
              <p:nextCondLst>
                <p:cond evt="onClick" delay="0">
                  <p:tgtEl>
                    <p:spTgt spid="15"/>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0" y="0"/>
            <a:ext cx="14959012" cy="2128838"/>
            <a:chOff x="0" y="0"/>
            <a:chExt cx="19945350" cy="2838450"/>
          </a:xfrm>
        </p:grpSpPr>
        <p:sp>
          <p:nvSpPr>
            <p:cNvPr id="3" name="Freeform 3"/>
            <p:cNvSpPr/>
            <p:nvPr/>
          </p:nvSpPr>
          <p:spPr>
            <a:xfrm>
              <a:off x="0" y="0"/>
              <a:ext cx="19945350" cy="2838450"/>
            </a:xfrm>
            <a:custGeom>
              <a:avLst/>
              <a:gdLst/>
              <a:ahLst/>
              <a:cxnLst/>
              <a:rect l="l" t="t" r="r" b="b"/>
              <a:pathLst>
                <a:path w="19945350" h="2838450">
                  <a:moveTo>
                    <a:pt x="0" y="0"/>
                  </a:moveTo>
                  <a:lnTo>
                    <a:pt x="19945350" y="0"/>
                  </a:lnTo>
                  <a:lnTo>
                    <a:pt x="19945350" y="2838450"/>
                  </a:lnTo>
                  <a:lnTo>
                    <a:pt x="0" y="2838450"/>
                  </a:lnTo>
                  <a:close/>
                </a:path>
              </a:pathLst>
            </a:custGeom>
            <a:solidFill>
              <a:srgbClr val="D9D9D9"/>
            </a:solidFill>
          </p:spPr>
        </p:sp>
      </p:grpSp>
      <p:grpSp>
        <p:nvGrpSpPr>
          <p:cNvPr id="4" name="Group 4"/>
          <p:cNvGrpSpPr/>
          <p:nvPr/>
        </p:nvGrpSpPr>
        <p:grpSpPr>
          <a:xfrm>
            <a:off x="15087600" y="0"/>
            <a:ext cx="3200400" cy="10287000"/>
            <a:chOff x="0" y="0"/>
            <a:chExt cx="4267200" cy="13716000"/>
          </a:xfrm>
        </p:grpSpPr>
        <p:sp>
          <p:nvSpPr>
            <p:cNvPr id="5" name="Freeform 5"/>
            <p:cNvSpPr/>
            <p:nvPr/>
          </p:nvSpPr>
          <p:spPr>
            <a:xfrm>
              <a:off x="0" y="0"/>
              <a:ext cx="4267200" cy="13716000"/>
            </a:xfrm>
            <a:custGeom>
              <a:avLst/>
              <a:gdLst/>
              <a:ahLst/>
              <a:cxnLst/>
              <a:rect l="l" t="t" r="r" b="b"/>
              <a:pathLst>
                <a:path w="4267200" h="13716000">
                  <a:moveTo>
                    <a:pt x="0" y="0"/>
                  </a:moveTo>
                  <a:lnTo>
                    <a:pt x="4267200" y="0"/>
                  </a:lnTo>
                  <a:lnTo>
                    <a:pt x="4267200" y="13716000"/>
                  </a:lnTo>
                  <a:lnTo>
                    <a:pt x="0" y="13716000"/>
                  </a:lnTo>
                  <a:close/>
                </a:path>
              </a:pathLst>
            </a:custGeom>
            <a:gradFill rotWithShape="1">
              <a:gsLst>
                <a:gs pos="0">
                  <a:srgbClr val="47D2BA">
                    <a:alpha val="100000"/>
                  </a:srgbClr>
                </a:gs>
                <a:gs pos="44000">
                  <a:srgbClr val="3DB9BF">
                    <a:alpha val="100000"/>
                  </a:srgbClr>
                </a:gs>
                <a:gs pos="67000">
                  <a:srgbClr val="30A7C0">
                    <a:alpha val="100000"/>
                  </a:srgbClr>
                </a:gs>
                <a:gs pos="100000">
                  <a:srgbClr val="0387B7">
                    <a:alpha val="100000"/>
                  </a:srgbClr>
                </a:gs>
              </a:gsLst>
              <a:lin ang="5400000"/>
            </a:gradFill>
          </p:spPr>
        </p:sp>
      </p:grpSp>
      <p:sp>
        <p:nvSpPr>
          <p:cNvPr id="6" name="Freeform 6" descr="One solid circle, one ring, and one circle filled with diagonal lines"/>
          <p:cNvSpPr/>
          <p:nvPr/>
        </p:nvSpPr>
        <p:spPr>
          <a:xfrm>
            <a:off x="15087599" y="5143500"/>
            <a:ext cx="3200400" cy="5140773"/>
          </a:xfrm>
          <a:custGeom>
            <a:avLst/>
            <a:gdLst/>
            <a:ahLst/>
            <a:cxnLst/>
            <a:rect l="l" t="t" r="r" b="b"/>
            <a:pathLst>
              <a:path w="3200400" h="5140773">
                <a:moveTo>
                  <a:pt x="0" y="0"/>
                </a:moveTo>
                <a:lnTo>
                  <a:pt x="3200399" y="0"/>
                </a:lnTo>
                <a:lnTo>
                  <a:pt x="3200399" y="5140773"/>
                </a:lnTo>
                <a:lnTo>
                  <a:pt x="0" y="5140773"/>
                </a:lnTo>
                <a:lnTo>
                  <a:pt x="0" y="0"/>
                </a:lnTo>
                <a:close/>
              </a:path>
            </a:pathLst>
          </a:custGeom>
          <a:blipFill>
            <a:blip r:embed="rId1">
              <a:extLst>
                <a:ext uri="{96DAC541-7B7A-43D3-8B79-37D633B846F1}">
                  <asvg:svgBlip xmlns:asvg="http://schemas.microsoft.com/office/drawing/2016/SVG/main" r:embed="rId2"/>
                </a:ext>
              </a:extLst>
            </a:blip>
            <a:stretch>
              <a:fillRect l="-66965" r="-47323" b="-33405"/>
            </a:stretch>
          </a:blipFill>
        </p:spPr>
      </p:sp>
      <p:grpSp>
        <p:nvGrpSpPr>
          <p:cNvPr id="7" name="Group 7"/>
          <p:cNvGrpSpPr/>
          <p:nvPr/>
        </p:nvGrpSpPr>
        <p:grpSpPr>
          <a:xfrm>
            <a:off x="-42863" y="0"/>
            <a:ext cx="18373726" cy="10367271"/>
            <a:chOff x="0" y="0"/>
            <a:chExt cx="24498302" cy="13823028"/>
          </a:xfrm>
        </p:grpSpPr>
        <p:sp>
          <p:nvSpPr>
            <p:cNvPr id="8" name="Freeform 8"/>
            <p:cNvSpPr/>
            <p:nvPr/>
          </p:nvSpPr>
          <p:spPr>
            <a:xfrm>
              <a:off x="0" y="0"/>
              <a:ext cx="24498300" cy="13823062"/>
            </a:xfrm>
            <a:custGeom>
              <a:avLst/>
              <a:gdLst/>
              <a:ahLst/>
              <a:cxnLst/>
              <a:rect l="l" t="t" r="r" b="b"/>
              <a:pathLst>
                <a:path w="24498300" h="13823062">
                  <a:moveTo>
                    <a:pt x="57150" y="0"/>
                  </a:moveTo>
                  <a:lnTo>
                    <a:pt x="24441150" y="0"/>
                  </a:lnTo>
                  <a:cubicBezTo>
                    <a:pt x="24472773" y="0"/>
                    <a:pt x="24498300" y="25527"/>
                    <a:pt x="24498300" y="57150"/>
                  </a:cubicBezTo>
                  <a:lnTo>
                    <a:pt x="24498300" y="13765912"/>
                  </a:lnTo>
                  <a:cubicBezTo>
                    <a:pt x="24498300" y="13797535"/>
                    <a:pt x="24472773" y="13823062"/>
                    <a:pt x="24441150" y="13823062"/>
                  </a:cubicBezTo>
                  <a:lnTo>
                    <a:pt x="57150" y="13823062"/>
                  </a:lnTo>
                  <a:cubicBezTo>
                    <a:pt x="25527" y="13823062"/>
                    <a:pt x="0" y="13797535"/>
                    <a:pt x="0" y="13765912"/>
                  </a:cubicBezTo>
                  <a:lnTo>
                    <a:pt x="0" y="57150"/>
                  </a:lnTo>
                  <a:cubicBezTo>
                    <a:pt x="0" y="25527"/>
                    <a:pt x="25527" y="0"/>
                    <a:pt x="57150" y="0"/>
                  </a:cubicBezTo>
                  <a:moveTo>
                    <a:pt x="57150" y="114300"/>
                  </a:moveTo>
                  <a:lnTo>
                    <a:pt x="57150" y="57150"/>
                  </a:lnTo>
                  <a:lnTo>
                    <a:pt x="114300" y="57150"/>
                  </a:lnTo>
                  <a:lnTo>
                    <a:pt x="114300" y="13765912"/>
                  </a:lnTo>
                  <a:lnTo>
                    <a:pt x="57150" y="13765912"/>
                  </a:lnTo>
                  <a:lnTo>
                    <a:pt x="57150" y="13708762"/>
                  </a:lnTo>
                  <a:lnTo>
                    <a:pt x="24441150" y="13708762"/>
                  </a:lnTo>
                  <a:lnTo>
                    <a:pt x="24441150" y="13765912"/>
                  </a:lnTo>
                  <a:lnTo>
                    <a:pt x="24384000" y="13765912"/>
                  </a:lnTo>
                  <a:lnTo>
                    <a:pt x="24384000" y="57150"/>
                  </a:lnTo>
                  <a:lnTo>
                    <a:pt x="24441150" y="57150"/>
                  </a:lnTo>
                  <a:lnTo>
                    <a:pt x="24441150" y="114300"/>
                  </a:lnTo>
                  <a:lnTo>
                    <a:pt x="57150" y="114300"/>
                  </a:lnTo>
                  <a:close/>
                </a:path>
              </a:pathLst>
            </a:custGeom>
            <a:solidFill>
              <a:srgbClr val="FFFFFF"/>
            </a:solidFill>
          </p:spPr>
        </p:sp>
      </p:grpSp>
      <p:grpSp>
        <p:nvGrpSpPr>
          <p:cNvPr id="9" name="Group 9"/>
          <p:cNvGrpSpPr/>
          <p:nvPr/>
        </p:nvGrpSpPr>
        <p:grpSpPr>
          <a:xfrm>
            <a:off x="341738" y="597352"/>
            <a:ext cx="13450158" cy="870334"/>
            <a:chOff x="0" y="0"/>
            <a:chExt cx="17933544" cy="1160446"/>
          </a:xfrm>
        </p:grpSpPr>
        <p:sp>
          <p:nvSpPr>
            <p:cNvPr id="10" name="Freeform 10"/>
            <p:cNvSpPr/>
            <p:nvPr/>
          </p:nvSpPr>
          <p:spPr>
            <a:xfrm>
              <a:off x="0" y="0"/>
              <a:ext cx="17933544" cy="1160446"/>
            </a:xfrm>
            <a:custGeom>
              <a:avLst/>
              <a:gdLst/>
              <a:ahLst/>
              <a:cxnLst/>
              <a:rect l="l" t="t" r="r" b="b"/>
              <a:pathLst>
                <a:path w="17933544" h="1160446">
                  <a:moveTo>
                    <a:pt x="0" y="0"/>
                  </a:moveTo>
                  <a:lnTo>
                    <a:pt x="17933544" y="0"/>
                  </a:lnTo>
                  <a:lnTo>
                    <a:pt x="17933544" y="1160446"/>
                  </a:lnTo>
                  <a:lnTo>
                    <a:pt x="0" y="1160446"/>
                  </a:lnTo>
                  <a:close/>
                </a:path>
              </a:pathLst>
            </a:custGeom>
          </p:spPr>
        </p:sp>
        <p:sp>
          <p:nvSpPr>
            <p:cNvPr id="11" name="TextBox 11"/>
            <p:cNvSpPr txBox="1"/>
            <p:nvPr/>
          </p:nvSpPr>
          <p:spPr>
            <a:xfrm>
              <a:off x="0" y="-38100"/>
              <a:ext cx="17933544" cy="1198546"/>
            </a:xfrm>
            <a:prstGeom prst="rect">
              <a:avLst/>
            </a:prstGeom>
          </p:spPr>
          <p:txBody>
            <a:bodyPr lIns="0" tIns="0" rIns="0" bIns="0" rtlCol="0" anchor="t"/>
            <a:lstStyle/>
            <a:p>
              <a:pPr algn="l">
                <a:lnSpc>
                  <a:spcPts val="6165"/>
                </a:lnSpc>
              </a:pPr>
              <a:r>
                <a:rPr lang="en-US" sz="4800" b="1">
                  <a:solidFill>
                    <a:srgbClr val="000000"/>
                  </a:solidFill>
                  <a:latin typeface="Arial Nova Bold" panose="020B0804020202020204"/>
                  <a:ea typeface="Arial Nova Bold" panose="020B0804020202020204"/>
                  <a:cs typeface="Arial Nova Bold" panose="020B0804020202020204"/>
                  <a:sym typeface="Arial Nova Bold" panose="020B0804020202020204"/>
                </a:rPr>
                <a:t>Reference </a:t>
              </a:r>
              <a:endParaRPr lang="en-US" sz="4800" b="1">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p:txBody>
        </p:sp>
      </p:grpSp>
      <p:sp>
        <p:nvSpPr>
          <p:cNvPr id="12" name="TextBox 12"/>
          <p:cNvSpPr txBox="1"/>
          <p:nvPr/>
        </p:nvSpPr>
        <p:spPr>
          <a:xfrm>
            <a:off x="341738" y="2109787"/>
            <a:ext cx="14442659" cy="6672341"/>
          </a:xfrm>
          <a:prstGeom prst="rect">
            <a:avLst/>
          </a:prstGeom>
        </p:spPr>
        <p:txBody>
          <a:bodyPr lIns="0" tIns="0" rIns="0" bIns="0" rtlCol="0" anchor="t">
            <a:spAutoFit/>
          </a:bodyPr>
          <a:lstStyle/>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Corby, G., Barclay, N.L., Tan, E.H., Burn, E., Delmestri, A., Duarte-Salles, T., Golozar, A., Man, W.Y., Tietzova, I., Prieto-Alhambra, D. and Newby, D. (2024) ‘Incidence, prevalence, and survival of lung cancer in the United Kingdom from 2000–2021: a population-based cohort study’, Translational Lung Cancer Research, 13(9), pp. 2187–2201.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3" tooltip="https://pmc.ncbi.nlm.nih.gov/articles/PMC11484731/"/>
              </a:rPr>
              <a:t>https://pmc.ncbi.nlm.nih.gov/articles/PMC11484731/</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Doe, G., El-Emir, E., Edwards, G.D. et al. (2024) ‘Comparing performance of primary care clinicians in the interpretation of spirometry with or without Artificial Intelligence decision support software (SPIRO-AID): a protocol for a randomised controlled trial’, BMJ Open, 14, e086736.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4" tooltip="https://bmjopen.bmj.com/content/bmjopen/14/6/e086736.full.pdf"/>
              </a:rPr>
              <a:t>https://bmjopen.bmj.com/content/bmjopen/14/6/e086736.full.pdf</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Jeon, H., Wang, S., Song, J., Gill, H. and Cheng, H. (2025) ‘Update 2025: Management of non-small-cell lung cancer’, Lung, 203(1), p. 53.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5" tooltip="https://pmc.ncbi.nlm.nih.gov/articles/PMC11937135/"/>
              </a:rPr>
              <a:t>https://pmc.ncbi.nlm.nih.gov/articles/PMC11937135/</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Moyer, V.A. (2014) ‘Screening for lung cancer: U.S. Preventive Services Task Force recommendation statement’, Annals of Internal Medicine, 160(5), pp. 330–338.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6" tooltip="https://pubmed.ncbi.nlm.nih.gov/24378917/"/>
              </a:rPr>
              <a:t>https://pubmed.ncbi.nlm.nih.gov/24378917/</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NHS (2023) National Optimal Lung Cancer Pathway.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7" tooltip="https://rmpartners.nhs.uk/wp-content/uploads/2023/07/National-Optimal-Lung-Cancer-Pathway-3.0-1.pdf"/>
              </a:rPr>
              <a:t>https://rmpartners.nhs.uk/wp-content/uploads/2023/07/National-Optimal-Lung-Cancer-Pathway-3.0-1.pdf</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NHS England (2023) Respiratory disease.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8" tooltip="https://www.england.nhs.uk/ourwork/clinical-policy/respiratory-disease/"/>
              </a:rPr>
              <a:t>https://www.england.nhs.uk/ourwork/clinical-policy/respiratory-disease/</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NICE (2020) Exceptional surveillance of lung cancer: diagnosis and management.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9" tooltip="https://www.ncbi.nlm.nih.gov/books/NBK576879/"/>
              </a:rPr>
              <a:t>https://www.ncbi.nlm.nih.gov/books/NBK576879/</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NICE (2024) Lung cancer: diagnosis and management (NG122).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0" tooltip="https://www.nice.org.uk/guidance/ng122/resources/lung-cancer-diagnosis-and-management-pdf-66141655525573"/>
              </a:rPr>
              <a:t>https://www.nice.org.uk/guidance/ng122/resources/lung-cancer-diagnosis-and-management-pdf-66141655525573</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Spathis, A., Booth, S., Moffat, C. et al. (2017) ‘The Breathing, Thinking, Functioning clinical model: a proposal to facilitate evidence-based breathlessness management in chronic respiratory disease’, npj Primary Care Respiratory Medicine, 27, p. 27.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1" tooltip="https://www.ncbi.nlm.nih.gov/pmc/articles/PMC5435098/"/>
              </a:rPr>
              <a:t>https://www.ncbi.nlm.nih.gov/pmc/articles/PMC5435098/</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Siegel, R.L., Miller, K.D., Wagle, N.S. and Jemal, A. (2023) ‘Cancer statistics, 2023’, CA: A Cancer Journal for Clinicians, 73(1), pp. 17–48.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2" tooltip="https://pubmed.ncbi.nlm.nih.gov/36633525/"/>
              </a:rPr>
              <a:t>https://pubmed.ncbi.nlm.nih.gov/36633525/</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Tárnoki, Á.D. et al. (2024) ‘New developments in imaging of lung cancer’, Breathe, 20(1).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3" tooltip="https://publications.ersnet.org/content/breathe/20/1/230176"/>
              </a:rPr>
              <a:t>https://publications.ersnet.org/content/breathe/20/1/230176</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Thandra, K.C., Barsouk, A., Saginala, K., Aluru, J.S. and Barsouk, A. (2021) ‘Epidemiology of lung cancer’, Contemporary Oncology (Pozn), 25(1), pp. 45–52.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4" tooltip="https://pmc.ncbi.nlm.nih.gov/articles/PMC8063897/"/>
              </a:rPr>
              <a:t>https://pmc.ncbi.nlm.nih.gov/articles/PMC8063897/</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Wolf, A.M.D., Oeffinger, K.C., Shih, T.Y.C., Walter, L.C., Church, T.R., Fontham, E.T.H., Elkin, E.B., Etzioni, R.D., Guerra, C.E. and Perkins, R.B. (2024) ‘Screening for lung cancer: 2023 guideline update from the American Cancer Society’, CA: A Cancer Journal for Clinicians, 74(1), pp. 50–81.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5" tooltip="https://pubmed.ncbi.nlm.nih.gov/37909877/"/>
              </a:rPr>
              <a:t>https://pubmed.ncbi.nlm.nih.gov/37909877/</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r>
              <a:rPr lang="en-US" sz="1200" b="1">
                <a:solidFill>
                  <a:srgbClr val="000000"/>
                </a:solidFill>
                <a:latin typeface="Arial Nova Bold" panose="020B0804020202020204"/>
                <a:ea typeface="Arial Nova Bold" panose="020B0804020202020204"/>
                <a:cs typeface="Arial Nova Bold" panose="020B0804020202020204"/>
                <a:sym typeface="Arial Nova Bold" panose="020B0804020202020204"/>
              </a:rPr>
              <a:t>Asthma + Lung UK (2022) COPD survey 2022: Delayed diagnosis and unequal care. Available at: </a:t>
            </a: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rPr>
              <a:t>Perkasa, D., Harbiato, F., Faruq, M., Wuryandari, N., &amp; Rostini, C. (2023). The Influence of Recruitment, Training, and Motivation Systems on Employee Performance Bank Mandiri Latumentten Branch West Jakarta. KnE Social Sciences. https://doi.org/10.18502/kss.v8i12.13654.</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endParaRPr>
          </a:p>
          <a:p>
            <a:pPr algn="l">
              <a:lnSpc>
                <a:spcPts val="1540"/>
              </a:lnSpc>
            </a:pP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rPr>
              <a:t>Gu, L., &amp; Trisakhonb, C. (2024). THE IMPACT OF HUMAN RESOURCE MANAGEMENT PRACTICES ON EMPLOYEE PERFORMANCE IN THE CADRE TRAINING AND CONFERENCE CENTER (HOTEL) IN XICHENG DISTRICT, BEIJING. RMUTT GLOBAL BUSINESS ACCOUNTING AND FINANCE REVIEW.  https://so01.tci-thaijo.org/index.php/GBAFR/article/view/276326/178556</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endParaRPr>
          </a:p>
          <a:p>
            <a:pPr algn="l">
              <a:lnSpc>
                <a:spcPts val="1540"/>
              </a:lnSpc>
            </a:pP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rPr>
              <a:t>Miriti, J., Kirima, L., Nzivo, M., Thuranira, S., &amp; Budambula, N. (2021). Performance appraisal training of employees: A strategy to enhance employees performance in public teacher training colleges in Kenya. International Journal of Educational Administration and Policy Studies. https://academicjournals.org/journal/IJEAPS/article-full-text/EAD9F1B66519</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endParaRPr>
          </a:p>
          <a:p>
            <a:pPr algn="l">
              <a:lnSpc>
                <a:spcPts val="1540"/>
              </a:lnSpc>
            </a:pP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rPr>
              <a:t>R, K. (2023). Global Dynamics in HR Practices: A Comprehensive Bibliometric Analysis on Collaboration, Recruitment, Selection, and Performance Appraisal.. International Journal For Multidisciplinary Research. https://www.ijfmr.com/papers/2023/6/11558.pdf</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endParaRPr>
          </a:p>
          <a:p>
            <a:pPr algn="l">
              <a:lnSpc>
                <a:spcPts val="1540"/>
              </a:lnSpc>
            </a:pPr>
            <a:r>
              <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rPr>
              <a:t>Pradhan, G., &amp; Shrestha, P. (2023). Relationship between Human Resource Management Practices and High-Performance Outcomes in Financial Institutions. Journal of Business and Social Sciences. https://www.nepjol.info/index.php/jbss/article/view/72440/55268</a:t>
            </a: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endParaRPr>
          </a:p>
          <a:p>
            <a:pPr algn="l">
              <a:lnSpc>
                <a:spcPts val="1540"/>
              </a:lnSpc>
            </a:pPr>
            <a:endParaRPr lang="en-US" sz="1200" b="1" u="sng">
              <a:solidFill>
                <a:srgbClr val="000000"/>
              </a:solidFill>
              <a:latin typeface="Arial Nova Bold" panose="020B0804020202020204"/>
              <a:ea typeface="Arial Nova Bold" panose="020B0804020202020204"/>
              <a:cs typeface="Arial Nova Bold" panose="020B0804020202020204"/>
              <a:sym typeface="Arial Nova Bold" panose="020B0804020202020204"/>
              <a:hlinkClick r:id="rId16" tooltip="https://www.asthmaandlung.org.uk/conditions/copd-chronic-obstructive-pulmonary-disease/world-copd-day/delayed-diagnosis-unequal-care"/>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8643</Words>
  <Application>WPS Presentation</Application>
  <PresentationFormat>Custom</PresentationFormat>
  <Paragraphs>77</Paragraphs>
  <Slides>15</Slides>
  <Notes>14</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15</vt:i4>
      </vt:variant>
    </vt:vector>
  </HeadingPairs>
  <TitlesOfParts>
    <vt:vector size="25" baseType="lpstr">
      <vt:lpstr>Arial</vt:lpstr>
      <vt:lpstr>SimSun</vt:lpstr>
      <vt:lpstr>Wingdings</vt:lpstr>
      <vt:lpstr>Arial Nova Bold</vt:lpstr>
      <vt:lpstr>Arial Nova</vt:lpstr>
      <vt:lpstr>Arial</vt:lpstr>
      <vt:lpstr>Calibri</vt:lpstr>
      <vt:lpstr>Microsoft YaHei</vt:lpstr>
      <vt:lpstr>Arial Unicode MS</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cancer</dc:title>
  <dc:creator/>
  <cp:lastModifiedBy>naela</cp:lastModifiedBy>
  <cp:revision>71</cp:revision>
  <dcterms:created xsi:type="dcterms:W3CDTF">2006-08-16T00:00:00Z</dcterms:created>
  <dcterms:modified xsi:type="dcterms:W3CDTF">2026-03-17T21:28:35Z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547226F1D47341849D6B91A0E2F63995_12</vt:lpwstr>
  </property>
  <property fmtid="{D5CDD505-2E9C-101B-9397-08002B2CF9AE}" pid="3" name="KSOProductBuildVer">
    <vt:lpwstr>1033-12.2.0.23196</vt:lpwstr>
  </property>
</Properties>
</file>