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6" r:id="rId2"/>
    <p:sldId id="264" r:id="rId3"/>
    <p:sldId id="269" r:id="rId4"/>
    <p:sldId id="268" r:id="rId5"/>
    <p:sldId id="265" r:id="rId6"/>
    <p:sldId id="287" r:id="rId7"/>
    <p:sldId id="280" r:id="rId8"/>
    <p:sldId id="257" r:id="rId9"/>
    <p:sldId id="277" r:id="rId10"/>
    <p:sldId id="278" r:id="rId11"/>
    <p:sldId id="279" r:id="rId12"/>
    <p:sldId id="281" r:id="rId13"/>
    <p:sldId id="282" r:id="rId14"/>
    <p:sldId id="267" r:id="rId15"/>
    <p:sldId id="283" r:id="rId16"/>
    <p:sldId id="272" r:id="rId17"/>
    <p:sldId id="274" r:id="rId18"/>
    <p:sldId id="273" r:id="rId19"/>
    <p:sldId id="290" r:id="rId20"/>
    <p:sldId id="286" r:id="rId21"/>
    <p:sldId id="270" r:id="rId22"/>
    <p:sldId id="284" r:id="rId23"/>
    <p:sldId id="288" r:id="rId24"/>
    <p:sldId id="266" r:id="rId25"/>
  </p:sldIdLst>
  <p:sldSz cx="12192000" cy="6858000"/>
  <p:notesSz cx="6805613" cy="99393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hael Seats" initials="MS" lastIdx="1" clrIdx="0">
    <p:extLst>
      <p:ext uri="{19B8F6BF-5375-455C-9EA6-DF929625EA0E}">
        <p15:presenceInfo xmlns:p15="http://schemas.microsoft.com/office/powerpoint/2012/main" userId="S-1-5-21-2867577831-3469957244-3552622317-6800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58C0A"/>
    <a:srgbClr val="00609F"/>
    <a:srgbClr val="7822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20" autoAdjust="0"/>
    <p:restoredTop sz="94707" autoAdjust="0"/>
  </p:normalViewPr>
  <p:slideViewPr>
    <p:cSldViewPr snapToGrid="0">
      <p:cViewPr varScale="1">
        <p:scale>
          <a:sx n="109" d="100"/>
          <a:sy n="109" d="100"/>
        </p:scale>
        <p:origin x="486" y="108"/>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7160A0-0B7D-4FA7-9A6B-8A82B8298C14}" type="doc">
      <dgm:prSet loTypeId="urn:microsoft.com/office/officeart/2005/8/layout/cycle3" loCatId="cycle" qsTypeId="urn:microsoft.com/office/officeart/2005/8/quickstyle/simple1" qsCatId="simple" csTypeId="urn:microsoft.com/office/officeart/2005/8/colors/colorful1" csCatId="colorful" phldr="1"/>
      <dgm:spPr/>
      <dgm:t>
        <a:bodyPr/>
        <a:lstStyle/>
        <a:p>
          <a:endParaRPr lang="en-US"/>
        </a:p>
      </dgm:t>
    </dgm:pt>
    <dgm:pt modelId="{24F146C7-04F1-44C1-B8F5-878A1AD0076A}">
      <dgm:prSet phldrT="[Text]"/>
      <dgm:spPr/>
      <dgm:t>
        <a:bodyPr/>
        <a:lstStyle/>
        <a:p>
          <a:r>
            <a:rPr lang="en-US" dirty="0" smtClean="0"/>
            <a:t>Ontology</a:t>
          </a:r>
          <a:endParaRPr lang="en-US" dirty="0"/>
        </a:p>
      </dgm:t>
    </dgm:pt>
    <dgm:pt modelId="{5AF24271-FD43-4DAF-8364-3D1F278CBA3D}" type="parTrans" cxnId="{63723822-12CA-4044-BC89-43DA2026B1E1}">
      <dgm:prSet/>
      <dgm:spPr/>
      <dgm:t>
        <a:bodyPr/>
        <a:lstStyle/>
        <a:p>
          <a:endParaRPr lang="en-US"/>
        </a:p>
      </dgm:t>
    </dgm:pt>
    <dgm:pt modelId="{872CDEBD-48BC-4002-95E6-0B619906FEBE}" type="sibTrans" cxnId="{63723822-12CA-4044-BC89-43DA2026B1E1}">
      <dgm:prSet/>
      <dgm:spPr/>
      <dgm:t>
        <a:bodyPr/>
        <a:lstStyle/>
        <a:p>
          <a:endParaRPr lang="en-US"/>
        </a:p>
      </dgm:t>
    </dgm:pt>
    <dgm:pt modelId="{90259B11-F68E-445C-8219-03749AABA2B0}">
      <dgm:prSet phldrT="[Text]"/>
      <dgm:spPr/>
      <dgm:t>
        <a:bodyPr/>
        <a:lstStyle/>
        <a:p>
          <a:r>
            <a:rPr lang="en-US" dirty="0" smtClean="0"/>
            <a:t>Epistemology</a:t>
          </a:r>
          <a:endParaRPr lang="en-US" dirty="0"/>
        </a:p>
      </dgm:t>
    </dgm:pt>
    <dgm:pt modelId="{49885ECC-518D-43E3-AA6B-EA5734F8F8E3}" type="parTrans" cxnId="{BB6DF9AB-3DAA-41E5-A2C2-CFF1BBFC7EF1}">
      <dgm:prSet/>
      <dgm:spPr/>
      <dgm:t>
        <a:bodyPr/>
        <a:lstStyle/>
        <a:p>
          <a:endParaRPr lang="en-US"/>
        </a:p>
      </dgm:t>
    </dgm:pt>
    <dgm:pt modelId="{25C1697D-5226-4437-B3D3-067446AFB361}" type="sibTrans" cxnId="{BB6DF9AB-3DAA-41E5-A2C2-CFF1BBFC7EF1}">
      <dgm:prSet/>
      <dgm:spPr/>
      <dgm:t>
        <a:bodyPr/>
        <a:lstStyle/>
        <a:p>
          <a:endParaRPr lang="en-US"/>
        </a:p>
      </dgm:t>
    </dgm:pt>
    <dgm:pt modelId="{1027F74F-E3FE-4965-BE39-7EE8E73B1974}">
      <dgm:prSet phldrT="[Text]"/>
      <dgm:spPr/>
      <dgm:t>
        <a:bodyPr/>
        <a:lstStyle/>
        <a:p>
          <a:r>
            <a:rPr lang="en-US" dirty="0" smtClean="0"/>
            <a:t>Methodology</a:t>
          </a:r>
          <a:endParaRPr lang="en-US" dirty="0"/>
        </a:p>
      </dgm:t>
    </dgm:pt>
    <dgm:pt modelId="{43554011-22F0-4A86-8F44-2DCD00826A67}" type="parTrans" cxnId="{09DA1D3D-99A7-4292-B38D-F2BADFC1420D}">
      <dgm:prSet/>
      <dgm:spPr/>
      <dgm:t>
        <a:bodyPr/>
        <a:lstStyle/>
        <a:p>
          <a:endParaRPr lang="en-US"/>
        </a:p>
      </dgm:t>
    </dgm:pt>
    <dgm:pt modelId="{7E96C3DE-E39E-4340-B518-D99298F4D3DD}" type="sibTrans" cxnId="{09DA1D3D-99A7-4292-B38D-F2BADFC1420D}">
      <dgm:prSet/>
      <dgm:spPr/>
      <dgm:t>
        <a:bodyPr/>
        <a:lstStyle/>
        <a:p>
          <a:endParaRPr lang="en-US"/>
        </a:p>
      </dgm:t>
    </dgm:pt>
    <dgm:pt modelId="{74A18776-19F3-4D81-8612-7EEC6428183C}">
      <dgm:prSet phldrT="[Text]"/>
      <dgm:spPr/>
      <dgm:t>
        <a:bodyPr/>
        <a:lstStyle/>
        <a:p>
          <a:r>
            <a:rPr lang="en-US" dirty="0" smtClean="0"/>
            <a:t>Methods</a:t>
          </a:r>
          <a:endParaRPr lang="en-US" dirty="0"/>
        </a:p>
      </dgm:t>
    </dgm:pt>
    <dgm:pt modelId="{8EA84E1B-697D-4EC0-B771-5ECE75BAAFEA}" type="parTrans" cxnId="{82D5A4BA-8CE9-4F93-AFDE-4419653C9510}">
      <dgm:prSet/>
      <dgm:spPr/>
      <dgm:t>
        <a:bodyPr/>
        <a:lstStyle/>
        <a:p>
          <a:endParaRPr lang="en-US"/>
        </a:p>
      </dgm:t>
    </dgm:pt>
    <dgm:pt modelId="{72136EDD-DFD4-42F1-BDF4-B90E423A935A}" type="sibTrans" cxnId="{82D5A4BA-8CE9-4F93-AFDE-4419653C9510}">
      <dgm:prSet/>
      <dgm:spPr/>
      <dgm:t>
        <a:bodyPr/>
        <a:lstStyle/>
        <a:p>
          <a:endParaRPr lang="en-US"/>
        </a:p>
      </dgm:t>
    </dgm:pt>
    <dgm:pt modelId="{37DE84E3-0640-4EEB-BDD1-C3FFF3ABBACC}">
      <dgm:prSet phldrT="[Text]"/>
      <dgm:spPr/>
      <dgm:t>
        <a:bodyPr/>
        <a:lstStyle/>
        <a:p>
          <a:r>
            <a:rPr lang="en-US" dirty="0" smtClean="0"/>
            <a:t>Sources</a:t>
          </a:r>
          <a:endParaRPr lang="en-US" dirty="0"/>
        </a:p>
      </dgm:t>
    </dgm:pt>
    <dgm:pt modelId="{AD4FED2A-346D-4EEA-8728-AB59506AFADA}" type="parTrans" cxnId="{963156C2-C173-484E-979A-D479B111155F}">
      <dgm:prSet/>
      <dgm:spPr/>
      <dgm:t>
        <a:bodyPr/>
        <a:lstStyle/>
        <a:p>
          <a:endParaRPr lang="en-US"/>
        </a:p>
      </dgm:t>
    </dgm:pt>
    <dgm:pt modelId="{BCFE394D-2582-4642-A31E-0C61E2DE6C02}" type="sibTrans" cxnId="{963156C2-C173-484E-979A-D479B111155F}">
      <dgm:prSet/>
      <dgm:spPr/>
      <dgm:t>
        <a:bodyPr/>
        <a:lstStyle/>
        <a:p>
          <a:endParaRPr lang="en-US"/>
        </a:p>
      </dgm:t>
    </dgm:pt>
    <dgm:pt modelId="{EF10BFEE-9C35-4367-AA0C-E2338EB1DA68}" type="pres">
      <dgm:prSet presAssocID="{AE7160A0-0B7D-4FA7-9A6B-8A82B8298C14}" presName="Name0" presStyleCnt="0">
        <dgm:presLayoutVars>
          <dgm:dir/>
          <dgm:resizeHandles val="exact"/>
        </dgm:presLayoutVars>
      </dgm:prSet>
      <dgm:spPr/>
      <dgm:t>
        <a:bodyPr/>
        <a:lstStyle/>
        <a:p>
          <a:endParaRPr lang="en-US"/>
        </a:p>
      </dgm:t>
    </dgm:pt>
    <dgm:pt modelId="{96487BD7-33E1-4CEE-B8EA-365FDC98B3C4}" type="pres">
      <dgm:prSet presAssocID="{AE7160A0-0B7D-4FA7-9A6B-8A82B8298C14}" presName="cycle" presStyleCnt="0"/>
      <dgm:spPr/>
    </dgm:pt>
    <dgm:pt modelId="{795B0A87-228C-43EC-BAFD-0E0CED857F24}" type="pres">
      <dgm:prSet presAssocID="{24F146C7-04F1-44C1-B8F5-878A1AD0076A}" presName="nodeFirstNode" presStyleLbl="node1" presStyleIdx="0" presStyleCnt="5" custRadScaleRad="101893" custRadScaleInc="-4455">
        <dgm:presLayoutVars>
          <dgm:bulletEnabled val="1"/>
        </dgm:presLayoutVars>
      </dgm:prSet>
      <dgm:spPr/>
      <dgm:t>
        <a:bodyPr/>
        <a:lstStyle/>
        <a:p>
          <a:endParaRPr lang="en-US"/>
        </a:p>
      </dgm:t>
    </dgm:pt>
    <dgm:pt modelId="{0DD0B473-CFC9-4205-A755-16D8CE19760C}" type="pres">
      <dgm:prSet presAssocID="{872CDEBD-48BC-4002-95E6-0B619906FEBE}" presName="sibTransFirstNode" presStyleLbl="bgShp" presStyleIdx="0" presStyleCnt="1"/>
      <dgm:spPr/>
      <dgm:t>
        <a:bodyPr/>
        <a:lstStyle/>
        <a:p>
          <a:endParaRPr lang="en-US"/>
        </a:p>
      </dgm:t>
    </dgm:pt>
    <dgm:pt modelId="{DA7145FD-4213-40AA-99BE-E18841573349}" type="pres">
      <dgm:prSet presAssocID="{90259B11-F68E-445C-8219-03749AABA2B0}" presName="nodeFollowingNodes" presStyleLbl="node1" presStyleIdx="1" presStyleCnt="5">
        <dgm:presLayoutVars>
          <dgm:bulletEnabled val="1"/>
        </dgm:presLayoutVars>
      </dgm:prSet>
      <dgm:spPr/>
      <dgm:t>
        <a:bodyPr/>
        <a:lstStyle/>
        <a:p>
          <a:endParaRPr lang="en-US"/>
        </a:p>
      </dgm:t>
    </dgm:pt>
    <dgm:pt modelId="{A2D55F89-31F2-4DAD-93F9-5AA30B3D42F4}" type="pres">
      <dgm:prSet presAssocID="{1027F74F-E3FE-4965-BE39-7EE8E73B1974}" presName="nodeFollowingNodes" presStyleLbl="node1" presStyleIdx="2" presStyleCnt="5">
        <dgm:presLayoutVars>
          <dgm:bulletEnabled val="1"/>
        </dgm:presLayoutVars>
      </dgm:prSet>
      <dgm:spPr/>
      <dgm:t>
        <a:bodyPr/>
        <a:lstStyle/>
        <a:p>
          <a:endParaRPr lang="en-US"/>
        </a:p>
      </dgm:t>
    </dgm:pt>
    <dgm:pt modelId="{5C2FD694-FE57-44AE-BA88-D0DD6314C660}" type="pres">
      <dgm:prSet presAssocID="{74A18776-19F3-4D81-8612-7EEC6428183C}" presName="nodeFollowingNodes" presStyleLbl="node1" presStyleIdx="3" presStyleCnt="5">
        <dgm:presLayoutVars>
          <dgm:bulletEnabled val="1"/>
        </dgm:presLayoutVars>
      </dgm:prSet>
      <dgm:spPr/>
      <dgm:t>
        <a:bodyPr/>
        <a:lstStyle/>
        <a:p>
          <a:endParaRPr lang="en-US"/>
        </a:p>
      </dgm:t>
    </dgm:pt>
    <dgm:pt modelId="{3267D76A-2669-469B-A09A-5ACAC6A5E9B8}" type="pres">
      <dgm:prSet presAssocID="{37DE84E3-0640-4EEB-BDD1-C3FFF3ABBACC}" presName="nodeFollowingNodes" presStyleLbl="node1" presStyleIdx="4" presStyleCnt="5">
        <dgm:presLayoutVars>
          <dgm:bulletEnabled val="1"/>
        </dgm:presLayoutVars>
      </dgm:prSet>
      <dgm:spPr/>
      <dgm:t>
        <a:bodyPr/>
        <a:lstStyle/>
        <a:p>
          <a:endParaRPr lang="en-US"/>
        </a:p>
      </dgm:t>
    </dgm:pt>
  </dgm:ptLst>
  <dgm:cxnLst>
    <dgm:cxn modelId="{963156C2-C173-484E-979A-D479B111155F}" srcId="{AE7160A0-0B7D-4FA7-9A6B-8A82B8298C14}" destId="{37DE84E3-0640-4EEB-BDD1-C3FFF3ABBACC}" srcOrd="4" destOrd="0" parTransId="{AD4FED2A-346D-4EEA-8728-AB59506AFADA}" sibTransId="{BCFE394D-2582-4642-A31E-0C61E2DE6C02}"/>
    <dgm:cxn modelId="{82D5A4BA-8CE9-4F93-AFDE-4419653C9510}" srcId="{AE7160A0-0B7D-4FA7-9A6B-8A82B8298C14}" destId="{74A18776-19F3-4D81-8612-7EEC6428183C}" srcOrd="3" destOrd="0" parTransId="{8EA84E1B-697D-4EC0-B771-5ECE75BAAFEA}" sibTransId="{72136EDD-DFD4-42F1-BDF4-B90E423A935A}"/>
    <dgm:cxn modelId="{63723822-12CA-4044-BC89-43DA2026B1E1}" srcId="{AE7160A0-0B7D-4FA7-9A6B-8A82B8298C14}" destId="{24F146C7-04F1-44C1-B8F5-878A1AD0076A}" srcOrd="0" destOrd="0" parTransId="{5AF24271-FD43-4DAF-8364-3D1F278CBA3D}" sibTransId="{872CDEBD-48BC-4002-95E6-0B619906FEBE}"/>
    <dgm:cxn modelId="{6DF16EE7-1F26-464B-8ECB-78B2FD708F97}" type="presOf" srcId="{1027F74F-E3FE-4965-BE39-7EE8E73B1974}" destId="{A2D55F89-31F2-4DAD-93F9-5AA30B3D42F4}" srcOrd="0" destOrd="0" presId="urn:microsoft.com/office/officeart/2005/8/layout/cycle3"/>
    <dgm:cxn modelId="{78BC04C1-DEF2-4C92-989B-EE5039083BB1}" type="presOf" srcId="{90259B11-F68E-445C-8219-03749AABA2B0}" destId="{DA7145FD-4213-40AA-99BE-E18841573349}" srcOrd="0" destOrd="0" presId="urn:microsoft.com/office/officeart/2005/8/layout/cycle3"/>
    <dgm:cxn modelId="{09DA1D3D-99A7-4292-B38D-F2BADFC1420D}" srcId="{AE7160A0-0B7D-4FA7-9A6B-8A82B8298C14}" destId="{1027F74F-E3FE-4965-BE39-7EE8E73B1974}" srcOrd="2" destOrd="0" parTransId="{43554011-22F0-4A86-8F44-2DCD00826A67}" sibTransId="{7E96C3DE-E39E-4340-B518-D99298F4D3DD}"/>
    <dgm:cxn modelId="{E7146A75-657C-4BCE-9C98-25591C7853EB}" type="presOf" srcId="{24F146C7-04F1-44C1-B8F5-878A1AD0076A}" destId="{795B0A87-228C-43EC-BAFD-0E0CED857F24}" srcOrd="0" destOrd="0" presId="urn:microsoft.com/office/officeart/2005/8/layout/cycle3"/>
    <dgm:cxn modelId="{BB6DF9AB-3DAA-41E5-A2C2-CFF1BBFC7EF1}" srcId="{AE7160A0-0B7D-4FA7-9A6B-8A82B8298C14}" destId="{90259B11-F68E-445C-8219-03749AABA2B0}" srcOrd="1" destOrd="0" parTransId="{49885ECC-518D-43E3-AA6B-EA5734F8F8E3}" sibTransId="{25C1697D-5226-4437-B3D3-067446AFB361}"/>
    <dgm:cxn modelId="{B4C8EA98-E788-43AF-B87B-0F5CC2CF7095}" type="presOf" srcId="{872CDEBD-48BC-4002-95E6-0B619906FEBE}" destId="{0DD0B473-CFC9-4205-A755-16D8CE19760C}" srcOrd="0" destOrd="0" presId="urn:microsoft.com/office/officeart/2005/8/layout/cycle3"/>
    <dgm:cxn modelId="{68633033-1343-4D63-8113-B5EFF0F30DE6}" type="presOf" srcId="{AE7160A0-0B7D-4FA7-9A6B-8A82B8298C14}" destId="{EF10BFEE-9C35-4367-AA0C-E2338EB1DA68}" srcOrd="0" destOrd="0" presId="urn:microsoft.com/office/officeart/2005/8/layout/cycle3"/>
    <dgm:cxn modelId="{8890F2B2-041C-465E-81B8-1FA5D61BE7DD}" type="presOf" srcId="{37DE84E3-0640-4EEB-BDD1-C3FFF3ABBACC}" destId="{3267D76A-2669-469B-A09A-5ACAC6A5E9B8}" srcOrd="0" destOrd="0" presId="urn:microsoft.com/office/officeart/2005/8/layout/cycle3"/>
    <dgm:cxn modelId="{6DE7E0DF-366C-4DAB-88D6-77985CB7E9C8}" type="presOf" srcId="{74A18776-19F3-4D81-8612-7EEC6428183C}" destId="{5C2FD694-FE57-44AE-BA88-D0DD6314C660}" srcOrd="0" destOrd="0" presId="urn:microsoft.com/office/officeart/2005/8/layout/cycle3"/>
    <dgm:cxn modelId="{6A8C4FEE-82BA-4E50-918E-016116A03B15}" type="presParOf" srcId="{EF10BFEE-9C35-4367-AA0C-E2338EB1DA68}" destId="{96487BD7-33E1-4CEE-B8EA-365FDC98B3C4}" srcOrd="0" destOrd="0" presId="urn:microsoft.com/office/officeart/2005/8/layout/cycle3"/>
    <dgm:cxn modelId="{7F1617F2-6E53-4DFA-972B-92AFC5508119}" type="presParOf" srcId="{96487BD7-33E1-4CEE-B8EA-365FDC98B3C4}" destId="{795B0A87-228C-43EC-BAFD-0E0CED857F24}" srcOrd="0" destOrd="0" presId="urn:microsoft.com/office/officeart/2005/8/layout/cycle3"/>
    <dgm:cxn modelId="{3A7B3A37-4FB0-4E44-981A-F68AE48BD384}" type="presParOf" srcId="{96487BD7-33E1-4CEE-B8EA-365FDC98B3C4}" destId="{0DD0B473-CFC9-4205-A755-16D8CE19760C}" srcOrd="1" destOrd="0" presId="urn:microsoft.com/office/officeart/2005/8/layout/cycle3"/>
    <dgm:cxn modelId="{878672BB-9E70-42A4-A293-A7471F0187E9}" type="presParOf" srcId="{96487BD7-33E1-4CEE-B8EA-365FDC98B3C4}" destId="{DA7145FD-4213-40AA-99BE-E18841573349}" srcOrd="2" destOrd="0" presId="urn:microsoft.com/office/officeart/2005/8/layout/cycle3"/>
    <dgm:cxn modelId="{87E86E44-D4CA-4204-8D7B-39B063F53810}" type="presParOf" srcId="{96487BD7-33E1-4CEE-B8EA-365FDC98B3C4}" destId="{A2D55F89-31F2-4DAD-93F9-5AA30B3D42F4}" srcOrd="3" destOrd="0" presId="urn:microsoft.com/office/officeart/2005/8/layout/cycle3"/>
    <dgm:cxn modelId="{94800238-931F-4C36-A633-3CCE31FF82A7}" type="presParOf" srcId="{96487BD7-33E1-4CEE-B8EA-365FDC98B3C4}" destId="{5C2FD694-FE57-44AE-BA88-D0DD6314C660}" srcOrd="4" destOrd="0" presId="urn:microsoft.com/office/officeart/2005/8/layout/cycle3"/>
    <dgm:cxn modelId="{12035CCE-E581-40B5-8144-D41496164E3A}" type="presParOf" srcId="{96487BD7-33E1-4CEE-B8EA-365FDC98B3C4}" destId="{3267D76A-2669-469B-A09A-5ACAC6A5E9B8}"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D0B473-CFC9-4205-A755-16D8CE19760C}">
      <dsp:nvSpPr>
        <dsp:cNvPr id="0" name=""/>
        <dsp:cNvSpPr/>
      </dsp:nvSpPr>
      <dsp:spPr>
        <a:xfrm>
          <a:off x="422453" y="-20358"/>
          <a:ext cx="3815073" cy="3815073"/>
        </a:xfrm>
        <a:prstGeom prst="circularArrow">
          <a:avLst>
            <a:gd name="adj1" fmla="val 5544"/>
            <a:gd name="adj2" fmla="val 330680"/>
            <a:gd name="adj3" fmla="val 13863549"/>
            <a:gd name="adj4" fmla="val 17332864"/>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5B0A87-228C-43EC-BAFD-0E0CED857F24}">
      <dsp:nvSpPr>
        <dsp:cNvPr id="0" name=""/>
        <dsp:cNvSpPr/>
      </dsp:nvSpPr>
      <dsp:spPr>
        <a:xfrm>
          <a:off x="1470744" y="0"/>
          <a:ext cx="1718491" cy="8592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smtClean="0"/>
            <a:t>Ontology</a:t>
          </a:r>
          <a:endParaRPr lang="en-US" sz="2100" kern="1200" dirty="0"/>
        </a:p>
      </dsp:txBody>
      <dsp:txXfrm>
        <a:off x="1512689" y="41945"/>
        <a:ext cx="1634601" cy="775355"/>
      </dsp:txXfrm>
    </dsp:sp>
    <dsp:sp modelId="{DA7145FD-4213-40AA-99BE-E18841573349}">
      <dsp:nvSpPr>
        <dsp:cNvPr id="0" name=""/>
        <dsp:cNvSpPr/>
      </dsp:nvSpPr>
      <dsp:spPr>
        <a:xfrm>
          <a:off x="3095323" y="1132663"/>
          <a:ext cx="1718491" cy="85924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smtClean="0"/>
            <a:t>Epistemology</a:t>
          </a:r>
          <a:endParaRPr lang="en-US" sz="2100" kern="1200" dirty="0"/>
        </a:p>
      </dsp:txBody>
      <dsp:txXfrm>
        <a:off x="3137268" y="1174608"/>
        <a:ext cx="1634601" cy="775355"/>
      </dsp:txXfrm>
    </dsp:sp>
    <dsp:sp modelId="{A2D55F89-31F2-4DAD-93F9-5AA30B3D42F4}">
      <dsp:nvSpPr>
        <dsp:cNvPr id="0" name=""/>
        <dsp:cNvSpPr/>
      </dsp:nvSpPr>
      <dsp:spPr>
        <a:xfrm>
          <a:off x="2504318" y="2951589"/>
          <a:ext cx="1718491" cy="85924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smtClean="0"/>
            <a:t>Methodology</a:t>
          </a:r>
          <a:endParaRPr lang="en-US" sz="2100" kern="1200" dirty="0"/>
        </a:p>
      </dsp:txBody>
      <dsp:txXfrm>
        <a:off x="2546263" y="2993534"/>
        <a:ext cx="1634601" cy="775355"/>
      </dsp:txXfrm>
    </dsp:sp>
    <dsp:sp modelId="{5C2FD694-FE57-44AE-BA88-D0DD6314C660}">
      <dsp:nvSpPr>
        <dsp:cNvPr id="0" name=""/>
        <dsp:cNvSpPr/>
      </dsp:nvSpPr>
      <dsp:spPr>
        <a:xfrm>
          <a:off x="591786" y="2951589"/>
          <a:ext cx="1718491" cy="8592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smtClean="0"/>
            <a:t>Methods</a:t>
          </a:r>
          <a:endParaRPr lang="en-US" sz="2100" kern="1200" dirty="0"/>
        </a:p>
      </dsp:txBody>
      <dsp:txXfrm>
        <a:off x="633731" y="2993534"/>
        <a:ext cx="1634601" cy="775355"/>
      </dsp:txXfrm>
    </dsp:sp>
    <dsp:sp modelId="{3267D76A-2669-469B-A09A-5ACAC6A5E9B8}">
      <dsp:nvSpPr>
        <dsp:cNvPr id="0" name=""/>
        <dsp:cNvSpPr/>
      </dsp:nvSpPr>
      <dsp:spPr>
        <a:xfrm>
          <a:off x="781" y="1132663"/>
          <a:ext cx="1718491" cy="85924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smtClean="0"/>
            <a:t>Sources</a:t>
          </a:r>
          <a:endParaRPr lang="en-US" sz="2100" kern="1200" dirty="0"/>
        </a:p>
      </dsp:txBody>
      <dsp:txXfrm>
        <a:off x="42726" y="1174608"/>
        <a:ext cx="1634601" cy="775355"/>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9099" cy="498693"/>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sz="quarter" idx="1"/>
          </p:nvPr>
        </p:nvSpPr>
        <p:spPr>
          <a:xfrm>
            <a:off x="3854939" y="0"/>
            <a:ext cx="2949099" cy="498693"/>
          </a:xfrm>
          <a:prstGeom prst="rect">
            <a:avLst/>
          </a:prstGeom>
        </p:spPr>
        <p:txBody>
          <a:bodyPr vert="horz" lIns="91440" tIns="45720" rIns="91440" bIns="45720" rtlCol="0"/>
          <a:lstStyle>
            <a:lvl1pPr algn="r">
              <a:defRPr sz="1200"/>
            </a:lvl1pPr>
          </a:lstStyle>
          <a:p>
            <a:fld id="{2DE2EF1F-4EF1-474A-A59C-42C74C057103}" type="datetimeFigureOut">
              <a:rPr lang="en-AU" smtClean="0"/>
              <a:t>18/02/2019</a:t>
            </a:fld>
            <a:endParaRPr lang="en-AU"/>
          </a:p>
        </p:txBody>
      </p:sp>
      <p:sp>
        <p:nvSpPr>
          <p:cNvPr id="4" name="Footer Placeholder 3"/>
          <p:cNvSpPr>
            <a:spLocks noGrp="1"/>
          </p:cNvSpPr>
          <p:nvPr>
            <p:ph type="ftr" sz="quarter" idx="2"/>
          </p:nvPr>
        </p:nvSpPr>
        <p:spPr>
          <a:xfrm>
            <a:off x="0" y="9440647"/>
            <a:ext cx="2949099" cy="498692"/>
          </a:xfrm>
          <a:prstGeom prst="rect">
            <a:avLst/>
          </a:prstGeom>
        </p:spPr>
        <p:txBody>
          <a:bodyPr vert="horz" lIns="91440" tIns="45720" rIns="91440" bIns="45720" rtlCol="0" anchor="b"/>
          <a:lstStyle>
            <a:lvl1pPr algn="l">
              <a:defRPr sz="1200"/>
            </a:lvl1pPr>
          </a:lstStyle>
          <a:p>
            <a:endParaRPr lang="en-AU"/>
          </a:p>
        </p:txBody>
      </p:sp>
      <p:sp>
        <p:nvSpPr>
          <p:cNvPr id="5" name="Slide Number Placeholder 4"/>
          <p:cNvSpPr>
            <a:spLocks noGrp="1"/>
          </p:cNvSpPr>
          <p:nvPr>
            <p:ph type="sldNum" sz="quarter" idx="3"/>
          </p:nvPr>
        </p:nvSpPr>
        <p:spPr>
          <a:xfrm>
            <a:off x="3854939" y="9440647"/>
            <a:ext cx="2949099" cy="498692"/>
          </a:xfrm>
          <a:prstGeom prst="rect">
            <a:avLst/>
          </a:prstGeom>
        </p:spPr>
        <p:txBody>
          <a:bodyPr vert="horz" lIns="91440" tIns="45720" rIns="91440" bIns="45720" rtlCol="0" anchor="b"/>
          <a:lstStyle>
            <a:lvl1pPr algn="r">
              <a:defRPr sz="1200"/>
            </a:lvl1pPr>
          </a:lstStyle>
          <a:p>
            <a:fld id="{36D25DC2-0E88-40F8-8D8F-48D967A68B14}" type="slidenum">
              <a:rPr lang="en-AU" smtClean="0"/>
              <a:t>‹#›</a:t>
            </a:fld>
            <a:endParaRPr lang="en-AU"/>
          </a:p>
        </p:txBody>
      </p:sp>
    </p:spTree>
    <p:extLst>
      <p:ext uri="{BB962C8B-B14F-4D97-AF65-F5344CB8AC3E}">
        <p14:creationId xmlns:p14="http://schemas.microsoft.com/office/powerpoint/2010/main" val="14501889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9099" cy="498693"/>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54939" y="0"/>
            <a:ext cx="2949099" cy="498693"/>
          </a:xfrm>
          <a:prstGeom prst="rect">
            <a:avLst/>
          </a:prstGeom>
        </p:spPr>
        <p:txBody>
          <a:bodyPr vert="horz" lIns="91440" tIns="45720" rIns="91440" bIns="45720" rtlCol="0"/>
          <a:lstStyle>
            <a:lvl1pPr algn="r">
              <a:defRPr sz="1200"/>
            </a:lvl1pPr>
          </a:lstStyle>
          <a:p>
            <a:fld id="{740DB774-E37E-490D-A206-D0FE65966142}" type="datetimeFigureOut">
              <a:rPr lang="en-AU" smtClean="0"/>
              <a:t>18/02/2019</a:t>
            </a:fld>
            <a:endParaRPr lang="en-AU"/>
          </a:p>
        </p:txBody>
      </p:sp>
      <p:sp>
        <p:nvSpPr>
          <p:cNvPr id="4" name="Slide Image Placeholder 3"/>
          <p:cNvSpPr>
            <a:spLocks noGrp="1" noRot="1" noChangeAspect="1"/>
          </p:cNvSpPr>
          <p:nvPr>
            <p:ph type="sldImg" idx="2"/>
          </p:nvPr>
        </p:nvSpPr>
        <p:spPr>
          <a:xfrm>
            <a:off x="422275" y="1243013"/>
            <a:ext cx="5961063" cy="3354387"/>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0562" y="4783307"/>
            <a:ext cx="5444490" cy="3913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6" name="Footer Placeholder 5"/>
          <p:cNvSpPr>
            <a:spLocks noGrp="1"/>
          </p:cNvSpPr>
          <p:nvPr>
            <p:ph type="ftr" sz="quarter" idx="4"/>
          </p:nvPr>
        </p:nvSpPr>
        <p:spPr>
          <a:xfrm>
            <a:off x="0" y="9440647"/>
            <a:ext cx="2949099" cy="498692"/>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54939" y="9440647"/>
            <a:ext cx="2949099" cy="498692"/>
          </a:xfrm>
          <a:prstGeom prst="rect">
            <a:avLst/>
          </a:prstGeom>
        </p:spPr>
        <p:txBody>
          <a:bodyPr vert="horz" lIns="91440" tIns="45720" rIns="91440" bIns="45720" rtlCol="0" anchor="b"/>
          <a:lstStyle>
            <a:lvl1pPr algn="r">
              <a:defRPr sz="1200"/>
            </a:lvl1pPr>
          </a:lstStyle>
          <a:p>
            <a:fld id="{46E6977F-FBA8-407C-9CE0-113D17284D4E}" type="slidenum">
              <a:rPr lang="en-AU" smtClean="0"/>
              <a:t>‹#›</a:t>
            </a:fld>
            <a:endParaRPr lang="en-AU"/>
          </a:p>
        </p:txBody>
      </p:sp>
    </p:spTree>
    <p:extLst>
      <p:ext uri="{BB962C8B-B14F-4D97-AF65-F5344CB8AC3E}">
        <p14:creationId xmlns:p14="http://schemas.microsoft.com/office/powerpoint/2010/main" val="1036133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smtClean="0"/>
              <a:t>The iceberg metaphor is really good. Apparently, only</a:t>
            </a:r>
            <a:r>
              <a:rPr lang="en-AU" baseline="0" dirty="0" smtClean="0"/>
              <a:t> 10% of the iceberg is visible.</a:t>
            </a:r>
            <a:endParaRPr lang="en-AU" dirty="0"/>
          </a:p>
        </p:txBody>
      </p:sp>
      <p:sp>
        <p:nvSpPr>
          <p:cNvPr id="4" name="Slide Number Placeholder 3"/>
          <p:cNvSpPr>
            <a:spLocks noGrp="1"/>
          </p:cNvSpPr>
          <p:nvPr>
            <p:ph type="sldNum" sz="quarter" idx="10"/>
          </p:nvPr>
        </p:nvSpPr>
        <p:spPr/>
        <p:txBody>
          <a:bodyPr/>
          <a:lstStyle/>
          <a:p>
            <a:fld id="{46E6977F-FBA8-407C-9CE0-113D17284D4E}" type="slidenum">
              <a:rPr lang="en-AU" smtClean="0"/>
              <a:t>16</a:t>
            </a:fld>
            <a:endParaRPr lang="en-AU"/>
          </a:p>
        </p:txBody>
      </p:sp>
    </p:spTree>
    <p:extLst>
      <p:ext uri="{BB962C8B-B14F-4D97-AF65-F5344CB8AC3E}">
        <p14:creationId xmlns:p14="http://schemas.microsoft.com/office/powerpoint/2010/main" val="1692161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AU"/>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AU"/>
          </a:p>
        </p:txBody>
      </p:sp>
      <p:sp>
        <p:nvSpPr>
          <p:cNvPr id="4" name="Date Placeholder 3"/>
          <p:cNvSpPr>
            <a:spLocks noGrp="1"/>
          </p:cNvSpPr>
          <p:nvPr>
            <p:ph type="dt" sz="half" idx="10"/>
          </p:nvPr>
        </p:nvSpPr>
        <p:spPr/>
        <p:txBody>
          <a:bodyPr/>
          <a:lstStyle/>
          <a:p>
            <a:fld id="{985B8033-AFA6-4A82-9C15-3FB49BB0B940}" type="datetimeFigureOut">
              <a:rPr lang="en-AU" smtClean="0"/>
              <a:t>18/02/2019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1308063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10"/>
          </p:nvPr>
        </p:nvSpPr>
        <p:spPr/>
        <p:txBody>
          <a:bodyPr/>
          <a:lstStyle/>
          <a:p>
            <a:fld id="{985B8033-AFA6-4A82-9C15-3FB49BB0B940}" type="datetimeFigureOut">
              <a:rPr lang="en-AU" smtClean="0"/>
              <a:t>18/02/2019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2977466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AU"/>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85B8033-AFA6-4A82-9C15-3FB49BB0B940}" type="datetimeFigureOut">
              <a:rPr lang="en-AU" smtClean="0"/>
              <a:t>18/02/2019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2944871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5" name="Date Placeholder 4"/>
          <p:cNvSpPr>
            <a:spLocks noGrp="1"/>
          </p:cNvSpPr>
          <p:nvPr>
            <p:ph type="dt" sz="half" idx="10"/>
          </p:nvPr>
        </p:nvSpPr>
        <p:spPr/>
        <p:txBody>
          <a:bodyPr/>
          <a:lstStyle/>
          <a:p>
            <a:fld id="{985B8033-AFA6-4A82-9C15-3FB49BB0B940}" type="datetimeFigureOut">
              <a:rPr lang="en-AU" smtClean="0"/>
              <a:t>18/02/2019</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3086538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AU"/>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7" name="Date Placeholder 6"/>
          <p:cNvSpPr>
            <a:spLocks noGrp="1"/>
          </p:cNvSpPr>
          <p:nvPr>
            <p:ph type="dt" sz="half" idx="10"/>
          </p:nvPr>
        </p:nvSpPr>
        <p:spPr/>
        <p:txBody>
          <a:bodyPr/>
          <a:lstStyle/>
          <a:p>
            <a:fld id="{985B8033-AFA6-4A82-9C15-3FB49BB0B940}" type="datetimeFigureOut">
              <a:rPr lang="en-AU" smtClean="0"/>
              <a:t>18/02/2019</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592870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Date Placeholder 2"/>
          <p:cNvSpPr>
            <a:spLocks noGrp="1"/>
          </p:cNvSpPr>
          <p:nvPr>
            <p:ph type="dt" sz="half" idx="10"/>
          </p:nvPr>
        </p:nvSpPr>
        <p:spPr/>
        <p:txBody>
          <a:bodyPr/>
          <a:lstStyle/>
          <a:p>
            <a:fld id="{985B8033-AFA6-4A82-9C15-3FB49BB0B940}" type="datetimeFigureOut">
              <a:rPr lang="en-AU" smtClean="0"/>
              <a:t>18/02/2019</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249759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5B8033-AFA6-4A82-9C15-3FB49BB0B940}" type="datetimeFigureOut">
              <a:rPr lang="en-AU" smtClean="0"/>
              <a:t>18/02/2019</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603676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AU"/>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5B8033-AFA6-4A82-9C15-3FB49BB0B940}" type="datetimeFigureOut">
              <a:rPr lang="en-AU" smtClean="0"/>
              <a:t>18/02/2019</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576072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AU"/>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AU"/>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5B8033-AFA6-4A82-9C15-3FB49BB0B940}" type="datetimeFigureOut">
              <a:rPr lang="en-AU" smtClean="0"/>
              <a:t>18/02/2019</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2094681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AU"/>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10"/>
          </p:nvPr>
        </p:nvSpPr>
        <p:spPr/>
        <p:txBody>
          <a:bodyPr/>
          <a:lstStyle/>
          <a:p>
            <a:fld id="{985B8033-AFA6-4A82-9C15-3FB49BB0B940}" type="datetimeFigureOut">
              <a:rPr lang="en-AU" smtClean="0"/>
              <a:t>18/02/2019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3171761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AU"/>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10"/>
          </p:nvPr>
        </p:nvSpPr>
        <p:spPr/>
        <p:txBody>
          <a:bodyPr/>
          <a:lstStyle/>
          <a:p>
            <a:fld id="{985B8033-AFA6-4A82-9C15-3FB49BB0B940}" type="datetimeFigureOut">
              <a:rPr lang="en-AU" smtClean="0"/>
              <a:t>18/02/2019</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A928A189-3F4C-4B94-A37B-7131C6E18F7F}" type="slidenum">
              <a:rPr lang="en-AU" smtClean="0"/>
              <a:t>‹#›</a:t>
            </a:fld>
            <a:endParaRPr lang="en-AU"/>
          </a:p>
        </p:txBody>
      </p:sp>
    </p:spTree>
    <p:extLst>
      <p:ext uri="{BB962C8B-B14F-4D97-AF65-F5344CB8AC3E}">
        <p14:creationId xmlns:p14="http://schemas.microsoft.com/office/powerpoint/2010/main" val="2224202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AU"/>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5B8033-AFA6-4A82-9C15-3FB49BB0B940}" type="datetimeFigureOut">
              <a:rPr lang="en-AU" smtClean="0"/>
              <a:t>18/02/2019</a:t>
            </a:fld>
            <a:endParaRPr lang="en-AU"/>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28A189-3F4C-4B94-A37B-7131C6E18F7F}" type="slidenum">
              <a:rPr lang="en-AU" smtClean="0"/>
              <a:t>‹#›</a:t>
            </a:fld>
            <a:endParaRPr lang="en-AU"/>
          </a:p>
        </p:txBody>
      </p:sp>
    </p:spTree>
    <p:extLst>
      <p:ext uri="{BB962C8B-B14F-4D97-AF65-F5344CB8AC3E}">
        <p14:creationId xmlns:p14="http://schemas.microsoft.com/office/powerpoint/2010/main" val="14761407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69F7GhASOdM&amp;t=6s"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tothereal.files.wordpress.com/2013/05/" TargetMode="External"/><Relationship Id="rId3" Type="http://schemas.openxmlformats.org/officeDocument/2006/relationships/hyperlink" Target="http://www.thegreatwaterway.com/blogs/wp-content" TargetMode="External"/><Relationship Id="rId7"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farm9.staticflickr.com/" TargetMode="External"/><Relationship Id="rId5" Type="http://schemas.openxmlformats.org/officeDocument/2006/relationships/hyperlink" Target="https://upload.wikimedia.org/wikipedia/commons/4/48/" TargetMode="External"/><Relationship Id="rId4" Type="http://schemas.openxmlformats.org/officeDocument/2006/relationships/hyperlink" Target="https://scienceblog.com/wp-content/uploads/"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youtube.com/watch?v=b83ZfBoQ_Kw&amp;t=565s" TargetMode="External"/><Relationship Id="rId4" Type="http://schemas.openxmlformats.org/officeDocument/2006/relationships/image" Target="../media/image5.tmp"/></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b83ZfBoQ_Kw&amp;t=565s"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tmp"/></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results?search_query=methodology+and+methods"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youtube.com/watch?v=69F7GhASOdM&amp;t=6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p:cNvGrpSpPr/>
          <p:nvPr/>
        </p:nvGrpSpPr>
        <p:grpSpPr>
          <a:xfrm>
            <a:off x="-1" y="0"/>
            <a:ext cx="12192001" cy="1457327"/>
            <a:chOff x="-1" y="0"/>
            <a:chExt cx="12192001" cy="1457327"/>
          </a:xfrm>
        </p:grpSpPr>
        <p:grpSp>
          <p:nvGrpSpPr>
            <p:cNvPr id="14" name="Group 13"/>
            <p:cNvGrpSpPr/>
            <p:nvPr/>
          </p:nvGrpSpPr>
          <p:grpSpPr>
            <a:xfrm>
              <a:off x="-1" y="0"/>
              <a:ext cx="12192000" cy="1457327"/>
              <a:chOff x="0" y="-3"/>
              <a:chExt cx="12182400" cy="1353603"/>
            </a:xfrm>
          </p:grpSpPr>
          <p:sp>
            <p:nvSpPr>
              <p:cNvPr id="5" name="Rectangle 4"/>
              <p:cNvSpPr/>
              <p:nvPr/>
            </p:nvSpPr>
            <p:spPr>
              <a:xfrm>
                <a:off x="0" y="-1"/>
                <a:ext cx="1353600" cy="1353600"/>
              </a:xfrm>
              <a:prstGeom prst="rect">
                <a:avLst/>
              </a:prstGeom>
              <a:solidFill>
                <a:srgbClr val="7822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6" name="Rectangle 5"/>
              <p:cNvSpPr/>
              <p:nvPr/>
            </p:nvSpPr>
            <p:spPr>
              <a:xfrm>
                <a:off x="1353600" y="0"/>
                <a:ext cx="1353600" cy="1353600"/>
              </a:xfrm>
              <a:prstGeom prst="rect">
                <a:avLst/>
              </a:prstGeom>
              <a:solidFill>
                <a:srgbClr val="0060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7" name="Rectangle 6"/>
              <p:cNvSpPr/>
              <p:nvPr/>
            </p:nvSpPr>
            <p:spPr>
              <a:xfrm>
                <a:off x="2707200" y="-1"/>
                <a:ext cx="1353600" cy="1353600"/>
              </a:xfrm>
              <a:prstGeom prst="rect">
                <a:avLst/>
              </a:prstGeom>
              <a:solidFill>
                <a:srgbClr val="B58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8" name="Rectangle 7"/>
              <p:cNvSpPr/>
              <p:nvPr/>
            </p:nvSpPr>
            <p:spPr>
              <a:xfrm>
                <a:off x="4060800" y="-2"/>
                <a:ext cx="1353600" cy="1353600"/>
              </a:xfrm>
              <a:prstGeom prst="rect">
                <a:avLst/>
              </a:prstGeom>
              <a:solidFill>
                <a:srgbClr val="7822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9" name="Rectangle 8"/>
              <p:cNvSpPr/>
              <p:nvPr/>
            </p:nvSpPr>
            <p:spPr>
              <a:xfrm>
                <a:off x="5414400" y="-1"/>
                <a:ext cx="1353600" cy="1353600"/>
              </a:xfrm>
              <a:prstGeom prst="rect">
                <a:avLst/>
              </a:prstGeom>
              <a:solidFill>
                <a:srgbClr val="0060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0" name="Rectangle 9"/>
              <p:cNvSpPr/>
              <p:nvPr/>
            </p:nvSpPr>
            <p:spPr>
              <a:xfrm>
                <a:off x="6768000" y="-2"/>
                <a:ext cx="1353600" cy="1353600"/>
              </a:xfrm>
              <a:prstGeom prst="rect">
                <a:avLst/>
              </a:prstGeom>
              <a:solidFill>
                <a:srgbClr val="B58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1" name="Rectangle 10"/>
              <p:cNvSpPr/>
              <p:nvPr/>
            </p:nvSpPr>
            <p:spPr>
              <a:xfrm>
                <a:off x="8121600" y="-3"/>
                <a:ext cx="1353600" cy="1353600"/>
              </a:xfrm>
              <a:prstGeom prst="rect">
                <a:avLst/>
              </a:prstGeom>
              <a:solidFill>
                <a:srgbClr val="7822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2" name="Rectangle 11"/>
              <p:cNvSpPr/>
              <p:nvPr/>
            </p:nvSpPr>
            <p:spPr>
              <a:xfrm>
                <a:off x="9475200" y="-2"/>
                <a:ext cx="1353600" cy="1353600"/>
              </a:xfrm>
              <a:prstGeom prst="rect">
                <a:avLst/>
              </a:prstGeom>
              <a:solidFill>
                <a:srgbClr val="0060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3" name="Rectangle 12"/>
              <p:cNvSpPr/>
              <p:nvPr/>
            </p:nvSpPr>
            <p:spPr>
              <a:xfrm>
                <a:off x="10828800" y="-3"/>
                <a:ext cx="1353600" cy="1353600"/>
              </a:xfrm>
              <a:prstGeom prst="rect">
                <a:avLst/>
              </a:prstGeom>
              <a:solidFill>
                <a:srgbClr val="B58C0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299084"/>
              <a:ext cx="2478029" cy="411481"/>
            </a:xfrm>
            <a:prstGeom prst="rect">
              <a:avLst/>
            </a:prstGeom>
          </p:spPr>
        </p:pic>
      </p:grpSp>
      <p:sp>
        <p:nvSpPr>
          <p:cNvPr id="17" name="Rectangle 16"/>
          <p:cNvSpPr/>
          <p:nvPr/>
        </p:nvSpPr>
        <p:spPr>
          <a:xfrm>
            <a:off x="0" y="1049045"/>
            <a:ext cx="7196447" cy="41179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3" name="Subtitle 2"/>
          <p:cNvSpPr>
            <a:spLocks noGrp="1"/>
          </p:cNvSpPr>
          <p:nvPr>
            <p:ph type="subTitle" idx="1"/>
          </p:nvPr>
        </p:nvSpPr>
        <p:spPr>
          <a:xfrm>
            <a:off x="348425" y="1119308"/>
            <a:ext cx="6598640" cy="528636"/>
          </a:xfrm>
        </p:spPr>
        <p:txBody>
          <a:bodyPr>
            <a:normAutofit fontScale="85000" lnSpcReduction="10000"/>
          </a:bodyPr>
          <a:lstStyle/>
          <a:p>
            <a:r>
              <a:rPr lang="en-AU" i="1" dirty="0" smtClean="0">
                <a:solidFill>
                  <a:schemeClr val="bg1"/>
                </a:solidFill>
                <a:latin typeface="SansaSoft Pro Normal" panose="02000603080000020004" pitchFamily="50" charset="0"/>
              </a:rPr>
              <a:t>GRASP - </a:t>
            </a:r>
            <a:r>
              <a:rPr lang="en-AU" dirty="0" smtClean="0">
                <a:solidFill>
                  <a:schemeClr val="bg1"/>
                </a:solidFill>
                <a:latin typeface="SansaSoft Pro Normal" panose="02000603080000020004" pitchFamily="50" charset="0"/>
              </a:rPr>
              <a:t>Graduate Research Advanced Skills Program</a:t>
            </a:r>
            <a:endParaRPr lang="en-AU" dirty="0">
              <a:solidFill>
                <a:schemeClr val="bg1"/>
              </a:solidFill>
              <a:latin typeface="SansaSoft Pro Normal" panose="02000603080000020004" pitchFamily="50" charset="0"/>
            </a:endParaRPr>
          </a:p>
        </p:txBody>
      </p:sp>
      <p:sp>
        <p:nvSpPr>
          <p:cNvPr id="2" name="TextBox 1"/>
          <p:cNvSpPr txBox="1"/>
          <p:nvPr/>
        </p:nvSpPr>
        <p:spPr>
          <a:xfrm>
            <a:off x="3169298" y="1983903"/>
            <a:ext cx="5780108" cy="1846659"/>
          </a:xfrm>
          <a:prstGeom prst="rect">
            <a:avLst/>
          </a:prstGeom>
          <a:noFill/>
        </p:spPr>
        <p:txBody>
          <a:bodyPr wrap="none" rtlCol="0">
            <a:spAutoFit/>
          </a:bodyPr>
          <a:lstStyle/>
          <a:p>
            <a:pPr algn="ctr"/>
            <a:r>
              <a:rPr lang="en-AU" sz="3200" b="1" dirty="0"/>
              <a:t>CANDIDACY PROPOSAL SERIES</a:t>
            </a:r>
          </a:p>
          <a:p>
            <a:endParaRPr lang="en-AU" sz="3200" b="1" dirty="0"/>
          </a:p>
          <a:p>
            <a:pPr algn="ctr"/>
            <a:r>
              <a:rPr lang="en-AU" sz="3200" b="1" i="1" dirty="0" smtClean="0"/>
              <a:t>3   Methodology &amp; methods</a:t>
            </a:r>
            <a:endParaRPr lang="en-AU" sz="3200" b="1" i="1" dirty="0"/>
          </a:p>
          <a:p>
            <a:endParaRPr lang="en-AU" b="1" i="1" dirty="0"/>
          </a:p>
        </p:txBody>
      </p:sp>
      <p:sp>
        <p:nvSpPr>
          <p:cNvPr id="15" name="Rectangle 14"/>
          <p:cNvSpPr/>
          <p:nvPr/>
        </p:nvSpPr>
        <p:spPr>
          <a:xfrm>
            <a:off x="3169298" y="4360659"/>
            <a:ext cx="6096000" cy="1477328"/>
          </a:xfrm>
          <a:prstGeom prst="rect">
            <a:avLst/>
          </a:prstGeom>
        </p:spPr>
        <p:txBody>
          <a:bodyPr>
            <a:spAutoFit/>
          </a:bodyPr>
          <a:lstStyle/>
          <a:p>
            <a:pPr algn="just"/>
            <a:r>
              <a:rPr lang="en-AU" dirty="0"/>
              <a:t>As well as outlining the differences between 'methodology' and 'methods', this workshop will encourage students to think systematically and critically about the conceptual frameworks and investigative approaches which are common in their particular field of research.</a:t>
            </a:r>
          </a:p>
        </p:txBody>
      </p:sp>
    </p:spTree>
    <p:extLst>
      <p:ext uri="{BB962C8B-B14F-4D97-AF65-F5344CB8AC3E}">
        <p14:creationId xmlns:p14="http://schemas.microsoft.com/office/powerpoint/2010/main" val="207904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158122" y="83086"/>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3" name="TextBox 2"/>
          <p:cNvSpPr txBox="1"/>
          <p:nvPr/>
        </p:nvSpPr>
        <p:spPr>
          <a:xfrm>
            <a:off x="1061636" y="264089"/>
            <a:ext cx="11430000" cy="12095619"/>
          </a:xfrm>
          <a:prstGeom prst="rect">
            <a:avLst/>
          </a:prstGeom>
          <a:noFill/>
        </p:spPr>
        <p:txBody>
          <a:bodyPr wrap="square" rtlCol="0">
            <a:spAutoFit/>
          </a:bodyPr>
          <a:lstStyle/>
          <a:p>
            <a:r>
              <a:rPr lang="en-AU" b="1" dirty="0" smtClean="0"/>
              <a:t>                                                     </a:t>
            </a:r>
          </a:p>
          <a:p>
            <a:r>
              <a:rPr lang="en-AU" b="1" dirty="0"/>
              <a:t> </a:t>
            </a:r>
            <a:r>
              <a:rPr lang="en-AU" b="1" dirty="0" smtClean="0"/>
              <a:t>                                       </a:t>
            </a:r>
            <a:r>
              <a:rPr lang="en-AU" sz="2800" b="1" dirty="0" smtClean="0"/>
              <a:t>RATIONALE  and  AIMS OF TODAY’S CLASS</a:t>
            </a:r>
          </a:p>
          <a:p>
            <a:r>
              <a:rPr lang="en-AU" b="1" dirty="0"/>
              <a:t> </a:t>
            </a:r>
            <a:r>
              <a:rPr lang="en-AU" b="1" dirty="0" smtClean="0"/>
              <a:t>       </a:t>
            </a:r>
            <a:r>
              <a:rPr lang="en-AU" i="1" dirty="0" smtClean="0"/>
              <a:t>                        </a:t>
            </a:r>
          </a:p>
          <a:p>
            <a:r>
              <a:rPr lang="en-AU" i="1" dirty="0">
                <a:solidFill>
                  <a:srgbClr val="7030A0"/>
                </a:solidFill>
              </a:rPr>
              <a:t> </a:t>
            </a:r>
            <a:r>
              <a:rPr lang="en-AU" i="1" dirty="0" smtClean="0">
                <a:solidFill>
                  <a:srgbClr val="7030A0"/>
                </a:solidFill>
              </a:rPr>
              <a:t>                               “ </a:t>
            </a:r>
            <a:r>
              <a:rPr lang="en-AU" sz="2000" i="1" dirty="0" smtClean="0">
                <a:solidFill>
                  <a:srgbClr val="7030A0"/>
                </a:solidFill>
              </a:rPr>
              <a:t>If we don’t understand our tools, then there is a danger that we will      </a:t>
            </a:r>
          </a:p>
          <a:p>
            <a:r>
              <a:rPr lang="en-AU" sz="2000" i="1" dirty="0" smtClean="0">
                <a:solidFill>
                  <a:srgbClr val="7030A0"/>
                </a:solidFill>
              </a:rPr>
              <a:t>                                become </a:t>
            </a:r>
            <a:r>
              <a:rPr lang="en-AU" sz="2000" i="1" dirty="0">
                <a:solidFill>
                  <a:srgbClr val="7030A0"/>
                </a:solidFill>
              </a:rPr>
              <a:t>the tool of our tools</a:t>
            </a:r>
            <a:r>
              <a:rPr lang="en-AU" sz="2000" i="1" dirty="0" smtClean="0">
                <a:solidFill>
                  <a:srgbClr val="7030A0"/>
                </a:solidFill>
              </a:rPr>
              <a:t>…”       </a:t>
            </a:r>
            <a:r>
              <a:rPr lang="en-AU" sz="1400" dirty="0" smtClean="0"/>
              <a:t>(</a:t>
            </a:r>
            <a:r>
              <a:rPr lang="en-AU" sz="1400" dirty="0"/>
              <a:t>Goldstein, 2015: </a:t>
            </a:r>
            <a:r>
              <a:rPr lang="en-AU" sz="1400" i="1" dirty="0"/>
              <a:t>Plato at the </a:t>
            </a:r>
            <a:r>
              <a:rPr lang="en-AU" sz="1400" i="1" dirty="0" err="1"/>
              <a:t>Googleplex</a:t>
            </a:r>
            <a:r>
              <a:rPr lang="en-AU" sz="1400" i="1" dirty="0"/>
              <a:t> </a:t>
            </a:r>
            <a:r>
              <a:rPr lang="en-AU" sz="1400" dirty="0" smtClean="0"/>
              <a:t>  </a:t>
            </a:r>
            <a:r>
              <a:rPr lang="en-AU" sz="1400" dirty="0"/>
              <a:t>p.69)</a:t>
            </a:r>
            <a:endParaRPr lang="en-AU" sz="1400" i="1" dirty="0"/>
          </a:p>
          <a:p>
            <a:endParaRPr lang="en-AU" sz="2000" i="1" dirty="0">
              <a:solidFill>
                <a:srgbClr val="7030A0"/>
              </a:solidFill>
            </a:endParaRPr>
          </a:p>
          <a:p>
            <a:r>
              <a:rPr lang="en-AU" b="1" dirty="0"/>
              <a:t> </a:t>
            </a:r>
            <a:r>
              <a:rPr lang="en-AU" b="1" dirty="0" smtClean="0"/>
              <a:t>                                                           </a:t>
            </a:r>
            <a:r>
              <a:rPr lang="en-AU" b="1" dirty="0" smtClean="0">
                <a:solidFill>
                  <a:srgbClr val="0070C0"/>
                </a:solidFill>
              </a:rPr>
              <a:t>By the end of the workshop, participants will </a:t>
            </a:r>
          </a:p>
          <a:p>
            <a:endParaRPr lang="en-AU" b="1" dirty="0">
              <a:solidFill>
                <a:srgbClr val="0070C0"/>
              </a:solidFill>
            </a:endParaRPr>
          </a:p>
          <a:p>
            <a:pPr marL="285750" indent="-285750">
              <a:buFont typeface="Wingdings" panose="05000000000000000000" pitchFamily="2" charset="2"/>
              <a:buChar char="Ø"/>
            </a:pPr>
            <a:r>
              <a:rPr lang="en-AU" b="1" dirty="0"/>
              <a:t>h</a:t>
            </a:r>
            <a:r>
              <a:rPr lang="en-AU" b="1" dirty="0" smtClean="0"/>
              <a:t>ave defined  and understood </a:t>
            </a:r>
            <a:r>
              <a:rPr lang="en-AU" b="1" u="sng" dirty="0" smtClean="0"/>
              <a:t>key terms</a:t>
            </a:r>
            <a:r>
              <a:rPr lang="en-AU" b="1" dirty="0" smtClean="0"/>
              <a:t> including methodology, methods, ontology and epistemology</a:t>
            </a:r>
          </a:p>
          <a:p>
            <a:pPr marL="285750" indent="-285750">
              <a:buFont typeface="Arial" panose="020B0604020202020204" pitchFamily="34" charset="0"/>
              <a:buChar char="•"/>
            </a:pPr>
            <a:endParaRPr lang="en-AU" b="1" dirty="0" smtClean="0"/>
          </a:p>
          <a:p>
            <a:pPr marL="285750" indent="-285750">
              <a:buFont typeface="Arial" panose="020B0604020202020204" pitchFamily="34" charset="0"/>
              <a:buChar char="•"/>
            </a:pPr>
            <a:endParaRPr lang="en-AU" b="1" dirty="0"/>
          </a:p>
          <a:p>
            <a:pPr marL="285750" indent="-285750">
              <a:buFont typeface="Wingdings" panose="05000000000000000000" pitchFamily="2" charset="2"/>
              <a:buChar char="Ø"/>
            </a:pPr>
            <a:r>
              <a:rPr lang="en-AU" b="1" dirty="0"/>
              <a:t>u</a:t>
            </a:r>
            <a:r>
              <a:rPr lang="en-AU" b="1" dirty="0" smtClean="0"/>
              <a:t>nderstand the importance of </a:t>
            </a:r>
            <a:r>
              <a:rPr lang="en-AU" b="1" u="sng" dirty="0" smtClean="0"/>
              <a:t>expansive thinking</a:t>
            </a:r>
            <a:r>
              <a:rPr lang="en-AU" b="1" dirty="0" smtClean="0"/>
              <a:t> about methodology</a:t>
            </a:r>
          </a:p>
          <a:p>
            <a:pPr marL="285750" indent="-285750">
              <a:buFont typeface="Arial" panose="020B0604020202020204" pitchFamily="34" charset="0"/>
              <a:buChar char="•"/>
            </a:pPr>
            <a:endParaRPr lang="en-AU" b="1" dirty="0" smtClean="0"/>
          </a:p>
          <a:p>
            <a:pPr marL="285750" indent="-285750">
              <a:buFont typeface="Arial" panose="020B0604020202020204" pitchFamily="34" charset="0"/>
              <a:buChar char="•"/>
            </a:pPr>
            <a:endParaRPr lang="en-AU" b="1" dirty="0"/>
          </a:p>
          <a:p>
            <a:pPr marL="285750" indent="-285750">
              <a:buFont typeface="Wingdings" panose="05000000000000000000" pitchFamily="2" charset="2"/>
              <a:buChar char="Ø"/>
            </a:pPr>
            <a:r>
              <a:rPr lang="en-AU" b="1" dirty="0"/>
              <a:t>h</a:t>
            </a:r>
            <a:r>
              <a:rPr lang="en-AU" b="1" dirty="0" smtClean="0"/>
              <a:t>ave the impetus to explore the </a:t>
            </a:r>
            <a:r>
              <a:rPr lang="en-AU" b="1" u="sng" dirty="0" smtClean="0"/>
              <a:t>range of methodologies</a:t>
            </a:r>
            <a:r>
              <a:rPr lang="en-AU" b="1" dirty="0" smtClean="0"/>
              <a:t> available in their knowledge domain</a:t>
            </a:r>
          </a:p>
          <a:p>
            <a:pPr marL="285750" indent="-285750">
              <a:buFont typeface="Arial" panose="020B0604020202020204" pitchFamily="34" charset="0"/>
              <a:buChar char="•"/>
            </a:pPr>
            <a:endParaRPr lang="en-AU" b="1" dirty="0" smtClean="0"/>
          </a:p>
          <a:p>
            <a:pPr marL="285750" indent="-285750">
              <a:buFont typeface="Arial" panose="020B0604020202020204" pitchFamily="34" charset="0"/>
              <a:buChar char="•"/>
            </a:pPr>
            <a:endParaRPr lang="en-AU" b="1" dirty="0"/>
          </a:p>
          <a:p>
            <a:pPr marL="285750" indent="-285750">
              <a:buFont typeface="Wingdings" panose="05000000000000000000" pitchFamily="2" charset="2"/>
              <a:buChar char="Ø"/>
            </a:pPr>
            <a:r>
              <a:rPr lang="en-AU" b="1" dirty="0"/>
              <a:t>h</a:t>
            </a:r>
            <a:r>
              <a:rPr lang="en-AU" b="1" dirty="0" smtClean="0"/>
              <a:t>ave  the motivation to identify and describe the </a:t>
            </a:r>
            <a:r>
              <a:rPr lang="en-AU" b="1" u="sng" dirty="0" smtClean="0"/>
              <a:t>proposed methodologies/methods</a:t>
            </a:r>
            <a:r>
              <a:rPr lang="en-AU" b="1" dirty="0" smtClean="0"/>
              <a:t> to be used in their research project</a:t>
            </a:r>
          </a:p>
          <a:p>
            <a:endParaRPr lang="en-AU" b="1" dirty="0"/>
          </a:p>
          <a:p>
            <a:pPr marL="285750" indent="-285750">
              <a:buFont typeface="Wingdings" panose="05000000000000000000" pitchFamily="2" charset="2"/>
              <a:buChar char="Ø"/>
            </a:pPr>
            <a:r>
              <a:rPr lang="en-AU" b="1" dirty="0"/>
              <a:t>r</a:t>
            </a:r>
            <a:r>
              <a:rPr lang="en-AU" b="1" dirty="0" smtClean="0"/>
              <a:t>ecognize the importance of </a:t>
            </a:r>
            <a:r>
              <a:rPr lang="en-AU" b="1" u="sng" dirty="0" smtClean="0"/>
              <a:t>systematic and ongoing critique/reflection </a:t>
            </a:r>
          </a:p>
          <a:p>
            <a:r>
              <a:rPr lang="en-AU" b="1" dirty="0"/>
              <a:t> </a:t>
            </a:r>
            <a:r>
              <a:rPr lang="en-AU" b="1" dirty="0" smtClean="0"/>
              <a:t>    of the methodologies/methods which they use</a:t>
            </a:r>
          </a:p>
          <a:p>
            <a:pPr marL="285750" indent="-285750">
              <a:buFont typeface="Arial" panose="020B0604020202020204" pitchFamily="34" charset="0"/>
              <a:buChar char="•"/>
            </a:pPr>
            <a:endParaRPr lang="en-AU" b="1" dirty="0" smtClean="0"/>
          </a:p>
          <a:p>
            <a:endParaRPr lang="en-AU" b="1" dirty="0">
              <a:solidFill>
                <a:srgbClr val="0070C0"/>
              </a:solidFill>
            </a:endParaRPr>
          </a:p>
          <a:p>
            <a:pPr marL="285750" indent="-285750">
              <a:buFont typeface="Arial" panose="020B0604020202020204" pitchFamily="34" charset="0"/>
              <a:buChar char="•"/>
            </a:pPr>
            <a:endParaRPr lang="en-AU" b="1" dirty="0" smtClean="0">
              <a:solidFill>
                <a:srgbClr val="0070C0"/>
              </a:solidFill>
            </a:endParaRPr>
          </a:p>
          <a:p>
            <a:endParaRPr lang="en-AU" i="1" dirty="0" smtClean="0">
              <a:solidFill>
                <a:srgbClr val="0070C0"/>
              </a:solidFill>
            </a:endParaRPr>
          </a:p>
          <a:p>
            <a:endParaRPr lang="en-AU" i="1" dirty="0"/>
          </a:p>
          <a:p>
            <a:pPr marL="285750" indent="-285750">
              <a:buFont typeface="Wingdings" panose="05000000000000000000" pitchFamily="2" charset="2"/>
              <a:buChar char="§"/>
            </a:pPr>
            <a:endParaRPr lang="en-AU" i="1" dirty="0" smtClean="0"/>
          </a:p>
          <a:p>
            <a:endParaRPr lang="en-AU" i="1" dirty="0"/>
          </a:p>
          <a:p>
            <a:r>
              <a:rPr lang="en-AU" i="1" dirty="0">
                <a:solidFill>
                  <a:srgbClr val="0070C0"/>
                </a:solidFill>
              </a:rPr>
              <a:t> </a:t>
            </a: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r>
              <a:rPr lang="en-AU" i="1" dirty="0" smtClean="0">
                <a:solidFill>
                  <a:srgbClr val="0070C0"/>
                </a:solidFill>
              </a:rPr>
              <a:t>   </a:t>
            </a:r>
          </a:p>
          <a:p>
            <a:pPr marL="285750" indent="-285750">
              <a:buFont typeface="Wingdings" panose="05000000000000000000" pitchFamily="2" charset="2"/>
              <a:buChar char="§"/>
            </a:pPr>
            <a:endParaRPr lang="en-AU" i="1" dirty="0" smtClean="0"/>
          </a:p>
          <a:p>
            <a:endParaRPr lang="en-AU" i="1" dirty="0"/>
          </a:p>
        </p:txBody>
      </p:sp>
    </p:spTree>
    <p:extLst>
      <p:ext uri="{BB962C8B-B14F-4D97-AF65-F5344CB8AC3E}">
        <p14:creationId xmlns:p14="http://schemas.microsoft.com/office/powerpoint/2010/main" val="16690703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633984" y="316915"/>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3" name="TextBox 2"/>
          <p:cNvSpPr txBox="1"/>
          <p:nvPr/>
        </p:nvSpPr>
        <p:spPr>
          <a:xfrm>
            <a:off x="867000" y="885329"/>
            <a:ext cx="11430000" cy="11018401"/>
          </a:xfrm>
          <a:prstGeom prst="rect">
            <a:avLst/>
          </a:prstGeom>
          <a:noFill/>
        </p:spPr>
        <p:txBody>
          <a:bodyPr wrap="square" rtlCol="0">
            <a:spAutoFit/>
          </a:bodyPr>
          <a:lstStyle/>
          <a:p>
            <a:r>
              <a:rPr lang="en-AU" b="1" dirty="0" smtClean="0"/>
              <a:t>                                                                    CLARIFICATION OF TERMS</a:t>
            </a:r>
          </a:p>
          <a:p>
            <a:endParaRPr lang="en-AU" b="1" dirty="0"/>
          </a:p>
          <a:p>
            <a:r>
              <a:rPr lang="en-AU" b="1" dirty="0" smtClean="0"/>
              <a:t>                                                  </a:t>
            </a:r>
            <a:r>
              <a:rPr lang="en-AU" b="1" i="1" dirty="0" smtClean="0">
                <a:solidFill>
                  <a:srgbClr val="0070C0"/>
                </a:solidFill>
              </a:rPr>
              <a:t>In this workshop, the following terms will be used</a:t>
            </a:r>
          </a:p>
          <a:p>
            <a:endParaRPr lang="en-AU" b="1" dirty="0" smtClean="0">
              <a:solidFill>
                <a:srgbClr val="0070C0"/>
              </a:solidFill>
            </a:endParaRPr>
          </a:p>
          <a:p>
            <a:endParaRPr lang="en-AU" b="1" dirty="0" smtClean="0">
              <a:solidFill>
                <a:srgbClr val="0070C0"/>
              </a:solidFill>
            </a:endParaRPr>
          </a:p>
          <a:p>
            <a:pPr marL="285750" indent="-285750">
              <a:buFont typeface="Wingdings" panose="05000000000000000000" pitchFamily="2" charset="2"/>
              <a:buChar char="§"/>
            </a:pPr>
            <a:r>
              <a:rPr lang="en-AU" sz="2000" b="1" dirty="0" smtClean="0"/>
              <a:t>RESEARCH METHODOLOGY</a:t>
            </a:r>
          </a:p>
          <a:p>
            <a:endParaRPr lang="en-AU" b="1" dirty="0"/>
          </a:p>
          <a:p>
            <a:endParaRPr lang="en-AU" b="1" dirty="0" smtClean="0"/>
          </a:p>
          <a:p>
            <a:pPr marL="285750" indent="-285750">
              <a:buFont typeface="Wingdings" panose="05000000000000000000" pitchFamily="2" charset="2"/>
              <a:buChar char="§"/>
            </a:pPr>
            <a:r>
              <a:rPr lang="en-AU" sz="2000" b="1" dirty="0" smtClean="0"/>
              <a:t>RESEARCH METHODS</a:t>
            </a:r>
          </a:p>
          <a:p>
            <a:endParaRPr lang="en-AU" b="1" dirty="0"/>
          </a:p>
          <a:p>
            <a:endParaRPr lang="en-AU" b="1" dirty="0"/>
          </a:p>
          <a:p>
            <a:pPr marL="285750" indent="-285750">
              <a:buFont typeface="Wingdings" panose="05000000000000000000" pitchFamily="2" charset="2"/>
              <a:buChar char="§"/>
            </a:pPr>
            <a:r>
              <a:rPr lang="en-AU" sz="2000" b="1" dirty="0" smtClean="0"/>
              <a:t>RESEARCH TOOLS/INSTRUMENTS</a:t>
            </a:r>
          </a:p>
          <a:p>
            <a:endParaRPr lang="en-AU" i="1" dirty="0" smtClean="0"/>
          </a:p>
          <a:p>
            <a:endParaRPr lang="en-AU" i="1" dirty="0"/>
          </a:p>
          <a:p>
            <a:pPr marL="285750" indent="-285750">
              <a:buFont typeface="Wingdings" panose="05000000000000000000" pitchFamily="2" charset="2"/>
              <a:buChar char="§"/>
            </a:pPr>
            <a:r>
              <a:rPr lang="en-AU" sz="2000" b="1" dirty="0" smtClean="0"/>
              <a:t>ONTOLOGY</a:t>
            </a:r>
          </a:p>
          <a:p>
            <a:endParaRPr lang="en-AU" b="1" dirty="0" smtClean="0"/>
          </a:p>
          <a:p>
            <a:endParaRPr lang="en-AU" b="1" dirty="0"/>
          </a:p>
          <a:p>
            <a:pPr marL="285750" indent="-285750">
              <a:buFont typeface="Wingdings" panose="05000000000000000000" pitchFamily="2" charset="2"/>
              <a:buChar char="§"/>
            </a:pPr>
            <a:r>
              <a:rPr lang="en-AU" sz="2000" b="1" dirty="0" smtClean="0"/>
              <a:t>EPISTEMOLOGY</a:t>
            </a:r>
          </a:p>
          <a:p>
            <a:endParaRPr lang="en-AU" b="1" dirty="0" smtClean="0"/>
          </a:p>
          <a:p>
            <a:endParaRPr lang="en-AU" b="1" dirty="0" smtClean="0"/>
          </a:p>
          <a:p>
            <a:endParaRPr lang="en-AU" b="1" dirty="0"/>
          </a:p>
          <a:p>
            <a:pPr marL="285750" indent="-285750">
              <a:buFont typeface="Arial" panose="020B0604020202020204" pitchFamily="34" charset="0"/>
              <a:buChar char="•"/>
            </a:pPr>
            <a:endParaRPr lang="en-AU" b="1" dirty="0" smtClean="0">
              <a:solidFill>
                <a:srgbClr val="0070C0"/>
              </a:solidFill>
            </a:endParaRPr>
          </a:p>
          <a:p>
            <a:endParaRPr lang="en-AU" i="1" dirty="0" smtClean="0">
              <a:solidFill>
                <a:srgbClr val="0070C0"/>
              </a:solidFill>
            </a:endParaRPr>
          </a:p>
          <a:p>
            <a:endParaRPr lang="en-AU" i="1" dirty="0"/>
          </a:p>
          <a:p>
            <a:pPr marL="285750" indent="-285750">
              <a:buFont typeface="Wingdings" panose="05000000000000000000" pitchFamily="2" charset="2"/>
              <a:buChar char="§"/>
            </a:pPr>
            <a:endParaRPr lang="en-AU" i="1" dirty="0" smtClean="0"/>
          </a:p>
          <a:p>
            <a:endParaRPr lang="en-AU" i="1" dirty="0"/>
          </a:p>
          <a:p>
            <a:r>
              <a:rPr lang="en-AU" i="1" dirty="0">
                <a:solidFill>
                  <a:srgbClr val="0070C0"/>
                </a:solidFill>
              </a:rPr>
              <a:t> </a:t>
            </a: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r>
              <a:rPr lang="en-AU" i="1" dirty="0" smtClean="0">
                <a:solidFill>
                  <a:srgbClr val="0070C0"/>
                </a:solidFill>
              </a:rPr>
              <a:t>   </a:t>
            </a:r>
          </a:p>
          <a:p>
            <a:pPr marL="285750" indent="-285750">
              <a:buFont typeface="Wingdings" panose="05000000000000000000" pitchFamily="2" charset="2"/>
              <a:buChar char="§"/>
            </a:pPr>
            <a:endParaRPr lang="en-AU" i="1" dirty="0" smtClean="0"/>
          </a:p>
          <a:p>
            <a:endParaRPr lang="en-AU" i="1" dirty="0"/>
          </a:p>
        </p:txBody>
      </p:sp>
    </p:spTree>
    <p:extLst>
      <p:ext uri="{BB962C8B-B14F-4D97-AF65-F5344CB8AC3E}">
        <p14:creationId xmlns:p14="http://schemas.microsoft.com/office/powerpoint/2010/main" val="41721815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633984" y="316915"/>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3" name="TextBox 2"/>
          <p:cNvSpPr txBox="1"/>
          <p:nvPr/>
        </p:nvSpPr>
        <p:spPr>
          <a:xfrm>
            <a:off x="158621" y="767863"/>
            <a:ext cx="12540343" cy="1384995"/>
          </a:xfrm>
          <a:prstGeom prst="rect">
            <a:avLst/>
          </a:prstGeom>
          <a:noFill/>
        </p:spPr>
        <p:txBody>
          <a:bodyPr wrap="square" rtlCol="0">
            <a:spAutoFit/>
          </a:bodyPr>
          <a:lstStyle/>
          <a:p>
            <a:r>
              <a:rPr lang="en-AU" sz="2800" b="1" i="1" dirty="0" smtClean="0"/>
              <a:t>      Why should we get </a:t>
            </a:r>
            <a:r>
              <a:rPr lang="en-AU" sz="2800" b="1" i="1" u="sng" dirty="0" smtClean="0"/>
              <a:t>slightly</a:t>
            </a:r>
            <a:r>
              <a:rPr lang="en-AU" sz="2800" b="1" i="1" dirty="0" smtClean="0"/>
              <a:t> philosophical </a:t>
            </a:r>
          </a:p>
          <a:p>
            <a:endParaRPr lang="en-AU" sz="2800" b="1" i="1" dirty="0"/>
          </a:p>
          <a:p>
            <a:r>
              <a:rPr lang="en-AU" sz="2800" b="1" i="1" dirty="0" smtClean="0"/>
              <a:t>                                                                         when thinking about methodology</a:t>
            </a:r>
            <a:r>
              <a:rPr lang="en-AU" sz="2800" b="1" dirty="0" smtClean="0"/>
              <a:t>?</a:t>
            </a:r>
            <a:endParaRPr lang="en-AU" sz="2800" b="1" i="1" dirty="0" smtClean="0"/>
          </a:p>
        </p:txBody>
      </p:sp>
      <p:sp>
        <p:nvSpPr>
          <p:cNvPr id="5" name="TextBox 4"/>
          <p:cNvSpPr txBox="1"/>
          <p:nvPr/>
        </p:nvSpPr>
        <p:spPr>
          <a:xfrm>
            <a:off x="3594759" y="2531146"/>
            <a:ext cx="5025478" cy="369332"/>
          </a:xfrm>
          <a:prstGeom prst="rect">
            <a:avLst/>
          </a:prstGeom>
          <a:noFill/>
        </p:spPr>
        <p:txBody>
          <a:bodyPr wrap="none" rtlCol="0">
            <a:spAutoFit/>
          </a:bodyPr>
          <a:lstStyle/>
          <a:p>
            <a:r>
              <a:rPr lang="en-AU" dirty="0" smtClean="0"/>
              <a:t>Plato’s ‘Allegory of the Cave” (a though experiment)</a:t>
            </a:r>
            <a:endParaRPr lang="en-AU" dirty="0"/>
          </a:p>
        </p:txBody>
      </p:sp>
      <p:sp>
        <p:nvSpPr>
          <p:cNvPr id="7" name="TextBox 6"/>
          <p:cNvSpPr txBox="1"/>
          <p:nvPr/>
        </p:nvSpPr>
        <p:spPr>
          <a:xfrm>
            <a:off x="3085471" y="5842950"/>
            <a:ext cx="5652317" cy="369332"/>
          </a:xfrm>
          <a:prstGeom prst="rect">
            <a:avLst/>
          </a:prstGeom>
          <a:noFill/>
        </p:spPr>
        <p:txBody>
          <a:bodyPr wrap="none" rtlCol="0">
            <a:spAutoFit/>
          </a:bodyPr>
          <a:lstStyle/>
          <a:p>
            <a:r>
              <a:rPr lang="en-AU" dirty="0" smtClean="0">
                <a:hlinkClick r:id="rId3"/>
              </a:rPr>
              <a:t>https://www.youtube.com/watch?v=69F7GhASOdM&amp;t=6s</a:t>
            </a:r>
            <a:endParaRPr lang="en-AU" dirty="0"/>
          </a:p>
        </p:txBody>
      </p:sp>
    </p:spTree>
    <p:extLst>
      <p:ext uri="{BB962C8B-B14F-4D97-AF65-F5344CB8AC3E}">
        <p14:creationId xmlns:p14="http://schemas.microsoft.com/office/powerpoint/2010/main" val="37823483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633984" y="316915"/>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3" name="TextBox 2"/>
          <p:cNvSpPr txBox="1"/>
          <p:nvPr/>
        </p:nvSpPr>
        <p:spPr>
          <a:xfrm>
            <a:off x="464478" y="820489"/>
            <a:ext cx="10778412" cy="10248960"/>
          </a:xfrm>
          <a:prstGeom prst="rect">
            <a:avLst/>
          </a:prstGeom>
          <a:noFill/>
        </p:spPr>
        <p:txBody>
          <a:bodyPr wrap="square" rtlCol="0">
            <a:spAutoFit/>
          </a:bodyPr>
          <a:lstStyle/>
          <a:p>
            <a:r>
              <a:rPr lang="en-AU" b="1" dirty="0" smtClean="0"/>
              <a:t>                                                                    </a:t>
            </a:r>
          </a:p>
          <a:p>
            <a:r>
              <a:rPr lang="en-AU" b="1" dirty="0" smtClean="0"/>
              <a:t>                                                         </a:t>
            </a:r>
            <a:r>
              <a:rPr lang="en-AU" sz="2800" b="1" dirty="0" smtClean="0"/>
              <a:t>In thinking about methodology,</a:t>
            </a:r>
          </a:p>
          <a:p>
            <a:pPr algn="ctr"/>
            <a:r>
              <a:rPr lang="en-AU" sz="2800" b="1" dirty="0" smtClean="0"/>
              <a:t>there is a need to get </a:t>
            </a:r>
            <a:r>
              <a:rPr lang="en-AU" sz="2800" b="1" i="1" dirty="0" smtClean="0"/>
              <a:t>slightly </a:t>
            </a:r>
            <a:r>
              <a:rPr lang="en-AU" sz="2800" b="1" dirty="0" smtClean="0"/>
              <a:t>philosophical</a:t>
            </a:r>
            <a:endParaRPr lang="en-AU" sz="2800" dirty="0" smtClean="0"/>
          </a:p>
          <a:p>
            <a:endParaRPr lang="en-AU" b="1" dirty="0">
              <a:solidFill>
                <a:srgbClr val="0070C0"/>
              </a:solidFill>
            </a:endParaRPr>
          </a:p>
          <a:p>
            <a:r>
              <a:rPr lang="en-AU" dirty="0" smtClean="0"/>
              <a:t>    </a:t>
            </a:r>
            <a:r>
              <a:rPr lang="en-AU" dirty="0" smtClean="0">
                <a:solidFill>
                  <a:srgbClr val="0070C0"/>
                </a:solidFill>
              </a:rPr>
              <a:t>As a candidate for the Doctor of </a:t>
            </a:r>
            <a:r>
              <a:rPr lang="en-AU" u="sng" dirty="0" smtClean="0">
                <a:solidFill>
                  <a:srgbClr val="0070C0"/>
                </a:solidFill>
              </a:rPr>
              <a:t>Philosophy</a:t>
            </a:r>
            <a:r>
              <a:rPr lang="en-AU" dirty="0" smtClean="0">
                <a:solidFill>
                  <a:srgbClr val="0070C0"/>
                </a:solidFill>
              </a:rPr>
              <a:t> degree, you may not necessarily be interested in philosophy - but</a:t>
            </a:r>
            <a:endParaRPr lang="en-AU" dirty="0" smtClean="0"/>
          </a:p>
          <a:p>
            <a:endParaRPr lang="en-AU" dirty="0"/>
          </a:p>
          <a:p>
            <a:r>
              <a:rPr lang="en-AU" dirty="0" smtClean="0"/>
              <a:t>                                  </a:t>
            </a:r>
            <a:r>
              <a:rPr lang="en-AU" sz="2800" dirty="0" smtClean="0">
                <a:solidFill>
                  <a:srgbClr val="7030A0"/>
                </a:solidFill>
              </a:rPr>
              <a:t>PHILOSOPHY IS CERTAINLY INTERESTED IN YOU! </a:t>
            </a:r>
            <a:endParaRPr lang="en-AU" b="1" i="1" dirty="0" smtClean="0"/>
          </a:p>
          <a:p>
            <a:endParaRPr lang="en-AU" b="1" i="1" dirty="0" smtClean="0"/>
          </a:p>
          <a:p>
            <a:endParaRPr lang="en-AU" b="1" i="1" dirty="0"/>
          </a:p>
          <a:p>
            <a:endParaRPr lang="en-AU" b="1" i="1" dirty="0" smtClean="0"/>
          </a:p>
          <a:p>
            <a:endParaRPr lang="en-AU" b="1" i="1" dirty="0" smtClean="0"/>
          </a:p>
          <a:p>
            <a:endParaRPr lang="en-AU" b="1" i="1" dirty="0"/>
          </a:p>
          <a:p>
            <a:r>
              <a:rPr lang="en-AU" b="1" i="1" dirty="0" smtClean="0"/>
              <a:t>“</a:t>
            </a:r>
            <a:r>
              <a:rPr lang="en-AU" b="1" i="1" dirty="0"/>
              <a:t>Philosophy does not serve the State or the Church, who have other concerns. It serves no established power. The use of </a:t>
            </a:r>
            <a:r>
              <a:rPr lang="en-AU" b="1" i="1" dirty="0" smtClean="0"/>
              <a:t>philosophy </a:t>
            </a:r>
            <a:r>
              <a:rPr lang="en-AU" b="1" i="1" dirty="0"/>
              <a:t>is to sadden. </a:t>
            </a:r>
            <a:r>
              <a:rPr lang="en-AU" b="1" i="1" u="sng" dirty="0"/>
              <a:t>A philosophy that saddens no one, that </a:t>
            </a:r>
            <a:r>
              <a:rPr lang="en-AU" b="1" i="1" u="sng" dirty="0" smtClean="0"/>
              <a:t>annoys </a:t>
            </a:r>
            <a:r>
              <a:rPr lang="en-AU" b="1" i="1" u="sng" dirty="0"/>
              <a:t>no one, is not a philosophy</a:t>
            </a:r>
            <a:r>
              <a:rPr lang="en-AU" b="1" i="1" dirty="0"/>
              <a:t>. It is useful for harming </a:t>
            </a:r>
            <a:r>
              <a:rPr lang="en-AU" b="1" i="1" dirty="0" smtClean="0"/>
              <a:t>stupidity</a:t>
            </a:r>
            <a:r>
              <a:rPr lang="en-AU" b="1" i="1" dirty="0"/>
              <a:t>, for turning stupidity into something shameful.” </a:t>
            </a:r>
            <a:r>
              <a:rPr lang="en-AU" b="1" i="1" dirty="0" smtClean="0"/>
              <a:t>  </a:t>
            </a:r>
          </a:p>
          <a:p>
            <a:r>
              <a:rPr lang="en-AU" b="1" i="1" dirty="0"/>
              <a:t> </a:t>
            </a:r>
            <a:r>
              <a:rPr lang="en-AU" b="1" i="1" dirty="0" smtClean="0"/>
              <a:t>                                               </a:t>
            </a:r>
          </a:p>
          <a:p>
            <a:r>
              <a:rPr lang="en-AU" b="1" i="1" dirty="0"/>
              <a:t> </a:t>
            </a:r>
            <a:r>
              <a:rPr lang="en-AU" b="1" i="1" dirty="0" smtClean="0"/>
              <a:t>                                                                                                                       </a:t>
            </a:r>
            <a:r>
              <a:rPr lang="en-AU" dirty="0" smtClean="0"/>
              <a:t>(G. </a:t>
            </a:r>
            <a:r>
              <a:rPr lang="en-AU" dirty="0" err="1" smtClean="0"/>
              <a:t>Deleuze</a:t>
            </a:r>
            <a:r>
              <a:rPr lang="en-AU" dirty="0"/>
              <a:t>,</a:t>
            </a:r>
            <a:r>
              <a:rPr lang="en-AU" i="1" dirty="0" smtClean="0"/>
              <a:t> Nietzsche and Philosophy)</a:t>
            </a:r>
          </a:p>
          <a:p>
            <a:endParaRPr lang="en-AU" i="1" dirty="0"/>
          </a:p>
          <a:p>
            <a:endParaRPr lang="en-AU" i="1" dirty="0" smtClean="0"/>
          </a:p>
          <a:p>
            <a:endParaRPr lang="en-AU" i="1" dirty="0" smtClean="0"/>
          </a:p>
          <a:p>
            <a:r>
              <a:rPr lang="en-AU" dirty="0" smtClean="0"/>
              <a:t>                                                  </a:t>
            </a:r>
          </a:p>
          <a:p>
            <a:r>
              <a:rPr lang="en-AU" dirty="0" smtClean="0"/>
              <a:t>                                                              </a:t>
            </a:r>
            <a:endParaRPr lang="en-AU" i="1" dirty="0"/>
          </a:p>
          <a:p>
            <a:r>
              <a:rPr lang="en-AU" i="1" dirty="0">
                <a:solidFill>
                  <a:srgbClr val="0070C0"/>
                </a:solidFill>
              </a:rPr>
              <a:t> </a:t>
            </a: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r>
              <a:rPr lang="en-AU" i="1" dirty="0" smtClean="0">
                <a:solidFill>
                  <a:srgbClr val="0070C0"/>
                </a:solidFill>
              </a:rPr>
              <a:t>   </a:t>
            </a:r>
          </a:p>
          <a:p>
            <a:pPr marL="285750" indent="-285750">
              <a:buFont typeface="Wingdings" panose="05000000000000000000" pitchFamily="2" charset="2"/>
              <a:buChar char="§"/>
            </a:pPr>
            <a:endParaRPr lang="en-AU" i="1" dirty="0" smtClean="0"/>
          </a:p>
          <a:p>
            <a:r>
              <a:rPr lang="en-AU" i="1" dirty="0" smtClean="0"/>
              <a:t>  </a:t>
            </a:r>
            <a:endParaRPr lang="en-AU" i="1" dirty="0"/>
          </a:p>
        </p:txBody>
      </p:sp>
      <p:pic>
        <p:nvPicPr>
          <p:cNvPr id="5" name="Picture 4"/>
          <p:cNvPicPr>
            <a:picLocks noChangeAspect="1"/>
          </p:cNvPicPr>
          <p:nvPr/>
        </p:nvPicPr>
        <p:blipFill>
          <a:blip r:embed="rId3"/>
          <a:stretch>
            <a:fillRect/>
          </a:stretch>
        </p:blipFill>
        <p:spPr>
          <a:xfrm>
            <a:off x="4812546" y="3435609"/>
            <a:ext cx="1041138" cy="956770"/>
          </a:xfrm>
          <a:prstGeom prst="rect">
            <a:avLst/>
          </a:prstGeom>
        </p:spPr>
      </p:pic>
    </p:spTree>
    <p:extLst>
      <p:ext uri="{BB962C8B-B14F-4D97-AF65-F5344CB8AC3E}">
        <p14:creationId xmlns:p14="http://schemas.microsoft.com/office/powerpoint/2010/main" val="27171505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568670" y="245397"/>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3" name="TextBox 2"/>
          <p:cNvSpPr txBox="1"/>
          <p:nvPr/>
        </p:nvSpPr>
        <p:spPr>
          <a:xfrm>
            <a:off x="568670" y="148685"/>
            <a:ext cx="10778412" cy="10587514"/>
          </a:xfrm>
          <a:prstGeom prst="rect">
            <a:avLst/>
          </a:prstGeom>
          <a:noFill/>
        </p:spPr>
        <p:txBody>
          <a:bodyPr wrap="square" rtlCol="0">
            <a:spAutoFit/>
          </a:bodyPr>
          <a:lstStyle/>
          <a:p>
            <a:r>
              <a:rPr lang="en-AU" b="1" dirty="0" smtClean="0"/>
              <a:t>                                                                    </a:t>
            </a:r>
          </a:p>
          <a:p>
            <a:r>
              <a:rPr lang="en-AU" sz="2400" b="1" dirty="0"/>
              <a:t> </a:t>
            </a:r>
            <a:r>
              <a:rPr lang="en-AU" sz="2400" b="1" dirty="0" smtClean="0"/>
              <a:t>                                                  RESEARCHER METAPHORS  </a:t>
            </a:r>
            <a:r>
              <a:rPr lang="en-AU" sz="1600" b="1" dirty="0" smtClean="0"/>
              <a:t>(O’Leary, 2010. p. 96.)</a:t>
            </a:r>
            <a:endParaRPr lang="en-AU" b="1" dirty="0">
              <a:solidFill>
                <a:srgbClr val="0070C0"/>
              </a:solidFill>
            </a:endParaRPr>
          </a:p>
          <a:p>
            <a:r>
              <a:rPr lang="en-AU" dirty="0" smtClean="0"/>
              <a:t>    </a:t>
            </a:r>
            <a:endParaRPr lang="en-AU" b="1" i="1" dirty="0" smtClean="0"/>
          </a:p>
          <a:p>
            <a:r>
              <a:rPr lang="en-AU" sz="2800" b="1" dirty="0" smtClean="0">
                <a:solidFill>
                  <a:srgbClr val="0070C0"/>
                </a:solidFill>
              </a:rPr>
              <a:t>‘Theorist’    </a:t>
            </a:r>
            <a:r>
              <a:rPr lang="en-AU" i="1" dirty="0" smtClean="0"/>
              <a:t>Critically analyses, thinks abstractly, draws on other theorists, seeks new perspectives to move </a:t>
            </a:r>
          </a:p>
          <a:p>
            <a:r>
              <a:rPr lang="en-AU" sz="2800" i="1" dirty="0"/>
              <a:t> </a:t>
            </a:r>
            <a:r>
              <a:rPr lang="en-AU" sz="2800" i="1" dirty="0" smtClean="0"/>
              <a:t>                     </a:t>
            </a:r>
            <a:r>
              <a:rPr lang="en-AU" i="1" dirty="0" smtClean="0"/>
              <a:t>outside</a:t>
            </a:r>
            <a:r>
              <a:rPr lang="en-AU" sz="2800" i="1" dirty="0" smtClean="0"/>
              <a:t> </a:t>
            </a:r>
            <a:r>
              <a:rPr lang="en-AU" i="1" dirty="0" smtClean="0"/>
              <a:t>the main paradigm, and is </a:t>
            </a:r>
            <a:r>
              <a:rPr lang="en-AU" i="1" dirty="0"/>
              <a:t>o</a:t>
            </a:r>
            <a:r>
              <a:rPr lang="en-AU" i="1" dirty="0" smtClean="0"/>
              <a:t>pen to a range of  methodologies/approaches.</a:t>
            </a:r>
            <a:r>
              <a:rPr lang="en-AU" sz="2800" i="1" dirty="0" smtClean="0"/>
              <a:t>        </a:t>
            </a:r>
          </a:p>
          <a:p>
            <a:endParaRPr lang="en-AU" sz="2800" b="1" i="1" dirty="0"/>
          </a:p>
          <a:p>
            <a:r>
              <a:rPr lang="en-AU" sz="2800" b="1" dirty="0" smtClean="0">
                <a:solidFill>
                  <a:srgbClr val="0070C0"/>
                </a:solidFill>
              </a:rPr>
              <a:t>‘Scientist’</a:t>
            </a:r>
            <a:r>
              <a:rPr lang="en-AU" sz="2800" b="1" i="1" dirty="0" smtClean="0">
                <a:solidFill>
                  <a:srgbClr val="0070C0"/>
                </a:solidFill>
              </a:rPr>
              <a:t>   </a:t>
            </a:r>
            <a:r>
              <a:rPr lang="en-AU" i="1" dirty="0" smtClean="0"/>
              <a:t>Claims to be ‘objective’, in control of the research process, logical, methodical, stays ‘separate’   </a:t>
            </a:r>
          </a:p>
          <a:p>
            <a:r>
              <a:rPr lang="en-AU" i="1" dirty="0"/>
              <a:t> </a:t>
            </a:r>
            <a:r>
              <a:rPr lang="en-AU" i="1" dirty="0" smtClean="0"/>
              <a:t>                               from the research process.</a:t>
            </a:r>
            <a:endParaRPr lang="en-AU" sz="2800" b="1" i="1" dirty="0" smtClean="0"/>
          </a:p>
          <a:p>
            <a:endParaRPr lang="en-AU" sz="2800" b="1" i="1" dirty="0"/>
          </a:p>
          <a:p>
            <a:r>
              <a:rPr lang="en-AU" sz="2800" b="1" dirty="0" smtClean="0">
                <a:solidFill>
                  <a:srgbClr val="0070C0"/>
                </a:solidFill>
              </a:rPr>
              <a:t>‘Change agent’  </a:t>
            </a:r>
            <a:r>
              <a:rPr lang="en-AU" i="1" dirty="0" smtClean="0"/>
              <a:t>Advocates social change and emancipation, </a:t>
            </a:r>
            <a:r>
              <a:rPr lang="en-AU" i="1" dirty="0"/>
              <a:t>a</a:t>
            </a:r>
            <a:r>
              <a:rPr lang="en-AU" i="1" dirty="0" smtClean="0"/>
              <a:t>cknowledges subjectivities, often   </a:t>
            </a:r>
          </a:p>
          <a:p>
            <a:r>
              <a:rPr lang="en-AU" i="1" dirty="0"/>
              <a:t> </a:t>
            </a:r>
            <a:r>
              <a:rPr lang="en-AU" i="1" dirty="0" smtClean="0"/>
              <a:t>                                           participatory and collaborative, often engage in ‘action research’.</a:t>
            </a:r>
            <a:endParaRPr lang="en-AU" sz="2800" i="1" dirty="0" smtClean="0"/>
          </a:p>
          <a:p>
            <a:endParaRPr lang="en-AU" sz="2800" b="1" i="1" dirty="0"/>
          </a:p>
          <a:p>
            <a:r>
              <a:rPr lang="en-AU" sz="2800" b="1" dirty="0" smtClean="0">
                <a:solidFill>
                  <a:srgbClr val="0070C0"/>
                </a:solidFill>
              </a:rPr>
              <a:t>‘</a:t>
            </a:r>
            <a:r>
              <a:rPr lang="en-AU" sz="2800" b="1" dirty="0" err="1" smtClean="0">
                <a:solidFill>
                  <a:srgbClr val="0070C0"/>
                </a:solidFill>
              </a:rPr>
              <a:t>Bricoleur</a:t>
            </a:r>
            <a:r>
              <a:rPr lang="en-AU" sz="2800" b="1" dirty="0" smtClean="0">
                <a:solidFill>
                  <a:srgbClr val="0070C0"/>
                </a:solidFill>
              </a:rPr>
              <a:t>’   </a:t>
            </a:r>
            <a:r>
              <a:rPr lang="en-AU" i="1" dirty="0" smtClean="0"/>
              <a:t>‘Jack of all trades’, methods can vary depending on aims and context, can invent new </a:t>
            </a:r>
          </a:p>
          <a:p>
            <a:r>
              <a:rPr lang="en-AU" i="1" dirty="0"/>
              <a:t> </a:t>
            </a:r>
            <a:r>
              <a:rPr lang="en-AU" i="1" dirty="0" smtClean="0"/>
              <a:t>                                  approaches to solve difficult problems, is open to a range of methodologies/methods.</a:t>
            </a:r>
            <a:endParaRPr lang="en-AU" sz="2800" b="1" i="1" dirty="0" smtClean="0"/>
          </a:p>
          <a:p>
            <a:endParaRPr lang="en-AU" b="1" i="1" dirty="0" smtClean="0"/>
          </a:p>
          <a:p>
            <a:r>
              <a:rPr lang="en-AU" sz="2800" b="1" dirty="0" smtClean="0">
                <a:solidFill>
                  <a:srgbClr val="0070C0"/>
                </a:solidFill>
              </a:rPr>
              <a:t>‘Choreographer’  </a:t>
            </a:r>
            <a:r>
              <a:rPr lang="en-AU" i="1" dirty="0" smtClean="0"/>
              <a:t>Starts with key principles, has vision, explores and develops techniques,</a:t>
            </a:r>
          </a:p>
          <a:p>
            <a:r>
              <a:rPr lang="en-AU" sz="2800" b="1" i="1" dirty="0" smtClean="0"/>
              <a:t>                               </a:t>
            </a:r>
            <a:r>
              <a:rPr lang="en-AU" i="1" dirty="0" smtClean="0"/>
              <a:t>polishes these to come up with a creative and original result</a:t>
            </a:r>
            <a:endParaRPr lang="en-AU" sz="2800" b="1" dirty="0"/>
          </a:p>
          <a:p>
            <a:endParaRPr lang="en-AU" b="1" i="1" dirty="0" smtClean="0"/>
          </a:p>
          <a:p>
            <a:endParaRPr lang="en-AU" i="1" dirty="0"/>
          </a:p>
          <a:p>
            <a:r>
              <a:rPr lang="en-AU" i="1" dirty="0">
                <a:solidFill>
                  <a:srgbClr val="0070C0"/>
                </a:solidFill>
              </a:rPr>
              <a:t> </a:t>
            </a: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r>
              <a:rPr lang="en-AU" i="1" dirty="0" smtClean="0">
                <a:solidFill>
                  <a:srgbClr val="0070C0"/>
                </a:solidFill>
              </a:rPr>
              <a:t>   </a:t>
            </a:r>
          </a:p>
          <a:p>
            <a:pPr marL="285750" indent="-285750">
              <a:buFont typeface="Wingdings" panose="05000000000000000000" pitchFamily="2" charset="2"/>
              <a:buChar char="§"/>
            </a:pPr>
            <a:endParaRPr lang="en-AU" i="1" dirty="0" smtClean="0"/>
          </a:p>
          <a:p>
            <a:r>
              <a:rPr lang="en-AU" i="1" dirty="0" smtClean="0"/>
              <a:t>  </a:t>
            </a:r>
            <a:endParaRPr lang="en-AU" i="1" dirty="0"/>
          </a:p>
        </p:txBody>
      </p:sp>
    </p:spTree>
    <p:extLst>
      <p:ext uri="{BB962C8B-B14F-4D97-AF65-F5344CB8AC3E}">
        <p14:creationId xmlns:p14="http://schemas.microsoft.com/office/powerpoint/2010/main" val="3026637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633984" y="316915"/>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3" name="TextBox 2"/>
          <p:cNvSpPr txBox="1"/>
          <p:nvPr/>
        </p:nvSpPr>
        <p:spPr>
          <a:xfrm>
            <a:off x="82615" y="747574"/>
            <a:ext cx="12540343" cy="10433625"/>
          </a:xfrm>
          <a:prstGeom prst="rect">
            <a:avLst/>
          </a:prstGeom>
          <a:noFill/>
        </p:spPr>
        <p:txBody>
          <a:bodyPr wrap="square" rtlCol="0">
            <a:spAutoFit/>
          </a:bodyPr>
          <a:lstStyle/>
          <a:p>
            <a:r>
              <a:rPr lang="en-AU" b="1" dirty="0" smtClean="0"/>
              <a:t>                                                                    </a:t>
            </a:r>
          </a:p>
          <a:p>
            <a:r>
              <a:rPr lang="en-AU" b="1" dirty="0" smtClean="0"/>
              <a:t>                                                     </a:t>
            </a:r>
            <a:r>
              <a:rPr lang="en-AU" sz="2800" b="1" dirty="0" smtClean="0"/>
              <a:t>“Hi, </a:t>
            </a:r>
            <a:r>
              <a:rPr lang="en-AU" sz="2800" b="1" dirty="0"/>
              <a:t>w</a:t>
            </a:r>
            <a:r>
              <a:rPr lang="en-AU" sz="2800" b="1" dirty="0" smtClean="0"/>
              <a:t>hat’s your research philosophy?”</a:t>
            </a:r>
          </a:p>
          <a:p>
            <a:r>
              <a:rPr lang="en-AU" sz="2800" i="1" dirty="0" smtClean="0"/>
              <a:t>       </a:t>
            </a:r>
          </a:p>
          <a:p>
            <a:pPr marL="457200" indent="-457200">
              <a:buFont typeface="Wingdings" panose="05000000000000000000" pitchFamily="2" charset="2"/>
              <a:buChar char="§"/>
            </a:pPr>
            <a:r>
              <a:rPr lang="en-AU" sz="2800" i="1" dirty="0"/>
              <a:t> </a:t>
            </a:r>
            <a:r>
              <a:rPr lang="en-AU" sz="2800" i="1" dirty="0" smtClean="0"/>
              <a:t>  “My research philosophy is…”</a:t>
            </a:r>
            <a:endParaRPr lang="en-AU" sz="2800" i="1" dirty="0"/>
          </a:p>
          <a:p>
            <a:r>
              <a:rPr lang="en-AU" sz="2800" i="1" dirty="0" smtClean="0"/>
              <a:t>            </a:t>
            </a:r>
          </a:p>
          <a:p>
            <a:pPr marL="457200" indent="-457200">
              <a:buFont typeface="Wingdings" panose="05000000000000000000" pitchFamily="2" charset="2"/>
              <a:buChar char="§"/>
            </a:pPr>
            <a:r>
              <a:rPr lang="en-AU" sz="2800" i="1" dirty="0" smtClean="0"/>
              <a:t>   “As a researcher, I am independent of/implicated in the phenomena I study…”</a:t>
            </a:r>
          </a:p>
          <a:p>
            <a:endParaRPr lang="en-AU" sz="2800" i="1" dirty="0" smtClean="0"/>
          </a:p>
          <a:p>
            <a:pPr marL="457200" indent="-457200">
              <a:buFont typeface="Wingdings" panose="05000000000000000000" pitchFamily="2" charset="2"/>
              <a:buChar char="§"/>
            </a:pPr>
            <a:r>
              <a:rPr lang="en-AU" sz="2800" i="1" dirty="0"/>
              <a:t> </a:t>
            </a:r>
            <a:r>
              <a:rPr lang="en-AU" sz="2800" i="1" dirty="0" smtClean="0"/>
              <a:t>  </a:t>
            </a:r>
            <a:r>
              <a:rPr lang="en-AU" sz="2800" dirty="0" smtClean="0"/>
              <a:t>“ ‘</a:t>
            </a:r>
            <a:r>
              <a:rPr lang="en-AU" sz="2800" i="1" dirty="0" smtClean="0"/>
              <a:t>Reality’ is accessible/inaccessible/discovered/constructed/illusory/</a:t>
            </a:r>
          </a:p>
          <a:p>
            <a:r>
              <a:rPr lang="en-AU" sz="2800" i="1" dirty="0"/>
              <a:t> </a:t>
            </a:r>
            <a:r>
              <a:rPr lang="en-AU" sz="2800" i="1" dirty="0" smtClean="0"/>
              <a:t>          contingent upon…”</a:t>
            </a:r>
          </a:p>
          <a:p>
            <a:endParaRPr lang="en-AU" sz="2800" i="1" dirty="0"/>
          </a:p>
          <a:p>
            <a:pPr marL="457200" indent="-457200">
              <a:buFont typeface="Wingdings" panose="05000000000000000000" pitchFamily="2" charset="2"/>
              <a:buChar char="§"/>
            </a:pPr>
            <a:r>
              <a:rPr lang="en-AU" sz="2800" i="1" dirty="0" smtClean="0"/>
              <a:t>   “Knowledge is constructed /incremental/stable/unstable/unreliable…”</a:t>
            </a:r>
          </a:p>
          <a:p>
            <a:endParaRPr lang="en-AU" sz="2800" i="1" dirty="0"/>
          </a:p>
          <a:p>
            <a:pPr marL="457200" indent="-457200">
              <a:buFont typeface="Wingdings" panose="05000000000000000000" pitchFamily="2" charset="2"/>
              <a:buChar char="§"/>
            </a:pPr>
            <a:r>
              <a:rPr lang="en-AU" sz="2800" i="1" dirty="0" smtClean="0"/>
              <a:t>   “Knowledge in my area is (re)presented by/through…”</a:t>
            </a:r>
          </a:p>
          <a:p>
            <a:pPr algn="r"/>
            <a:r>
              <a:rPr lang="en-AU" sz="1200" i="1" dirty="0" smtClean="0"/>
              <a:t>/</a:t>
            </a:r>
            <a:endParaRPr lang="en-AU" sz="1200" i="1" dirty="0"/>
          </a:p>
          <a:p>
            <a:endParaRPr lang="en-AU" b="1" i="1" dirty="0" smtClean="0"/>
          </a:p>
          <a:p>
            <a:endParaRPr lang="en-AU" b="1" i="1" dirty="0"/>
          </a:p>
          <a:p>
            <a:endParaRPr lang="en-AU" b="1" i="1" dirty="0" smtClean="0"/>
          </a:p>
          <a:p>
            <a:endParaRPr lang="en-AU" i="1" dirty="0"/>
          </a:p>
          <a:p>
            <a:r>
              <a:rPr lang="en-AU" i="1" dirty="0">
                <a:solidFill>
                  <a:srgbClr val="0070C0"/>
                </a:solidFill>
              </a:rPr>
              <a:t> </a:t>
            </a: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r>
              <a:rPr lang="en-AU" i="1" dirty="0" smtClean="0">
                <a:solidFill>
                  <a:srgbClr val="0070C0"/>
                </a:solidFill>
              </a:rPr>
              <a:t>   </a:t>
            </a:r>
          </a:p>
          <a:p>
            <a:pPr marL="285750" indent="-285750">
              <a:buFont typeface="Wingdings" panose="05000000000000000000" pitchFamily="2" charset="2"/>
              <a:buChar char="§"/>
            </a:pPr>
            <a:endParaRPr lang="en-AU" i="1" dirty="0" smtClean="0"/>
          </a:p>
          <a:p>
            <a:r>
              <a:rPr lang="en-AU" i="1" dirty="0" smtClean="0"/>
              <a:t>  </a:t>
            </a:r>
            <a:endParaRPr lang="en-AU" i="1" dirty="0"/>
          </a:p>
        </p:txBody>
      </p:sp>
    </p:spTree>
    <p:extLst>
      <p:ext uri="{BB962C8B-B14F-4D97-AF65-F5344CB8AC3E}">
        <p14:creationId xmlns:p14="http://schemas.microsoft.com/office/powerpoint/2010/main" val="26485853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3000"/>
            <a:lum/>
          </a:blip>
          <a:srcRect/>
          <a:stretch>
            <a:fillRect t="-10000" b="-10000"/>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3" name="Rectangle 2"/>
          <p:cNvSpPr/>
          <p:nvPr/>
        </p:nvSpPr>
        <p:spPr>
          <a:xfrm>
            <a:off x="825171" y="379836"/>
            <a:ext cx="2816797" cy="369332"/>
          </a:xfrm>
          <a:prstGeom prst="rect">
            <a:avLst/>
          </a:prstGeom>
        </p:spPr>
        <p:txBody>
          <a:bodyPr wrap="none">
            <a:spAutoFit/>
          </a:bodyPr>
          <a:lstStyle/>
          <a:p>
            <a:r>
              <a:rPr lang="en-AU" b="1" i="1" dirty="0"/>
              <a:t>3</a:t>
            </a:r>
            <a:r>
              <a:rPr lang="en-AU" b="1" i="1" dirty="0" smtClean="0"/>
              <a:t> Methodology &amp; Methods </a:t>
            </a:r>
            <a:endParaRPr lang="en-AU" b="1" i="1" dirty="0"/>
          </a:p>
        </p:txBody>
      </p:sp>
      <p:sp>
        <p:nvSpPr>
          <p:cNvPr id="2" name="TextBox 1"/>
          <p:cNvSpPr txBox="1"/>
          <p:nvPr/>
        </p:nvSpPr>
        <p:spPr>
          <a:xfrm>
            <a:off x="1875454" y="4763314"/>
            <a:ext cx="7044612" cy="1200329"/>
          </a:xfrm>
          <a:prstGeom prst="rect">
            <a:avLst/>
          </a:prstGeom>
          <a:noFill/>
        </p:spPr>
        <p:txBody>
          <a:bodyPr wrap="square" rtlCol="0">
            <a:spAutoFit/>
          </a:bodyPr>
          <a:lstStyle/>
          <a:p>
            <a:endParaRPr lang="en-AU" dirty="0" smtClean="0"/>
          </a:p>
          <a:p>
            <a:endParaRPr lang="en-AU" dirty="0"/>
          </a:p>
          <a:p>
            <a:endParaRPr lang="en-AU" dirty="0" smtClean="0"/>
          </a:p>
          <a:p>
            <a:endParaRPr lang="en-AU" dirty="0"/>
          </a:p>
        </p:txBody>
      </p:sp>
      <p:sp>
        <p:nvSpPr>
          <p:cNvPr id="5" name="TextBox 4"/>
          <p:cNvSpPr txBox="1"/>
          <p:nvPr/>
        </p:nvSpPr>
        <p:spPr>
          <a:xfrm>
            <a:off x="2320713" y="894149"/>
            <a:ext cx="7393258" cy="646331"/>
          </a:xfrm>
          <a:prstGeom prst="rect">
            <a:avLst/>
          </a:prstGeom>
          <a:noFill/>
        </p:spPr>
        <p:txBody>
          <a:bodyPr wrap="square" rtlCol="0">
            <a:spAutoFit/>
          </a:bodyPr>
          <a:lstStyle/>
          <a:p>
            <a:r>
              <a:rPr lang="en-AU" sz="3600" dirty="0" smtClean="0"/>
              <a:t>    Expanding our horizons of thought</a:t>
            </a:r>
            <a:endParaRPr lang="en-AU" sz="3600" dirty="0"/>
          </a:p>
        </p:txBody>
      </p:sp>
      <p:sp>
        <p:nvSpPr>
          <p:cNvPr id="6" name="TextBox 5"/>
          <p:cNvSpPr txBox="1"/>
          <p:nvPr/>
        </p:nvSpPr>
        <p:spPr>
          <a:xfrm>
            <a:off x="384814" y="2692304"/>
            <a:ext cx="11981998" cy="3508653"/>
          </a:xfrm>
          <a:prstGeom prst="rect">
            <a:avLst/>
          </a:prstGeom>
          <a:noFill/>
        </p:spPr>
        <p:txBody>
          <a:bodyPr wrap="none" rtlCol="0">
            <a:spAutoFit/>
          </a:bodyPr>
          <a:lstStyle/>
          <a:p>
            <a:r>
              <a:rPr lang="en-AU" b="1" i="1" dirty="0" smtClean="0"/>
              <a:t>“…all research, including pure science, starts with underlying assumptions about a phenomenon that depend on ontology</a:t>
            </a:r>
          </a:p>
          <a:p>
            <a:endParaRPr lang="en-AU" b="1" i="1" dirty="0" smtClean="0"/>
          </a:p>
          <a:p>
            <a:r>
              <a:rPr lang="en-AU" b="1" i="1" dirty="0" smtClean="0"/>
              <a:t>and epistemology, even when these are inaccessible to the human mind.”   </a:t>
            </a:r>
          </a:p>
          <a:p>
            <a:endParaRPr lang="en-AU" i="1" dirty="0"/>
          </a:p>
          <a:p>
            <a:r>
              <a:rPr lang="en-AU" b="1" dirty="0" smtClean="0"/>
              <a:t>                                                                                  </a:t>
            </a:r>
            <a:r>
              <a:rPr lang="en-AU" sz="2400" b="1" dirty="0" smtClean="0"/>
              <a:t>However,</a:t>
            </a:r>
            <a:endParaRPr lang="en-AU" sz="2400" b="1" dirty="0"/>
          </a:p>
          <a:p>
            <a:endParaRPr lang="en-AU" i="1" dirty="0" smtClean="0"/>
          </a:p>
          <a:p>
            <a:r>
              <a:rPr lang="en-AU" b="1" i="1" dirty="0" smtClean="0"/>
              <a:t>“…knowing about something and then working out how one knows about something is difficult…because they </a:t>
            </a:r>
          </a:p>
          <a:p>
            <a:endParaRPr lang="en-AU" b="1" i="1" dirty="0" smtClean="0"/>
          </a:p>
          <a:p>
            <a:r>
              <a:rPr lang="en-AU" b="1" i="1" dirty="0" smtClean="0"/>
              <a:t>are experienced as one and the same thing…so trying to separate ontology and epistemology invariably brings any analysis</a:t>
            </a:r>
          </a:p>
          <a:p>
            <a:endParaRPr lang="en-AU" i="1" dirty="0" smtClean="0"/>
          </a:p>
          <a:p>
            <a:r>
              <a:rPr lang="en-AU" b="1" i="1" dirty="0" smtClean="0"/>
              <a:t>to a stop.”                                                                                      </a:t>
            </a:r>
            <a:r>
              <a:rPr lang="en-AU" dirty="0" smtClean="0"/>
              <a:t>(</a:t>
            </a:r>
            <a:r>
              <a:rPr lang="en-AU" sz="1600" dirty="0" smtClean="0"/>
              <a:t>Daniel &amp; Harland, 2017</a:t>
            </a:r>
            <a:r>
              <a:rPr lang="en-AU" sz="1600" dirty="0"/>
              <a:t>,</a:t>
            </a:r>
            <a:r>
              <a:rPr lang="en-AU" sz="1600" dirty="0" smtClean="0"/>
              <a:t> p.32)</a:t>
            </a:r>
          </a:p>
          <a:p>
            <a:endParaRPr lang="en-AU" i="1" dirty="0"/>
          </a:p>
        </p:txBody>
      </p:sp>
      <p:sp>
        <p:nvSpPr>
          <p:cNvPr id="8" name="TextBox 7"/>
          <p:cNvSpPr txBox="1"/>
          <p:nvPr/>
        </p:nvSpPr>
        <p:spPr>
          <a:xfrm>
            <a:off x="1810138" y="1900992"/>
            <a:ext cx="1631665" cy="461665"/>
          </a:xfrm>
          <a:prstGeom prst="rect">
            <a:avLst/>
          </a:prstGeom>
          <a:noFill/>
        </p:spPr>
        <p:txBody>
          <a:bodyPr wrap="none" rtlCol="0">
            <a:spAutoFit/>
          </a:bodyPr>
          <a:lstStyle/>
          <a:p>
            <a:r>
              <a:rPr lang="en-AU" sz="2400" b="1" dirty="0" smtClean="0"/>
              <a:t>ONTOLOGY</a:t>
            </a:r>
            <a:endParaRPr lang="en-AU" sz="2400" b="1" dirty="0"/>
          </a:p>
        </p:txBody>
      </p:sp>
      <p:sp>
        <p:nvSpPr>
          <p:cNvPr id="9" name="TextBox 8"/>
          <p:cNvSpPr txBox="1"/>
          <p:nvPr/>
        </p:nvSpPr>
        <p:spPr>
          <a:xfrm>
            <a:off x="8057758" y="1607893"/>
            <a:ext cx="2341984" cy="738664"/>
          </a:xfrm>
          <a:prstGeom prst="rect">
            <a:avLst/>
          </a:prstGeom>
          <a:noFill/>
        </p:spPr>
        <p:txBody>
          <a:bodyPr wrap="square" rtlCol="0">
            <a:spAutoFit/>
          </a:bodyPr>
          <a:lstStyle/>
          <a:p>
            <a:r>
              <a:rPr lang="en-AU" dirty="0" smtClean="0"/>
              <a:t>       </a:t>
            </a:r>
            <a:r>
              <a:rPr lang="en-AU" sz="2400" b="1" dirty="0" smtClean="0"/>
              <a:t>EPISTEMOLOGY</a:t>
            </a:r>
            <a:endParaRPr lang="en-AU" sz="2400" b="1" dirty="0"/>
          </a:p>
        </p:txBody>
      </p:sp>
      <p:sp>
        <p:nvSpPr>
          <p:cNvPr id="10" name="Left-Right Arrow 9"/>
          <p:cNvSpPr/>
          <p:nvPr/>
        </p:nvSpPr>
        <p:spPr>
          <a:xfrm>
            <a:off x="4219559" y="1977225"/>
            <a:ext cx="3060442" cy="252143"/>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19635232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633984" y="316915"/>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3" name="TextBox 2"/>
          <p:cNvSpPr txBox="1"/>
          <p:nvPr/>
        </p:nvSpPr>
        <p:spPr>
          <a:xfrm>
            <a:off x="195195" y="515377"/>
            <a:ext cx="11430000" cy="12372618"/>
          </a:xfrm>
          <a:prstGeom prst="rect">
            <a:avLst/>
          </a:prstGeom>
          <a:noFill/>
        </p:spPr>
        <p:txBody>
          <a:bodyPr wrap="square" rtlCol="0">
            <a:spAutoFit/>
          </a:bodyPr>
          <a:lstStyle/>
          <a:p>
            <a:r>
              <a:rPr lang="en-AU" b="1" dirty="0" smtClean="0"/>
              <a:t>                                                                    </a:t>
            </a:r>
          </a:p>
          <a:p>
            <a:pPr algn="ctr"/>
            <a:r>
              <a:rPr lang="en-AU" sz="2400" b="1" dirty="0" smtClean="0"/>
              <a:t>RESEARCH METHODOLOGY</a:t>
            </a:r>
            <a:endParaRPr lang="en-AU" sz="2400" b="1" dirty="0"/>
          </a:p>
          <a:p>
            <a:endParaRPr lang="en-AU" b="1" dirty="0" smtClean="0"/>
          </a:p>
          <a:p>
            <a:endParaRPr lang="en-AU" b="1" dirty="0" smtClean="0"/>
          </a:p>
          <a:p>
            <a:pPr marL="342900" indent="-342900">
              <a:buAutoNum type="arabicPeriod"/>
            </a:pPr>
            <a:r>
              <a:rPr lang="en-AU" i="1" dirty="0"/>
              <a:t>“</a:t>
            </a:r>
            <a:r>
              <a:rPr lang="en-AU" sz="2400" i="1" dirty="0">
                <a:solidFill>
                  <a:srgbClr val="0070C0"/>
                </a:solidFill>
              </a:rPr>
              <a:t>Overarching </a:t>
            </a:r>
            <a:r>
              <a:rPr lang="en-AU" sz="2400" i="1" u="sng" dirty="0">
                <a:solidFill>
                  <a:srgbClr val="0070C0"/>
                </a:solidFill>
              </a:rPr>
              <a:t>macro-level </a:t>
            </a:r>
            <a:r>
              <a:rPr lang="en-AU" sz="2400" i="1" u="sng" dirty="0" smtClean="0">
                <a:solidFill>
                  <a:srgbClr val="0070C0"/>
                </a:solidFill>
              </a:rPr>
              <a:t>framework(s)</a:t>
            </a:r>
            <a:r>
              <a:rPr lang="en-AU" sz="2400" i="1" dirty="0" smtClean="0">
                <a:solidFill>
                  <a:srgbClr val="0070C0"/>
                </a:solidFill>
              </a:rPr>
              <a:t> </a:t>
            </a:r>
            <a:r>
              <a:rPr lang="en-AU" sz="2400" i="1" dirty="0"/>
              <a:t>that offer principles of reasoning associated </a:t>
            </a:r>
            <a:endParaRPr lang="en-AU" sz="2400" i="1" dirty="0" smtClean="0"/>
          </a:p>
          <a:p>
            <a:endParaRPr lang="en-AU" sz="2400" i="1" dirty="0"/>
          </a:p>
          <a:p>
            <a:r>
              <a:rPr lang="en-AU" sz="2400" i="1" dirty="0" smtClean="0"/>
              <a:t>    with particular paradigmatic </a:t>
            </a:r>
            <a:r>
              <a:rPr lang="en-AU" sz="2400" i="1" dirty="0"/>
              <a:t>assumptions that legitimate various schools of research. </a:t>
            </a:r>
            <a:endParaRPr lang="en-AU" sz="2400" i="1" dirty="0" smtClean="0"/>
          </a:p>
          <a:p>
            <a:endParaRPr lang="en-AU" sz="2400" i="1" dirty="0"/>
          </a:p>
          <a:p>
            <a:r>
              <a:rPr lang="en-AU" sz="2400" i="1" dirty="0" smtClean="0"/>
              <a:t>    Methodologies </a:t>
            </a:r>
            <a:r>
              <a:rPr lang="en-AU" sz="2400" i="1" dirty="0"/>
              <a:t>provide both the strategies </a:t>
            </a:r>
            <a:r>
              <a:rPr lang="en-AU" sz="2400" i="1" dirty="0" smtClean="0"/>
              <a:t>and </a:t>
            </a:r>
            <a:r>
              <a:rPr lang="en-AU" sz="2400" i="1" dirty="0"/>
              <a:t>grounding for the conduct of a study.”         </a:t>
            </a:r>
            <a:r>
              <a:rPr lang="en-AU" sz="2400" i="1" dirty="0" smtClean="0"/>
              <a:t>      </a:t>
            </a:r>
          </a:p>
          <a:p>
            <a:r>
              <a:rPr lang="en-AU" sz="2400" i="1" dirty="0" smtClean="0"/>
              <a:t>                                                                                                                               </a:t>
            </a:r>
            <a:r>
              <a:rPr lang="en-AU" dirty="0" smtClean="0"/>
              <a:t>(</a:t>
            </a:r>
            <a:r>
              <a:rPr lang="en-AU" dirty="0"/>
              <a:t>O’Leary 2010, p.88)</a:t>
            </a:r>
          </a:p>
          <a:p>
            <a:endParaRPr lang="en-AU" sz="2400" b="1" dirty="0" smtClean="0"/>
          </a:p>
          <a:p>
            <a:endParaRPr lang="en-AU" sz="2400" b="1" dirty="0"/>
          </a:p>
          <a:p>
            <a:pPr marL="342900" indent="-342900">
              <a:buAutoNum type="arabicPeriod" startAt="2"/>
            </a:pPr>
            <a:r>
              <a:rPr lang="en-AU" sz="2400" i="1" dirty="0"/>
              <a:t>“…</a:t>
            </a:r>
            <a:r>
              <a:rPr lang="en-AU" sz="2400" i="1" dirty="0">
                <a:solidFill>
                  <a:srgbClr val="0070C0"/>
                </a:solidFill>
              </a:rPr>
              <a:t>a </a:t>
            </a:r>
            <a:r>
              <a:rPr lang="en-AU" sz="2400" i="1" u="sng" dirty="0">
                <a:solidFill>
                  <a:srgbClr val="0070C0"/>
                </a:solidFill>
              </a:rPr>
              <a:t>broad approach</a:t>
            </a:r>
            <a:r>
              <a:rPr lang="en-AU" sz="2400" i="1" dirty="0">
                <a:solidFill>
                  <a:srgbClr val="0070C0"/>
                </a:solidFill>
              </a:rPr>
              <a:t> to scientific enquiry </a:t>
            </a:r>
            <a:r>
              <a:rPr lang="en-AU" sz="2400" i="1" dirty="0"/>
              <a:t>that contains a system or set of practices, </a:t>
            </a:r>
            <a:endParaRPr lang="en-AU" sz="2400" i="1" dirty="0" smtClean="0"/>
          </a:p>
          <a:p>
            <a:endParaRPr lang="en-AU" sz="2400" i="1" dirty="0"/>
          </a:p>
          <a:p>
            <a:r>
              <a:rPr lang="en-AU" sz="2400" i="1" dirty="0" smtClean="0"/>
              <a:t>      methods</a:t>
            </a:r>
            <a:r>
              <a:rPr lang="en-AU" sz="2400" i="1" dirty="0"/>
              <a:t>, rules, and principles </a:t>
            </a:r>
            <a:r>
              <a:rPr lang="en-AU" sz="2400" i="1" dirty="0" smtClean="0"/>
              <a:t> within </a:t>
            </a:r>
            <a:r>
              <a:rPr lang="en-AU" sz="2400" i="1" dirty="0"/>
              <a:t>a given field or discipline.”</a:t>
            </a:r>
            <a:r>
              <a:rPr lang="en-AU" sz="2400" dirty="0"/>
              <a:t>                       </a:t>
            </a:r>
            <a:r>
              <a:rPr lang="en-AU" sz="2400" dirty="0" smtClean="0"/>
              <a:t> </a:t>
            </a:r>
          </a:p>
          <a:p>
            <a:r>
              <a:rPr lang="en-AU" dirty="0"/>
              <a:t> </a:t>
            </a:r>
            <a:r>
              <a:rPr lang="en-AU" dirty="0" smtClean="0"/>
              <a:t>                                                                                                                                                   (</a:t>
            </a:r>
            <a:r>
              <a:rPr lang="en-AU" dirty="0"/>
              <a:t>Onwuegbuzie and </a:t>
            </a:r>
            <a:r>
              <a:rPr lang="en-AU" dirty="0" err="1"/>
              <a:t>Frels</a:t>
            </a:r>
            <a:r>
              <a:rPr lang="en-AU" dirty="0"/>
              <a:t> 2016, p.51)</a:t>
            </a:r>
          </a:p>
          <a:p>
            <a:endParaRPr lang="en-AU" sz="2400" b="1" dirty="0"/>
          </a:p>
          <a:p>
            <a:endParaRPr lang="en-AU" sz="2400" b="1" dirty="0"/>
          </a:p>
          <a:p>
            <a:endParaRPr lang="en-AU" sz="2400" b="1" dirty="0" smtClean="0"/>
          </a:p>
          <a:p>
            <a:endParaRPr lang="en-AU" b="1" dirty="0" smtClean="0"/>
          </a:p>
          <a:p>
            <a:endParaRPr lang="en-AU" b="1" dirty="0"/>
          </a:p>
          <a:p>
            <a:pPr marL="285750" indent="-285750">
              <a:buFont typeface="Arial" panose="020B0604020202020204" pitchFamily="34" charset="0"/>
              <a:buChar char="•"/>
            </a:pPr>
            <a:endParaRPr lang="en-AU" b="1" dirty="0" smtClean="0">
              <a:solidFill>
                <a:srgbClr val="0070C0"/>
              </a:solidFill>
            </a:endParaRPr>
          </a:p>
          <a:p>
            <a:endParaRPr lang="en-AU" i="1" dirty="0" smtClean="0">
              <a:solidFill>
                <a:srgbClr val="0070C0"/>
              </a:solidFill>
            </a:endParaRPr>
          </a:p>
          <a:p>
            <a:endParaRPr lang="en-AU" i="1" dirty="0"/>
          </a:p>
          <a:p>
            <a:pPr marL="285750" indent="-285750">
              <a:buFont typeface="Wingdings" panose="05000000000000000000" pitchFamily="2" charset="2"/>
              <a:buChar char="§"/>
            </a:pPr>
            <a:endParaRPr lang="en-AU" i="1" dirty="0" smtClean="0"/>
          </a:p>
          <a:p>
            <a:endParaRPr lang="en-AU" i="1" dirty="0"/>
          </a:p>
          <a:p>
            <a:r>
              <a:rPr lang="en-AU" i="1" dirty="0">
                <a:solidFill>
                  <a:srgbClr val="0070C0"/>
                </a:solidFill>
              </a:rPr>
              <a:t> </a:t>
            </a: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r>
              <a:rPr lang="en-AU" i="1" dirty="0" smtClean="0">
                <a:solidFill>
                  <a:srgbClr val="0070C0"/>
                </a:solidFill>
              </a:rPr>
              <a:t>   </a:t>
            </a:r>
          </a:p>
          <a:p>
            <a:pPr marL="285750" indent="-285750">
              <a:buFont typeface="Wingdings" panose="05000000000000000000" pitchFamily="2" charset="2"/>
              <a:buChar char="§"/>
            </a:pPr>
            <a:endParaRPr lang="en-AU" i="1" dirty="0" smtClean="0"/>
          </a:p>
          <a:p>
            <a:endParaRPr lang="en-AU" i="1" dirty="0"/>
          </a:p>
        </p:txBody>
      </p:sp>
    </p:spTree>
    <p:extLst>
      <p:ext uri="{BB962C8B-B14F-4D97-AF65-F5344CB8AC3E}">
        <p14:creationId xmlns:p14="http://schemas.microsoft.com/office/powerpoint/2010/main" val="21233277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633984" y="316915"/>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3" name="TextBox 2"/>
          <p:cNvSpPr txBox="1"/>
          <p:nvPr/>
        </p:nvSpPr>
        <p:spPr>
          <a:xfrm>
            <a:off x="195195" y="515377"/>
            <a:ext cx="11430000" cy="11633954"/>
          </a:xfrm>
          <a:prstGeom prst="rect">
            <a:avLst/>
          </a:prstGeom>
          <a:noFill/>
        </p:spPr>
        <p:txBody>
          <a:bodyPr wrap="square" rtlCol="0">
            <a:spAutoFit/>
          </a:bodyPr>
          <a:lstStyle/>
          <a:p>
            <a:r>
              <a:rPr lang="en-AU" b="1" dirty="0" smtClean="0"/>
              <a:t>                                                                    </a:t>
            </a:r>
          </a:p>
          <a:p>
            <a:pPr algn="ctr"/>
            <a:r>
              <a:rPr lang="en-AU" sz="2400" b="1" dirty="0" smtClean="0"/>
              <a:t>RESEARCH METHODS</a:t>
            </a:r>
            <a:endParaRPr lang="en-AU" sz="2400" b="1" dirty="0"/>
          </a:p>
          <a:p>
            <a:endParaRPr lang="en-AU" b="1" dirty="0" smtClean="0"/>
          </a:p>
          <a:p>
            <a:endParaRPr lang="en-AU" b="1" dirty="0" smtClean="0"/>
          </a:p>
          <a:p>
            <a:pPr marL="342900" indent="-342900">
              <a:buAutoNum type="arabicPeriod"/>
            </a:pPr>
            <a:r>
              <a:rPr lang="en-AU" sz="2400" i="1" dirty="0" smtClean="0"/>
              <a:t>“</a:t>
            </a:r>
            <a:r>
              <a:rPr lang="en-AU" sz="2400" i="1" dirty="0" smtClean="0">
                <a:solidFill>
                  <a:srgbClr val="0070C0"/>
                </a:solidFill>
              </a:rPr>
              <a:t>The actual micro-level techniques </a:t>
            </a:r>
            <a:r>
              <a:rPr lang="en-AU" sz="2400" i="1" dirty="0" smtClean="0"/>
              <a:t>used to collect and analyse data. Methods of data   collection include interviewing, surveying, observation…while methods of analysis  comprise quantitative strategies (i.e. statistics) and qualitative strategies (i.e. thematic</a:t>
            </a:r>
          </a:p>
          <a:p>
            <a:r>
              <a:rPr lang="en-AU" sz="2400" i="1" dirty="0" smtClean="0"/>
              <a:t>     exploration…”              </a:t>
            </a:r>
          </a:p>
          <a:p>
            <a:r>
              <a:rPr lang="en-AU" sz="2400" i="1" dirty="0" smtClean="0"/>
              <a:t>                                  </a:t>
            </a:r>
            <a:r>
              <a:rPr lang="en-AU" sz="2000" dirty="0" smtClean="0"/>
              <a:t>(</a:t>
            </a:r>
            <a:r>
              <a:rPr lang="en-AU" sz="2000" dirty="0"/>
              <a:t>O’Leary 2010, </a:t>
            </a:r>
            <a:r>
              <a:rPr lang="en-AU" sz="2000" dirty="0" smtClean="0"/>
              <a:t>p.89)</a:t>
            </a:r>
          </a:p>
          <a:p>
            <a:endParaRPr lang="en-AU" sz="2400" b="1" dirty="0"/>
          </a:p>
          <a:p>
            <a:pPr marL="342900" indent="-342900">
              <a:buAutoNum type="arabicPeriod" startAt="2"/>
            </a:pPr>
            <a:r>
              <a:rPr lang="en-AU" sz="2400" i="1" dirty="0" smtClean="0"/>
              <a:t>“ …</a:t>
            </a:r>
            <a:r>
              <a:rPr lang="en-AU" sz="2400" i="1" dirty="0" smtClean="0">
                <a:solidFill>
                  <a:srgbClr val="0070C0"/>
                </a:solidFill>
              </a:rPr>
              <a:t>the specific approaches and procedures</a:t>
            </a:r>
            <a:r>
              <a:rPr lang="en-AU" sz="2400" i="1" dirty="0" smtClean="0"/>
              <a:t>…manifested in the research design, sampling design, data collection, data analysis, data interpretation….. “                    </a:t>
            </a:r>
          </a:p>
          <a:p>
            <a:r>
              <a:rPr lang="en-AU" sz="2400" dirty="0"/>
              <a:t> </a:t>
            </a:r>
            <a:r>
              <a:rPr lang="en-AU" sz="2400" dirty="0" smtClean="0"/>
              <a:t>                                                                          </a:t>
            </a:r>
          </a:p>
          <a:p>
            <a:r>
              <a:rPr lang="en-AU" sz="2400" dirty="0"/>
              <a:t> </a:t>
            </a:r>
            <a:r>
              <a:rPr lang="en-AU" sz="2400" dirty="0" smtClean="0"/>
              <a:t>                                                                                               </a:t>
            </a:r>
            <a:r>
              <a:rPr lang="en-AU" sz="2000" dirty="0" smtClean="0"/>
              <a:t>(</a:t>
            </a:r>
            <a:r>
              <a:rPr lang="en-AU" sz="2000" dirty="0"/>
              <a:t>Onwuegbuzie and </a:t>
            </a:r>
            <a:r>
              <a:rPr lang="en-AU" sz="2000" dirty="0" err="1"/>
              <a:t>Frels</a:t>
            </a:r>
            <a:r>
              <a:rPr lang="en-AU" sz="2000" dirty="0"/>
              <a:t> 2016, </a:t>
            </a:r>
            <a:r>
              <a:rPr lang="en-AU" sz="2000" dirty="0" smtClean="0"/>
              <a:t>p.49)</a:t>
            </a:r>
            <a:endParaRPr lang="en-AU" sz="2000" dirty="0"/>
          </a:p>
          <a:p>
            <a:endParaRPr lang="en-AU" sz="2400" b="1" dirty="0"/>
          </a:p>
          <a:p>
            <a:endParaRPr lang="en-AU" sz="2400" b="1" dirty="0"/>
          </a:p>
          <a:p>
            <a:endParaRPr lang="en-AU" sz="2400" b="1" dirty="0" smtClean="0"/>
          </a:p>
          <a:p>
            <a:endParaRPr lang="en-AU" b="1" dirty="0" smtClean="0"/>
          </a:p>
          <a:p>
            <a:endParaRPr lang="en-AU" b="1" dirty="0"/>
          </a:p>
          <a:p>
            <a:pPr marL="285750" indent="-285750">
              <a:buFont typeface="Arial" panose="020B0604020202020204" pitchFamily="34" charset="0"/>
              <a:buChar char="•"/>
            </a:pPr>
            <a:endParaRPr lang="en-AU" b="1" dirty="0" smtClean="0">
              <a:solidFill>
                <a:srgbClr val="0070C0"/>
              </a:solidFill>
            </a:endParaRPr>
          </a:p>
          <a:p>
            <a:endParaRPr lang="en-AU" i="1" dirty="0" smtClean="0">
              <a:solidFill>
                <a:srgbClr val="0070C0"/>
              </a:solidFill>
            </a:endParaRPr>
          </a:p>
          <a:p>
            <a:endParaRPr lang="en-AU" i="1" dirty="0"/>
          </a:p>
          <a:p>
            <a:pPr marL="285750" indent="-285750">
              <a:buFont typeface="Wingdings" panose="05000000000000000000" pitchFamily="2" charset="2"/>
              <a:buChar char="§"/>
            </a:pPr>
            <a:endParaRPr lang="en-AU" i="1" dirty="0" smtClean="0"/>
          </a:p>
          <a:p>
            <a:endParaRPr lang="en-AU" i="1" dirty="0"/>
          </a:p>
          <a:p>
            <a:r>
              <a:rPr lang="en-AU" i="1" dirty="0">
                <a:solidFill>
                  <a:srgbClr val="0070C0"/>
                </a:solidFill>
              </a:rPr>
              <a:t> </a:t>
            </a: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r>
              <a:rPr lang="en-AU" i="1" dirty="0" smtClean="0">
                <a:solidFill>
                  <a:srgbClr val="0070C0"/>
                </a:solidFill>
              </a:rPr>
              <a:t>   </a:t>
            </a:r>
          </a:p>
          <a:p>
            <a:pPr marL="285750" indent="-285750">
              <a:buFont typeface="Wingdings" panose="05000000000000000000" pitchFamily="2" charset="2"/>
              <a:buChar char="§"/>
            </a:pPr>
            <a:endParaRPr lang="en-AU" i="1" dirty="0" smtClean="0"/>
          </a:p>
          <a:p>
            <a:endParaRPr lang="en-AU" i="1" dirty="0"/>
          </a:p>
        </p:txBody>
      </p:sp>
    </p:spTree>
    <p:extLst>
      <p:ext uri="{BB962C8B-B14F-4D97-AF65-F5344CB8AC3E}">
        <p14:creationId xmlns:p14="http://schemas.microsoft.com/office/powerpoint/2010/main" val="2059080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633984" y="316915"/>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3" name="TextBox 2"/>
          <p:cNvSpPr txBox="1"/>
          <p:nvPr/>
        </p:nvSpPr>
        <p:spPr>
          <a:xfrm>
            <a:off x="195195" y="515377"/>
            <a:ext cx="11430000" cy="11633954"/>
          </a:xfrm>
          <a:prstGeom prst="rect">
            <a:avLst/>
          </a:prstGeom>
          <a:noFill/>
        </p:spPr>
        <p:txBody>
          <a:bodyPr wrap="square" rtlCol="0">
            <a:spAutoFit/>
          </a:bodyPr>
          <a:lstStyle/>
          <a:p>
            <a:r>
              <a:rPr lang="en-AU" b="1" dirty="0" smtClean="0"/>
              <a:t>                                                                    </a:t>
            </a:r>
          </a:p>
          <a:p>
            <a:pPr algn="ctr"/>
            <a:r>
              <a:rPr lang="en-AU" sz="2400" b="1" dirty="0" smtClean="0"/>
              <a:t>RESEARCH TOOLS</a:t>
            </a:r>
            <a:endParaRPr lang="en-AU" sz="2400" b="1" dirty="0"/>
          </a:p>
          <a:p>
            <a:endParaRPr lang="en-AU" b="1" dirty="0" smtClean="0"/>
          </a:p>
          <a:p>
            <a:endParaRPr lang="en-AU" b="1" dirty="0" smtClean="0"/>
          </a:p>
          <a:p>
            <a:pPr marL="342900" indent="-342900">
              <a:buAutoNum type="arabicPeriod"/>
            </a:pPr>
            <a:r>
              <a:rPr lang="en-AU" sz="2400" i="1" dirty="0" smtClean="0"/>
              <a:t>“The</a:t>
            </a:r>
            <a:r>
              <a:rPr lang="en-AU" sz="2400" i="1" dirty="0" smtClean="0">
                <a:solidFill>
                  <a:srgbClr val="0070C0"/>
                </a:solidFill>
              </a:rPr>
              <a:t> devices </a:t>
            </a:r>
            <a:r>
              <a:rPr lang="en-AU" sz="2400" i="1" dirty="0" smtClean="0"/>
              <a:t>used in the collection of research data, e.g. questionnaires,</a:t>
            </a:r>
          </a:p>
          <a:p>
            <a:r>
              <a:rPr lang="en-AU" sz="2400" i="1" dirty="0"/>
              <a:t>  </a:t>
            </a:r>
            <a:r>
              <a:rPr lang="en-AU" sz="2400" i="1" dirty="0" smtClean="0"/>
              <a:t>     observation checklists .”           </a:t>
            </a:r>
          </a:p>
          <a:p>
            <a:r>
              <a:rPr lang="en-AU" sz="2400" i="1" dirty="0" smtClean="0"/>
              <a:t>                                                       </a:t>
            </a:r>
            <a:r>
              <a:rPr lang="en-AU" dirty="0" smtClean="0"/>
              <a:t>(</a:t>
            </a:r>
            <a:r>
              <a:rPr lang="en-AU" dirty="0"/>
              <a:t>O’Leary 2010, </a:t>
            </a:r>
            <a:r>
              <a:rPr lang="en-AU" dirty="0" smtClean="0"/>
              <a:t>p.89)</a:t>
            </a:r>
            <a:endParaRPr lang="en-AU" dirty="0"/>
          </a:p>
          <a:p>
            <a:endParaRPr lang="en-AU" sz="2400" dirty="0" smtClean="0"/>
          </a:p>
          <a:p>
            <a:endParaRPr lang="en-AU" sz="2400" b="1" dirty="0" smtClean="0"/>
          </a:p>
          <a:p>
            <a:endParaRPr lang="en-AU" sz="2400" b="1" dirty="0"/>
          </a:p>
          <a:p>
            <a:pPr marL="342900" indent="-342900">
              <a:buAutoNum type="arabicPeriod" startAt="2"/>
            </a:pPr>
            <a:r>
              <a:rPr lang="en-AU" sz="2400" i="1" dirty="0" smtClean="0"/>
              <a:t>“ …</a:t>
            </a:r>
            <a:r>
              <a:rPr lang="en-AU" sz="2400" i="1" dirty="0" smtClean="0">
                <a:solidFill>
                  <a:srgbClr val="0070C0"/>
                </a:solidFill>
              </a:rPr>
              <a:t>the specific approaches and procedures</a:t>
            </a:r>
            <a:r>
              <a:rPr lang="en-AU" sz="2400" i="1" dirty="0" smtClean="0"/>
              <a:t>…manifested in the research design, sampling design, data collection, data analysis, data interpretation…..”                     </a:t>
            </a:r>
          </a:p>
          <a:p>
            <a:r>
              <a:rPr lang="en-AU" sz="2400" dirty="0"/>
              <a:t> </a:t>
            </a:r>
            <a:r>
              <a:rPr lang="en-AU" sz="2400" dirty="0" smtClean="0"/>
              <a:t>                                                                          </a:t>
            </a:r>
          </a:p>
          <a:p>
            <a:r>
              <a:rPr lang="en-AU" sz="2400" dirty="0"/>
              <a:t> </a:t>
            </a:r>
            <a:r>
              <a:rPr lang="en-AU" sz="2400" dirty="0" smtClean="0"/>
              <a:t>                                                                                               </a:t>
            </a:r>
            <a:r>
              <a:rPr lang="en-AU" dirty="0" smtClean="0"/>
              <a:t>(</a:t>
            </a:r>
            <a:r>
              <a:rPr lang="en-AU" dirty="0"/>
              <a:t>Onwuegbuzie and </a:t>
            </a:r>
            <a:r>
              <a:rPr lang="en-AU" dirty="0" err="1"/>
              <a:t>Frels</a:t>
            </a:r>
            <a:r>
              <a:rPr lang="en-AU" dirty="0"/>
              <a:t> 2016, </a:t>
            </a:r>
            <a:r>
              <a:rPr lang="en-AU" dirty="0" smtClean="0"/>
              <a:t>p.49)</a:t>
            </a:r>
            <a:endParaRPr lang="en-AU" dirty="0"/>
          </a:p>
          <a:p>
            <a:endParaRPr lang="en-AU" sz="2400" dirty="0"/>
          </a:p>
          <a:p>
            <a:endParaRPr lang="en-AU" sz="2400" b="1" dirty="0"/>
          </a:p>
          <a:p>
            <a:endParaRPr lang="en-AU" sz="2400" b="1" dirty="0" smtClean="0"/>
          </a:p>
          <a:p>
            <a:endParaRPr lang="en-AU" b="1" dirty="0" smtClean="0"/>
          </a:p>
          <a:p>
            <a:endParaRPr lang="en-AU" b="1" dirty="0"/>
          </a:p>
          <a:p>
            <a:pPr marL="285750" indent="-285750">
              <a:buFont typeface="Arial" panose="020B0604020202020204" pitchFamily="34" charset="0"/>
              <a:buChar char="•"/>
            </a:pPr>
            <a:endParaRPr lang="en-AU" b="1" dirty="0" smtClean="0">
              <a:solidFill>
                <a:srgbClr val="0070C0"/>
              </a:solidFill>
            </a:endParaRPr>
          </a:p>
          <a:p>
            <a:endParaRPr lang="en-AU" i="1" dirty="0" smtClean="0">
              <a:solidFill>
                <a:srgbClr val="0070C0"/>
              </a:solidFill>
            </a:endParaRPr>
          </a:p>
          <a:p>
            <a:endParaRPr lang="en-AU" i="1" dirty="0"/>
          </a:p>
          <a:p>
            <a:pPr marL="285750" indent="-285750">
              <a:buFont typeface="Wingdings" panose="05000000000000000000" pitchFamily="2" charset="2"/>
              <a:buChar char="§"/>
            </a:pPr>
            <a:endParaRPr lang="en-AU" i="1" dirty="0" smtClean="0"/>
          </a:p>
          <a:p>
            <a:endParaRPr lang="en-AU" i="1" dirty="0"/>
          </a:p>
          <a:p>
            <a:r>
              <a:rPr lang="en-AU" i="1" dirty="0">
                <a:solidFill>
                  <a:srgbClr val="0070C0"/>
                </a:solidFill>
              </a:rPr>
              <a:t> </a:t>
            </a: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r>
              <a:rPr lang="en-AU" i="1" dirty="0" smtClean="0">
                <a:solidFill>
                  <a:srgbClr val="0070C0"/>
                </a:solidFill>
              </a:rPr>
              <a:t>   </a:t>
            </a:r>
          </a:p>
          <a:p>
            <a:pPr marL="285750" indent="-285750">
              <a:buFont typeface="Wingdings" panose="05000000000000000000" pitchFamily="2" charset="2"/>
              <a:buChar char="§"/>
            </a:pPr>
            <a:endParaRPr lang="en-AU" i="1" dirty="0" smtClean="0"/>
          </a:p>
          <a:p>
            <a:endParaRPr lang="en-AU" i="1" dirty="0"/>
          </a:p>
        </p:txBody>
      </p:sp>
    </p:spTree>
    <p:extLst>
      <p:ext uri="{BB962C8B-B14F-4D97-AF65-F5344CB8AC3E}">
        <p14:creationId xmlns:p14="http://schemas.microsoft.com/office/powerpoint/2010/main" val="38276721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633984" y="316915"/>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7" name="TextBox 6"/>
          <p:cNvSpPr txBox="1"/>
          <p:nvPr/>
        </p:nvSpPr>
        <p:spPr>
          <a:xfrm>
            <a:off x="9176299" y="4835913"/>
            <a:ext cx="2478564" cy="338554"/>
          </a:xfrm>
          <a:prstGeom prst="rect">
            <a:avLst/>
          </a:prstGeom>
          <a:noFill/>
        </p:spPr>
        <p:txBody>
          <a:bodyPr wrap="none" rtlCol="0">
            <a:spAutoFit/>
          </a:bodyPr>
          <a:lstStyle/>
          <a:p>
            <a:r>
              <a:rPr lang="en-AU" sz="800" dirty="0">
                <a:solidFill>
                  <a:srgbClr val="0070C0"/>
                </a:solidFill>
                <a:hlinkClick r:id="rId3"/>
              </a:rPr>
              <a:t>http://</a:t>
            </a:r>
            <a:r>
              <a:rPr lang="en-AU" sz="800" dirty="0" smtClean="0">
                <a:solidFill>
                  <a:srgbClr val="0070C0"/>
                </a:solidFill>
                <a:hlinkClick r:id="rId3"/>
              </a:rPr>
              <a:t>www.thegreatwaterway.com/blogs/wp-content</a:t>
            </a:r>
            <a:endParaRPr lang="en-AU" sz="800" dirty="0" smtClean="0">
              <a:solidFill>
                <a:srgbClr val="0070C0"/>
              </a:solidFill>
            </a:endParaRPr>
          </a:p>
          <a:p>
            <a:r>
              <a:rPr lang="en-AU" sz="800" u="sng" dirty="0" smtClean="0">
                <a:solidFill>
                  <a:srgbClr val="0070C0"/>
                </a:solidFill>
              </a:rPr>
              <a:t>/</a:t>
            </a:r>
            <a:r>
              <a:rPr lang="en-AU" sz="800" u="sng" dirty="0">
                <a:solidFill>
                  <a:srgbClr val="0070C0"/>
                </a:solidFill>
              </a:rPr>
              <a:t>uploads/2014/05/Silhouette_Dark_Sky.jpg</a:t>
            </a:r>
          </a:p>
        </p:txBody>
      </p:sp>
      <p:sp>
        <p:nvSpPr>
          <p:cNvPr id="8" name="TextBox 7"/>
          <p:cNvSpPr txBox="1"/>
          <p:nvPr/>
        </p:nvSpPr>
        <p:spPr>
          <a:xfrm>
            <a:off x="261770" y="1168140"/>
            <a:ext cx="12749837" cy="1569660"/>
          </a:xfrm>
          <a:prstGeom prst="rect">
            <a:avLst/>
          </a:prstGeom>
          <a:noFill/>
        </p:spPr>
        <p:txBody>
          <a:bodyPr wrap="square" rtlCol="0">
            <a:spAutoFit/>
          </a:bodyPr>
          <a:lstStyle/>
          <a:p>
            <a:r>
              <a:rPr lang="en-AU" sz="2400" i="1" dirty="0" smtClean="0"/>
              <a:t>                              </a:t>
            </a:r>
            <a:r>
              <a:rPr lang="en-AU" sz="2400" b="1" i="1" dirty="0" smtClean="0"/>
              <a:t>The</a:t>
            </a:r>
            <a:r>
              <a:rPr lang="en-AU" sz="2400" b="1" i="1" dirty="0" smtClean="0">
                <a:solidFill>
                  <a:srgbClr val="0070C0"/>
                </a:solidFill>
              </a:rPr>
              <a:t> </a:t>
            </a:r>
            <a:r>
              <a:rPr lang="en-AU" sz="2400" b="1" i="1" dirty="0"/>
              <a:t>study of what’s </a:t>
            </a:r>
            <a:r>
              <a:rPr lang="en-AU" sz="2400" b="1" i="1" dirty="0" smtClean="0"/>
              <a:t>‘out there’, </a:t>
            </a:r>
            <a:r>
              <a:rPr lang="en-AU" sz="2400" b="1" i="1" dirty="0"/>
              <a:t>what exists, what’s real</a:t>
            </a:r>
            <a:r>
              <a:rPr lang="en-AU" sz="2400" b="1" i="1" dirty="0" smtClean="0"/>
              <a:t>. </a:t>
            </a:r>
          </a:p>
          <a:p>
            <a:endParaRPr lang="en-AU" sz="2400" b="1" i="1" dirty="0"/>
          </a:p>
          <a:p>
            <a:r>
              <a:rPr lang="en-AU" sz="2400" i="1" dirty="0" smtClean="0">
                <a:solidFill>
                  <a:srgbClr val="0070C0"/>
                </a:solidFill>
              </a:rPr>
              <a:t>What is the ontological status of ‘natural language’, ‘mathematics’,  ‘society’, ‘ bacteria’, </a:t>
            </a:r>
          </a:p>
          <a:p>
            <a:r>
              <a:rPr lang="en-AU" sz="2400" i="1" dirty="0" smtClean="0">
                <a:solidFill>
                  <a:srgbClr val="0070C0"/>
                </a:solidFill>
              </a:rPr>
              <a:t>‘the solar system’, ‘love’?           </a:t>
            </a:r>
            <a:endParaRPr lang="en-AU" sz="2400" i="1" dirty="0">
              <a:solidFill>
                <a:srgbClr val="0070C0"/>
              </a:solidFill>
            </a:endParaRPr>
          </a:p>
        </p:txBody>
      </p:sp>
      <p:sp>
        <p:nvSpPr>
          <p:cNvPr id="10" name="Rectangle 9"/>
          <p:cNvSpPr/>
          <p:nvPr/>
        </p:nvSpPr>
        <p:spPr>
          <a:xfrm>
            <a:off x="4868553" y="675039"/>
            <a:ext cx="1631665" cy="461665"/>
          </a:xfrm>
          <a:prstGeom prst="rect">
            <a:avLst/>
          </a:prstGeom>
        </p:spPr>
        <p:txBody>
          <a:bodyPr wrap="none">
            <a:spAutoFit/>
          </a:bodyPr>
          <a:lstStyle/>
          <a:p>
            <a:pPr algn="ctr"/>
            <a:r>
              <a:rPr lang="en-AU" sz="2400" b="1" dirty="0"/>
              <a:t>ONTOLOGY</a:t>
            </a:r>
          </a:p>
        </p:txBody>
      </p:sp>
      <p:sp>
        <p:nvSpPr>
          <p:cNvPr id="12" name="TextBox 11"/>
          <p:cNvSpPr txBox="1"/>
          <p:nvPr/>
        </p:nvSpPr>
        <p:spPr>
          <a:xfrm>
            <a:off x="6500218" y="5505899"/>
            <a:ext cx="3560590" cy="377026"/>
          </a:xfrm>
          <a:prstGeom prst="rect">
            <a:avLst/>
          </a:prstGeom>
          <a:noFill/>
        </p:spPr>
        <p:txBody>
          <a:bodyPr wrap="none" rtlCol="0">
            <a:spAutoFit/>
          </a:bodyPr>
          <a:lstStyle/>
          <a:p>
            <a:r>
              <a:rPr lang="en-AU" sz="800" dirty="0">
                <a:solidFill>
                  <a:srgbClr val="0070C0"/>
                </a:solidFill>
                <a:hlinkClick r:id="rId4"/>
              </a:rPr>
              <a:t>https://scienceblog.com/wp-content/uploads</a:t>
            </a:r>
            <a:r>
              <a:rPr lang="en-AU" sz="800" dirty="0" smtClean="0">
                <a:solidFill>
                  <a:srgbClr val="0070C0"/>
                </a:solidFill>
                <a:hlinkClick r:id="rId4"/>
              </a:rPr>
              <a:t>/</a:t>
            </a:r>
            <a:endParaRPr lang="en-AU" sz="800" dirty="0" smtClean="0">
              <a:solidFill>
                <a:srgbClr val="0070C0"/>
              </a:solidFill>
            </a:endParaRPr>
          </a:p>
          <a:p>
            <a:r>
              <a:rPr lang="en-AU" sz="800" u="sng" dirty="0" smtClean="0">
                <a:solidFill>
                  <a:srgbClr val="0070C0"/>
                </a:solidFill>
              </a:rPr>
              <a:t>2016/02/Southern_Arkansas_University_Biology_student_with_microscope</a:t>
            </a:r>
            <a:r>
              <a:rPr lang="en-AU" sz="1050" u="sng" dirty="0" smtClean="0">
                <a:solidFill>
                  <a:srgbClr val="0070C0"/>
                </a:solidFill>
              </a:rPr>
              <a:t>.jpg</a:t>
            </a:r>
            <a:endParaRPr lang="en-AU" sz="1050" u="sng" dirty="0">
              <a:solidFill>
                <a:srgbClr val="0070C0"/>
              </a:solidFill>
            </a:endParaRPr>
          </a:p>
        </p:txBody>
      </p:sp>
      <p:sp>
        <p:nvSpPr>
          <p:cNvPr id="14" name="TextBox 13"/>
          <p:cNvSpPr txBox="1"/>
          <p:nvPr/>
        </p:nvSpPr>
        <p:spPr>
          <a:xfrm>
            <a:off x="3035588" y="5850234"/>
            <a:ext cx="3038475" cy="461665"/>
          </a:xfrm>
          <a:prstGeom prst="rect">
            <a:avLst/>
          </a:prstGeom>
          <a:noFill/>
        </p:spPr>
        <p:txBody>
          <a:bodyPr wrap="square" rtlCol="0">
            <a:spAutoFit/>
          </a:bodyPr>
          <a:lstStyle/>
          <a:p>
            <a:r>
              <a:rPr lang="en-AU" sz="800" u="sng" dirty="0">
                <a:solidFill>
                  <a:srgbClr val="0070C0"/>
                </a:solidFill>
                <a:hlinkClick r:id="rId5"/>
              </a:rPr>
              <a:t>https://upload.wikimedia.org/wikipedia</a:t>
            </a:r>
            <a:r>
              <a:rPr lang="en-AU" sz="800" u="sng" dirty="0" smtClean="0">
                <a:solidFill>
                  <a:srgbClr val="0070C0"/>
                </a:solidFill>
                <a:hlinkClick r:id="rId5"/>
              </a:rPr>
              <a:t>/</a:t>
            </a:r>
          </a:p>
          <a:p>
            <a:r>
              <a:rPr lang="en-AU" sz="800" u="sng" dirty="0" smtClean="0">
                <a:solidFill>
                  <a:srgbClr val="0070C0"/>
                </a:solidFill>
                <a:hlinkClick r:id="rId5"/>
              </a:rPr>
              <a:t>commons/4/48/</a:t>
            </a:r>
            <a:endParaRPr lang="en-AU" sz="800" u="sng" dirty="0" smtClean="0">
              <a:solidFill>
                <a:srgbClr val="0070C0"/>
              </a:solidFill>
            </a:endParaRPr>
          </a:p>
          <a:p>
            <a:r>
              <a:rPr lang="en-AU" sz="800" u="sng" dirty="0" smtClean="0">
                <a:solidFill>
                  <a:srgbClr val="0070C0"/>
                </a:solidFill>
              </a:rPr>
              <a:t>Manuscript_of_Cicero</a:t>
            </a:r>
            <a:r>
              <a:rPr lang="en-AU" sz="800" u="sng" dirty="0">
                <a:solidFill>
                  <a:srgbClr val="0070C0"/>
                </a:solidFill>
              </a:rPr>
              <a:t>_-_BL_Kings_MS_21_f._2.jpg</a:t>
            </a:r>
          </a:p>
        </p:txBody>
      </p:sp>
      <p:sp>
        <p:nvSpPr>
          <p:cNvPr id="16" name="Rectangle 15"/>
          <p:cNvSpPr/>
          <p:nvPr/>
        </p:nvSpPr>
        <p:spPr>
          <a:xfrm>
            <a:off x="115139" y="5364254"/>
            <a:ext cx="6096000" cy="369332"/>
          </a:xfrm>
          <a:prstGeom prst="rect">
            <a:avLst/>
          </a:prstGeom>
        </p:spPr>
        <p:txBody>
          <a:bodyPr>
            <a:spAutoFit/>
          </a:bodyPr>
          <a:lstStyle/>
          <a:p>
            <a:r>
              <a:rPr lang="en-AU" sz="900" u="sng" dirty="0">
                <a:solidFill>
                  <a:srgbClr val="0070C0"/>
                </a:solidFill>
                <a:hlinkClick r:id="rId6"/>
              </a:rPr>
              <a:t>http://farm9.staticflickr.com</a:t>
            </a:r>
            <a:r>
              <a:rPr lang="en-AU" sz="900" u="sng" dirty="0" smtClean="0">
                <a:solidFill>
                  <a:srgbClr val="0070C0"/>
                </a:solidFill>
                <a:hlinkClick r:id="rId6"/>
              </a:rPr>
              <a:t>/</a:t>
            </a:r>
            <a:endParaRPr lang="en-AU" sz="900" u="sng" dirty="0" smtClean="0">
              <a:solidFill>
                <a:srgbClr val="0070C0"/>
              </a:solidFill>
            </a:endParaRPr>
          </a:p>
          <a:p>
            <a:r>
              <a:rPr lang="en-AU" sz="900" u="sng" dirty="0" smtClean="0">
                <a:solidFill>
                  <a:srgbClr val="0070C0"/>
                </a:solidFill>
              </a:rPr>
              <a:t>8526/8502665249_14fae8eca6_o.jpg</a:t>
            </a:r>
            <a:endParaRPr lang="en-AU" sz="900" u="sng" dirty="0">
              <a:solidFill>
                <a:srgbClr val="0070C0"/>
              </a:solidFill>
            </a:endParaRPr>
          </a:p>
        </p:txBody>
      </p:sp>
      <p:pic>
        <p:nvPicPr>
          <p:cNvPr id="3" name="Picture 2"/>
          <p:cNvPicPr>
            <a:picLocks noChangeAspect="1"/>
          </p:cNvPicPr>
          <p:nvPr/>
        </p:nvPicPr>
        <p:blipFill>
          <a:blip r:embed="rId7"/>
          <a:stretch>
            <a:fillRect/>
          </a:stretch>
        </p:blipFill>
        <p:spPr>
          <a:xfrm>
            <a:off x="4693297" y="2535118"/>
            <a:ext cx="2270759" cy="1317601"/>
          </a:xfrm>
          <a:prstGeom prst="rect">
            <a:avLst/>
          </a:prstGeom>
        </p:spPr>
      </p:pic>
      <p:sp>
        <p:nvSpPr>
          <p:cNvPr id="6" name="TextBox 5"/>
          <p:cNvSpPr txBox="1"/>
          <p:nvPr/>
        </p:nvSpPr>
        <p:spPr>
          <a:xfrm>
            <a:off x="4554825" y="3659714"/>
            <a:ext cx="2515043" cy="369332"/>
          </a:xfrm>
          <a:prstGeom prst="rect">
            <a:avLst/>
          </a:prstGeom>
          <a:noFill/>
        </p:spPr>
        <p:txBody>
          <a:bodyPr wrap="square" rtlCol="0">
            <a:spAutoFit/>
          </a:bodyPr>
          <a:lstStyle/>
          <a:p>
            <a:r>
              <a:rPr lang="en-AU" sz="900" dirty="0">
                <a:solidFill>
                  <a:srgbClr val="0070C0"/>
                </a:solidFill>
                <a:hlinkClick r:id="rId8"/>
              </a:rPr>
              <a:t>https://tothereal.files.wordpress.com/2013/05</a:t>
            </a:r>
            <a:r>
              <a:rPr lang="en-AU" sz="900" dirty="0" smtClean="0">
                <a:solidFill>
                  <a:srgbClr val="0070C0"/>
                </a:solidFill>
                <a:hlinkClick r:id="rId8"/>
              </a:rPr>
              <a:t>/</a:t>
            </a:r>
            <a:endParaRPr lang="en-AU" sz="900" dirty="0" smtClean="0">
              <a:solidFill>
                <a:srgbClr val="0070C0"/>
              </a:solidFill>
            </a:endParaRPr>
          </a:p>
          <a:p>
            <a:r>
              <a:rPr lang="en-AU" sz="900" dirty="0" smtClean="0">
                <a:solidFill>
                  <a:srgbClr val="0070C0"/>
                </a:solidFill>
              </a:rPr>
              <a:t>quadratic-formula.jpg</a:t>
            </a:r>
            <a:endParaRPr lang="en-AU" sz="900" dirty="0">
              <a:solidFill>
                <a:srgbClr val="0070C0"/>
              </a:solidFill>
            </a:endParaRPr>
          </a:p>
        </p:txBody>
      </p:sp>
    </p:spTree>
    <p:extLst>
      <p:ext uri="{BB962C8B-B14F-4D97-AF65-F5344CB8AC3E}">
        <p14:creationId xmlns:p14="http://schemas.microsoft.com/office/powerpoint/2010/main" val="21131532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270090" y="120972"/>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3" name="TextBox 2"/>
          <p:cNvSpPr txBox="1"/>
          <p:nvPr/>
        </p:nvSpPr>
        <p:spPr>
          <a:xfrm>
            <a:off x="559089" y="120972"/>
            <a:ext cx="11430000" cy="12988171"/>
          </a:xfrm>
          <a:prstGeom prst="rect">
            <a:avLst/>
          </a:prstGeom>
          <a:noFill/>
        </p:spPr>
        <p:txBody>
          <a:bodyPr wrap="square" rtlCol="0">
            <a:spAutoFit/>
          </a:bodyPr>
          <a:lstStyle/>
          <a:p>
            <a:r>
              <a:rPr lang="en-AU" b="1" dirty="0" smtClean="0"/>
              <a:t>                                                                    </a:t>
            </a:r>
            <a:endParaRPr lang="en-AU" b="1" dirty="0"/>
          </a:p>
          <a:p>
            <a:r>
              <a:rPr lang="en-AU" sz="2400" b="1" dirty="0" smtClean="0"/>
              <a:t>                                                            EPISTEMOLOGY</a:t>
            </a:r>
            <a:endParaRPr lang="en-AU" sz="2400" b="1" dirty="0"/>
          </a:p>
          <a:p>
            <a:endParaRPr lang="en-AU" b="1" dirty="0" smtClean="0"/>
          </a:p>
          <a:p>
            <a:endParaRPr lang="en-AU" b="1" dirty="0" smtClean="0"/>
          </a:p>
          <a:p>
            <a:r>
              <a:rPr lang="en-AU" sz="2400" i="1" dirty="0" smtClean="0"/>
              <a:t>   The study of </a:t>
            </a:r>
            <a:r>
              <a:rPr lang="en-AU" sz="2400" i="1" u="sng" dirty="0" smtClean="0"/>
              <a:t>how we going about studying</a:t>
            </a:r>
            <a:r>
              <a:rPr lang="en-AU" sz="2400" i="1" dirty="0" smtClean="0"/>
              <a:t> what exists, and </a:t>
            </a:r>
            <a:r>
              <a:rPr lang="en-AU" sz="2400" i="1" u="sng" dirty="0" smtClean="0"/>
              <a:t>how we create</a:t>
            </a:r>
            <a:r>
              <a:rPr lang="en-AU" sz="2400" i="1" dirty="0" smtClean="0"/>
              <a:t> and </a:t>
            </a:r>
            <a:r>
              <a:rPr lang="en-AU" sz="2400" i="1" u="sng" dirty="0" smtClean="0"/>
              <a:t>construct</a:t>
            </a:r>
            <a:r>
              <a:rPr lang="en-AU" sz="2400" i="1" dirty="0" smtClean="0"/>
              <a:t> </a:t>
            </a:r>
          </a:p>
          <a:p>
            <a:r>
              <a:rPr lang="en-AU" sz="2400" i="1" dirty="0"/>
              <a:t> </a:t>
            </a:r>
            <a:r>
              <a:rPr lang="en-AU" sz="2400" i="1" dirty="0" smtClean="0"/>
              <a:t>  knowledge</a:t>
            </a:r>
            <a:r>
              <a:rPr lang="en-AU" sz="2400" i="1" dirty="0"/>
              <a:t>.</a:t>
            </a:r>
            <a:r>
              <a:rPr lang="en-AU" sz="2400" i="1" dirty="0" smtClean="0"/>
              <a:t>                                                                                                                      </a:t>
            </a:r>
          </a:p>
          <a:p>
            <a:endParaRPr lang="en-AU" sz="2400" b="1" dirty="0"/>
          </a:p>
          <a:p>
            <a:pPr marL="342900" indent="-342900">
              <a:buFont typeface="Wingdings" panose="05000000000000000000" pitchFamily="2" charset="2"/>
              <a:buChar char="Ø"/>
            </a:pPr>
            <a:r>
              <a:rPr lang="en-AU" sz="2400" b="1" dirty="0" smtClean="0"/>
              <a:t>‘empiricist epistemology’          </a:t>
            </a:r>
            <a:r>
              <a:rPr lang="en-AU" sz="2400" dirty="0" smtClean="0"/>
              <a:t>- </a:t>
            </a:r>
            <a:r>
              <a:rPr lang="en-AU" sz="2000" i="1" dirty="0" smtClean="0"/>
              <a:t>We can only arrive at knowledge through sensory experience. </a:t>
            </a:r>
          </a:p>
          <a:p>
            <a:r>
              <a:rPr lang="en-AU" sz="2400" i="1" dirty="0">
                <a:solidFill>
                  <a:srgbClr val="0070C0"/>
                </a:solidFill>
              </a:rPr>
              <a:t> </a:t>
            </a:r>
            <a:r>
              <a:rPr lang="en-AU" sz="2400" i="1" dirty="0" smtClean="0">
                <a:solidFill>
                  <a:srgbClr val="0070C0"/>
                </a:solidFill>
              </a:rPr>
              <a:t> </a:t>
            </a:r>
          </a:p>
          <a:p>
            <a:endParaRPr lang="en-AU" sz="2400" dirty="0" smtClean="0">
              <a:solidFill>
                <a:srgbClr val="0070C0"/>
              </a:solidFill>
            </a:endParaRPr>
          </a:p>
          <a:p>
            <a:pPr marL="342900" indent="-342900">
              <a:buFont typeface="Wingdings" panose="05000000000000000000" pitchFamily="2" charset="2"/>
              <a:buChar char="Ø"/>
            </a:pPr>
            <a:r>
              <a:rPr lang="en-AU" sz="2400" b="1" dirty="0" smtClean="0"/>
              <a:t>‘rationalist epistemology’        </a:t>
            </a:r>
            <a:r>
              <a:rPr lang="en-AU" sz="2400" dirty="0" smtClean="0"/>
              <a:t>-  </a:t>
            </a:r>
            <a:r>
              <a:rPr lang="en-AU" sz="2000" i="1" dirty="0"/>
              <a:t>R</a:t>
            </a:r>
            <a:r>
              <a:rPr lang="en-AU" sz="2000" i="1" dirty="0" smtClean="0"/>
              <a:t>eason and rationality provide the basis for all knowledge.</a:t>
            </a:r>
          </a:p>
          <a:p>
            <a:endParaRPr lang="en-AU" sz="2400" b="1" i="1" dirty="0" smtClean="0"/>
          </a:p>
          <a:p>
            <a:endParaRPr lang="en-AU" sz="2400" b="1" dirty="0"/>
          </a:p>
          <a:p>
            <a:pPr marL="342900" indent="-342900">
              <a:buFont typeface="Wingdings" panose="05000000000000000000" pitchFamily="2" charset="2"/>
              <a:buChar char="Ø"/>
            </a:pPr>
            <a:r>
              <a:rPr lang="en-AU" sz="2400" b="1" dirty="0" smtClean="0"/>
              <a:t> ‘postmodern epistemology’   </a:t>
            </a:r>
            <a:r>
              <a:rPr lang="en-AU" sz="2400" dirty="0" smtClean="0"/>
              <a:t>-</a:t>
            </a:r>
            <a:r>
              <a:rPr lang="en-AU" sz="2400" b="1" dirty="0" smtClean="0"/>
              <a:t> </a:t>
            </a:r>
            <a:r>
              <a:rPr lang="en-AU" sz="2000" i="1" dirty="0" smtClean="0"/>
              <a:t>Truth and knowledge are relative, fluid, ambiguous, historically and    </a:t>
            </a:r>
          </a:p>
          <a:p>
            <a:r>
              <a:rPr lang="en-AU" sz="2000" i="1" dirty="0" smtClean="0"/>
              <a:t>                                                                          linguistically contingent.</a:t>
            </a:r>
            <a:endParaRPr lang="en-AU" sz="2000" i="1" dirty="0"/>
          </a:p>
          <a:p>
            <a:r>
              <a:rPr lang="en-AU" sz="2400" dirty="0" smtClean="0"/>
              <a:t>                     </a:t>
            </a:r>
          </a:p>
          <a:p>
            <a:pPr marL="342900" indent="-342900">
              <a:buFont typeface="Wingdings" panose="05000000000000000000" pitchFamily="2" charset="2"/>
              <a:buChar char="Ø"/>
            </a:pPr>
            <a:r>
              <a:rPr lang="en-AU" sz="2400" dirty="0"/>
              <a:t> </a:t>
            </a:r>
            <a:r>
              <a:rPr lang="en-AU" sz="2400" b="1" dirty="0" smtClean="0"/>
              <a:t>‘indigenous epistemologies’  </a:t>
            </a:r>
            <a:r>
              <a:rPr lang="en-AU" sz="2400" dirty="0" smtClean="0"/>
              <a:t>-   </a:t>
            </a:r>
            <a:r>
              <a:rPr lang="en-AU" sz="2000" i="1" dirty="0" smtClean="0"/>
              <a:t>Truth and knowledge are validated  outside/prior to/apart from</a:t>
            </a:r>
          </a:p>
          <a:p>
            <a:r>
              <a:rPr lang="en-AU" sz="2000" i="1" dirty="0"/>
              <a:t> </a:t>
            </a:r>
            <a:r>
              <a:rPr lang="en-AU" sz="2000" i="1" dirty="0" smtClean="0"/>
              <a:t>                                                                           colonial systems of domination.  </a:t>
            </a:r>
            <a:r>
              <a:rPr lang="en-AU" sz="2000" dirty="0" smtClean="0"/>
              <a:t>                                        </a:t>
            </a:r>
          </a:p>
          <a:p>
            <a:r>
              <a:rPr lang="en-AU" sz="2400" dirty="0"/>
              <a:t> </a:t>
            </a:r>
            <a:r>
              <a:rPr lang="en-AU" sz="2400" dirty="0" smtClean="0"/>
              <a:t>                                                                                               </a:t>
            </a:r>
            <a:endParaRPr lang="en-AU" sz="2400" b="1" dirty="0"/>
          </a:p>
          <a:p>
            <a:endParaRPr lang="en-AU" sz="2400" b="1" dirty="0"/>
          </a:p>
          <a:p>
            <a:endParaRPr lang="en-AU" sz="2400" b="1" dirty="0" smtClean="0"/>
          </a:p>
          <a:p>
            <a:endParaRPr lang="en-AU" b="1" dirty="0" smtClean="0"/>
          </a:p>
          <a:p>
            <a:endParaRPr lang="en-AU" b="1" dirty="0"/>
          </a:p>
          <a:p>
            <a:pPr marL="285750" indent="-285750">
              <a:buFont typeface="Arial" panose="020B0604020202020204" pitchFamily="34" charset="0"/>
              <a:buChar char="•"/>
            </a:pPr>
            <a:endParaRPr lang="en-AU" b="1" dirty="0" smtClean="0">
              <a:solidFill>
                <a:srgbClr val="0070C0"/>
              </a:solidFill>
            </a:endParaRPr>
          </a:p>
          <a:p>
            <a:endParaRPr lang="en-AU" i="1" dirty="0" smtClean="0">
              <a:solidFill>
                <a:srgbClr val="0070C0"/>
              </a:solidFill>
            </a:endParaRPr>
          </a:p>
          <a:p>
            <a:endParaRPr lang="en-AU" i="1" dirty="0"/>
          </a:p>
          <a:p>
            <a:pPr marL="285750" indent="-285750">
              <a:buFont typeface="Wingdings" panose="05000000000000000000" pitchFamily="2" charset="2"/>
              <a:buChar char="§"/>
            </a:pPr>
            <a:endParaRPr lang="en-AU" i="1" dirty="0" smtClean="0"/>
          </a:p>
          <a:p>
            <a:endParaRPr lang="en-AU" i="1" dirty="0"/>
          </a:p>
          <a:p>
            <a:r>
              <a:rPr lang="en-AU" i="1" dirty="0">
                <a:solidFill>
                  <a:srgbClr val="0070C0"/>
                </a:solidFill>
              </a:rPr>
              <a:t> </a:t>
            </a: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endParaRPr lang="en-AU" i="1" dirty="0">
              <a:solidFill>
                <a:srgbClr val="0070C0"/>
              </a:solidFill>
            </a:endParaRPr>
          </a:p>
          <a:p>
            <a:endParaRPr lang="en-AU" i="1" dirty="0" smtClean="0">
              <a:solidFill>
                <a:srgbClr val="0070C0"/>
              </a:solidFill>
            </a:endParaRPr>
          </a:p>
          <a:p>
            <a:r>
              <a:rPr lang="en-AU" i="1" dirty="0" smtClean="0">
                <a:solidFill>
                  <a:srgbClr val="0070C0"/>
                </a:solidFill>
              </a:rPr>
              <a:t>   </a:t>
            </a:r>
          </a:p>
          <a:p>
            <a:pPr marL="285750" indent="-285750">
              <a:buFont typeface="Wingdings" panose="05000000000000000000" pitchFamily="2" charset="2"/>
              <a:buChar char="§"/>
            </a:pPr>
            <a:endParaRPr lang="en-AU" i="1" dirty="0" smtClean="0"/>
          </a:p>
          <a:p>
            <a:endParaRPr lang="en-AU" i="1" dirty="0"/>
          </a:p>
        </p:txBody>
      </p:sp>
    </p:spTree>
    <p:extLst>
      <p:ext uri="{BB962C8B-B14F-4D97-AF65-F5344CB8AC3E}">
        <p14:creationId xmlns:p14="http://schemas.microsoft.com/office/powerpoint/2010/main" val="30710805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633984" y="316915"/>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6" name="TextBox 5"/>
          <p:cNvSpPr txBox="1"/>
          <p:nvPr/>
        </p:nvSpPr>
        <p:spPr>
          <a:xfrm>
            <a:off x="1579701" y="963246"/>
            <a:ext cx="9277861" cy="523220"/>
          </a:xfrm>
          <a:prstGeom prst="rect">
            <a:avLst/>
          </a:prstGeom>
          <a:noFill/>
        </p:spPr>
        <p:txBody>
          <a:bodyPr wrap="none" rtlCol="0">
            <a:spAutoFit/>
          </a:bodyPr>
          <a:lstStyle/>
          <a:p>
            <a:r>
              <a:rPr lang="en-AU" sz="2800" b="1" i="1" dirty="0" smtClean="0"/>
              <a:t>The interrelationship between the building blocks of research</a:t>
            </a:r>
            <a:endParaRPr lang="en-AU" sz="2800" b="1" i="1" dirty="0"/>
          </a:p>
        </p:txBody>
      </p:sp>
      <p:sp>
        <p:nvSpPr>
          <p:cNvPr id="7" name="TextBox 6"/>
          <p:cNvSpPr txBox="1"/>
          <p:nvPr/>
        </p:nvSpPr>
        <p:spPr>
          <a:xfrm>
            <a:off x="1091112" y="1840342"/>
            <a:ext cx="9473234" cy="369332"/>
          </a:xfrm>
          <a:prstGeom prst="rect">
            <a:avLst/>
          </a:prstGeom>
          <a:noFill/>
        </p:spPr>
        <p:txBody>
          <a:bodyPr wrap="none" rtlCol="0">
            <a:spAutoFit/>
          </a:bodyPr>
          <a:lstStyle/>
          <a:p>
            <a:r>
              <a:rPr lang="en-AU" dirty="0" smtClean="0"/>
              <a:t>Ontology                       Epistemology                  Methodology                    Methods                     Sources</a:t>
            </a:r>
            <a:endParaRPr lang="en-AU" dirty="0"/>
          </a:p>
        </p:txBody>
      </p:sp>
      <p:sp>
        <p:nvSpPr>
          <p:cNvPr id="9" name="Right Arrow 8"/>
          <p:cNvSpPr/>
          <p:nvPr/>
        </p:nvSpPr>
        <p:spPr>
          <a:xfrm>
            <a:off x="1091112" y="2498944"/>
            <a:ext cx="9368504" cy="3095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0" name="TextBox 9"/>
          <p:cNvSpPr txBox="1"/>
          <p:nvPr/>
        </p:nvSpPr>
        <p:spPr>
          <a:xfrm>
            <a:off x="1047308" y="3239268"/>
            <a:ext cx="1264898" cy="923330"/>
          </a:xfrm>
          <a:prstGeom prst="rect">
            <a:avLst/>
          </a:prstGeom>
          <a:noFill/>
        </p:spPr>
        <p:txBody>
          <a:bodyPr wrap="none" rtlCol="0">
            <a:spAutoFit/>
          </a:bodyPr>
          <a:lstStyle/>
          <a:p>
            <a:r>
              <a:rPr lang="en-AU" u="sng" dirty="0" smtClean="0"/>
              <a:t>What’s</a:t>
            </a:r>
            <a:r>
              <a:rPr lang="en-AU" dirty="0" smtClean="0"/>
              <a:t> out </a:t>
            </a:r>
          </a:p>
          <a:p>
            <a:r>
              <a:rPr lang="en-AU" dirty="0" smtClean="0"/>
              <a:t>there to </a:t>
            </a:r>
          </a:p>
          <a:p>
            <a:r>
              <a:rPr lang="en-AU" dirty="0" smtClean="0"/>
              <a:t>know?</a:t>
            </a:r>
            <a:endParaRPr lang="en-AU" dirty="0"/>
          </a:p>
        </p:txBody>
      </p:sp>
      <p:sp>
        <p:nvSpPr>
          <p:cNvPr id="11" name="TextBox 10"/>
          <p:cNvSpPr txBox="1"/>
          <p:nvPr/>
        </p:nvSpPr>
        <p:spPr>
          <a:xfrm>
            <a:off x="3237723" y="3205808"/>
            <a:ext cx="1157176" cy="1200329"/>
          </a:xfrm>
          <a:prstGeom prst="rect">
            <a:avLst/>
          </a:prstGeom>
          <a:noFill/>
        </p:spPr>
        <p:txBody>
          <a:bodyPr wrap="none" rtlCol="0">
            <a:spAutoFit/>
          </a:bodyPr>
          <a:lstStyle/>
          <a:p>
            <a:r>
              <a:rPr lang="en-AU" u="sng" dirty="0" smtClean="0"/>
              <a:t>What and </a:t>
            </a:r>
          </a:p>
          <a:p>
            <a:r>
              <a:rPr lang="en-AU" u="sng" dirty="0"/>
              <a:t>h</a:t>
            </a:r>
            <a:r>
              <a:rPr lang="en-AU" u="sng" dirty="0" smtClean="0"/>
              <a:t>ow </a:t>
            </a:r>
            <a:r>
              <a:rPr lang="en-AU" dirty="0" smtClean="0"/>
              <a:t>can </a:t>
            </a:r>
          </a:p>
          <a:p>
            <a:r>
              <a:rPr lang="en-AU" dirty="0" smtClean="0"/>
              <a:t>we know</a:t>
            </a:r>
          </a:p>
          <a:p>
            <a:r>
              <a:rPr lang="en-AU" dirty="0"/>
              <a:t>a</a:t>
            </a:r>
            <a:r>
              <a:rPr lang="en-AU" dirty="0" smtClean="0"/>
              <a:t>bout it? </a:t>
            </a:r>
            <a:endParaRPr lang="en-AU" dirty="0"/>
          </a:p>
        </p:txBody>
      </p:sp>
      <p:sp>
        <p:nvSpPr>
          <p:cNvPr id="12" name="TextBox 11"/>
          <p:cNvSpPr txBox="1"/>
          <p:nvPr/>
        </p:nvSpPr>
        <p:spPr>
          <a:xfrm>
            <a:off x="5295199" y="3222152"/>
            <a:ext cx="1543499" cy="1200329"/>
          </a:xfrm>
          <a:prstGeom prst="rect">
            <a:avLst/>
          </a:prstGeom>
          <a:noFill/>
        </p:spPr>
        <p:txBody>
          <a:bodyPr wrap="none" rtlCol="0">
            <a:spAutoFit/>
          </a:bodyPr>
          <a:lstStyle/>
          <a:p>
            <a:r>
              <a:rPr lang="en-AU" u="sng" dirty="0" smtClean="0"/>
              <a:t>How</a:t>
            </a:r>
            <a:r>
              <a:rPr lang="en-AU" dirty="0" smtClean="0"/>
              <a:t> can </a:t>
            </a:r>
          </a:p>
          <a:p>
            <a:r>
              <a:rPr lang="en-AU" dirty="0" smtClean="0"/>
              <a:t>we go about</a:t>
            </a:r>
          </a:p>
          <a:p>
            <a:r>
              <a:rPr lang="en-AU" dirty="0"/>
              <a:t>a</a:t>
            </a:r>
            <a:r>
              <a:rPr lang="en-AU" dirty="0" smtClean="0"/>
              <a:t>cquiring that </a:t>
            </a:r>
          </a:p>
          <a:p>
            <a:r>
              <a:rPr lang="en-AU" dirty="0"/>
              <a:t>k</a:t>
            </a:r>
            <a:r>
              <a:rPr lang="en-AU" dirty="0" smtClean="0"/>
              <a:t>nowledge?</a:t>
            </a:r>
            <a:endParaRPr lang="en-AU" dirty="0"/>
          </a:p>
        </p:txBody>
      </p:sp>
      <p:sp>
        <p:nvSpPr>
          <p:cNvPr id="13" name="TextBox 12"/>
          <p:cNvSpPr txBox="1"/>
          <p:nvPr/>
        </p:nvSpPr>
        <p:spPr>
          <a:xfrm>
            <a:off x="7389846" y="3239268"/>
            <a:ext cx="1678023" cy="1200329"/>
          </a:xfrm>
          <a:prstGeom prst="rect">
            <a:avLst/>
          </a:prstGeom>
          <a:noFill/>
        </p:spPr>
        <p:txBody>
          <a:bodyPr wrap="none" rtlCol="0">
            <a:spAutoFit/>
          </a:bodyPr>
          <a:lstStyle/>
          <a:p>
            <a:r>
              <a:rPr lang="en-AU" u="sng" dirty="0" smtClean="0"/>
              <a:t>Which</a:t>
            </a:r>
            <a:r>
              <a:rPr lang="en-AU" dirty="0" smtClean="0"/>
              <a:t> precise </a:t>
            </a:r>
          </a:p>
          <a:p>
            <a:r>
              <a:rPr lang="en-AU" dirty="0"/>
              <a:t>p</a:t>
            </a:r>
            <a:r>
              <a:rPr lang="en-AU" dirty="0" smtClean="0"/>
              <a:t>rocedures can </a:t>
            </a:r>
          </a:p>
          <a:p>
            <a:r>
              <a:rPr lang="en-AU" dirty="0" smtClean="0"/>
              <a:t>we use to </a:t>
            </a:r>
          </a:p>
          <a:p>
            <a:r>
              <a:rPr lang="en-AU" dirty="0" smtClean="0"/>
              <a:t>acquire it?</a:t>
            </a:r>
            <a:endParaRPr lang="en-AU" dirty="0"/>
          </a:p>
        </p:txBody>
      </p:sp>
      <p:sp>
        <p:nvSpPr>
          <p:cNvPr id="14" name="TextBox 13"/>
          <p:cNvSpPr txBox="1"/>
          <p:nvPr/>
        </p:nvSpPr>
        <p:spPr>
          <a:xfrm>
            <a:off x="1579701" y="5103845"/>
            <a:ext cx="184731" cy="923330"/>
          </a:xfrm>
          <a:prstGeom prst="rect">
            <a:avLst/>
          </a:prstGeom>
          <a:noFill/>
        </p:spPr>
        <p:txBody>
          <a:bodyPr wrap="none" rtlCol="0">
            <a:spAutoFit/>
          </a:bodyPr>
          <a:lstStyle/>
          <a:p>
            <a:endParaRPr lang="en-AU" dirty="0" smtClean="0"/>
          </a:p>
          <a:p>
            <a:endParaRPr lang="en-AU" dirty="0"/>
          </a:p>
          <a:p>
            <a:endParaRPr lang="en-AU" dirty="0"/>
          </a:p>
        </p:txBody>
      </p:sp>
      <p:sp>
        <p:nvSpPr>
          <p:cNvPr id="15" name="TextBox 14"/>
          <p:cNvSpPr txBox="1"/>
          <p:nvPr/>
        </p:nvSpPr>
        <p:spPr>
          <a:xfrm>
            <a:off x="9615811" y="3309848"/>
            <a:ext cx="1252138" cy="923330"/>
          </a:xfrm>
          <a:prstGeom prst="rect">
            <a:avLst/>
          </a:prstGeom>
          <a:noFill/>
        </p:spPr>
        <p:txBody>
          <a:bodyPr wrap="none" rtlCol="0">
            <a:spAutoFit/>
          </a:bodyPr>
          <a:lstStyle/>
          <a:p>
            <a:r>
              <a:rPr lang="en-AU" u="sng" dirty="0" smtClean="0"/>
              <a:t>Which</a:t>
            </a:r>
            <a:r>
              <a:rPr lang="en-AU" dirty="0" smtClean="0"/>
              <a:t> data</a:t>
            </a:r>
          </a:p>
          <a:p>
            <a:r>
              <a:rPr lang="en-AU" dirty="0" smtClean="0"/>
              <a:t>Can we </a:t>
            </a:r>
          </a:p>
          <a:p>
            <a:r>
              <a:rPr lang="en-AU" dirty="0" smtClean="0"/>
              <a:t>collect?</a:t>
            </a:r>
            <a:endParaRPr lang="en-AU" dirty="0"/>
          </a:p>
        </p:txBody>
      </p:sp>
      <p:cxnSp>
        <p:nvCxnSpPr>
          <p:cNvPr id="19" name="Straight Connector 18"/>
          <p:cNvCxnSpPr/>
          <p:nvPr/>
        </p:nvCxnSpPr>
        <p:spPr>
          <a:xfrm flipH="1">
            <a:off x="2659474" y="2061380"/>
            <a:ext cx="1884" cy="2061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4946047" y="2043144"/>
            <a:ext cx="1884" cy="2061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7116481" y="2076604"/>
            <a:ext cx="1884" cy="2061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9162995" y="2100798"/>
            <a:ext cx="1884" cy="206180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3816311" y="5334677"/>
            <a:ext cx="3748014" cy="461665"/>
          </a:xfrm>
          <a:prstGeom prst="rect">
            <a:avLst/>
          </a:prstGeom>
          <a:noFill/>
        </p:spPr>
        <p:txBody>
          <a:bodyPr wrap="none" rtlCol="0">
            <a:spAutoFit/>
          </a:bodyPr>
          <a:lstStyle/>
          <a:p>
            <a:r>
              <a:rPr lang="en-AU" sz="2400" dirty="0" smtClean="0">
                <a:solidFill>
                  <a:srgbClr val="0070C0"/>
                </a:solidFill>
              </a:rPr>
              <a:t>ASK A SERIES OF QUESTIONS</a:t>
            </a:r>
            <a:endParaRPr lang="en-AU" sz="2400" dirty="0">
              <a:solidFill>
                <a:srgbClr val="0070C0"/>
              </a:solidFill>
            </a:endParaRPr>
          </a:p>
        </p:txBody>
      </p:sp>
      <p:sp>
        <p:nvSpPr>
          <p:cNvPr id="5" name="TextBox 4"/>
          <p:cNvSpPr txBox="1"/>
          <p:nvPr/>
        </p:nvSpPr>
        <p:spPr>
          <a:xfrm>
            <a:off x="7613973" y="4681496"/>
            <a:ext cx="4246484" cy="338554"/>
          </a:xfrm>
          <a:prstGeom prst="rect">
            <a:avLst/>
          </a:prstGeom>
          <a:noFill/>
        </p:spPr>
        <p:txBody>
          <a:bodyPr wrap="none" rtlCol="0">
            <a:spAutoFit/>
          </a:bodyPr>
          <a:lstStyle/>
          <a:p>
            <a:r>
              <a:rPr lang="en-AU" sz="1600" dirty="0" smtClean="0"/>
              <a:t>(Daniel &amp; Harland, 2017, p.36 – after Grix, 2002) </a:t>
            </a:r>
            <a:endParaRPr lang="en-AU" sz="1600" dirty="0"/>
          </a:p>
        </p:txBody>
      </p:sp>
    </p:spTree>
    <p:extLst>
      <p:ext uri="{BB962C8B-B14F-4D97-AF65-F5344CB8AC3E}">
        <p14:creationId xmlns:p14="http://schemas.microsoft.com/office/powerpoint/2010/main" val="24253876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2" name="Rectangle 1"/>
          <p:cNvSpPr/>
          <p:nvPr/>
        </p:nvSpPr>
        <p:spPr>
          <a:xfrm>
            <a:off x="633984" y="316915"/>
            <a:ext cx="6096000" cy="646331"/>
          </a:xfrm>
          <a:prstGeom prst="rect">
            <a:avLst/>
          </a:prstGeom>
        </p:spPr>
        <p:txBody>
          <a:bodyPr>
            <a:spAutoFit/>
          </a:bodyPr>
          <a:lstStyle/>
          <a:p>
            <a:r>
              <a:rPr lang="en-AU" b="1" i="1" dirty="0" smtClean="0"/>
              <a:t>3 Methodology &amp; methods</a:t>
            </a:r>
            <a:endParaRPr lang="en-AU" b="1" i="1" dirty="0"/>
          </a:p>
          <a:p>
            <a:endParaRPr lang="en-AU" b="1" i="1" dirty="0"/>
          </a:p>
        </p:txBody>
      </p:sp>
      <p:sp>
        <p:nvSpPr>
          <p:cNvPr id="14" name="TextBox 13"/>
          <p:cNvSpPr txBox="1"/>
          <p:nvPr/>
        </p:nvSpPr>
        <p:spPr>
          <a:xfrm>
            <a:off x="1579701" y="5103845"/>
            <a:ext cx="184731" cy="923330"/>
          </a:xfrm>
          <a:prstGeom prst="rect">
            <a:avLst/>
          </a:prstGeom>
          <a:noFill/>
        </p:spPr>
        <p:txBody>
          <a:bodyPr wrap="none" rtlCol="0">
            <a:spAutoFit/>
          </a:bodyPr>
          <a:lstStyle/>
          <a:p>
            <a:endParaRPr lang="en-AU" dirty="0" smtClean="0"/>
          </a:p>
          <a:p>
            <a:endParaRPr lang="en-AU" dirty="0"/>
          </a:p>
          <a:p>
            <a:endParaRPr lang="en-AU" dirty="0"/>
          </a:p>
        </p:txBody>
      </p:sp>
      <p:graphicFrame>
        <p:nvGraphicFramePr>
          <p:cNvPr id="5" name="Diagram 4"/>
          <p:cNvGraphicFramePr/>
          <p:nvPr>
            <p:extLst>
              <p:ext uri="{D42A27DB-BD31-4B8C-83A1-F6EECF244321}">
                <p14:modId xmlns:p14="http://schemas.microsoft.com/office/powerpoint/2010/main" val="1744621227"/>
              </p:ext>
            </p:extLst>
          </p:nvPr>
        </p:nvGraphicFramePr>
        <p:xfrm>
          <a:off x="3246801" y="1894933"/>
          <a:ext cx="4814596" cy="38193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Rectangle 15"/>
          <p:cNvSpPr/>
          <p:nvPr/>
        </p:nvSpPr>
        <p:spPr>
          <a:xfrm>
            <a:off x="2707488" y="963246"/>
            <a:ext cx="6126742" cy="369332"/>
          </a:xfrm>
          <a:prstGeom prst="rect">
            <a:avLst/>
          </a:prstGeom>
        </p:spPr>
        <p:txBody>
          <a:bodyPr wrap="none">
            <a:spAutoFit/>
          </a:bodyPr>
          <a:lstStyle/>
          <a:p>
            <a:pPr algn="ctr"/>
            <a:r>
              <a:rPr lang="en-AU" b="1" dirty="0" smtClean="0"/>
              <a:t>THE METHODOLOGICAL (DESIGN) PROCESS IS REALLY A CIRCLE</a:t>
            </a:r>
            <a:endParaRPr lang="en-AU" b="1" dirty="0"/>
          </a:p>
        </p:txBody>
      </p:sp>
      <p:sp>
        <p:nvSpPr>
          <p:cNvPr id="3" name="TextBox 2"/>
          <p:cNvSpPr txBox="1"/>
          <p:nvPr/>
        </p:nvSpPr>
        <p:spPr>
          <a:xfrm>
            <a:off x="7567127" y="6027175"/>
            <a:ext cx="1866921" cy="369332"/>
          </a:xfrm>
          <a:prstGeom prst="rect">
            <a:avLst/>
          </a:prstGeom>
          <a:noFill/>
        </p:spPr>
        <p:txBody>
          <a:bodyPr wrap="none" rtlCol="0">
            <a:spAutoFit/>
          </a:bodyPr>
          <a:lstStyle/>
          <a:p>
            <a:r>
              <a:rPr lang="en-AU" dirty="0" smtClean="0"/>
              <a:t>(After Grix, 2002.)</a:t>
            </a:r>
            <a:endParaRPr lang="en-AU" dirty="0"/>
          </a:p>
        </p:txBody>
      </p:sp>
    </p:spTree>
    <p:extLst>
      <p:ext uri="{BB962C8B-B14F-4D97-AF65-F5344CB8AC3E}">
        <p14:creationId xmlns:p14="http://schemas.microsoft.com/office/powerpoint/2010/main" val="38801416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3" name="Rectangle 2"/>
          <p:cNvSpPr/>
          <p:nvPr/>
        </p:nvSpPr>
        <p:spPr>
          <a:xfrm>
            <a:off x="825171" y="379836"/>
            <a:ext cx="2816797" cy="369332"/>
          </a:xfrm>
          <a:prstGeom prst="rect">
            <a:avLst/>
          </a:prstGeom>
        </p:spPr>
        <p:txBody>
          <a:bodyPr wrap="none">
            <a:spAutoFit/>
          </a:bodyPr>
          <a:lstStyle/>
          <a:p>
            <a:r>
              <a:rPr lang="en-AU" b="1" i="1" dirty="0"/>
              <a:t>3</a:t>
            </a:r>
            <a:r>
              <a:rPr lang="en-AU" b="1" i="1" dirty="0" smtClean="0"/>
              <a:t> Methodology &amp; Methods </a:t>
            </a:r>
            <a:endParaRPr lang="en-AU" b="1" i="1" dirty="0"/>
          </a:p>
        </p:txBody>
      </p:sp>
      <p:sp>
        <p:nvSpPr>
          <p:cNvPr id="5" name="TextBox 4"/>
          <p:cNvSpPr txBox="1"/>
          <p:nvPr/>
        </p:nvSpPr>
        <p:spPr>
          <a:xfrm>
            <a:off x="3516368" y="823697"/>
            <a:ext cx="5607698" cy="646331"/>
          </a:xfrm>
          <a:prstGeom prst="rect">
            <a:avLst/>
          </a:prstGeom>
          <a:noFill/>
        </p:spPr>
        <p:txBody>
          <a:bodyPr wrap="square" rtlCol="0">
            <a:spAutoFit/>
          </a:bodyPr>
          <a:lstStyle/>
          <a:p>
            <a:r>
              <a:rPr lang="en-AU" sz="3600" dirty="0" smtClean="0"/>
              <a:t>The ‘iceberg metaphor’   </a:t>
            </a:r>
            <a:endParaRPr lang="en-AU" sz="3600" dirty="0"/>
          </a:p>
        </p:txBody>
      </p:sp>
      <p:sp>
        <p:nvSpPr>
          <p:cNvPr id="9" name="TextBox 8"/>
          <p:cNvSpPr txBox="1"/>
          <p:nvPr/>
        </p:nvSpPr>
        <p:spPr>
          <a:xfrm>
            <a:off x="7193902" y="1932154"/>
            <a:ext cx="2341984" cy="369332"/>
          </a:xfrm>
          <a:prstGeom prst="rect">
            <a:avLst/>
          </a:prstGeom>
          <a:noFill/>
        </p:spPr>
        <p:txBody>
          <a:bodyPr wrap="square" rtlCol="0">
            <a:spAutoFit/>
          </a:bodyPr>
          <a:lstStyle/>
          <a:p>
            <a:r>
              <a:rPr lang="en-AU" dirty="0" smtClean="0"/>
              <a:t>       </a:t>
            </a:r>
            <a:endParaRPr lang="en-AU" b="1" dirty="0"/>
          </a:p>
        </p:txBody>
      </p:sp>
      <p:sp>
        <p:nvSpPr>
          <p:cNvPr id="13" name="TextBox 12"/>
          <p:cNvSpPr txBox="1"/>
          <p:nvPr/>
        </p:nvSpPr>
        <p:spPr>
          <a:xfrm>
            <a:off x="1660849" y="1211294"/>
            <a:ext cx="8934434" cy="923330"/>
          </a:xfrm>
          <a:prstGeom prst="rect">
            <a:avLst/>
          </a:prstGeom>
          <a:noFill/>
        </p:spPr>
        <p:txBody>
          <a:bodyPr wrap="none" rtlCol="0">
            <a:spAutoFit/>
          </a:bodyPr>
          <a:lstStyle/>
          <a:p>
            <a:r>
              <a:rPr lang="en-AU" b="1" dirty="0" smtClean="0"/>
              <a:t> </a:t>
            </a:r>
          </a:p>
          <a:p>
            <a:r>
              <a:rPr lang="en-AU" i="1" dirty="0" smtClean="0"/>
              <a:t>“How </a:t>
            </a:r>
            <a:r>
              <a:rPr lang="en-AU" i="1" dirty="0"/>
              <a:t>to get clear about method, methodology, epistemology and ontology, once and for </a:t>
            </a:r>
            <a:r>
              <a:rPr lang="en-AU" i="1" dirty="0" smtClean="0"/>
              <a:t>all.”</a:t>
            </a:r>
          </a:p>
          <a:p>
            <a:r>
              <a:rPr lang="en-AU" i="1" dirty="0"/>
              <a:t> </a:t>
            </a:r>
            <a:r>
              <a:rPr lang="en-AU" i="1" dirty="0" smtClean="0"/>
              <a:t>                                                                                                              </a:t>
            </a:r>
            <a:r>
              <a:rPr lang="en-AU" sz="1200" dirty="0">
                <a:solidFill>
                  <a:srgbClr val="0070C0"/>
                </a:solidFill>
              </a:rPr>
              <a:t>D</a:t>
            </a:r>
            <a:r>
              <a:rPr lang="en-AU" sz="1200" dirty="0" smtClean="0">
                <a:solidFill>
                  <a:srgbClr val="0070C0"/>
                </a:solidFill>
              </a:rPr>
              <a:t>avid James, Cardiff University </a:t>
            </a:r>
            <a:endParaRPr lang="en-AU" sz="1200" dirty="0">
              <a:solidFill>
                <a:srgbClr val="0070C0"/>
              </a:solidFill>
            </a:endParaRPr>
          </a:p>
        </p:txBody>
      </p:sp>
      <p:pic>
        <p:nvPicPr>
          <p:cNvPr id="14" name="Picture 13" descr="Screen Clippi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6368" y="2301486"/>
            <a:ext cx="6282400" cy="3490222"/>
          </a:xfrm>
          <a:prstGeom prst="rect">
            <a:avLst/>
          </a:prstGeom>
        </p:spPr>
      </p:pic>
      <p:sp>
        <p:nvSpPr>
          <p:cNvPr id="15" name="TextBox 14"/>
          <p:cNvSpPr txBox="1"/>
          <p:nvPr/>
        </p:nvSpPr>
        <p:spPr>
          <a:xfrm>
            <a:off x="2768636" y="5958570"/>
            <a:ext cx="5777864" cy="369332"/>
          </a:xfrm>
          <a:prstGeom prst="rect">
            <a:avLst/>
          </a:prstGeom>
          <a:noFill/>
        </p:spPr>
        <p:txBody>
          <a:bodyPr wrap="none" rtlCol="0">
            <a:spAutoFit/>
          </a:bodyPr>
          <a:lstStyle/>
          <a:p>
            <a:r>
              <a:rPr lang="en-AU" dirty="0" smtClean="0">
                <a:hlinkClick r:id="rId5"/>
              </a:rPr>
              <a:t>https://www.youtube.com/watch?v=b83ZfBoQ_Kw&amp;t=565s</a:t>
            </a:r>
            <a:endParaRPr lang="en-AU" dirty="0"/>
          </a:p>
        </p:txBody>
      </p:sp>
    </p:spTree>
    <p:extLst>
      <p:ext uri="{BB962C8B-B14F-4D97-AF65-F5344CB8AC3E}">
        <p14:creationId xmlns:p14="http://schemas.microsoft.com/office/powerpoint/2010/main" val="8876062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3" name="Rectangle 2"/>
          <p:cNvSpPr/>
          <p:nvPr/>
        </p:nvSpPr>
        <p:spPr>
          <a:xfrm>
            <a:off x="825171" y="379836"/>
            <a:ext cx="2816797" cy="369332"/>
          </a:xfrm>
          <a:prstGeom prst="rect">
            <a:avLst/>
          </a:prstGeom>
        </p:spPr>
        <p:txBody>
          <a:bodyPr wrap="none">
            <a:spAutoFit/>
          </a:bodyPr>
          <a:lstStyle/>
          <a:p>
            <a:r>
              <a:rPr lang="en-AU" b="1" i="1" dirty="0"/>
              <a:t>3</a:t>
            </a:r>
            <a:r>
              <a:rPr lang="en-AU" b="1" i="1" dirty="0" smtClean="0"/>
              <a:t> Methodology &amp; Methods </a:t>
            </a:r>
            <a:endParaRPr lang="en-AU" b="1" i="1" dirty="0"/>
          </a:p>
        </p:txBody>
      </p:sp>
      <p:sp>
        <p:nvSpPr>
          <p:cNvPr id="5" name="TextBox 4"/>
          <p:cNvSpPr txBox="1"/>
          <p:nvPr/>
        </p:nvSpPr>
        <p:spPr>
          <a:xfrm>
            <a:off x="3516368" y="823697"/>
            <a:ext cx="5607698" cy="646331"/>
          </a:xfrm>
          <a:prstGeom prst="rect">
            <a:avLst/>
          </a:prstGeom>
          <a:noFill/>
        </p:spPr>
        <p:txBody>
          <a:bodyPr wrap="square" rtlCol="0">
            <a:spAutoFit/>
          </a:bodyPr>
          <a:lstStyle/>
          <a:p>
            <a:r>
              <a:rPr lang="en-AU" sz="3600" dirty="0" smtClean="0"/>
              <a:t>The ‘iceberg metaphor’   </a:t>
            </a:r>
            <a:endParaRPr lang="en-AU" sz="3600" dirty="0"/>
          </a:p>
        </p:txBody>
      </p:sp>
      <p:sp>
        <p:nvSpPr>
          <p:cNvPr id="9" name="TextBox 8"/>
          <p:cNvSpPr txBox="1"/>
          <p:nvPr/>
        </p:nvSpPr>
        <p:spPr>
          <a:xfrm>
            <a:off x="7193902" y="1932154"/>
            <a:ext cx="2341984" cy="369332"/>
          </a:xfrm>
          <a:prstGeom prst="rect">
            <a:avLst/>
          </a:prstGeom>
          <a:noFill/>
        </p:spPr>
        <p:txBody>
          <a:bodyPr wrap="square" rtlCol="0">
            <a:spAutoFit/>
          </a:bodyPr>
          <a:lstStyle/>
          <a:p>
            <a:r>
              <a:rPr lang="en-AU" dirty="0" smtClean="0"/>
              <a:t>       </a:t>
            </a:r>
            <a:endParaRPr lang="en-AU" b="1" dirty="0"/>
          </a:p>
        </p:txBody>
      </p:sp>
      <p:sp>
        <p:nvSpPr>
          <p:cNvPr id="13" name="TextBox 12"/>
          <p:cNvSpPr txBox="1"/>
          <p:nvPr/>
        </p:nvSpPr>
        <p:spPr>
          <a:xfrm>
            <a:off x="1660849" y="1211294"/>
            <a:ext cx="8934434" cy="923330"/>
          </a:xfrm>
          <a:prstGeom prst="rect">
            <a:avLst/>
          </a:prstGeom>
          <a:noFill/>
        </p:spPr>
        <p:txBody>
          <a:bodyPr wrap="none" rtlCol="0">
            <a:spAutoFit/>
          </a:bodyPr>
          <a:lstStyle/>
          <a:p>
            <a:r>
              <a:rPr lang="en-AU" b="1" dirty="0" smtClean="0"/>
              <a:t> </a:t>
            </a:r>
          </a:p>
          <a:p>
            <a:r>
              <a:rPr lang="en-AU" i="1" dirty="0" smtClean="0"/>
              <a:t>“How </a:t>
            </a:r>
            <a:r>
              <a:rPr lang="en-AU" i="1" dirty="0"/>
              <a:t>to get clear about method, methodology, epistemology and ontology, once and for </a:t>
            </a:r>
            <a:r>
              <a:rPr lang="en-AU" i="1" dirty="0" smtClean="0"/>
              <a:t>all”</a:t>
            </a:r>
          </a:p>
          <a:p>
            <a:r>
              <a:rPr lang="en-AU" i="1" dirty="0"/>
              <a:t> </a:t>
            </a:r>
            <a:r>
              <a:rPr lang="en-AU" i="1" dirty="0" smtClean="0"/>
              <a:t>                                                                                                              </a:t>
            </a:r>
            <a:r>
              <a:rPr lang="en-AU" sz="1200" dirty="0">
                <a:solidFill>
                  <a:srgbClr val="0070C0"/>
                </a:solidFill>
              </a:rPr>
              <a:t>D</a:t>
            </a:r>
            <a:r>
              <a:rPr lang="en-AU" sz="1200" dirty="0" smtClean="0">
                <a:solidFill>
                  <a:srgbClr val="0070C0"/>
                </a:solidFill>
              </a:rPr>
              <a:t>avid James Cardiff University </a:t>
            </a:r>
            <a:endParaRPr lang="en-AU" sz="1200" dirty="0">
              <a:solidFill>
                <a:srgbClr val="0070C0"/>
              </a:solidFill>
            </a:endParaRPr>
          </a:p>
        </p:txBody>
      </p:sp>
      <p:sp>
        <p:nvSpPr>
          <p:cNvPr id="15" name="TextBox 14"/>
          <p:cNvSpPr txBox="1"/>
          <p:nvPr/>
        </p:nvSpPr>
        <p:spPr>
          <a:xfrm>
            <a:off x="2768636" y="5958570"/>
            <a:ext cx="5777864" cy="369332"/>
          </a:xfrm>
          <a:prstGeom prst="rect">
            <a:avLst/>
          </a:prstGeom>
          <a:noFill/>
        </p:spPr>
        <p:txBody>
          <a:bodyPr wrap="none" rtlCol="0">
            <a:spAutoFit/>
          </a:bodyPr>
          <a:lstStyle/>
          <a:p>
            <a:r>
              <a:rPr lang="en-AU" dirty="0" smtClean="0">
                <a:hlinkClick r:id="rId3"/>
              </a:rPr>
              <a:t>https://www.youtube.com/watch?v=b83ZfBoQ_Kw&amp;t=565s</a:t>
            </a:r>
            <a:endParaRPr lang="en-AU" dirty="0"/>
          </a:p>
        </p:txBody>
      </p:sp>
      <p:pic>
        <p:nvPicPr>
          <p:cNvPr id="2" name="Picture 1" descr="Screen Clippi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34543" y="2234686"/>
            <a:ext cx="6192217" cy="3456960"/>
          </a:xfrm>
          <a:prstGeom prst="rect">
            <a:avLst/>
          </a:prstGeom>
        </p:spPr>
      </p:pic>
    </p:spTree>
    <p:extLst>
      <p:ext uri="{BB962C8B-B14F-4D97-AF65-F5344CB8AC3E}">
        <p14:creationId xmlns:p14="http://schemas.microsoft.com/office/powerpoint/2010/main" val="8939249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3" name="Rectangle 2"/>
          <p:cNvSpPr/>
          <p:nvPr/>
        </p:nvSpPr>
        <p:spPr>
          <a:xfrm>
            <a:off x="172028" y="90587"/>
            <a:ext cx="2816797" cy="369332"/>
          </a:xfrm>
          <a:prstGeom prst="rect">
            <a:avLst/>
          </a:prstGeom>
        </p:spPr>
        <p:txBody>
          <a:bodyPr wrap="none">
            <a:spAutoFit/>
          </a:bodyPr>
          <a:lstStyle/>
          <a:p>
            <a:r>
              <a:rPr lang="en-AU" b="1" i="1" dirty="0"/>
              <a:t>3</a:t>
            </a:r>
            <a:r>
              <a:rPr lang="en-AU" b="1" i="1" dirty="0" smtClean="0"/>
              <a:t> Methodology &amp; Methods </a:t>
            </a:r>
            <a:endParaRPr lang="en-AU" b="1" i="1" dirty="0"/>
          </a:p>
        </p:txBody>
      </p:sp>
      <p:sp>
        <p:nvSpPr>
          <p:cNvPr id="9" name="TextBox 8"/>
          <p:cNvSpPr txBox="1"/>
          <p:nvPr/>
        </p:nvSpPr>
        <p:spPr>
          <a:xfrm>
            <a:off x="7193902" y="1932154"/>
            <a:ext cx="2341984" cy="369332"/>
          </a:xfrm>
          <a:prstGeom prst="rect">
            <a:avLst/>
          </a:prstGeom>
          <a:noFill/>
        </p:spPr>
        <p:txBody>
          <a:bodyPr wrap="square" rtlCol="0">
            <a:spAutoFit/>
          </a:bodyPr>
          <a:lstStyle/>
          <a:p>
            <a:r>
              <a:rPr lang="en-AU" dirty="0" smtClean="0"/>
              <a:t>       </a:t>
            </a:r>
            <a:endParaRPr lang="en-AU" b="1" dirty="0"/>
          </a:p>
        </p:txBody>
      </p:sp>
      <p:sp>
        <p:nvSpPr>
          <p:cNvPr id="5" name="TextBox 4"/>
          <p:cNvSpPr txBox="1"/>
          <p:nvPr/>
        </p:nvSpPr>
        <p:spPr>
          <a:xfrm>
            <a:off x="3847243" y="605988"/>
            <a:ext cx="5422254" cy="461665"/>
          </a:xfrm>
          <a:prstGeom prst="rect">
            <a:avLst/>
          </a:prstGeom>
          <a:noFill/>
        </p:spPr>
        <p:txBody>
          <a:bodyPr wrap="none" rtlCol="0">
            <a:spAutoFit/>
          </a:bodyPr>
          <a:lstStyle/>
          <a:p>
            <a:r>
              <a:rPr lang="en-AU" sz="2400" b="1" dirty="0" smtClean="0"/>
              <a:t>THE THREE MAIN RESEARCH TRADITIONS</a:t>
            </a:r>
            <a:endParaRPr lang="en-AU" sz="2400" b="1" dirty="0"/>
          </a:p>
        </p:txBody>
      </p:sp>
      <p:sp>
        <p:nvSpPr>
          <p:cNvPr id="2" name="TextBox 1"/>
          <p:cNvSpPr txBox="1"/>
          <p:nvPr/>
        </p:nvSpPr>
        <p:spPr>
          <a:xfrm>
            <a:off x="700669" y="1436686"/>
            <a:ext cx="10722087" cy="6124754"/>
          </a:xfrm>
          <a:prstGeom prst="rect">
            <a:avLst/>
          </a:prstGeom>
          <a:noFill/>
        </p:spPr>
        <p:txBody>
          <a:bodyPr wrap="square" rtlCol="0">
            <a:spAutoFit/>
          </a:bodyPr>
          <a:lstStyle/>
          <a:p>
            <a:r>
              <a:rPr lang="en-AU" sz="2800" b="1" dirty="0" smtClean="0">
                <a:solidFill>
                  <a:srgbClr val="0070C0"/>
                </a:solidFill>
              </a:rPr>
              <a:t>‘QUANTITATIVE’</a:t>
            </a:r>
            <a:r>
              <a:rPr lang="en-AU" sz="2800" dirty="0" smtClean="0">
                <a:solidFill>
                  <a:srgbClr val="0070C0"/>
                </a:solidFill>
              </a:rPr>
              <a:t> </a:t>
            </a:r>
            <a:r>
              <a:rPr lang="en-AU" sz="2800" i="1" dirty="0" smtClean="0">
                <a:solidFill>
                  <a:srgbClr val="0070C0"/>
                </a:solidFill>
              </a:rPr>
              <a:t>    </a:t>
            </a:r>
            <a:r>
              <a:rPr lang="en-AU" sz="2800" i="1" dirty="0" smtClean="0"/>
              <a:t>The collection, analysis and interpretation of primarily</a:t>
            </a:r>
          </a:p>
          <a:p>
            <a:r>
              <a:rPr lang="en-AU" sz="2800" i="1" dirty="0"/>
              <a:t> </a:t>
            </a:r>
            <a:r>
              <a:rPr lang="en-AU" sz="2800" i="1" dirty="0" smtClean="0"/>
              <a:t>                                 </a:t>
            </a:r>
            <a:r>
              <a:rPr lang="en-AU" sz="2800" i="1" u="sng" dirty="0" smtClean="0"/>
              <a:t>numerical data</a:t>
            </a:r>
            <a:r>
              <a:rPr lang="en-AU" sz="2800" i="1" dirty="0"/>
              <a:t> </a:t>
            </a:r>
            <a:r>
              <a:rPr lang="en-AU" sz="2800" i="1" dirty="0" smtClean="0"/>
              <a:t>in order to predict, explain or describe</a:t>
            </a:r>
          </a:p>
          <a:p>
            <a:r>
              <a:rPr lang="en-AU" sz="2800" i="1" dirty="0"/>
              <a:t> </a:t>
            </a:r>
            <a:r>
              <a:rPr lang="en-AU" sz="2800" i="1" dirty="0" smtClean="0"/>
              <a:t>                                phenomena.</a:t>
            </a:r>
            <a:endParaRPr lang="en-AU" sz="2800" dirty="0" smtClean="0"/>
          </a:p>
          <a:p>
            <a:endParaRPr lang="en-AU" sz="2800" dirty="0" smtClean="0"/>
          </a:p>
          <a:p>
            <a:endParaRPr lang="en-AU" sz="2800" dirty="0" smtClean="0"/>
          </a:p>
          <a:p>
            <a:r>
              <a:rPr lang="en-AU" sz="2800" b="1" dirty="0" smtClean="0">
                <a:solidFill>
                  <a:srgbClr val="0070C0"/>
                </a:solidFill>
              </a:rPr>
              <a:t>‘QUALITATIVE’       </a:t>
            </a:r>
            <a:r>
              <a:rPr lang="en-AU" sz="2800" i="1" dirty="0" smtClean="0"/>
              <a:t>The collection, analysis and interpretation of primarily</a:t>
            </a:r>
          </a:p>
          <a:p>
            <a:r>
              <a:rPr lang="en-AU" sz="2800" b="1" i="1" dirty="0"/>
              <a:t> </a:t>
            </a:r>
            <a:r>
              <a:rPr lang="en-AU" sz="2800" b="1" i="1" dirty="0" smtClean="0"/>
              <a:t>                                </a:t>
            </a:r>
            <a:r>
              <a:rPr lang="en-AU" sz="2800" i="1" u="sng" dirty="0" smtClean="0"/>
              <a:t>non-numerical data</a:t>
            </a:r>
            <a:r>
              <a:rPr lang="en-AU" sz="2800" i="1" dirty="0" smtClean="0"/>
              <a:t> which exists in the form of words,</a:t>
            </a:r>
          </a:p>
          <a:p>
            <a:r>
              <a:rPr lang="en-AU" sz="2800" i="1" dirty="0"/>
              <a:t> </a:t>
            </a:r>
            <a:r>
              <a:rPr lang="en-AU" sz="2800" i="1" dirty="0" smtClean="0"/>
              <a:t>                                images, stories, etc.</a:t>
            </a:r>
            <a:endParaRPr lang="en-AU" sz="2800" dirty="0" smtClean="0"/>
          </a:p>
          <a:p>
            <a:endParaRPr lang="en-AU" sz="2800" dirty="0"/>
          </a:p>
          <a:p>
            <a:endParaRPr lang="en-AU" sz="2800" dirty="0"/>
          </a:p>
          <a:p>
            <a:r>
              <a:rPr lang="en-AU" sz="2800" b="1" dirty="0" smtClean="0">
                <a:solidFill>
                  <a:srgbClr val="0070C0"/>
                </a:solidFill>
              </a:rPr>
              <a:t>‘MIXED METHODS’  </a:t>
            </a:r>
            <a:r>
              <a:rPr lang="en-AU" sz="2800" i="1" dirty="0" smtClean="0"/>
              <a:t>Both</a:t>
            </a:r>
            <a:r>
              <a:rPr lang="en-AU" sz="2800" b="1" i="1" dirty="0" smtClean="0"/>
              <a:t> ‘</a:t>
            </a:r>
            <a:r>
              <a:rPr lang="en-AU" sz="2800" i="1" dirty="0" smtClean="0"/>
              <a:t>quantitative’ and ‘qualitative’ methods are </a:t>
            </a:r>
          </a:p>
          <a:p>
            <a:r>
              <a:rPr lang="en-AU" sz="2800" i="1" dirty="0"/>
              <a:t> </a:t>
            </a:r>
            <a:r>
              <a:rPr lang="en-AU" sz="2800" i="1" dirty="0" smtClean="0"/>
              <a:t>                                    </a:t>
            </a:r>
            <a:r>
              <a:rPr lang="en-AU" sz="2800" i="1" u="sng" dirty="0" smtClean="0"/>
              <a:t>combined within</a:t>
            </a:r>
            <a:r>
              <a:rPr lang="en-AU" sz="2800" i="1" dirty="0" smtClean="0"/>
              <a:t> the same study.</a:t>
            </a:r>
          </a:p>
          <a:p>
            <a:endParaRPr lang="en-AU" sz="2800" b="1" i="1" dirty="0"/>
          </a:p>
          <a:p>
            <a:r>
              <a:rPr lang="en-AU" sz="2800" b="1" i="1" dirty="0" smtClean="0"/>
              <a:t>                    </a:t>
            </a:r>
            <a:endParaRPr lang="en-AU" sz="2800" b="1" dirty="0"/>
          </a:p>
        </p:txBody>
      </p:sp>
    </p:spTree>
    <p:extLst>
      <p:ext uri="{BB962C8B-B14F-4D97-AF65-F5344CB8AC3E}">
        <p14:creationId xmlns:p14="http://schemas.microsoft.com/office/powerpoint/2010/main" val="27291212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3" name="Rectangle 2"/>
          <p:cNvSpPr/>
          <p:nvPr/>
        </p:nvSpPr>
        <p:spPr>
          <a:xfrm>
            <a:off x="825171" y="379836"/>
            <a:ext cx="2816797" cy="369332"/>
          </a:xfrm>
          <a:prstGeom prst="rect">
            <a:avLst/>
          </a:prstGeom>
        </p:spPr>
        <p:txBody>
          <a:bodyPr wrap="none">
            <a:spAutoFit/>
          </a:bodyPr>
          <a:lstStyle/>
          <a:p>
            <a:r>
              <a:rPr lang="en-AU" b="1" i="1" dirty="0"/>
              <a:t>3</a:t>
            </a:r>
            <a:r>
              <a:rPr lang="en-AU" b="1" i="1" dirty="0" smtClean="0"/>
              <a:t> Methodology &amp; Methods </a:t>
            </a:r>
            <a:endParaRPr lang="en-AU" b="1" i="1" dirty="0"/>
          </a:p>
        </p:txBody>
      </p:sp>
      <p:sp>
        <p:nvSpPr>
          <p:cNvPr id="9" name="TextBox 8"/>
          <p:cNvSpPr txBox="1"/>
          <p:nvPr/>
        </p:nvSpPr>
        <p:spPr>
          <a:xfrm>
            <a:off x="7193902" y="1932154"/>
            <a:ext cx="2341984" cy="369332"/>
          </a:xfrm>
          <a:prstGeom prst="rect">
            <a:avLst/>
          </a:prstGeom>
          <a:noFill/>
        </p:spPr>
        <p:txBody>
          <a:bodyPr wrap="square" rtlCol="0">
            <a:spAutoFit/>
          </a:bodyPr>
          <a:lstStyle/>
          <a:p>
            <a:r>
              <a:rPr lang="en-AU" dirty="0" smtClean="0"/>
              <a:t>       </a:t>
            </a:r>
            <a:endParaRPr lang="en-AU" b="1" dirty="0"/>
          </a:p>
        </p:txBody>
      </p:sp>
      <p:sp>
        <p:nvSpPr>
          <p:cNvPr id="5" name="TextBox 4"/>
          <p:cNvSpPr txBox="1"/>
          <p:nvPr/>
        </p:nvSpPr>
        <p:spPr>
          <a:xfrm>
            <a:off x="4005862" y="918064"/>
            <a:ext cx="4111703" cy="369332"/>
          </a:xfrm>
          <a:prstGeom prst="rect">
            <a:avLst/>
          </a:prstGeom>
          <a:noFill/>
        </p:spPr>
        <p:txBody>
          <a:bodyPr wrap="none" rtlCol="0">
            <a:spAutoFit/>
          </a:bodyPr>
          <a:lstStyle/>
          <a:p>
            <a:r>
              <a:rPr lang="en-AU" b="1" dirty="0" smtClean="0"/>
              <a:t>THE THREE MAIN RESEARCH TRADITIONS</a:t>
            </a:r>
            <a:endParaRPr lang="en-AU" b="1" dirty="0"/>
          </a:p>
        </p:txBody>
      </p:sp>
      <p:sp>
        <p:nvSpPr>
          <p:cNvPr id="2" name="TextBox 1"/>
          <p:cNvSpPr txBox="1"/>
          <p:nvPr/>
        </p:nvSpPr>
        <p:spPr>
          <a:xfrm>
            <a:off x="825171" y="1405746"/>
            <a:ext cx="10722087" cy="7417415"/>
          </a:xfrm>
          <a:prstGeom prst="rect">
            <a:avLst/>
          </a:prstGeom>
          <a:noFill/>
        </p:spPr>
        <p:txBody>
          <a:bodyPr wrap="square" rtlCol="0">
            <a:spAutoFit/>
          </a:bodyPr>
          <a:lstStyle/>
          <a:p>
            <a:r>
              <a:rPr lang="en-AU" sz="2800" b="1" dirty="0" smtClean="0"/>
              <a:t>                ‘QUANTITATIVE’,  ‘QUALITATIVE’  &amp; ‘MIXED METHODS’</a:t>
            </a:r>
          </a:p>
          <a:p>
            <a:endParaRPr lang="en-AU" sz="2800" b="1" i="1" dirty="0"/>
          </a:p>
          <a:p>
            <a:r>
              <a:rPr lang="en-AU" sz="2800" b="1" i="1" dirty="0" smtClean="0"/>
              <a:t>Despite </a:t>
            </a:r>
            <a:r>
              <a:rPr lang="en-AU" sz="2800" b="1" i="1" dirty="0"/>
              <a:t> </a:t>
            </a:r>
            <a:r>
              <a:rPr lang="en-AU" sz="2800" b="1" i="1" dirty="0" smtClean="0"/>
              <a:t>the tendency for research to be characterised as </a:t>
            </a:r>
            <a:r>
              <a:rPr lang="en-AU" sz="2800" b="1" i="1" u="sng" dirty="0" smtClean="0"/>
              <a:t>ONE </a:t>
            </a:r>
            <a:r>
              <a:rPr lang="en-AU" sz="2800" b="1" i="1" dirty="0" smtClean="0"/>
              <a:t>of </a:t>
            </a:r>
          </a:p>
          <a:p>
            <a:r>
              <a:rPr lang="en-AU" sz="2800" b="1" i="1" dirty="0" smtClean="0"/>
              <a:t>these three, such a division can be artificial, limiting and confusing.</a:t>
            </a:r>
          </a:p>
          <a:p>
            <a:endParaRPr lang="en-AU" sz="2800" b="1" i="1" dirty="0"/>
          </a:p>
          <a:p>
            <a:pPr marL="457200" indent="-457200">
              <a:buFont typeface="Wingdings" panose="05000000000000000000" pitchFamily="2" charset="2"/>
              <a:buChar char="Ø"/>
            </a:pPr>
            <a:r>
              <a:rPr lang="en-AU" sz="2800" dirty="0" smtClean="0">
                <a:solidFill>
                  <a:srgbClr val="0070C0"/>
                </a:solidFill>
              </a:rPr>
              <a:t>Ultimately, ‘quantitative data’ is simply data which has been defined or ‘coded’ according to qualitative concepts.</a:t>
            </a:r>
          </a:p>
          <a:p>
            <a:endParaRPr lang="en-AU" sz="2800" b="1" dirty="0">
              <a:solidFill>
                <a:srgbClr val="0070C0"/>
              </a:solidFill>
            </a:endParaRPr>
          </a:p>
          <a:p>
            <a:pPr marL="457200" indent="-457200">
              <a:buFont typeface="Wingdings" panose="05000000000000000000" pitchFamily="2" charset="2"/>
              <a:buChar char="Ø"/>
            </a:pPr>
            <a:r>
              <a:rPr lang="en-AU" sz="2800" dirty="0" smtClean="0">
                <a:solidFill>
                  <a:srgbClr val="0070C0"/>
                </a:solidFill>
              </a:rPr>
              <a:t>The obverse of this, is that ‘qualitative data’ is often converted</a:t>
            </a:r>
          </a:p>
          <a:p>
            <a:r>
              <a:rPr lang="en-AU" sz="2800" dirty="0">
                <a:solidFill>
                  <a:srgbClr val="0070C0"/>
                </a:solidFill>
              </a:rPr>
              <a:t> </a:t>
            </a:r>
            <a:r>
              <a:rPr lang="en-AU" sz="2800" dirty="0" smtClean="0">
                <a:solidFill>
                  <a:srgbClr val="0070C0"/>
                </a:solidFill>
              </a:rPr>
              <a:t>     to a quantitative form in order to analyse, describe, explain and</a:t>
            </a:r>
          </a:p>
          <a:p>
            <a:r>
              <a:rPr lang="en-AU" sz="2800" dirty="0">
                <a:solidFill>
                  <a:srgbClr val="0070C0"/>
                </a:solidFill>
              </a:rPr>
              <a:t> </a:t>
            </a:r>
            <a:r>
              <a:rPr lang="en-AU" sz="2800" dirty="0" smtClean="0">
                <a:solidFill>
                  <a:srgbClr val="0070C0"/>
                </a:solidFill>
              </a:rPr>
              <a:t>     interpret.                                                 </a:t>
            </a:r>
            <a:r>
              <a:rPr lang="en-AU" dirty="0" smtClean="0">
                <a:solidFill>
                  <a:srgbClr val="0070C0"/>
                </a:solidFill>
              </a:rPr>
              <a:t>(See O’leary, 2010, p.105.)</a:t>
            </a:r>
            <a:endParaRPr lang="en-AU" sz="2800" dirty="0" smtClean="0">
              <a:solidFill>
                <a:srgbClr val="0070C0"/>
              </a:solidFill>
            </a:endParaRPr>
          </a:p>
          <a:p>
            <a:r>
              <a:rPr lang="en-AU" sz="2800" b="1" i="1" dirty="0" smtClean="0">
                <a:solidFill>
                  <a:srgbClr val="0070C0"/>
                </a:solidFill>
              </a:rPr>
              <a:t> </a:t>
            </a:r>
            <a:endParaRPr lang="en-AU" sz="2800" b="1" i="1" dirty="0">
              <a:solidFill>
                <a:srgbClr val="0070C0"/>
              </a:solidFill>
            </a:endParaRPr>
          </a:p>
          <a:p>
            <a:endParaRPr lang="en-AU" sz="2800" b="1" i="1" dirty="0" smtClean="0"/>
          </a:p>
          <a:p>
            <a:endParaRPr lang="en-AU" sz="2800" b="1" i="1" dirty="0"/>
          </a:p>
          <a:p>
            <a:endParaRPr lang="en-AU" sz="2800" b="1" i="1" dirty="0" smtClean="0"/>
          </a:p>
          <a:p>
            <a:endParaRPr lang="en-AU" sz="2800" b="1" i="1" dirty="0"/>
          </a:p>
          <a:p>
            <a:r>
              <a:rPr lang="en-AU" sz="2800" b="1" i="1" dirty="0" smtClean="0"/>
              <a:t>                    </a:t>
            </a:r>
            <a:endParaRPr lang="en-AU" sz="2800" b="1" dirty="0"/>
          </a:p>
        </p:txBody>
      </p:sp>
    </p:spTree>
    <p:extLst>
      <p:ext uri="{BB962C8B-B14F-4D97-AF65-F5344CB8AC3E}">
        <p14:creationId xmlns:p14="http://schemas.microsoft.com/office/powerpoint/2010/main" val="62337332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3" name="Rectangle 2"/>
          <p:cNvSpPr/>
          <p:nvPr/>
        </p:nvSpPr>
        <p:spPr>
          <a:xfrm>
            <a:off x="181359" y="90588"/>
            <a:ext cx="2816797" cy="369332"/>
          </a:xfrm>
          <a:prstGeom prst="rect">
            <a:avLst/>
          </a:prstGeom>
        </p:spPr>
        <p:txBody>
          <a:bodyPr wrap="none">
            <a:spAutoFit/>
          </a:bodyPr>
          <a:lstStyle/>
          <a:p>
            <a:r>
              <a:rPr lang="en-AU" b="1" i="1" dirty="0"/>
              <a:t>3</a:t>
            </a:r>
            <a:r>
              <a:rPr lang="en-AU" b="1" i="1" dirty="0" smtClean="0"/>
              <a:t> Methodology &amp; Methods </a:t>
            </a:r>
            <a:endParaRPr lang="en-AU" b="1" i="1" dirty="0"/>
          </a:p>
        </p:txBody>
      </p:sp>
      <p:sp>
        <p:nvSpPr>
          <p:cNvPr id="9" name="TextBox 8"/>
          <p:cNvSpPr txBox="1"/>
          <p:nvPr/>
        </p:nvSpPr>
        <p:spPr>
          <a:xfrm>
            <a:off x="7193902" y="1932154"/>
            <a:ext cx="2341984" cy="369332"/>
          </a:xfrm>
          <a:prstGeom prst="rect">
            <a:avLst/>
          </a:prstGeom>
          <a:noFill/>
        </p:spPr>
        <p:txBody>
          <a:bodyPr wrap="square" rtlCol="0">
            <a:spAutoFit/>
          </a:bodyPr>
          <a:lstStyle/>
          <a:p>
            <a:r>
              <a:rPr lang="en-AU" dirty="0" smtClean="0"/>
              <a:t>       </a:t>
            </a:r>
            <a:endParaRPr lang="en-AU" b="1" dirty="0"/>
          </a:p>
        </p:txBody>
      </p:sp>
      <p:sp>
        <p:nvSpPr>
          <p:cNvPr id="5" name="TextBox 4"/>
          <p:cNvSpPr txBox="1"/>
          <p:nvPr/>
        </p:nvSpPr>
        <p:spPr>
          <a:xfrm>
            <a:off x="3567323" y="611252"/>
            <a:ext cx="4618572" cy="369332"/>
          </a:xfrm>
          <a:prstGeom prst="rect">
            <a:avLst/>
          </a:prstGeom>
          <a:noFill/>
        </p:spPr>
        <p:txBody>
          <a:bodyPr wrap="none" rtlCol="0">
            <a:spAutoFit/>
          </a:bodyPr>
          <a:lstStyle/>
          <a:p>
            <a:r>
              <a:rPr lang="en-AU" b="1" dirty="0" smtClean="0"/>
              <a:t>THE QANTITATIVE &amp; QUALITATIVE TRADITIONS</a:t>
            </a:r>
            <a:endParaRPr lang="en-AU" b="1" dirty="0"/>
          </a:p>
        </p:txBody>
      </p:sp>
      <p:graphicFrame>
        <p:nvGraphicFramePr>
          <p:cNvPr id="16" name="Table 15"/>
          <p:cNvGraphicFramePr>
            <a:graphicFrameLocks noGrp="1"/>
          </p:cNvGraphicFramePr>
          <p:nvPr>
            <p:extLst>
              <p:ext uri="{D42A27DB-BD31-4B8C-83A1-F6EECF244321}">
                <p14:modId xmlns:p14="http://schemas.microsoft.com/office/powerpoint/2010/main" val="4018087831"/>
              </p:ext>
            </p:extLst>
          </p:nvPr>
        </p:nvGraphicFramePr>
        <p:xfrm>
          <a:off x="342511" y="1273863"/>
          <a:ext cx="11549017" cy="4597446"/>
        </p:xfrm>
        <a:graphic>
          <a:graphicData uri="http://schemas.openxmlformats.org/drawingml/2006/table">
            <a:tbl>
              <a:tblPr firstRow="1" bandRow="1">
                <a:tableStyleId>{5C22544A-7EE6-4342-B048-85BDC9FD1C3A}</a:tableStyleId>
              </a:tblPr>
              <a:tblGrid>
                <a:gridCol w="2512814">
                  <a:extLst>
                    <a:ext uri="{9D8B030D-6E8A-4147-A177-3AD203B41FA5}">
                      <a16:colId xmlns:a16="http://schemas.microsoft.com/office/drawing/2014/main" val="2541455375"/>
                    </a:ext>
                  </a:extLst>
                </a:gridCol>
                <a:gridCol w="4839318">
                  <a:extLst>
                    <a:ext uri="{9D8B030D-6E8A-4147-A177-3AD203B41FA5}">
                      <a16:colId xmlns:a16="http://schemas.microsoft.com/office/drawing/2014/main" val="2177207026"/>
                    </a:ext>
                  </a:extLst>
                </a:gridCol>
                <a:gridCol w="4196885">
                  <a:extLst>
                    <a:ext uri="{9D8B030D-6E8A-4147-A177-3AD203B41FA5}">
                      <a16:colId xmlns:a16="http://schemas.microsoft.com/office/drawing/2014/main" val="1293348817"/>
                    </a:ext>
                  </a:extLst>
                </a:gridCol>
              </a:tblGrid>
              <a:tr h="337810">
                <a:tc>
                  <a:txBody>
                    <a:bodyPr/>
                    <a:lstStyle/>
                    <a:p>
                      <a:endParaRPr lang="en-AU" dirty="0"/>
                    </a:p>
                  </a:txBody>
                  <a:tcPr/>
                </a:tc>
                <a:tc>
                  <a:txBody>
                    <a:bodyPr/>
                    <a:lstStyle/>
                    <a:p>
                      <a:r>
                        <a:rPr lang="en-AU" dirty="0" smtClean="0">
                          <a:solidFill>
                            <a:schemeClr val="tx1"/>
                          </a:solidFill>
                        </a:rPr>
                        <a:t>                         QUANTITATIVE</a:t>
                      </a:r>
                      <a:endParaRPr lang="en-AU" dirty="0">
                        <a:solidFill>
                          <a:schemeClr val="tx1"/>
                        </a:solidFill>
                      </a:endParaRPr>
                    </a:p>
                  </a:txBody>
                  <a:tcPr/>
                </a:tc>
                <a:tc>
                  <a:txBody>
                    <a:bodyPr/>
                    <a:lstStyle/>
                    <a:p>
                      <a:r>
                        <a:rPr lang="en-AU" dirty="0" smtClean="0">
                          <a:solidFill>
                            <a:schemeClr val="tx1"/>
                          </a:solidFill>
                        </a:rPr>
                        <a:t>               QUALITATIVE</a:t>
                      </a:r>
                      <a:endParaRPr lang="en-AU" dirty="0">
                        <a:solidFill>
                          <a:schemeClr val="tx1"/>
                        </a:solidFill>
                      </a:endParaRPr>
                    </a:p>
                  </a:txBody>
                  <a:tcPr/>
                </a:tc>
                <a:extLst>
                  <a:ext uri="{0D108BD9-81ED-4DB2-BD59-A6C34878D82A}">
                    <a16:rowId xmlns:a16="http://schemas.microsoft.com/office/drawing/2014/main" val="3412265744"/>
                  </a:ext>
                </a:extLst>
              </a:tr>
              <a:tr h="591167">
                <a:tc>
                  <a:txBody>
                    <a:bodyPr/>
                    <a:lstStyle/>
                    <a:p>
                      <a:r>
                        <a:rPr lang="en-AU" dirty="0" smtClean="0">
                          <a:solidFill>
                            <a:srgbClr val="C00000"/>
                          </a:solidFill>
                        </a:rPr>
                        <a:t>PARADIGM</a:t>
                      </a:r>
                    </a:p>
                  </a:txBody>
                  <a:tcPr/>
                </a:tc>
                <a:tc>
                  <a:txBody>
                    <a:bodyPr/>
                    <a:lstStyle/>
                    <a:p>
                      <a:r>
                        <a:rPr lang="en-AU" dirty="0" smtClean="0"/>
                        <a:t>     </a:t>
                      </a:r>
                      <a:r>
                        <a:rPr lang="en-AU" dirty="0" smtClean="0">
                          <a:solidFill>
                            <a:schemeClr val="tx1"/>
                          </a:solidFill>
                        </a:rPr>
                        <a:t>positivism,</a:t>
                      </a:r>
                      <a:r>
                        <a:rPr lang="en-AU" baseline="0" dirty="0" smtClean="0">
                          <a:solidFill>
                            <a:schemeClr val="tx1"/>
                          </a:solidFill>
                        </a:rPr>
                        <a:t> empiricism</a:t>
                      </a:r>
                      <a:endParaRPr lang="en-AU" dirty="0"/>
                    </a:p>
                  </a:txBody>
                  <a:tcPr/>
                </a:tc>
                <a:tc>
                  <a:txBody>
                    <a:bodyPr/>
                    <a:lstStyle/>
                    <a:p>
                      <a:r>
                        <a:rPr lang="en-AU" dirty="0" smtClean="0"/>
                        <a:t> </a:t>
                      </a:r>
                      <a:r>
                        <a:rPr lang="en-AU" baseline="0" dirty="0" smtClean="0"/>
                        <a:t>   </a:t>
                      </a:r>
                      <a:r>
                        <a:rPr lang="en-AU" dirty="0" smtClean="0"/>
                        <a:t>subjectivism, </a:t>
                      </a:r>
                      <a:r>
                        <a:rPr lang="en-AU" dirty="0" err="1" smtClean="0"/>
                        <a:t>interpretivism</a:t>
                      </a:r>
                      <a:r>
                        <a:rPr lang="en-AU" baseline="0" dirty="0" smtClean="0"/>
                        <a:t>        </a:t>
                      </a:r>
                    </a:p>
                    <a:p>
                      <a:r>
                        <a:rPr lang="en-AU" baseline="0" dirty="0" smtClean="0"/>
                        <a:t>    constructivism</a:t>
                      </a:r>
                      <a:endParaRPr lang="en-AU" dirty="0"/>
                    </a:p>
                  </a:txBody>
                  <a:tcPr/>
                </a:tc>
                <a:extLst>
                  <a:ext uri="{0D108BD9-81ED-4DB2-BD59-A6C34878D82A}">
                    <a16:rowId xmlns:a16="http://schemas.microsoft.com/office/drawing/2014/main" val="928616"/>
                  </a:ext>
                </a:extLst>
              </a:tr>
              <a:tr h="1097881">
                <a:tc>
                  <a:txBody>
                    <a:bodyPr/>
                    <a:lstStyle/>
                    <a:p>
                      <a:r>
                        <a:rPr lang="en-AU" dirty="0" smtClean="0">
                          <a:solidFill>
                            <a:srgbClr val="C00000"/>
                          </a:solidFill>
                        </a:rPr>
                        <a:t>METHODOLOGY</a:t>
                      </a:r>
                      <a:endParaRPr lang="en-AU" dirty="0">
                        <a:solidFill>
                          <a:srgbClr val="C00000"/>
                        </a:solidFill>
                      </a:endParaRPr>
                    </a:p>
                  </a:txBody>
                  <a:tcPr/>
                </a:tc>
                <a:tc>
                  <a:txBody>
                    <a:bodyPr/>
                    <a:lstStyle/>
                    <a:p>
                      <a:r>
                        <a:rPr lang="en-AU" dirty="0" smtClean="0"/>
                        <a:t>    </a:t>
                      </a:r>
                      <a:r>
                        <a:rPr lang="en-AU" baseline="0" dirty="0" smtClean="0"/>
                        <a:t> </a:t>
                      </a:r>
                      <a:r>
                        <a:rPr lang="en-AU" dirty="0" smtClean="0"/>
                        <a:t>scientific</a:t>
                      </a:r>
                      <a:r>
                        <a:rPr lang="en-AU" baseline="0" dirty="0" smtClean="0"/>
                        <a:t> method, hypothesis driven,</a:t>
                      </a:r>
                    </a:p>
                    <a:p>
                      <a:r>
                        <a:rPr lang="en-AU" baseline="0" dirty="0" smtClean="0"/>
                        <a:t>     deductive, reliable, valid, reproducible,</a:t>
                      </a:r>
                    </a:p>
                    <a:p>
                      <a:r>
                        <a:rPr lang="en-AU" baseline="0" dirty="0" smtClean="0"/>
                        <a:t>     objective, generalizable</a:t>
                      </a:r>
                    </a:p>
                    <a:p>
                      <a:r>
                        <a:rPr lang="en-AU" baseline="0" dirty="0" smtClean="0"/>
                        <a:t>         </a:t>
                      </a:r>
                      <a:endParaRPr lang="en-AU" dirty="0"/>
                    </a:p>
                  </a:txBody>
                  <a:tcPr/>
                </a:tc>
                <a:tc>
                  <a:txBody>
                    <a:bodyPr/>
                    <a:lstStyle/>
                    <a:p>
                      <a:r>
                        <a:rPr lang="en-AU" dirty="0" smtClean="0"/>
                        <a:t>    ethnomethodology, phenomenology,</a:t>
                      </a:r>
                    </a:p>
                    <a:p>
                      <a:r>
                        <a:rPr lang="en-AU" dirty="0" smtClean="0"/>
                        <a:t>    ethnography,</a:t>
                      </a:r>
                      <a:r>
                        <a:rPr lang="en-AU" baseline="0" dirty="0" smtClean="0"/>
                        <a:t> action research, inductive,     </a:t>
                      </a:r>
                    </a:p>
                    <a:p>
                      <a:r>
                        <a:rPr lang="en-AU" baseline="0" dirty="0" smtClean="0"/>
                        <a:t>    subjective, idiographic, intuitive</a:t>
                      </a:r>
                      <a:endParaRPr lang="en-AU" dirty="0"/>
                    </a:p>
                  </a:txBody>
                  <a:tcPr/>
                </a:tc>
                <a:extLst>
                  <a:ext uri="{0D108BD9-81ED-4DB2-BD59-A6C34878D82A}">
                    <a16:rowId xmlns:a16="http://schemas.microsoft.com/office/drawing/2014/main" val="1695299501"/>
                  </a:ext>
                </a:extLst>
              </a:tr>
              <a:tr h="591167">
                <a:tc>
                  <a:txBody>
                    <a:bodyPr/>
                    <a:lstStyle/>
                    <a:p>
                      <a:r>
                        <a:rPr lang="en-AU" dirty="0" smtClean="0">
                          <a:solidFill>
                            <a:srgbClr val="C00000"/>
                          </a:solidFill>
                        </a:rPr>
                        <a:t>METHODS</a:t>
                      </a:r>
                      <a:endParaRPr lang="en-AU" dirty="0">
                        <a:solidFill>
                          <a:srgbClr val="C00000"/>
                        </a:solidFill>
                      </a:endParaRPr>
                    </a:p>
                  </a:txBody>
                  <a:tcPr/>
                </a:tc>
                <a:tc>
                  <a:txBody>
                    <a:bodyPr/>
                    <a:lstStyle/>
                    <a:p>
                      <a:r>
                        <a:rPr lang="en-AU" baseline="0" dirty="0" smtClean="0"/>
                        <a:t>    large scale, surveys, random  control trials</a:t>
                      </a:r>
                      <a:endParaRPr lang="en-AU" dirty="0" smtClean="0"/>
                    </a:p>
                  </a:txBody>
                  <a:tcPr/>
                </a:tc>
                <a:tc>
                  <a:txBody>
                    <a:bodyPr/>
                    <a:lstStyle/>
                    <a:p>
                      <a:r>
                        <a:rPr lang="en-AU" dirty="0" smtClean="0"/>
                        <a:t>    small scale,</a:t>
                      </a:r>
                      <a:r>
                        <a:rPr lang="en-AU" baseline="0" dirty="0" smtClean="0"/>
                        <a:t> interviewing, observation,     </a:t>
                      </a:r>
                    </a:p>
                    <a:p>
                      <a:r>
                        <a:rPr lang="en-AU" baseline="0" dirty="0" smtClean="0"/>
                        <a:t>    document analysis</a:t>
                      </a:r>
                      <a:endParaRPr lang="en-AU" dirty="0"/>
                    </a:p>
                  </a:txBody>
                  <a:tcPr/>
                </a:tc>
                <a:extLst>
                  <a:ext uri="{0D108BD9-81ED-4DB2-BD59-A6C34878D82A}">
                    <a16:rowId xmlns:a16="http://schemas.microsoft.com/office/drawing/2014/main" val="527531972"/>
                  </a:ext>
                </a:extLst>
              </a:tr>
              <a:tr h="507049">
                <a:tc>
                  <a:txBody>
                    <a:bodyPr/>
                    <a:lstStyle/>
                    <a:p>
                      <a:r>
                        <a:rPr lang="en-AU" dirty="0" smtClean="0">
                          <a:solidFill>
                            <a:srgbClr val="C00000"/>
                          </a:solidFill>
                        </a:rPr>
                        <a:t>DATA</a:t>
                      </a:r>
                      <a:r>
                        <a:rPr lang="en-AU" baseline="0" dirty="0" smtClean="0">
                          <a:solidFill>
                            <a:srgbClr val="C00000"/>
                          </a:solidFill>
                        </a:rPr>
                        <a:t> TYPE</a:t>
                      </a:r>
                      <a:endParaRPr lang="en-AU" dirty="0">
                        <a:solidFill>
                          <a:srgbClr val="C00000"/>
                        </a:solidFill>
                      </a:endParaRPr>
                    </a:p>
                  </a:txBody>
                  <a:tcPr/>
                </a:tc>
                <a:tc>
                  <a:txBody>
                    <a:bodyPr/>
                    <a:lstStyle/>
                    <a:p>
                      <a:r>
                        <a:rPr lang="en-AU" dirty="0" smtClean="0"/>
                        <a:t>   </a:t>
                      </a:r>
                      <a:r>
                        <a:rPr lang="en-AU" baseline="0" dirty="0" smtClean="0"/>
                        <a:t> generally quantitative</a:t>
                      </a:r>
                      <a:endParaRPr lang="en-AU" dirty="0"/>
                    </a:p>
                  </a:txBody>
                  <a:tcPr/>
                </a:tc>
                <a:tc>
                  <a:txBody>
                    <a:bodyPr/>
                    <a:lstStyle/>
                    <a:p>
                      <a:r>
                        <a:rPr lang="en-AU" dirty="0" smtClean="0"/>
                        <a:t>    generally qualitative</a:t>
                      </a:r>
                      <a:endParaRPr lang="en-AU" dirty="0"/>
                    </a:p>
                  </a:txBody>
                  <a:tcPr/>
                </a:tc>
                <a:extLst>
                  <a:ext uri="{0D108BD9-81ED-4DB2-BD59-A6C34878D82A}">
                    <a16:rowId xmlns:a16="http://schemas.microsoft.com/office/drawing/2014/main" val="2866151653"/>
                  </a:ext>
                </a:extLst>
              </a:tr>
              <a:tr h="524237">
                <a:tc>
                  <a:txBody>
                    <a:bodyPr/>
                    <a:lstStyle/>
                    <a:p>
                      <a:r>
                        <a:rPr lang="en-AU" dirty="0" smtClean="0">
                          <a:solidFill>
                            <a:srgbClr val="C00000"/>
                          </a:solidFill>
                        </a:rPr>
                        <a:t>ANALYSIS</a:t>
                      </a:r>
                      <a:endParaRPr lang="en-AU" dirty="0">
                        <a:solidFill>
                          <a:srgbClr val="C00000"/>
                        </a:solidFill>
                      </a:endParaRPr>
                    </a:p>
                  </a:txBody>
                  <a:tcPr/>
                </a:tc>
                <a:tc>
                  <a:txBody>
                    <a:bodyPr/>
                    <a:lstStyle/>
                    <a:p>
                      <a:r>
                        <a:rPr lang="en-AU" dirty="0" smtClean="0"/>
                        <a:t>    statistical</a:t>
                      </a:r>
                      <a:endParaRPr lang="en-AU" dirty="0"/>
                    </a:p>
                  </a:txBody>
                  <a:tcPr/>
                </a:tc>
                <a:tc>
                  <a:txBody>
                    <a:bodyPr/>
                    <a:lstStyle/>
                    <a:p>
                      <a:r>
                        <a:rPr lang="en-AU" dirty="0" smtClean="0"/>
                        <a:t>    thematic exploration</a:t>
                      </a:r>
                      <a:endParaRPr lang="en-AU" dirty="0"/>
                    </a:p>
                  </a:txBody>
                  <a:tcPr/>
                </a:tc>
                <a:extLst>
                  <a:ext uri="{0D108BD9-81ED-4DB2-BD59-A6C34878D82A}">
                    <a16:rowId xmlns:a16="http://schemas.microsoft.com/office/drawing/2014/main" val="92050980"/>
                  </a:ext>
                </a:extLst>
              </a:tr>
              <a:tr h="337810">
                <a:tc>
                  <a:txBody>
                    <a:bodyPr/>
                    <a:lstStyle/>
                    <a:p>
                      <a:endParaRPr lang="en-AU" dirty="0"/>
                    </a:p>
                  </a:txBody>
                  <a:tcPr/>
                </a:tc>
                <a:tc>
                  <a:txBody>
                    <a:bodyPr/>
                    <a:lstStyle/>
                    <a:p>
                      <a:endParaRPr lang="en-AU" dirty="0"/>
                    </a:p>
                  </a:txBody>
                  <a:tcPr/>
                </a:tc>
                <a:tc>
                  <a:txBody>
                    <a:bodyPr/>
                    <a:lstStyle/>
                    <a:p>
                      <a:r>
                        <a:rPr lang="en-AU" dirty="0" smtClean="0">
                          <a:solidFill>
                            <a:srgbClr val="7030A0"/>
                          </a:solidFill>
                        </a:rPr>
                        <a:t>                                   (O’Leary, 2010.</a:t>
                      </a:r>
                      <a:r>
                        <a:rPr lang="en-AU" baseline="0" dirty="0" smtClean="0">
                          <a:solidFill>
                            <a:srgbClr val="7030A0"/>
                          </a:solidFill>
                        </a:rPr>
                        <a:t> p.105)</a:t>
                      </a:r>
                      <a:endParaRPr lang="en-AU" dirty="0">
                        <a:solidFill>
                          <a:srgbClr val="7030A0"/>
                        </a:solidFill>
                      </a:endParaRPr>
                    </a:p>
                  </a:txBody>
                  <a:tcPr/>
                </a:tc>
                <a:extLst>
                  <a:ext uri="{0D108BD9-81ED-4DB2-BD59-A6C34878D82A}">
                    <a16:rowId xmlns:a16="http://schemas.microsoft.com/office/drawing/2014/main" val="952783729"/>
                  </a:ext>
                </a:extLst>
              </a:tr>
              <a:tr h="337810">
                <a:tc>
                  <a:txBody>
                    <a:bodyPr/>
                    <a:lstStyle/>
                    <a:p>
                      <a:endParaRPr lang="en-AU" dirty="0"/>
                    </a:p>
                  </a:txBody>
                  <a:tcPr/>
                </a:tc>
                <a:tc>
                  <a:txBody>
                    <a:bodyPr/>
                    <a:lstStyle/>
                    <a:p>
                      <a:endParaRPr lang="en-AU" dirty="0"/>
                    </a:p>
                  </a:txBody>
                  <a:tcPr/>
                </a:tc>
                <a:tc>
                  <a:txBody>
                    <a:bodyPr/>
                    <a:lstStyle/>
                    <a:p>
                      <a:endParaRPr lang="en-AU" dirty="0"/>
                    </a:p>
                  </a:txBody>
                  <a:tcPr/>
                </a:tc>
                <a:extLst>
                  <a:ext uri="{0D108BD9-81ED-4DB2-BD59-A6C34878D82A}">
                    <a16:rowId xmlns:a16="http://schemas.microsoft.com/office/drawing/2014/main" val="59445673"/>
                  </a:ext>
                </a:extLst>
              </a:tr>
            </a:tbl>
          </a:graphicData>
        </a:graphic>
      </p:graphicFrame>
      <p:sp>
        <p:nvSpPr>
          <p:cNvPr id="18" name="TextBox 17"/>
          <p:cNvSpPr txBox="1"/>
          <p:nvPr/>
        </p:nvSpPr>
        <p:spPr>
          <a:xfrm>
            <a:off x="1095759" y="5871309"/>
            <a:ext cx="8675067" cy="646331"/>
          </a:xfrm>
          <a:prstGeom prst="rect">
            <a:avLst/>
          </a:prstGeom>
          <a:noFill/>
        </p:spPr>
        <p:txBody>
          <a:bodyPr wrap="none" rtlCol="0">
            <a:spAutoFit/>
          </a:bodyPr>
          <a:lstStyle/>
          <a:p>
            <a:r>
              <a:rPr lang="en-AU" i="1" dirty="0" smtClean="0"/>
              <a:t>Note, the above are ‘ideals’ or ‘aspirational’ – your critique of a methodology can</a:t>
            </a:r>
          </a:p>
          <a:p>
            <a:r>
              <a:rPr lang="en-AU" i="1" dirty="0"/>
              <a:t>d</a:t>
            </a:r>
            <a:r>
              <a:rPr lang="en-AU" i="1" dirty="0" smtClean="0"/>
              <a:t>emonstrate why they do not live up to these; e.g. reliability, validity, reproducibility , etc.</a:t>
            </a:r>
            <a:endParaRPr lang="en-AU" i="1" dirty="0"/>
          </a:p>
        </p:txBody>
      </p:sp>
    </p:spTree>
    <p:extLst>
      <p:ext uri="{BB962C8B-B14F-4D97-AF65-F5344CB8AC3E}">
        <p14:creationId xmlns:p14="http://schemas.microsoft.com/office/powerpoint/2010/main" val="30384198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3" name="Rectangle 2"/>
          <p:cNvSpPr/>
          <p:nvPr/>
        </p:nvSpPr>
        <p:spPr>
          <a:xfrm>
            <a:off x="82351" y="118057"/>
            <a:ext cx="2816797" cy="369332"/>
          </a:xfrm>
          <a:prstGeom prst="rect">
            <a:avLst/>
          </a:prstGeom>
        </p:spPr>
        <p:txBody>
          <a:bodyPr wrap="none">
            <a:spAutoFit/>
          </a:bodyPr>
          <a:lstStyle/>
          <a:p>
            <a:r>
              <a:rPr lang="en-AU" b="1" i="1" dirty="0"/>
              <a:t>3</a:t>
            </a:r>
            <a:r>
              <a:rPr lang="en-AU" b="1" i="1" dirty="0" smtClean="0"/>
              <a:t> Methodology &amp; Methods </a:t>
            </a:r>
            <a:endParaRPr lang="en-AU" b="1" i="1" dirty="0"/>
          </a:p>
        </p:txBody>
      </p:sp>
      <p:pic>
        <p:nvPicPr>
          <p:cNvPr id="5" name="Picture 4"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5076" y="1640753"/>
            <a:ext cx="6314772" cy="4577373"/>
          </a:xfrm>
          <a:prstGeom prst="rect">
            <a:avLst/>
          </a:prstGeom>
        </p:spPr>
      </p:pic>
      <p:sp>
        <p:nvSpPr>
          <p:cNvPr id="6" name="TextBox 5"/>
          <p:cNvSpPr txBox="1"/>
          <p:nvPr/>
        </p:nvSpPr>
        <p:spPr>
          <a:xfrm>
            <a:off x="5862462" y="6332974"/>
            <a:ext cx="3029997" cy="369332"/>
          </a:xfrm>
          <a:prstGeom prst="rect">
            <a:avLst/>
          </a:prstGeom>
          <a:noFill/>
        </p:spPr>
        <p:txBody>
          <a:bodyPr wrap="none" rtlCol="0">
            <a:spAutoFit/>
          </a:bodyPr>
          <a:lstStyle/>
          <a:p>
            <a:r>
              <a:rPr lang="en-AU" dirty="0" smtClean="0"/>
              <a:t>(Daniel &amp; Harland, 2017. p.39)</a:t>
            </a:r>
            <a:endParaRPr lang="en-AU" dirty="0"/>
          </a:p>
        </p:txBody>
      </p:sp>
      <p:sp>
        <p:nvSpPr>
          <p:cNvPr id="7" name="TextBox 6"/>
          <p:cNvSpPr txBox="1"/>
          <p:nvPr/>
        </p:nvSpPr>
        <p:spPr>
          <a:xfrm>
            <a:off x="2705076" y="864016"/>
            <a:ext cx="6334106" cy="400110"/>
          </a:xfrm>
          <a:prstGeom prst="rect">
            <a:avLst/>
          </a:prstGeom>
          <a:noFill/>
        </p:spPr>
        <p:txBody>
          <a:bodyPr wrap="none" rtlCol="0">
            <a:spAutoFit/>
          </a:bodyPr>
          <a:lstStyle/>
          <a:p>
            <a:r>
              <a:rPr lang="en-AU" sz="2000" b="1" dirty="0" smtClean="0">
                <a:solidFill>
                  <a:srgbClr val="0070C0"/>
                </a:solidFill>
              </a:rPr>
              <a:t>Ontological and epistemological features of methodology </a:t>
            </a:r>
            <a:endParaRPr lang="en-AU" sz="2000" b="1" dirty="0">
              <a:solidFill>
                <a:srgbClr val="0070C0"/>
              </a:solidFill>
            </a:endParaRPr>
          </a:p>
        </p:txBody>
      </p:sp>
    </p:spTree>
    <p:extLst>
      <p:ext uri="{BB962C8B-B14F-4D97-AF65-F5344CB8AC3E}">
        <p14:creationId xmlns:p14="http://schemas.microsoft.com/office/powerpoint/2010/main" val="10719762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3" name="Rectangle 2"/>
          <p:cNvSpPr/>
          <p:nvPr/>
        </p:nvSpPr>
        <p:spPr>
          <a:xfrm>
            <a:off x="39708" y="63432"/>
            <a:ext cx="2816797" cy="369332"/>
          </a:xfrm>
          <a:prstGeom prst="rect">
            <a:avLst/>
          </a:prstGeom>
        </p:spPr>
        <p:txBody>
          <a:bodyPr wrap="none">
            <a:spAutoFit/>
          </a:bodyPr>
          <a:lstStyle/>
          <a:p>
            <a:r>
              <a:rPr lang="en-AU" b="1" i="1" dirty="0"/>
              <a:t>3</a:t>
            </a:r>
            <a:r>
              <a:rPr lang="en-AU" b="1" i="1" dirty="0" smtClean="0"/>
              <a:t> Methodology &amp; Methods </a:t>
            </a:r>
            <a:endParaRPr lang="en-AU" b="1" i="1" dirty="0"/>
          </a:p>
        </p:txBody>
      </p:sp>
      <p:sp>
        <p:nvSpPr>
          <p:cNvPr id="5" name="TextBox 4"/>
          <p:cNvSpPr txBox="1"/>
          <p:nvPr/>
        </p:nvSpPr>
        <p:spPr>
          <a:xfrm>
            <a:off x="4581960" y="1175658"/>
            <a:ext cx="2310697" cy="369332"/>
          </a:xfrm>
          <a:prstGeom prst="rect">
            <a:avLst/>
          </a:prstGeom>
          <a:noFill/>
        </p:spPr>
        <p:txBody>
          <a:bodyPr wrap="none" rtlCol="0">
            <a:spAutoFit/>
          </a:bodyPr>
          <a:lstStyle/>
          <a:p>
            <a:r>
              <a:rPr lang="en-AU" dirty="0" smtClean="0"/>
              <a:t>Epistemological stance</a:t>
            </a:r>
            <a:endParaRPr lang="en-AU" dirty="0"/>
          </a:p>
        </p:txBody>
      </p:sp>
      <p:sp>
        <p:nvSpPr>
          <p:cNvPr id="6" name="TextBox 5"/>
          <p:cNvSpPr txBox="1"/>
          <p:nvPr/>
        </p:nvSpPr>
        <p:spPr>
          <a:xfrm>
            <a:off x="4808560" y="5165922"/>
            <a:ext cx="1649362" cy="646331"/>
          </a:xfrm>
          <a:prstGeom prst="rect">
            <a:avLst/>
          </a:prstGeom>
          <a:noFill/>
        </p:spPr>
        <p:txBody>
          <a:bodyPr wrap="none" rtlCol="0">
            <a:spAutoFit/>
          </a:bodyPr>
          <a:lstStyle/>
          <a:p>
            <a:r>
              <a:rPr lang="en-AU" dirty="0" smtClean="0"/>
              <a:t>   PRAGMATISM</a:t>
            </a:r>
          </a:p>
          <a:p>
            <a:r>
              <a:rPr lang="en-AU" dirty="0"/>
              <a:t> </a:t>
            </a:r>
            <a:r>
              <a:rPr lang="en-AU" dirty="0" smtClean="0"/>
              <a:t>  </a:t>
            </a:r>
            <a:r>
              <a:rPr lang="en-AU" sz="1400" b="1" dirty="0" smtClean="0">
                <a:solidFill>
                  <a:srgbClr val="C00000"/>
                </a:solidFill>
              </a:rPr>
              <a:t>MIXED METHODS</a:t>
            </a:r>
            <a:endParaRPr lang="en-AU" sz="1400" b="1" dirty="0">
              <a:solidFill>
                <a:srgbClr val="C00000"/>
              </a:solidFill>
            </a:endParaRPr>
          </a:p>
        </p:txBody>
      </p:sp>
      <p:sp>
        <p:nvSpPr>
          <p:cNvPr id="7" name="TextBox 6"/>
          <p:cNvSpPr txBox="1"/>
          <p:nvPr/>
        </p:nvSpPr>
        <p:spPr>
          <a:xfrm>
            <a:off x="3001408" y="3321698"/>
            <a:ext cx="1281120" cy="369332"/>
          </a:xfrm>
          <a:prstGeom prst="rect">
            <a:avLst/>
          </a:prstGeom>
          <a:noFill/>
        </p:spPr>
        <p:txBody>
          <a:bodyPr wrap="none" rtlCol="0">
            <a:spAutoFit/>
          </a:bodyPr>
          <a:lstStyle/>
          <a:p>
            <a:r>
              <a:rPr lang="en-AU" dirty="0" smtClean="0"/>
              <a:t>POSITIVISM</a:t>
            </a:r>
            <a:endParaRPr lang="en-AU" dirty="0"/>
          </a:p>
        </p:txBody>
      </p:sp>
      <p:sp>
        <p:nvSpPr>
          <p:cNvPr id="9" name="TextBox 8"/>
          <p:cNvSpPr txBox="1"/>
          <p:nvPr/>
        </p:nvSpPr>
        <p:spPr>
          <a:xfrm>
            <a:off x="7119257" y="3321698"/>
            <a:ext cx="1758815" cy="369332"/>
          </a:xfrm>
          <a:prstGeom prst="rect">
            <a:avLst/>
          </a:prstGeom>
          <a:noFill/>
        </p:spPr>
        <p:txBody>
          <a:bodyPr wrap="none" rtlCol="0">
            <a:spAutoFit/>
          </a:bodyPr>
          <a:lstStyle/>
          <a:p>
            <a:r>
              <a:rPr lang="en-AU" dirty="0" smtClean="0"/>
              <a:t>INTERPRETIVISM</a:t>
            </a:r>
            <a:endParaRPr lang="en-AU" dirty="0"/>
          </a:p>
        </p:txBody>
      </p:sp>
      <p:sp>
        <p:nvSpPr>
          <p:cNvPr id="10" name="Right Arrow 9"/>
          <p:cNvSpPr/>
          <p:nvPr/>
        </p:nvSpPr>
        <p:spPr>
          <a:xfrm>
            <a:off x="8902207" y="3387013"/>
            <a:ext cx="1623527" cy="2593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2" name="Right Arrow 11"/>
          <p:cNvSpPr/>
          <p:nvPr/>
        </p:nvSpPr>
        <p:spPr>
          <a:xfrm rot="10800000">
            <a:off x="1493824" y="3366405"/>
            <a:ext cx="1479490" cy="2799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3" name="Right Arrow 12"/>
          <p:cNvSpPr/>
          <p:nvPr/>
        </p:nvSpPr>
        <p:spPr>
          <a:xfrm rot="2584048">
            <a:off x="3810928" y="4288517"/>
            <a:ext cx="1479490" cy="2799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4" name="Picture 13"/>
          <p:cNvPicPr>
            <a:picLocks noChangeAspect="1"/>
          </p:cNvPicPr>
          <p:nvPr/>
        </p:nvPicPr>
        <p:blipFill>
          <a:blip r:embed="rId3"/>
          <a:stretch>
            <a:fillRect/>
          </a:stretch>
        </p:blipFill>
        <p:spPr>
          <a:xfrm rot="18934462" flipV="1">
            <a:off x="5992477" y="4249859"/>
            <a:ext cx="1524747" cy="322304"/>
          </a:xfrm>
          <a:prstGeom prst="rect">
            <a:avLst/>
          </a:prstGeom>
        </p:spPr>
      </p:pic>
      <p:sp>
        <p:nvSpPr>
          <p:cNvPr id="15" name="Rectangle 14"/>
          <p:cNvSpPr/>
          <p:nvPr/>
        </p:nvSpPr>
        <p:spPr>
          <a:xfrm>
            <a:off x="7178846" y="6311899"/>
            <a:ext cx="2396810" cy="307777"/>
          </a:xfrm>
          <a:prstGeom prst="rect">
            <a:avLst/>
          </a:prstGeom>
        </p:spPr>
        <p:txBody>
          <a:bodyPr wrap="none">
            <a:spAutoFit/>
          </a:bodyPr>
          <a:lstStyle/>
          <a:p>
            <a:r>
              <a:rPr lang="en-AU" sz="1400" dirty="0"/>
              <a:t>(Daniel &amp; Harland, 2017. p.39)</a:t>
            </a:r>
          </a:p>
        </p:txBody>
      </p:sp>
      <p:sp>
        <p:nvSpPr>
          <p:cNvPr id="16" name="TextBox 15"/>
          <p:cNvSpPr txBox="1"/>
          <p:nvPr/>
        </p:nvSpPr>
        <p:spPr>
          <a:xfrm>
            <a:off x="164679" y="3239054"/>
            <a:ext cx="1283428" cy="523220"/>
          </a:xfrm>
          <a:prstGeom prst="rect">
            <a:avLst/>
          </a:prstGeom>
          <a:noFill/>
        </p:spPr>
        <p:txBody>
          <a:bodyPr wrap="none" rtlCol="0">
            <a:spAutoFit/>
          </a:bodyPr>
          <a:lstStyle/>
          <a:p>
            <a:r>
              <a:rPr lang="en-AU" sz="1400" b="1" dirty="0" smtClean="0">
                <a:solidFill>
                  <a:srgbClr val="C00000"/>
                </a:solidFill>
              </a:rPr>
              <a:t>QUANTITATIVE</a:t>
            </a:r>
          </a:p>
          <a:p>
            <a:r>
              <a:rPr lang="en-AU" sz="1400" b="1" dirty="0" smtClean="0">
                <a:solidFill>
                  <a:srgbClr val="C00000"/>
                </a:solidFill>
              </a:rPr>
              <a:t>TRADITION</a:t>
            </a:r>
            <a:endParaRPr lang="en-AU" sz="1400" b="1" dirty="0">
              <a:solidFill>
                <a:srgbClr val="C00000"/>
              </a:solidFill>
            </a:endParaRPr>
          </a:p>
        </p:txBody>
      </p:sp>
      <p:sp>
        <p:nvSpPr>
          <p:cNvPr id="17" name="TextBox 16"/>
          <p:cNvSpPr txBox="1"/>
          <p:nvPr/>
        </p:nvSpPr>
        <p:spPr>
          <a:xfrm>
            <a:off x="10710389" y="3329083"/>
            <a:ext cx="1151982" cy="523220"/>
          </a:xfrm>
          <a:prstGeom prst="rect">
            <a:avLst/>
          </a:prstGeom>
          <a:noFill/>
        </p:spPr>
        <p:txBody>
          <a:bodyPr wrap="none" rtlCol="0">
            <a:spAutoFit/>
          </a:bodyPr>
          <a:lstStyle/>
          <a:p>
            <a:r>
              <a:rPr lang="en-AU" sz="1400" b="1" dirty="0" smtClean="0">
                <a:solidFill>
                  <a:srgbClr val="C00000"/>
                </a:solidFill>
              </a:rPr>
              <a:t>QUALITATIVE</a:t>
            </a:r>
            <a:endParaRPr lang="en-AU" sz="1400" b="1" dirty="0">
              <a:solidFill>
                <a:srgbClr val="C00000"/>
              </a:solidFill>
            </a:endParaRPr>
          </a:p>
          <a:p>
            <a:r>
              <a:rPr lang="en-AU" sz="1400" b="1" dirty="0">
                <a:solidFill>
                  <a:srgbClr val="C00000"/>
                </a:solidFill>
              </a:rPr>
              <a:t>TRADITION</a:t>
            </a:r>
          </a:p>
        </p:txBody>
      </p:sp>
      <p:sp>
        <p:nvSpPr>
          <p:cNvPr id="18" name="Right Arrow 17"/>
          <p:cNvSpPr/>
          <p:nvPr/>
        </p:nvSpPr>
        <p:spPr>
          <a:xfrm rot="7798909">
            <a:off x="3510683" y="2333371"/>
            <a:ext cx="1940835" cy="214108"/>
          </a:xfrm>
          <a:prstGeom prst="righ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AU"/>
          </a:p>
        </p:txBody>
      </p:sp>
      <p:sp>
        <p:nvSpPr>
          <p:cNvPr id="19" name="Right Arrow 18"/>
          <p:cNvSpPr/>
          <p:nvPr/>
        </p:nvSpPr>
        <p:spPr>
          <a:xfrm rot="3285123">
            <a:off x="5905314" y="2328528"/>
            <a:ext cx="1913105" cy="246625"/>
          </a:xfrm>
          <a:prstGeom prst="righ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AU"/>
          </a:p>
        </p:txBody>
      </p:sp>
      <p:sp>
        <p:nvSpPr>
          <p:cNvPr id="22" name="TextBox 21"/>
          <p:cNvSpPr txBox="1"/>
          <p:nvPr/>
        </p:nvSpPr>
        <p:spPr>
          <a:xfrm>
            <a:off x="2541288" y="511753"/>
            <a:ext cx="7335663" cy="461665"/>
          </a:xfrm>
          <a:prstGeom prst="rect">
            <a:avLst/>
          </a:prstGeom>
          <a:noFill/>
        </p:spPr>
        <p:txBody>
          <a:bodyPr wrap="none" rtlCol="0">
            <a:spAutoFit/>
          </a:bodyPr>
          <a:lstStyle/>
          <a:p>
            <a:r>
              <a:rPr lang="en-AU" sz="2400" b="1" dirty="0" smtClean="0"/>
              <a:t>Relationship between the three main research traditions</a:t>
            </a:r>
            <a:endParaRPr lang="en-AU" sz="2400" b="1" dirty="0"/>
          </a:p>
        </p:txBody>
      </p:sp>
    </p:spTree>
    <p:extLst>
      <p:ext uri="{BB962C8B-B14F-4D97-AF65-F5344CB8AC3E}">
        <p14:creationId xmlns:p14="http://schemas.microsoft.com/office/powerpoint/2010/main" val="219297692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3" name="Rectangle 2"/>
          <p:cNvSpPr/>
          <p:nvPr/>
        </p:nvSpPr>
        <p:spPr>
          <a:xfrm>
            <a:off x="218681" y="183893"/>
            <a:ext cx="2816797" cy="369332"/>
          </a:xfrm>
          <a:prstGeom prst="rect">
            <a:avLst/>
          </a:prstGeom>
        </p:spPr>
        <p:txBody>
          <a:bodyPr wrap="none">
            <a:spAutoFit/>
          </a:bodyPr>
          <a:lstStyle/>
          <a:p>
            <a:r>
              <a:rPr lang="en-AU" b="1" i="1" dirty="0"/>
              <a:t>3</a:t>
            </a:r>
            <a:r>
              <a:rPr lang="en-AU" b="1" i="1" dirty="0" smtClean="0"/>
              <a:t> Methodology &amp; Methods </a:t>
            </a:r>
            <a:endParaRPr lang="en-AU" b="1" i="1" dirty="0"/>
          </a:p>
        </p:txBody>
      </p:sp>
      <p:sp>
        <p:nvSpPr>
          <p:cNvPr id="9" name="TextBox 8"/>
          <p:cNvSpPr txBox="1"/>
          <p:nvPr/>
        </p:nvSpPr>
        <p:spPr>
          <a:xfrm>
            <a:off x="7193902" y="1932154"/>
            <a:ext cx="2341984" cy="369332"/>
          </a:xfrm>
          <a:prstGeom prst="rect">
            <a:avLst/>
          </a:prstGeom>
          <a:noFill/>
        </p:spPr>
        <p:txBody>
          <a:bodyPr wrap="square" rtlCol="0">
            <a:spAutoFit/>
          </a:bodyPr>
          <a:lstStyle/>
          <a:p>
            <a:r>
              <a:rPr lang="en-AU" dirty="0" smtClean="0"/>
              <a:t>       </a:t>
            </a:r>
            <a:endParaRPr lang="en-AU" b="1" dirty="0"/>
          </a:p>
        </p:txBody>
      </p:sp>
      <p:sp>
        <p:nvSpPr>
          <p:cNvPr id="5" name="TextBox 4"/>
          <p:cNvSpPr txBox="1"/>
          <p:nvPr/>
        </p:nvSpPr>
        <p:spPr>
          <a:xfrm>
            <a:off x="65314" y="553225"/>
            <a:ext cx="11356635" cy="6740307"/>
          </a:xfrm>
          <a:prstGeom prst="rect">
            <a:avLst/>
          </a:prstGeom>
          <a:noFill/>
        </p:spPr>
        <p:txBody>
          <a:bodyPr wrap="none" rtlCol="0">
            <a:spAutoFit/>
          </a:bodyPr>
          <a:lstStyle/>
          <a:p>
            <a:r>
              <a:rPr lang="en-AU" b="1" dirty="0" smtClean="0"/>
              <a:t>                                                                              </a:t>
            </a:r>
            <a:r>
              <a:rPr lang="en-AU" sz="2400" b="1" dirty="0" smtClean="0"/>
              <a:t>IN CONCLUSION </a:t>
            </a:r>
          </a:p>
          <a:p>
            <a:endParaRPr lang="en-AU" b="1" dirty="0" smtClean="0"/>
          </a:p>
          <a:p>
            <a:endParaRPr lang="en-AU" b="1" dirty="0"/>
          </a:p>
          <a:p>
            <a:pPr marL="342900" indent="-342900">
              <a:buFont typeface="Wingdings" panose="05000000000000000000" pitchFamily="2" charset="2"/>
              <a:buChar char="Ø"/>
            </a:pPr>
            <a:r>
              <a:rPr lang="en-AU" sz="2400" b="1" dirty="0" smtClean="0"/>
              <a:t>Even if your candidacy proposal document only requires a section called ‘methods’,</a:t>
            </a:r>
          </a:p>
          <a:p>
            <a:r>
              <a:rPr lang="en-AU" sz="2400" b="1" dirty="0"/>
              <a:t> </a:t>
            </a:r>
            <a:r>
              <a:rPr lang="en-AU" sz="2400" b="1" dirty="0" smtClean="0"/>
              <a:t>     consider splitting this section into ‘Methodology’ and ‘Methods’.</a:t>
            </a:r>
          </a:p>
          <a:p>
            <a:endParaRPr lang="en-AU" sz="2400" b="1" dirty="0" smtClean="0"/>
          </a:p>
          <a:p>
            <a:endParaRPr lang="en-AU" sz="2400" b="1" dirty="0"/>
          </a:p>
          <a:p>
            <a:endParaRPr lang="en-AU" sz="2400" b="1" dirty="0" smtClean="0"/>
          </a:p>
          <a:p>
            <a:pPr marL="342900" indent="-342900">
              <a:buFont typeface="Wingdings" panose="05000000000000000000" pitchFamily="2" charset="2"/>
              <a:buChar char="Ø"/>
            </a:pPr>
            <a:r>
              <a:rPr lang="en-AU" sz="2400" b="1" dirty="0" smtClean="0"/>
              <a:t>If </a:t>
            </a:r>
            <a:r>
              <a:rPr lang="en-AU" sz="2400" b="1" dirty="0"/>
              <a:t>y</a:t>
            </a:r>
            <a:r>
              <a:rPr lang="en-AU" sz="2400" b="1" dirty="0" smtClean="0"/>
              <a:t>ou can demonstrate that you are aware of both the usefulness AND limitations of </a:t>
            </a:r>
          </a:p>
          <a:p>
            <a:r>
              <a:rPr lang="en-AU" sz="2400" b="1" dirty="0"/>
              <a:t> </a:t>
            </a:r>
            <a:r>
              <a:rPr lang="en-AU" sz="2400" b="1" dirty="0" smtClean="0"/>
              <a:t>    your methodology,</a:t>
            </a:r>
            <a:r>
              <a:rPr lang="en-AU" sz="2400" b="1" dirty="0"/>
              <a:t> </a:t>
            </a:r>
            <a:r>
              <a:rPr lang="en-AU" sz="2400" b="1" dirty="0" smtClean="0"/>
              <a:t>you add a powerful dimension of critical reflection to your </a:t>
            </a:r>
          </a:p>
          <a:p>
            <a:r>
              <a:rPr lang="en-AU" sz="2400" b="1" dirty="0"/>
              <a:t> </a:t>
            </a:r>
            <a:r>
              <a:rPr lang="en-AU" sz="2400" b="1" dirty="0" smtClean="0"/>
              <a:t>    scholarly writing.</a:t>
            </a:r>
          </a:p>
          <a:p>
            <a:endParaRPr lang="en-AU" sz="2400" b="1" dirty="0" smtClean="0"/>
          </a:p>
          <a:p>
            <a:endParaRPr lang="en-AU" sz="2400" b="1" dirty="0"/>
          </a:p>
          <a:p>
            <a:endParaRPr lang="en-AU" sz="2400" b="1" dirty="0" smtClean="0"/>
          </a:p>
          <a:p>
            <a:pPr marL="342900" indent="-342900">
              <a:buFont typeface="Wingdings" panose="05000000000000000000" pitchFamily="2" charset="2"/>
              <a:buChar char="Ø"/>
            </a:pPr>
            <a:r>
              <a:rPr lang="en-AU" sz="2400" b="1" dirty="0" smtClean="0"/>
              <a:t>Part of your original and significant contribution to knowledge may become  </a:t>
            </a:r>
          </a:p>
          <a:p>
            <a:r>
              <a:rPr lang="en-AU" sz="2400" b="1" dirty="0"/>
              <a:t> </a:t>
            </a:r>
            <a:r>
              <a:rPr lang="en-AU" sz="2400" b="1" dirty="0" smtClean="0"/>
              <a:t>    apparent by testing the limits of your research methodology/methods.  </a:t>
            </a:r>
          </a:p>
          <a:p>
            <a:pPr marL="285750" indent="-285750">
              <a:buFont typeface="Wingdings" panose="05000000000000000000" pitchFamily="2" charset="2"/>
              <a:buChar char="§"/>
            </a:pPr>
            <a:endParaRPr lang="en-AU" sz="2400" b="1" dirty="0"/>
          </a:p>
          <a:p>
            <a:pPr marL="285750" indent="-285750">
              <a:buFont typeface="Wingdings" panose="05000000000000000000" pitchFamily="2" charset="2"/>
              <a:buChar char="§"/>
            </a:pPr>
            <a:endParaRPr lang="en-AU" b="1" dirty="0" smtClean="0"/>
          </a:p>
          <a:p>
            <a:endParaRPr lang="en-AU" b="1" dirty="0"/>
          </a:p>
        </p:txBody>
      </p:sp>
    </p:spTree>
    <p:extLst>
      <p:ext uri="{BB962C8B-B14F-4D97-AF65-F5344CB8AC3E}">
        <p14:creationId xmlns:p14="http://schemas.microsoft.com/office/powerpoint/2010/main" val="364182610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3971" y="6106159"/>
            <a:ext cx="2478029" cy="411481"/>
          </a:xfrm>
          <a:prstGeom prst="rect">
            <a:avLst/>
          </a:prstGeom>
        </p:spPr>
      </p:pic>
      <p:sp>
        <p:nvSpPr>
          <p:cNvPr id="3" name="Rectangle 2"/>
          <p:cNvSpPr/>
          <p:nvPr/>
        </p:nvSpPr>
        <p:spPr>
          <a:xfrm>
            <a:off x="218682" y="0"/>
            <a:ext cx="2816797" cy="369332"/>
          </a:xfrm>
          <a:prstGeom prst="rect">
            <a:avLst/>
          </a:prstGeom>
        </p:spPr>
        <p:txBody>
          <a:bodyPr wrap="none">
            <a:spAutoFit/>
          </a:bodyPr>
          <a:lstStyle/>
          <a:p>
            <a:r>
              <a:rPr lang="en-AU" b="1" i="1" dirty="0"/>
              <a:t>3</a:t>
            </a:r>
            <a:r>
              <a:rPr lang="en-AU" b="1" i="1" dirty="0" smtClean="0"/>
              <a:t> Methodology &amp; Methods </a:t>
            </a:r>
            <a:endParaRPr lang="en-AU" b="1" i="1" dirty="0"/>
          </a:p>
        </p:txBody>
      </p:sp>
      <p:sp>
        <p:nvSpPr>
          <p:cNvPr id="5" name="TextBox 4"/>
          <p:cNvSpPr txBox="1"/>
          <p:nvPr/>
        </p:nvSpPr>
        <p:spPr>
          <a:xfrm>
            <a:off x="2071395" y="298436"/>
            <a:ext cx="9302621" cy="1754326"/>
          </a:xfrm>
          <a:prstGeom prst="rect">
            <a:avLst/>
          </a:prstGeom>
          <a:noFill/>
        </p:spPr>
        <p:txBody>
          <a:bodyPr wrap="square" rtlCol="0">
            <a:spAutoFit/>
          </a:bodyPr>
          <a:lstStyle/>
          <a:p>
            <a:r>
              <a:rPr lang="en-AU" dirty="0" smtClean="0"/>
              <a:t>                                                                </a:t>
            </a:r>
            <a:r>
              <a:rPr lang="en-AU" b="1" dirty="0" smtClean="0"/>
              <a:t>REFERENCES</a:t>
            </a:r>
          </a:p>
          <a:p>
            <a:endParaRPr lang="en-AU" b="1" dirty="0"/>
          </a:p>
          <a:p>
            <a:endParaRPr lang="en-AU" b="1" dirty="0" smtClean="0"/>
          </a:p>
          <a:p>
            <a:endParaRPr lang="en-AU" dirty="0"/>
          </a:p>
          <a:p>
            <a:endParaRPr lang="en-AU" i="1" dirty="0"/>
          </a:p>
          <a:p>
            <a:endParaRPr lang="en-AU" i="1" dirty="0"/>
          </a:p>
        </p:txBody>
      </p:sp>
      <p:sp>
        <p:nvSpPr>
          <p:cNvPr id="2" name="TextBox 1"/>
          <p:cNvSpPr txBox="1"/>
          <p:nvPr/>
        </p:nvSpPr>
        <p:spPr>
          <a:xfrm>
            <a:off x="283997" y="797304"/>
            <a:ext cx="12062148" cy="7294305"/>
          </a:xfrm>
          <a:prstGeom prst="rect">
            <a:avLst/>
          </a:prstGeom>
          <a:noFill/>
        </p:spPr>
        <p:txBody>
          <a:bodyPr wrap="none" rtlCol="0">
            <a:spAutoFit/>
          </a:bodyPr>
          <a:lstStyle/>
          <a:p>
            <a:r>
              <a:rPr lang="en-AU" dirty="0" smtClean="0"/>
              <a:t>Daniel, Ben Kei and Tony Harland. 2017. </a:t>
            </a:r>
            <a:r>
              <a:rPr lang="en-AU" i="1" dirty="0" smtClean="0"/>
              <a:t>Higher education </a:t>
            </a:r>
            <a:r>
              <a:rPr lang="en-AU" i="1" dirty="0"/>
              <a:t>r</a:t>
            </a:r>
            <a:r>
              <a:rPr lang="en-AU" i="1" dirty="0" smtClean="0"/>
              <a:t>esearch methodology: a step-by-step- guide to the research process.</a:t>
            </a:r>
            <a:endParaRPr lang="en-AU" dirty="0" smtClean="0"/>
          </a:p>
          <a:p>
            <a:r>
              <a:rPr lang="en-AU" dirty="0" smtClean="0"/>
              <a:t>London: </a:t>
            </a:r>
            <a:r>
              <a:rPr lang="en-AU" dirty="0"/>
              <a:t>T</a:t>
            </a:r>
            <a:r>
              <a:rPr lang="en-AU" dirty="0" smtClean="0"/>
              <a:t>aylor &amp; Francis. </a:t>
            </a:r>
            <a:r>
              <a:rPr lang="en-AU" dirty="0" smtClean="0">
                <a:solidFill>
                  <a:srgbClr val="C00000"/>
                </a:solidFill>
              </a:rPr>
              <a:t>(</a:t>
            </a:r>
            <a:r>
              <a:rPr lang="en-AU" dirty="0">
                <a:solidFill>
                  <a:srgbClr val="C00000"/>
                </a:solidFill>
              </a:rPr>
              <a:t>A</a:t>
            </a:r>
            <a:r>
              <a:rPr lang="en-AU" dirty="0" smtClean="0">
                <a:solidFill>
                  <a:srgbClr val="C00000"/>
                </a:solidFill>
              </a:rPr>
              <a:t>vailable online, via Curtin Library catalogue.)</a:t>
            </a:r>
            <a:endParaRPr lang="en-AU" dirty="0"/>
          </a:p>
          <a:p>
            <a:endParaRPr lang="en-AU" dirty="0" smtClean="0"/>
          </a:p>
          <a:p>
            <a:r>
              <a:rPr lang="en-AU" dirty="0" err="1" smtClean="0"/>
              <a:t>Deleuze</a:t>
            </a:r>
            <a:r>
              <a:rPr lang="en-AU" dirty="0" smtClean="0"/>
              <a:t>, Gilles. 1983.  </a:t>
            </a:r>
            <a:r>
              <a:rPr lang="en-AU" i="1" dirty="0" smtClean="0"/>
              <a:t>Nietzsche and philosophy. </a:t>
            </a:r>
            <a:r>
              <a:rPr lang="en-AU" dirty="0" smtClean="0"/>
              <a:t>Trans. Hugh Tomlinson. London: Athlone Press.</a:t>
            </a:r>
          </a:p>
          <a:p>
            <a:endParaRPr lang="en-AU" dirty="0" smtClean="0"/>
          </a:p>
          <a:p>
            <a:r>
              <a:rPr lang="en-AU" dirty="0" smtClean="0"/>
              <a:t>Goldstein, Rebecca. 2015. </a:t>
            </a:r>
            <a:r>
              <a:rPr lang="en-AU" i="1" dirty="0" smtClean="0"/>
              <a:t>Plato at the </a:t>
            </a:r>
            <a:r>
              <a:rPr lang="en-AU" i="1" dirty="0" err="1" smtClean="0"/>
              <a:t>googleplex</a:t>
            </a:r>
            <a:r>
              <a:rPr lang="en-AU" i="1" dirty="0" smtClean="0"/>
              <a:t>; why Philosophy won’t go away. </a:t>
            </a:r>
            <a:r>
              <a:rPr lang="en-AU" dirty="0" smtClean="0"/>
              <a:t>New York: Vintage Books.</a:t>
            </a:r>
          </a:p>
          <a:p>
            <a:endParaRPr lang="en-AU" dirty="0" smtClean="0"/>
          </a:p>
          <a:p>
            <a:r>
              <a:rPr lang="en-AU" dirty="0"/>
              <a:t>Grix, J. 2002. “The generic terminology of social research”. </a:t>
            </a:r>
            <a:r>
              <a:rPr lang="en-AU" i="1" dirty="0"/>
              <a:t>Politics </a:t>
            </a:r>
            <a:r>
              <a:rPr lang="en-AU" dirty="0"/>
              <a:t>22 (3): 175-186 </a:t>
            </a:r>
          </a:p>
          <a:p>
            <a:endParaRPr lang="en-AU" dirty="0" smtClean="0"/>
          </a:p>
          <a:p>
            <a:r>
              <a:rPr lang="en-AU" dirty="0" smtClean="0"/>
              <a:t>James, David. 2015. “How to get clear about method, methodology, epistemology and ontology, once and for all.”</a:t>
            </a:r>
          </a:p>
          <a:p>
            <a:r>
              <a:rPr lang="en-AU" dirty="0" smtClean="0"/>
              <a:t>                                      Talk given at Cardiff City Hall, January 19, 2015. Accessed 6 March, 2018. </a:t>
            </a:r>
          </a:p>
          <a:p>
            <a:r>
              <a:rPr lang="en-AU" dirty="0"/>
              <a:t>                                      </a:t>
            </a:r>
            <a:r>
              <a:rPr lang="en-AU" dirty="0" smtClean="0">
                <a:hlinkClick r:id="rId3"/>
              </a:rPr>
              <a:t>https</a:t>
            </a:r>
            <a:r>
              <a:rPr lang="en-AU" dirty="0">
                <a:hlinkClick r:id="rId3"/>
              </a:rPr>
              <a:t>://</a:t>
            </a:r>
            <a:r>
              <a:rPr lang="en-AU" dirty="0" smtClean="0">
                <a:hlinkClick r:id="rId3"/>
              </a:rPr>
              <a:t>www.youtube.com/results?search_query=methodology+and+methods</a:t>
            </a:r>
            <a:endParaRPr lang="en-AU" dirty="0" smtClean="0"/>
          </a:p>
          <a:p>
            <a:endParaRPr lang="en-AU" dirty="0" smtClean="0"/>
          </a:p>
          <a:p>
            <a:r>
              <a:rPr lang="en-AU" dirty="0"/>
              <a:t>O’leary, </a:t>
            </a:r>
            <a:r>
              <a:rPr lang="en-AU" dirty="0" err="1"/>
              <a:t>Zina</a:t>
            </a:r>
            <a:r>
              <a:rPr lang="en-AU" dirty="0"/>
              <a:t>. 2010. </a:t>
            </a:r>
            <a:r>
              <a:rPr lang="en-AU" i="1" dirty="0"/>
              <a:t>The essential guide to doing your research project. </a:t>
            </a:r>
            <a:r>
              <a:rPr lang="en-AU" dirty="0"/>
              <a:t>London: Sage. </a:t>
            </a:r>
            <a:r>
              <a:rPr lang="en-AU" dirty="0">
                <a:solidFill>
                  <a:srgbClr val="C00000"/>
                </a:solidFill>
              </a:rPr>
              <a:t>(2004 Edition available online,</a:t>
            </a:r>
          </a:p>
          <a:p>
            <a:r>
              <a:rPr lang="en-AU" dirty="0">
                <a:solidFill>
                  <a:srgbClr val="C00000"/>
                </a:solidFill>
              </a:rPr>
              <a:t>                                                                                                                                                        via Curtin Library catalogue</a:t>
            </a:r>
            <a:r>
              <a:rPr lang="en-AU" dirty="0" smtClean="0">
                <a:solidFill>
                  <a:srgbClr val="C00000"/>
                </a:solidFill>
              </a:rPr>
              <a:t>)</a:t>
            </a:r>
            <a:endParaRPr lang="en-AU" dirty="0"/>
          </a:p>
          <a:p>
            <a:r>
              <a:rPr lang="en-AU" dirty="0"/>
              <a:t>Onwuegbuzie, Anthony and Rebecca </a:t>
            </a:r>
            <a:r>
              <a:rPr lang="en-AU" dirty="0" err="1"/>
              <a:t>Frels</a:t>
            </a:r>
            <a:r>
              <a:rPr lang="en-AU" dirty="0"/>
              <a:t>, R. 2016. </a:t>
            </a:r>
            <a:r>
              <a:rPr lang="en-AU" i="1" dirty="0"/>
              <a:t>Seven steps to a comprehensive literature review. </a:t>
            </a:r>
            <a:r>
              <a:rPr lang="en-AU" dirty="0"/>
              <a:t>Los Angeles: Sage.</a:t>
            </a:r>
          </a:p>
          <a:p>
            <a:endParaRPr lang="en-AU" dirty="0"/>
          </a:p>
          <a:p>
            <a:r>
              <a:rPr lang="en-AU" dirty="0"/>
              <a:t>Plato. 1955    </a:t>
            </a:r>
            <a:r>
              <a:rPr lang="en-AU" i="1" dirty="0"/>
              <a:t>The Republic. Trans. </a:t>
            </a:r>
            <a:r>
              <a:rPr lang="en-AU" dirty="0"/>
              <a:t>H.D.P. Lee. </a:t>
            </a:r>
            <a:r>
              <a:rPr lang="en-AU" dirty="0" err="1"/>
              <a:t>Harmondsworth</a:t>
            </a:r>
            <a:r>
              <a:rPr lang="en-AU" dirty="0"/>
              <a:t>, </a:t>
            </a:r>
            <a:r>
              <a:rPr lang="en-AU" dirty="0" err="1"/>
              <a:t>Mddx</a:t>
            </a:r>
            <a:r>
              <a:rPr lang="en-AU" dirty="0"/>
              <a:t>: Penguin Books (ss514a–520a). </a:t>
            </a:r>
          </a:p>
          <a:p>
            <a:endParaRPr lang="en-AU" dirty="0"/>
          </a:p>
          <a:p>
            <a:r>
              <a:rPr lang="en-AU" dirty="0"/>
              <a:t>The Cave: An adaptation of Plato’s Allegory in Clay</a:t>
            </a:r>
          </a:p>
          <a:p>
            <a:r>
              <a:rPr lang="en-AU" dirty="0"/>
              <a:t>Accessed March 8, 2018.] </a:t>
            </a:r>
            <a:r>
              <a:rPr lang="en-AU" dirty="0">
                <a:hlinkClick r:id="rId4"/>
              </a:rPr>
              <a:t>https://www.youtube.com/watch?v=69F7GhASOdM&amp;t=6s</a:t>
            </a:r>
            <a:r>
              <a:rPr lang="en-AU" dirty="0"/>
              <a:t> </a:t>
            </a:r>
          </a:p>
          <a:p>
            <a:endParaRPr lang="en-AU" dirty="0"/>
          </a:p>
          <a:p>
            <a:endParaRPr lang="en-AU" dirty="0"/>
          </a:p>
          <a:p>
            <a:endParaRPr lang="en-AU" dirty="0"/>
          </a:p>
          <a:p>
            <a:endParaRPr lang="en-AU" dirty="0" smtClean="0"/>
          </a:p>
          <a:p>
            <a:endParaRPr lang="en-AU" dirty="0" smtClean="0"/>
          </a:p>
        </p:txBody>
      </p:sp>
    </p:spTree>
    <p:extLst>
      <p:ext uri="{BB962C8B-B14F-4D97-AF65-F5344CB8AC3E}">
        <p14:creationId xmlns:p14="http://schemas.microsoft.com/office/powerpoint/2010/main" val="365712180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SP Powerpoint.potx" id="{00C5504F-0846-4785-9E6D-E66C91DAB5D2}" vid="{71F861CC-5C4E-41E5-ABF2-59154C4598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GRASP Powerpoint</Template>
  <TotalTime>2147</TotalTime>
  <Words>2065</Words>
  <Application>Microsoft Office PowerPoint</Application>
  <PresentationFormat>Widescreen</PresentationFormat>
  <Paragraphs>546</Paragraphs>
  <Slides>24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SansaSoft Pro Normal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Curtin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Seats</dc:creator>
  <cp:lastModifiedBy>Gladius David Kulothungan</cp:lastModifiedBy>
  <cp:revision>142</cp:revision>
  <cp:lastPrinted>2018-03-12T08:01:28Z</cp:lastPrinted>
  <dcterms:created xsi:type="dcterms:W3CDTF">2018-03-05T03:30:10Z</dcterms:created>
  <dcterms:modified xsi:type="dcterms:W3CDTF">2019-02-18T09:26:47Z</dcterms:modified>
</cp:coreProperties>
</file>