
<file path=[Content_Types].xml><?xml version="1.0" encoding="utf-8"?>
<Types xmlns="http://schemas.openxmlformats.org/package/2006/content-types">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A9DA006E-79E8-4E34-8B32-B09FC7E7F3A0}">
  <a:tblStyle styleId="{A9DA006E-79E8-4E34-8B32-B09FC7E7F3A0}"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18" d="100"/>
          <a:sy n="118" d="100"/>
        </p:scale>
        <p:origin x="-276" y="1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95773309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2" name="Google Shape;92;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a:solidFill>
                  <a:schemeClr val="dk1"/>
                </a:solidFill>
                <a:latin typeface="Calibri"/>
                <a:ea typeface="Calibri"/>
                <a:cs typeface="Calibri"/>
                <a:sym typeface="Calibri"/>
              </a:rPr>
              <a:t>Entrepreneurship is probably the hardest form of business where there is no guarantee for profit from the functions but the entrepreneur takes on all the financial risks associated with it. According to Merriam-Webster, an entrepreneur is the person who flinches a business from the scratch, taking on all the risks to meet a goal. Sometimes, that goal can be financial oriented. Also, the goal can be the benefit of human civilisation. Dr Muhammad Yunus is one of the most famous entrepreneurs in the world that led him to win a Nobel Peace Prize in 2006. In this assignment, we are going to describe the marvellous initiatives taken by the Peace Prize winner and see how his entrepreneurship has changed the life of many people. </a:t>
            </a:r>
            <a:endParaRPr/>
          </a:p>
          <a:p>
            <a:pPr marL="0" lvl="0" indent="0" algn="l" rtl="0">
              <a:spcBef>
                <a:spcPts val="0"/>
              </a:spcBef>
              <a:spcAft>
                <a:spcPts val="0"/>
              </a:spcAft>
              <a:buNone/>
            </a:pPr>
            <a:endParaRPr/>
          </a:p>
        </p:txBody>
      </p:sp>
      <p:sp>
        <p:nvSpPr>
          <p:cNvPr id="93" name="Google Shape;93;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9" name="Google Shape;9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6" name="Google Shape;106;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3" name="Google Shape;113;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0" name="Google Shape;120;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7" name="Google Shape;127;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0" name="Google Shape;140;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6" name="Google Shape;14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2" name="Google Shape;152;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8" name="Google Shape;158;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4" name="Google Shape;164;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
        <p:cNvGrpSpPr/>
        <p:nvPr/>
      </p:nvGrpSpPr>
      <p:grpSpPr>
        <a:xfrm>
          <a:off x="0" y="0"/>
          <a:ext cx="0" cy="0"/>
          <a:chOff x="0" y="0"/>
          <a:chExt cx="0" cy="0"/>
        </a:xfrm>
      </p:grpSpPr>
      <p:sp>
        <p:nvSpPr>
          <p:cNvPr id="175" name="Google Shape;175;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6" name="Google Shape;176;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2" name="Google Shape;182;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5"/>
        <p:cNvGrpSpPr/>
        <p:nvPr/>
      </p:nvGrpSpPr>
      <p:grpSpPr>
        <a:xfrm>
          <a:off x="0" y="0"/>
          <a:ext cx="0" cy="0"/>
          <a:chOff x="0" y="0"/>
          <a:chExt cx="0" cy="0"/>
        </a:xfrm>
      </p:grpSpPr>
      <p:sp>
        <p:nvSpPr>
          <p:cNvPr id="16" name="Google Shape;16;p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5"/>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5"/>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6"/>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6"/>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6"/>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6"/>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6"/>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9"/>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9"/>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0"/>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8" name="Google Shape;68;p10"/>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1"/>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7"/>
        <p:cNvGrpSpPr/>
        <p:nvPr/>
      </p:nvGrpSpPr>
      <p:grpSpPr>
        <a:xfrm>
          <a:off x="0" y="0"/>
          <a:ext cx="0" cy="0"/>
          <a:chOff x="0" y="0"/>
          <a:chExt cx="0" cy="0"/>
        </a:xfrm>
      </p:grpSpPr>
      <p:sp>
        <p:nvSpPr>
          <p:cNvPr id="88" name="Google Shape;88;p13"/>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Autofit/>
          </a:bodyPr>
          <a:lstStyle/>
          <a:p>
            <a:pPr marL="0" lvl="0" indent="0" algn="ctr" rtl="0">
              <a:lnSpc>
                <a:spcPct val="90000"/>
              </a:lnSpc>
              <a:spcBef>
                <a:spcPts val="0"/>
              </a:spcBef>
              <a:spcAft>
                <a:spcPts val="0"/>
              </a:spcAft>
              <a:buClr>
                <a:schemeClr val="dk1"/>
              </a:buClr>
              <a:buSzPts val="6000"/>
              <a:buFont typeface="Calibri"/>
              <a:buNone/>
            </a:pPr>
            <a:r>
              <a:rPr lang="en-GB" b="1" dirty="0"/>
              <a:t>Entrepreneurship</a:t>
            </a:r>
            <a:r>
              <a:rPr lang="en-GB" dirty="0"/>
              <a:t/>
            </a:r>
            <a:br>
              <a:rPr lang="en-GB" dirty="0"/>
            </a:br>
            <a:endParaRPr dirty="0"/>
          </a:p>
        </p:txBody>
      </p:sp>
      <p:sp>
        <p:nvSpPr>
          <p:cNvPr id="89" name="Google Shape;89;p13"/>
          <p:cNvSpPr txBox="1">
            <a:spLocks noGrp="1"/>
          </p:cNvSpPr>
          <p:nvPr>
            <p:ph type="subTitle" idx="1"/>
          </p:nvPr>
        </p:nvSpPr>
        <p:spPr>
          <a:xfrm>
            <a:off x="1524000" y="3602038"/>
            <a:ext cx="9144000" cy="2491258"/>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Clr>
                <a:schemeClr val="dk1"/>
              </a:buClr>
              <a:buSzPts val="2400"/>
              <a:buNone/>
            </a:pPr>
            <a:r>
              <a:rPr lang="en-GB" dirty="0"/>
              <a:t>Module Code: </a:t>
            </a:r>
            <a:r>
              <a:rPr lang="en-GB" dirty="0" smtClean="0"/>
              <a:t>M6X01926</a:t>
            </a:r>
          </a:p>
          <a:p>
            <a:pPr marL="0" lvl="0" indent="0" algn="ctr" rtl="0">
              <a:lnSpc>
                <a:spcPct val="90000"/>
              </a:lnSpc>
              <a:spcBef>
                <a:spcPts val="0"/>
              </a:spcBef>
              <a:spcAft>
                <a:spcPts val="0"/>
              </a:spcAft>
              <a:buClr>
                <a:schemeClr val="dk1"/>
              </a:buClr>
              <a:buSzPts val="2400"/>
              <a:buNone/>
            </a:pPr>
            <a:endParaRPr lang="en-GB" dirty="0" smtClean="0"/>
          </a:p>
          <a:p>
            <a:pPr marL="0" lvl="0" indent="0" algn="ctr" rtl="0">
              <a:lnSpc>
                <a:spcPct val="90000"/>
              </a:lnSpc>
              <a:spcBef>
                <a:spcPts val="0"/>
              </a:spcBef>
              <a:spcAft>
                <a:spcPts val="0"/>
              </a:spcAft>
              <a:buClr>
                <a:schemeClr val="dk1"/>
              </a:buClr>
              <a:buSzPts val="2400"/>
              <a:buNone/>
            </a:pPr>
            <a:r>
              <a:rPr lang="en-GB" dirty="0" err="1" smtClean="0"/>
              <a:t>Nozmul</a:t>
            </a:r>
            <a:r>
              <a:rPr lang="en-GB" dirty="0" smtClean="0"/>
              <a:t> Huda</a:t>
            </a:r>
          </a:p>
          <a:p>
            <a:pPr marL="0" lvl="0" indent="0" algn="ctr" rtl="0">
              <a:lnSpc>
                <a:spcPct val="90000"/>
              </a:lnSpc>
              <a:spcBef>
                <a:spcPts val="0"/>
              </a:spcBef>
              <a:spcAft>
                <a:spcPts val="0"/>
              </a:spcAft>
              <a:buClr>
                <a:schemeClr val="dk1"/>
              </a:buClr>
              <a:buSzPts val="2400"/>
              <a:buNone/>
            </a:pPr>
            <a:r>
              <a:rPr lang="en-GB" dirty="0" smtClean="0"/>
              <a:t>Student ID: 1705289</a:t>
            </a:r>
          </a:p>
          <a:p>
            <a:pPr marL="0" lvl="0" indent="0" algn="ctr" rtl="0">
              <a:lnSpc>
                <a:spcPct val="90000"/>
              </a:lnSpc>
              <a:spcBef>
                <a:spcPts val="0"/>
              </a:spcBef>
              <a:spcAft>
                <a:spcPts val="0"/>
              </a:spcAft>
              <a:buClr>
                <a:schemeClr val="dk1"/>
              </a:buClr>
              <a:buSzPts val="2400"/>
              <a:buNone/>
            </a:pPr>
            <a:r>
              <a:rPr lang="en-GB" dirty="0" smtClean="0"/>
              <a:t>UWTSD</a:t>
            </a:r>
            <a:endParaRPr dirty="0"/>
          </a:p>
          <a:p>
            <a:pPr marL="0" lvl="0" indent="0" algn="ctr" rtl="0">
              <a:lnSpc>
                <a:spcPct val="90000"/>
              </a:lnSpc>
              <a:spcBef>
                <a:spcPts val="1000"/>
              </a:spcBef>
              <a:spcAft>
                <a:spcPts val="0"/>
              </a:spcAft>
              <a:buClr>
                <a:schemeClr val="dk1"/>
              </a:buClr>
              <a:buSzPts val="2400"/>
              <a:buNone/>
            </a:pPr>
            <a:endParaRP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4400"/>
              <a:buFont typeface="Calibri"/>
              <a:buNone/>
            </a:pPr>
            <a:r>
              <a:rPr lang="en-GB"/>
              <a:t>Introduction </a:t>
            </a:r>
            <a:endParaRPr/>
          </a:p>
        </p:txBody>
      </p:sp>
      <p:sp>
        <p:nvSpPr>
          <p:cNvPr id="96" name="Google Shape;96;p14"/>
          <p:cNvSpPr txBox="1">
            <a:spLocks noGrp="1"/>
          </p:cNvSpPr>
          <p:nvPr>
            <p:ph type="body" idx="1"/>
          </p:nvPr>
        </p:nvSpPr>
        <p:spPr>
          <a:xfrm>
            <a:off x="838200" y="1825625"/>
            <a:ext cx="10515600" cy="4667250"/>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Clr>
                <a:schemeClr val="dk1"/>
              </a:buClr>
              <a:buSzPts val="2800"/>
              <a:buNone/>
            </a:pPr>
            <a:r>
              <a:rPr lang="en-GB"/>
              <a:t>Entrepreneurship is probably the hardest form of business where there is no guarantee for profit from the functions but the entrepreneur takes on all the financial risks associated with it. According to Merriam-Webster, an entrepreneur is the person who flinches a business from the scratch, taking on all the risks to meet a goal. Sometimes, that goal can be financial oriented. Also, the goal can be the benefit of human civilisation. Dr Muhammad Yunus is one of the most famous entrepreneurs in the world that led him to win a Nobel Peace Prize in 2006. In this assignment, we are going to describe the marvellous initiatives taken by the Peace Prize winner and see how his entrepreneurship has changed the life of many people. </a:t>
            </a:r>
            <a:endParaRPr/>
          </a:p>
          <a:p>
            <a:pPr marL="0" lvl="0" indent="0" algn="just" rtl="0">
              <a:lnSpc>
                <a:spcPct val="90000"/>
              </a:lnSpc>
              <a:spcBef>
                <a:spcPts val="1000"/>
              </a:spcBef>
              <a:spcAft>
                <a:spcPts val="0"/>
              </a:spcAft>
              <a:buClr>
                <a:schemeClr val="dk1"/>
              </a:buClr>
              <a:buSzPts val="2800"/>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sp>
        <p:nvSpPr>
          <p:cNvPr id="101" name="Google Shape;101;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4400"/>
              <a:buFont typeface="Calibri"/>
              <a:buNone/>
            </a:pPr>
            <a:r>
              <a:rPr lang="en-GB"/>
              <a:t>About Dr Muhammad Yunus</a:t>
            </a:r>
            <a:endParaRPr/>
          </a:p>
        </p:txBody>
      </p:sp>
      <p:sp>
        <p:nvSpPr>
          <p:cNvPr id="102" name="Google Shape;102;p15"/>
          <p:cNvSpPr txBox="1">
            <a:spLocks noGrp="1"/>
          </p:cNvSpPr>
          <p:nvPr>
            <p:ph type="body" idx="1"/>
          </p:nvPr>
        </p:nvSpPr>
        <p:spPr>
          <a:xfrm>
            <a:off x="0" y="1690688"/>
            <a:ext cx="8572500" cy="4984432"/>
          </a:xfrm>
          <a:prstGeom prst="rect">
            <a:avLst/>
          </a:prstGeom>
          <a:noFill/>
          <a:ln>
            <a:noFill/>
          </a:ln>
        </p:spPr>
        <p:txBody>
          <a:bodyPr spcFirstLastPara="1" wrap="square" lIns="91425" tIns="45700" rIns="91425" bIns="45700" anchor="t" anchorCtr="0">
            <a:noAutofit/>
          </a:bodyPr>
          <a:lstStyle/>
          <a:p>
            <a:pPr marL="228600" lvl="0" indent="-228600" algn="just" rtl="0">
              <a:lnSpc>
                <a:spcPct val="80000"/>
              </a:lnSpc>
              <a:spcBef>
                <a:spcPts val="0"/>
              </a:spcBef>
              <a:spcAft>
                <a:spcPts val="0"/>
              </a:spcAft>
              <a:buClr>
                <a:schemeClr val="dk1"/>
              </a:buClr>
              <a:buSzPts val="2800"/>
              <a:buChar char="•"/>
            </a:pPr>
            <a:r>
              <a:rPr lang="en-GB"/>
              <a:t>Dr Muhammad Yunus is altogether a social entrepreneur, an economist, a banker and a leader</a:t>
            </a:r>
            <a:endParaRPr/>
          </a:p>
          <a:p>
            <a:pPr marL="228600" lvl="0" indent="-228600" algn="just" rtl="0">
              <a:lnSpc>
                <a:spcPct val="80000"/>
              </a:lnSpc>
              <a:spcBef>
                <a:spcPts val="1000"/>
              </a:spcBef>
              <a:spcAft>
                <a:spcPts val="0"/>
              </a:spcAft>
              <a:buClr>
                <a:schemeClr val="dk1"/>
              </a:buClr>
              <a:buSzPts val="2800"/>
              <a:buChar char="•"/>
            </a:pPr>
            <a:r>
              <a:rPr lang="en-GB"/>
              <a:t>He is the founder od ‘Grameen Bank’.</a:t>
            </a:r>
            <a:endParaRPr/>
          </a:p>
          <a:p>
            <a:pPr marL="228600" lvl="0" indent="-228600" algn="just" rtl="0">
              <a:lnSpc>
                <a:spcPct val="80000"/>
              </a:lnSpc>
              <a:spcBef>
                <a:spcPts val="1000"/>
              </a:spcBef>
              <a:spcAft>
                <a:spcPts val="0"/>
              </a:spcAft>
              <a:buClr>
                <a:schemeClr val="dk1"/>
              </a:buClr>
              <a:buSzPts val="2800"/>
              <a:buChar char="•"/>
            </a:pPr>
            <a:r>
              <a:rPr lang="en-GB"/>
              <a:t>With the establishment of this bank, he introduced the concept of Microcredit and Microfinance to the poor people who could not establish their businesses, firms, livelihood and so on because of not being eligible for old-style bank loans.</a:t>
            </a:r>
            <a:endParaRPr/>
          </a:p>
          <a:p>
            <a:pPr marL="228600" lvl="0" indent="-228600" algn="just" rtl="0">
              <a:lnSpc>
                <a:spcPct val="80000"/>
              </a:lnSpc>
              <a:spcBef>
                <a:spcPts val="1000"/>
              </a:spcBef>
              <a:spcAft>
                <a:spcPts val="0"/>
              </a:spcAft>
              <a:buClr>
                <a:schemeClr val="dk1"/>
              </a:buClr>
              <a:buSzPts val="2800"/>
              <a:buChar char="•"/>
            </a:pPr>
            <a:r>
              <a:rPr lang="en-GB"/>
              <a:t>Because of his contribution for the development of these people, he along with Grameen Banks were awarded with the Nobel Prize in Peace segment in the year of 2006. </a:t>
            </a:r>
            <a:endParaRPr/>
          </a:p>
        </p:txBody>
      </p:sp>
      <p:pic>
        <p:nvPicPr>
          <p:cNvPr id="103" name="Google Shape;103;p15" descr="Image result for dr muhammad yunus"/>
          <p:cNvPicPr preferRelativeResize="0"/>
          <p:nvPr/>
        </p:nvPicPr>
        <p:blipFill rotWithShape="1">
          <a:blip r:embed="rId3">
            <a:alphaModFix/>
          </a:blip>
          <a:srcRect/>
          <a:stretch/>
        </p:blipFill>
        <p:spPr>
          <a:xfrm>
            <a:off x="8572500" y="1324928"/>
            <a:ext cx="3414106" cy="498443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sp>
        <p:nvSpPr>
          <p:cNvPr id="108" name="Google Shape;108;p16"/>
          <p:cNvSpPr txBox="1">
            <a:spLocks noGrp="1"/>
          </p:cNvSpPr>
          <p:nvPr>
            <p:ph type="title"/>
          </p:nvPr>
        </p:nvSpPr>
        <p:spPr>
          <a:xfrm>
            <a:off x="0" y="-149543"/>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4400"/>
              <a:buFont typeface="Calibri"/>
              <a:buNone/>
            </a:pPr>
            <a:r>
              <a:rPr lang="en-GB"/>
              <a:t>About Dr Muhammad Yunus</a:t>
            </a:r>
            <a:endParaRPr/>
          </a:p>
        </p:txBody>
      </p:sp>
      <p:sp>
        <p:nvSpPr>
          <p:cNvPr id="109" name="Google Shape;109;p16"/>
          <p:cNvSpPr txBox="1">
            <a:spLocks noGrp="1"/>
          </p:cNvSpPr>
          <p:nvPr>
            <p:ph type="body" idx="1"/>
          </p:nvPr>
        </p:nvSpPr>
        <p:spPr>
          <a:xfrm>
            <a:off x="874395" y="4593908"/>
            <a:ext cx="10980420" cy="4984432"/>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Clr>
                <a:schemeClr val="dk1"/>
              </a:buClr>
              <a:buSzPts val="2800"/>
              <a:buNone/>
            </a:pPr>
            <a:r>
              <a:rPr lang="en-GB"/>
              <a:t>He was a leader for all the people he dreamed to lead and his practices were appreciated not only in Bangladesh but all over the globe (Yunus, 2007). Because providing loans to the poor people without having any kind of bindings and security was a tough idea for many. He took the initiative to help people stand from poverty. </a:t>
            </a:r>
            <a:endParaRPr/>
          </a:p>
          <a:p>
            <a:pPr marL="0" lvl="0" indent="0" algn="just" rtl="0">
              <a:lnSpc>
                <a:spcPct val="90000"/>
              </a:lnSpc>
              <a:spcBef>
                <a:spcPts val="1000"/>
              </a:spcBef>
              <a:spcAft>
                <a:spcPts val="0"/>
              </a:spcAft>
              <a:buClr>
                <a:schemeClr val="dk1"/>
              </a:buClr>
              <a:buSzPts val="2800"/>
              <a:buNone/>
            </a:pPr>
            <a:endParaRPr/>
          </a:p>
        </p:txBody>
      </p:sp>
      <p:pic>
        <p:nvPicPr>
          <p:cNvPr id="110" name="Google Shape;110;p16" descr="Image result for dr muhammad yunus"/>
          <p:cNvPicPr preferRelativeResize="0"/>
          <p:nvPr/>
        </p:nvPicPr>
        <p:blipFill rotWithShape="1">
          <a:blip r:embed="rId3">
            <a:alphaModFix/>
          </a:blip>
          <a:srcRect/>
          <a:stretch/>
        </p:blipFill>
        <p:spPr>
          <a:xfrm>
            <a:off x="2579370" y="1176020"/>
            <a:ext cx="7570470" cy="319024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17"/>
          <p:cNvSpPr txBox="1">
            <a:spLocks noGrp="1"/>
          </p:cNvSpPr>
          <p:nvPr>
            <p:ph type="title"/>
          </p:nvPr>
        </p:nvSpPr>
        <p:spPr>
          <a:xfrm>
            <a:off x="0" y="-114142"/>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4400"/>
              <a:buFont typeface="Calibri"/>
              <a:buNone/>
            </a:pPr>
            <a:r>
              <a:rPr lang="en-GB"/>
              <a:t>About Grameen Bank </a:t>
            </a:r>
            <a:endParaRPr/>
          </a:p>
        </p:txBody>
      </p:sp>
      <p:sp>
        <p:nvSpPr>
          <p:cNvPr id="116" name="Google Shape;116;p17"/>
          <p:cNvSpPr txBox="1">
            <a:spLocks noGrp="1"/>
          </p:cNvSpPr>
          <p:nvPr>
            <p:ph type="body" idx="1"/>
          </p:nvPr>
        </p:nvSpPr>
        <p:spPr>
          <a:xfrm>
            <a:off x="0" y="1324928"/>
            <a:ext cx="8343900" cy="5533072"/>
          </a:xfrm>
          <a:prstGeom prst="rect">
            <a:avLst/>
          </a:prstGeom>
          <a:noFill/>
          <a:ln>
            <a:noFill/>
          </a:ln>
        </p:spPr>
        <p:txBody>
          <a:bodyPr spcFirstLastPara="1" wrap="square" lIns="91425" tIns="45700" rIns="91425" bIns="45700" anchor="t" anchorCtr="0">
            <a:noAutofit/>
          </a:bodyPr>
          <a:lstStyle/>
          <a:p>
            <a:pPr marL="228600" lvl="0" indent="-228600" algn="just" rtl="0">
              <a:lnSpc>
                <a:spcPct val="90000"/>
              </a:lnSpc>
              <a:spcBef>
                <a:spcPts val="0"/>
              </a:spcBef>
              <a:spcAft>
                <a:spcPts val="0"/>
              </a:spcAft>
              <a:buClr>
                <a:schemeClr val="dk1"/>
              </a:buClr>
              <a:buSzPts val="2800"/>
              <a:buChar char="•"/>
            </a:pPr>
            <a:r>
              <a:rPr lang="en-GB"/>
              <a:t>Grameen Bank is said to be the bank for the poor</a:t>
            </a:r>
            <a:endParaRPr/>
          </a:p>
          <a:p>
            <a:pPr marL="228600" lvl="0" indent="-228600" algn="just" rtl="0">
              <a:lnSpc>
                <a:spcPct val="90000"/>
              </a:lnSpc>
              <a:spcBef>
                <a:spcPts val="1000"/>
              </a:spcBef>
              <a:spcAft>
                <a:spcPts val="0"/>
              </a:spcAft>
              <a:buClr>
                <a:schemeClr val="dk1"/>
              </a:buClr>
              <a:buSzPts val="2800"/>
              <a:buChar char="•"/>
            </a:pPr>
            <a:r>
              <a:rPr lang="en-GB"/>
              <a:t>It is microfinance-based organisation where small loans are provided to the people who cannot take the usual bank loans without any kind of security or bindings. With the establishment of this bank, he introduced the concept of Microcredit and Microfinance to the poor people who could not establish their businesses, firms, livelihood and so on because of not being eligible for old-style bank loans.</a:t>
            </a:r>
            <a:endParaRPr/>
          </a:p>
          <a:p>
            <a:pPr marL="228600" lvl="0" indent="-228600" algn="just" rtl="0">
              <a:lnSpc>
                <a:spcPct val="90000"/>
              </a:lnSpc>
              <a:spcBef>
                <a:spcPts val="1000"/>
              </a:spcBef>
              <a:spcAft>
                <a:spcPts val="0"/>
              </a:spcAft>
              <a:buClr>
                <a:schemeClr val="dk1"/>
              </a:buClr>
              <a:buSzPts val="2800"/>
              <a:buChar char="•"/>
            </a:pPr>
            <a:r>
              <a:rPr lang="en-GB"/>
              <a:t>Currently the organisation has 2568 branches all over Bangladesh</a:t>
            </a:r>
            <a:endParaRPr/>
          </a:p>
        </p:txBody>
      </p:sp>
      <p:pic>
        <p:nvPicPr>
          <p:cNvPr id="117" name="Google Shape;117;p17" descr="Image result for grameen bank"/>
          <p:cNvPicPr preferRelativeResize="0"/>
          <p:nvPr/>
        </p:nvPicPr>
        <p:blipFill rotWithShape="1">
          <a:blip r:embed="rId3">
            <a:alphaModFix/>
          </a:blip>
          <a:srcRect/>
          <a:stretch/>
        </p:blipFill>
        <p:spPr>
          <a:xfrm>
            <a:off x="8343900" y="662463"/>
            <a:ext cx="3688715" cy="553307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8"/>
          <p:cNvSpPr txBox="1">
            <a:spLocks noGrp="1"/>
          </p:cNvSpPr>
          <p:nvPr>
            <p:ph type="title"/>
          </p:nvPr>
        </p:nvSpPr>
        <p:spPr>
          <a:xfrm>
            <a:off x="0" y="-114142"/>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rgbClr val="002060"/>
              </a:buClr>
              <a:buSzPts val="4400"/>
              <a:buFont typeface="Calibri"/>
              <a:buNone/>
            </a:pPr>
            <a:r>
              <a:rPr lang="en-GB">
                <a:solidFill>
                  <a:srgbClr val="002060"/>
                </a:solidFill>
              </a:rPr>
              <a:t>About Grameen Bank </a:t>
            </a:r>
            <a:endParaRPr/>
          </a:p>
        </p:txBody>
      </p:sp>
      <p:sp>
        <p:nvSpPr>
          <p:cNvPr id="123" name="Google Shape;123;p18"/>
          <p:cNvSpPr txBox="1">
            <a:spLocks noGrp="1"/>
          </p:cNvSpPr>
          <p:nvPr>
            <p:ph type="body" idx="1"/>
          </p:nvPr>
        </p:nvSpPr>
        <p:spPr>
          <a:xfrm>
            <a:off x="0" y="1324928"/>
            <a:ext cx="8343900" cy="5533072"/>
          </a:xfrm>
          <a:prstGeom prst="rect">
            <a:avLst/>
          </a:prstGeom>
          <a:noFill/>
          <a:ln>
            <a:noFill/>
          </a:ln>
        </p:spPr>
        <p:txBody>
          <a:bodyPr spcFirstLastPara="1" wrap="square" lIns="91425" tIns="45700" rIns="91425" bIns="45700" anchor="t" anchorCtr="0">
            <a:noAutofit/>
          </a:bodyPr>
          <a:lstStyle/>
          <a:p>
            <a:pPr marL="228600" lvl="0" indent="-228600" algn="just" rtl="0">
              <a:lnSpc>
                <a:spcPct val="90000"/>
              </a:lnSpc>
              <a:spcBef>
                <a:spcPts val="0"/>
              </a:spcBef>
              <a:spcAft>
                <a:spcPts val="0"/>
              </a:spcAft>
              <a:buClr>
                <a:schemeClr val="dk1"/>
              </a:buClr>
              <a:buSzPts val="2800"/>
              <a:buChar char="•"/>
            </a:pPr>
            <a:r>
              <a:rPr lang="en-GB"/>
              <a:t>Net income of the company around 75.73 Crore Taka (Around $9.00 million) as of late</a:t>
            </a:r>
            <a:endParaRPr/>
          </a:p>
          <a:p>
            <a:pPr marL="228600" lvl="0" indent="-228600" algn="just" rtl="0">
              <a:lnSpc>
                <a:spcPct val="90000"/>
              </a:lnSpc>
              <a:spcBef>
                <a:spcPts val="1000"/>
              </a:spcBef>
              <a:spcAft>
                <a:spcPts val="0"/>
              </a:spcAft>
              <a:buClr>
                <a:schemeClr val="dk1"/>
              </a:buClr>
              <a:buSzPts val="2800"/>
              <a:buChar char="•"/>
            </a:pPr>
            <a:r>
              <a:rPr lang="en-GB"/>
              <a:t>The company has over 20,000 employees working for them. </a:t>
            </a:r>
            <a:endParaRPr/>
          </a:p>
          <a:p>
            <a:pPr marL="228600" lvl="0" indent="-228600" algn="just" rtl="0">
              <a:lnSpc>
                <a:spcPct val="90000"/>
              </a:lnSpc>
              <a:spcBef>
                <a:spcPts val="1000"/>
              </a:spcBef>
              <a:spcAft>
                <a:spcPts val="0"/>
              </a:spcAft>
              <a:buClr>
                <a:schemeClr val="dk1"/>
              </a:buClr>
              <a:buSzPts val="2800"/>
              <a:buChar char="•"/>
            </a:pPr>
            <a:r>
              <a:rPr lang="en-GB"/>
              <a:t>Most development of the bank was done between the years of 2003 to 2008.</a:t>
            </a:r>
            <a:endParaRPr/>
          </a:p>
          <a:p>
            <a:pPr marL="228600" lvl="0" indent="-228600" algn="just" rtl="0">
              <a:lnSpc>
                <a:spcPct val="90000"/>
              </a:lnSpc>
              <a:spcBef>
                <a:spcPts val="1000"/>
              </a:spcBef>
              <a:spcAft>
                <a:spcPts val="0"/>
              </a:spcAft>
              <a:buClr>
                <a:schemeClr val="dk1"/>
              </a:buClr>
              <a:buSzPts val="2800"/>
              <a:buChar char="•"/>
            </a:pPr>
            <a:r>
              <a:rPr lang="en-GB"/>
              <a:t>According to the bank website, Grameen Bank provided small and medium loans to almost 8.5 million people all over the country of Bangladesh and almost 95% of the borrowers are women (Azim, 2019). So, Grameen Bank is not only helping the people to overcome poverty, they are also contributing significantly for women empowerment in Bangladesh. </a:t>
            </a:r>
            <a:endParaRPr/>
          </a:p>
          <a:p>
            <a:pPr marL="228600" lvl="0" indent="-50800" algn="just" rtl="0">
              <a:lnSpc>
                <a:spcPct val="90000"/>
              </a:lnSpc>
              <a:spcBef>
                <a:spcPts val="1000"/>
              </a:spcBef>
              <a:spcAft>
                <a:spcPts val="0"/>
              </a:spcAft>
              <a:buClr>
                <a:schemeClr val="dk1"/>
              </a:buClr>
              <a:buSzPts val="2800"/>
              <a:buNone/>
            </a:pPr>
            <a:endParaRPr/>
          </a:p>
        </p:txBody>
      </p:sp>
      <p:pic>
        <p:nvPicPr>
          <p:cNvPr id="124" name="Google Shape;124;p18" descr="Image result for women empowerment in bangladesh"/>
          <p:cNvPicPr preferRelativeResize="0"/>
          <p:nvPr/>
        </p:nvPicPr>
        <p:blipFill rotWithShape="1">
          <a:blip r:embed="rId3">
            <a:alphaModFix/>
          </a:blip>
          <a:srcRect/>
          <a:stretch/>
        </p:blipFill>
        <p:spPr>
          <a:xfrm>
            <a:off x="8431975" y="1597350"/>
            <a:ext cx="3501950" cy="45029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19"/>
          <p:cNvSpPr txBox="1">
            <a:spLocks noGrp="1"/>
          </p:cNvSpPr>
          <p:nvPr>
            <p:ph type="title"/>
          </p:nvPr>
        </p:nvSpPr>
        <p:spPr>
          <a:xfrm>
            <a:off x="220980" y="1825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4400"/>
              <a:buFont typeface="Calibri"/>
              <a:buNone/>
            </a:pPr>
            <a:r>
              <a:rPr lang="en-GB"/>
              <a:t>What is Micro Finance? </a:t>
            </a:r>
            <a:endParaRPr/>
          </a:p>
        </p:txBody>
      </p:sp>
      <p:sp>
        <p:nvSpPr>
          <p:cNvPr id="130" name="Google Shape;130;p19"/>
          <p:cNvSpPr txBox="1">
            <a:spLocks noGrp="1"/>
          </p:cNvSpPr>
          <p:nvPr>
            <p:ph type="body" idx="1"/>
          </p:nvPr>
        </p:nvSpPr>
        <p:spPr>
          <a:xfrm>
            <a:off x="502920" y="1343818"/>
            <a:ext cx="10850880" cy="5331302"/>
          </a:xfrm>
          <a:prstGeom prst="rect">
            <a:avLst/>
          </a:prstGeom>
          <a:noFill/>
          <a:ln>
            <a:noFill/>
          </a:ln>
        </p:spPr>
        <p:txBody>
          <a:bodyPr spcFirstLastPara="1" wrap="square" lIns="91425" tIns="45700" rIns="91425" bIns="45700" anchor="t" anchorCtr="0">
            <a:noAutofit/>
          </a:bodyPr>
          <a:lstStyle/>
          <a:p>
            <a:pPr marL="228600" lvl="0" indent="-228600" algn="just" rtl="0">
              <a:lnSpc>
                <a:spcPct val="80000"/>
              </a:lnSpc>
              <a:spcBef>
                <a:spcPts val="0"/>
              </a:spcBef>
              <a:spcAft>
                <a:spcPts val="0"/>
              </a:spcAft>
              <a:buClr>
                <a:schemeClr val="dk1"/>
              </a:buClr>
              <a:buSzPts val="2590"/>
              <a:buChar char="•"/>
            </a:pPr>
            <a:r>
              <a:rPr lang="en-GB" sz="2590"/>
              <a:t>Dr Muhammad Yunus and the Grameen Bank has changed the life of millions of people in Bangladesh because they brought the concept of Microfinancing to the poor people. </a:t>
            </a:r>
            <a:endParaRPr/>
          </a:p>
          <a:p>
            <a:pPr marL="228600" lvl="0" indent="-228600" algn="just" rtl="0">
              <a:lnSpc>
                <a:spcPct val="80000"/>
              </a:lnSpc>
              <a:spcBef>
                <a:spcPts val="1000"/>
              </a:spcBef>
              <a:spcAft>
                <a:spcPts val="0"/>
              </a:spcAft>
              <a:buClr>
                <a:schemeClr val="dk1"/>
              </a:buClr>
              <a:buSzPts val="2590"/>
              <a:buChar char="•"/>
            </a:pPr>
            <a:r>
              <a:rPr lang="en-GB" sz="2590"/>
              <a:t>Majority of the people in the country are living in poor condition. Because of the lack of money, they cannot arrange themselves any livelihood. The lack of money and other financial supports disable them to take any kind of financial facilities from the banks. </a:t>
            </a:r>
            <a:endParaRPr/>
          </a:p>
          <a:p>
            <a:pPr marL="228600" lvl="0" indent="-228600" algn="just" rtl="0">
              <a:lnSpc>
                <a:spcPct val="80000"/>
              </a:lnSpc>
              <a:spcBef>
                <a:spcPts val="1000"/>
              </a:spcBef>
              <a:spcAft>
                <a:spcPts val="0"/>
              </a:spcAft>
              <a:buClr>
                <a:schemeClr val="dk1"/>
              </a:buClr>
              <a:buSzPts val="2590"/>
              <a:buChar char="•"/>
            </a:pPr>
            <a:r>
              <a:rPr lang="en-GB" sz="2590"/>
              <a:t>Microfinance is such a service that helps the poor individuals and small businessmen to take small-scale loans. In order to take the loans, the do not have to provide any kind of mortgage. The facility of not having any mortgage has created a revolutionary change in the lifestyle of the people. Because of this unique facility, millions of facilities have got the opportunity to take micro loans to buy livestock, to grow crops, to start up a small-scale business and so on. The micro loan is more well known as micro-credit. </a:t>
            </a:r>
            <a:endParaRPr/>
          </a:p>
          <a:p>
            <a:pPr marL="228600" lvl="0" indent="-64135" algn="just" rtl="0">
              <a:lnSpc>
                <a:spcPct val="80000"/>
              </a:lnSpc>
              <a:spcBef>
                <a:spcPts val="1000"/>
              </a:spcBef>
              <a:spcAft>
                <a:spcPts val="0"/>
              </a:spcAft>
              <a:buClr>
                <a:schemeClr val="dk1"/>
              </a:buClr>
              <a:buSzPts val="2590"/>
              <a:buNone/>
            </a:pPr>
            <a:endParaRPr sz="259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p20"/>
          <p:cNvSpPr txBox="1">
            <a:spLocks noGrp="1"/>
          </p:cNvSpPr>
          <p:nvPr>
            <p:ph type="title"/>
          </p:nvPr>
        </p:nvSpPr>
        <p:spPr>
          <a:xfrm>
            <a:off x="220980" y="1825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4400"/>
              <a:buFont typeface="Calibri"/>
              <a:buNone/>
            </a:pPr>
            <a:r>
              <a:rPr lang="en-GB"/>
              <a:t>What is Micro Finance? </a:t>
            </a:r>
            <a:endParaRPr/>
          </a:p>
        </p:txBody>
      </p:sp>
      <p:pic>
        <p:nvPicPr>
          <p:cNvPr id="136" name="Google Shape;136;p20" descr="Introduction and Background&#10;&#10;Hence microfinance is a broad category of services, which includes micro-credit.&#10;&#10;Savings&#10;&#10;In..."/>
          <p:cNvPicPr preferRelativeResize="0">
            <a:picLocks noGrp="1"/>
          </p:cNvPicPr>
          <p:nvPr>
            <p:ph type="body" idx="1"/>
          </p:nvPr>
        </p:nvPicPr>
        <p:blipFill rotWithShape="1">
          <a:blip r:embed="rId3">
            <a:alphaModFix/>
          </a:blip>
          <a:srcRect t="13350" b="16073"/>
          <a:stretch/>
        </p:blipFill>
        <p:spPr>
          <a:xfrm>
            <a:off x="1638300" y="1253331"/>
            <a:ext cx="8220618" cy="3867309"/>
          </a:xfrm>
          <a:prstGeom prst="rect">
            <a:avLst/>
          </a:prstGeom>
          <a:noFill/>
          <a:ln>
            <a:noFill/>
          </a:ln>
        </p:spPr>
      </p:pic>
      <p:sp>
        <p:nvSpPr>
          <p:cNvPr id="137" name="Google Shape;137;p20"/>
          <p:cNvSpPr/>
          <p:nvPr/>
        </p:nvSpPr>
        <p:spPr>
          <a:xfrm>
            <a:off x="1325880" y="5140385"/>
            <a:ext cx="8845458" cy="1294393"/>
          </a:xfrm>
          <a:prstGeom prst="rect">
            <a:avLst/>
          </a:prstGeom>
          <a:noFill/>
          <a:ln>
            <a:noFill/>
          </a:ln>
        </p:spPr>
        <p:txBody>
          <a:bodyPr spcFirstLastPara="1" wrap="square" lIns="91425" tIns="45700" rIns="91425" bIns="45700" anchor="t" anchorCtr="0">
            <a:noAutofit/>
          </a:bodyPr>
          <a:lstStyle/>
          <a:p>
            <a:pPr marL="0" marR="0" lvl="0" indent="0" algn="just" rtl="0">
              <a:lnSpc>
                <a:spcPct val="150000"/>
              </a:lnSpc>
              <a:spcBef>
                <a:spcPts val="0"/>
              </a:spcBef>
              <a:spcAft>
                <a:spcPts val="0"/>
              </a:spcAft>
              <a:buNone/>
            </a:pPr>
            <a:r>
              <a:rPr lang="en-GB" sz="1800" b="0" i="0" u="none" strike="noStrike" cap="none">
                <a:solidFill>
                  <a:schemeClr val="dk1"/>
                </a:solidFill>
                <a:latin typeface="Times New Roman"/>
                <a:ea typeface="Times New Roman"/>
                <a:cs typeface="Times New Roman"/>
                <a:sym typeface="Times New Roman"/>
              </a:rPr>
              <a:t>The figure shows us various functions of Microfinance. It gives the poor people insurance, give them the unique feature to transfer their funds to dear ones, providing short loans and also give commercial bank opportunity like giving opportunity for savings account. </a:t>
            </a:r>
            <a:endParaRPr sz="1600" b="0" i="0" u="none" strike="noStrike" cap="none">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21"/>
          <p:cNvSpPr txBox="1">
            <a:spLocks noGrp="1"/>
          </p:cNvSpPr>
          <p:nvPr>
            <p:ph type="title"/>
          </p:nvPr>
        </p:nvSpPr>
        <p:spPr>
          <a:xfrm>
            <a:off x="220980" y="-75420"/>
            <a:ext cx="10515600" cy="1325700"/>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4400"/>
              <a:buFont typeface="Calibri"/>
              <a:buNone/>
            </a:pPr>
            <a:r>
              <a:rPr lang="en-GB"/>
              <a:t>Paradigms</a:t>
            </a:r>
            <a:endParaRPr/>
          </a:p>
        </p:txBody>
      </p:sp>
      <p:graphicFrame>
        <p:nvGraphicFramePr>
          <p:cNvPr id="143" name="Google Shape;143;p21"/>
          <p:cNvGraphicFramePr/>
          <p:nvPr/>
        </p:nvGraphicFramePr>
        <p:xfrm>
          <a:off x="1519240" y="1250276"/>
          <a:ext cx="8892550" cy="4967770"/>
        </p:xfrm>
        <a:graphic>
          <a:graphicData uri="http://schemas.openxmlformats.org/drawingml/2006/table">
            <a:tbl>
              <a:tblPr firstRow="1" firstCol="1" bandRow="1">
                <a:noFill/>
                <a:tableStyleId>{A9DA006E-79E8-4E34-8B32-B09FC7E7F3A0}</a:tableStyleId>
              </a:tblPr>
              <a:tblGrid>
                <a:gridCol w="2963550"/>
                <a:gridCol w="2964500"/>
                <a:gridCol w="2964500"/>
              </a:tblGrid>
              <a:tr h="322700">
                <a:tc>
                  <a:txBody>
                    <a:bodyPr/>
                    <a:lstStyle/>
                    <a:p>
                      <a:pPr marL="0" marR="0" lvl="0" indent="0" algn="ctr" rtl="0">
                        <a:lnSpc>
                          <a:spcPct val="150000"/>
                        </a:lnSpc>
                        <a:spcBef>
                          <a:spcPts val="0"/>
                        </a:spcBef>
                        <a:spcAft>
                          <a:spcPts val="0"/>
                        </a:spcAft>
                        <a:buNone/>
                      </a:pPr>
                      <a:r>
                        <a:rPr lang="en-GB" sz="1600" u="none" strike="noStrike" cap="none"/>
                        <a:t>Features</a:t>
                      </a:r>
                      <a:endParaRPr sz="1600" u="none" strike="noStrike" cap="none">
                        <a:latin typeface="Calibri"/>
                        <a:ea typeface="Calibri"/>
                        <a:cs typeface="Calibri"/>
                        <a:sym typeface="Calibri"/>
                      </a:endParaRPr>
                    </a:p>
                  </a:txBody>
                  <a:tcPr marL="68575" marR="68575" marT="0" marB="0"/>
                </a:tc>
                <a:tc>
                  <a:txBody>
                    <a:bodyPr/>
                    <a:lstStyle/>
                    <a:p>
                      <a:pPr marL="0" marR="0" lvl="0" indent="0" algn="ctr" rtl="0">
                        <a:lnSpc>
                          <a:spcPct val="150000"/>
                        </a:lnSpc>
                        <a:spcBef>
                          <a:spcPts val="0"/>
                        </a:spcBef>
                        <a:spcAft>
                          <a:spcPts val="0"/>
                        </a:spcAft>
                        <a:buNone/>
                      </a:pPr>
                      <a:r>
                        <a:rPr lang="en-GB" sz="1600" u="none" strike="noStrike" cap="none"/>
                        <a:t>Old Paradigms</a:t>
                      </a:r>
                      <a:endParaRPr sz="1600" u="none" strike="noStrike" cap="none">
                        <a:latin typeface="Calibri"/>
                        <a:ea typeface="Calibri"/>
                        <a:cs typeface="Calibri"/>
                        <a:sym typeface="Calibri"/>
                      </a:endParaRPr>
                    </a:p>
                  </a:txBody>
                  <a:tcPr marL="68575" marR="68575" marT="0" marB="0"/>
                </a:tc>
                <a:tc>
                  <a:txBody>
                    <a:bodyPr/>
                    <a:lstStyle/>
                    <a:p>
                      <a:pPr marL="0" marR="0" lvl="0" indent="0" algn="ctr" rtl="0">
                        <a:lnSpc>
                          <a:spcPct val="150000"/>
                        </a:lnSpc>
                        <a:spcBef>
                          <a:spcPts val="0"/>
                        </a:spcBef>
                        <a:spcAft>
                          <a:spcPts val="0"/>
                        </a:spcAft>
                        <a:buNone/>
                      </a:pPr>
                      <a:r>
                        <a:rPr lang="en-GB" sz="1600" u="none" strike="noStrike" cap="none"/>
                        <a:t>New Standards</a:t>
                      </a:r>
                      <a:endParaRPr sz="1600" u="none" strike="noStrike" cap="none">
                        <a:latin typeface="Calibri"/>
                        <a:ea typeface="Calibri"/>
                        <a:cs typeface="Calibri"/>
                        <a:sym typeface="Calibri"/>
                      </a:endParaRPr>
                    </a:p>
                  </a:txBody>
                  <a:tcPr marL="68575" marR="68575" marT="0" marB="0"/>
                </a:tc>
              </a:tr>
              <a:tr h="682525">
                <a:tc>
                  <a:txBody>
                    <a:bodyPr/>
                    <a:lstStyle/>
                    <a:p>
                      <a:pPr marL="0" marR="0" lvl="0" indent="0" algn="just" rtl="0">
                        <a:lnSpc>
                          <a:spcPct val="150000"/>
                        </a:lnSpc>
                        <a:spcBef>
                          <a:spcPts val="0"/>
                        </a:spcBef>
                        <a:spcAft>
                          <a:spcPts val="0"/>
                        </a:spcAft>
                        <a:buNone/>
                      </a:pPr>
                      <a:r>
                        <a:rPr lang="en-GB" sz="1600" u="none" strike="noStrike" cap="none"/>
                        <a:t>Defining Problem </a:t>
                      </a:r>
                      <a:endParaRPr sz="1600" u="none" strike="noStrike" cap="none">
                        <a:latin typeface="Calibri"/>
                        <a:ea typeface="Calibri"/>
                        <a:cs typeface="Calibri"/>
                        <a:sym typeface="Calibri"/>
                      </a:endParaRPr>
                    </a:p>
                  </a:txBody>
                  <a:tcPr marL="68575" marR="68575" marT="0" marB="0"/>
                </a:tc>
                <a:tc>
                  <a:txBody>
                    <a:bodyPr/>
                    <a:lstStyle/>
                    <a:p>
                      <a:pPr marL="0" marR="0" lvl="0" indent="0" algn="just" rtl="0">
                        <a:lnSpc>
                          <a:spcPct val="150000"/>
                        </a:lnSpc>
                        <a:spcBef>
                          <a:spcPts val="0"/>
                        </a:spcBef>
                        <a:spcAft>
                          <a:spcPts val="0"/>
                        </a:spcAft>
                        <a:buNone/>
                      </a:pPr>
                      <a:r>
                        <a:rPr lang="en-GB" sz="1600" u="none" strike="noStrike" cap="none"/>
                        <a:t>Market was imperfect</a:t>
                      </a:r>
                      <a:endParaRPr sz="1600" u="none" strike="noStrike" cap="none">
                        <a:latin typeface="Calibri"/>
                        <a:ea typeface="Calibri"/>
                        <a:cs typeface="Calibri"/>
                        <a:sym typeface="Calibri"/>
                      </a:endParaRPr>
                    </a:p>
                  </a:txBody>
                  <a:tcPr marL="68575" marR="68575" marT="0" marB="0"/>
                </a:tc>
                <a:tc>
                  <a:txBody>
                    <a:bodyPr/>
                    <a:lstStyle/>
                    <a:p>
                      <a:pPr marL="0" marR="0" lvl="0" indent="0" algn="just" rtl="0">
                        <a:lnSpc>
                          <a:spcPct val="150000"/>
                        </a:lnSpc>
                        <a:spcBef>
                          <a:spcPts val="0"/>
                        </a:spcBef>
                        <a:spcAft>
                          <a:spcPts val="0"/>
                        </a:spcAft>
                        <a:buNone/>
                      </a:pPr>
                      <a:r>
                        <a:rPr lang="en-GB" sz="1600" u="none" strike="noStrike" cap="none"/>
                        <a:t>The risk is minimal. </a:t>
                      </a:r>
                      <a:endParaRPr/>
                    </a:p>
                    <a:p>
                      <a:pPr marL="0" marR="0" lvl="0" indent="0" algn="just" rtl="0">
                        <a:lnSpc>
                          <a:spcPct val="150000"/>
                        </a:lnSpc>
                        <a:spcBef>
                          <a:spcPts val="0"/>
                        </a:spcBef>
                        <a:spcAft>
                          <a:spcPts val="0"/>
                        </a:spcAft>
                        <a:buNone/>
                      </a:pPr>
                      <a:r>
                        <a:rPr lang="en-GB" sz="1600" u="none" strike="noStrike" cap="none"/>
                        <a:t>The cost is also low. </a:t>
                      </a:r>
                      <a:endParaRPr sz="1600" u="none" strike="noStrike" cap="none">
                        <a:latin typeface="Calibri"/>
                        <a:ea typeface="Calibri"/>
                        <a:cs typeface="Calibri"/>
                        <a:sym typeface="Calibri"/>
                      </a:endParaRPr>
                    </a:p>
                  </a:txBody>
                  <a:tcPr marL="68575" marR="68575" marT="0" marB="0"/>
                </a:tc>
              </a:tr>
              <a:tr h="1042375">
                <a:tc>
                  <a:txBody>
                    <a:bodyPr/>
                    <a:lstStyle/>
                    <a:p>
                      <a:pPr marL="0" marR="0" lvl="0" indent="0" algn="just" rtl="0">
                        <a:lnSpc>
                          <a:spcPct val="150000"/>
                        </a:lnSpc>
                        <a:spcBef>
                          <a:spcPts val="0"/>
                        </a:spcBef>
                        <a:spcAft>
                          <a:spcPts val="0"/>
                        </a:spcAft>
                        <a:buNone/>
                      </a:pPr>
                      <a:r>
                        <a:rPr lang="en-GB" sz="1600" u="none" strike="noStrike" cap="none"/>
                        <a:t>Roles of Financial Institutions</a:t>
                      </a:r>
                      <a:endParaRPr sz="1600" u="none" strike="noStrike" cap="none">
                        <a:latin typeface="Calibri"/>
                        <a:ea typeface="Calibri"/>
                        <a:cs typeface="Calibri"/>
                        <a:sym typeface="Calibri"/>
                      </a:endParaRPr>
                    </a:p>
                  </a:txBody>
                  <a:tcPr marL="68575" marR="68575" marT="0" marB="0"/>
                </a:tc>
                <a:tc>
                  <a:txBody>
                    <a:bodyPr/>
                    <a:lstStyle/>
                    <a:p>
                      <a:pPr marL="0" marR="0" lvl="0" indent="0" algn="just" rtl="0">
                        <a:lnSpc>
                          <a:spcPct val="150000"/>
                        </a:lnSpc>
                        <a:spcBef>
                          <a:spcPts val="0"/>
                        </a:spcBef>
                        <a:spcAft>
                          <a:spcPts val="0"/>
                        </a:spcAft>
                        <a:buNone/>
                      </a:pPr>
                      <a:r>
                        <a:rPr lang="en-GB" sz="1600" u="none" strike="noStrike" cap="none"/>
                        <a:t>Implement the government plans. </a:t>
                      </a:r>
                      <a:endParaRPr/>
                    </a:p>
                    <a:p>
                      <a:pPr marL="0" marR="0" lvl="0" indent="0" algn="just" rtl="0">
                        <a:lnSpc>
                          <a:spcPct val="150000"/>
                        </a:lnSpc>
                        <a:spcBef>
                          <a:spcPts val="0"/>
                        </a:spcBef>
                        <a:spcAft>
                          <a:spcPts val="0"/>
                        </a:spcAft>
                        <a:buNone/>
                      </a:pPr>
                      <a:r>
                        <a:rPr lang="en-GB" sz="1600" u="none" strike="noStrike" cap="none"/>
                        <a:t>Helping the deprived people. </a:t>
                      </a:r>
                      <a:endParaRPr sz="1600" u="none" strike="noStrike" cap="none">
                        <a:latin typeface="Calibri"/>
                        <a:ea typeface="Calibri"/>
                        <a:cs typeface="Calibri"/>
                        <a:sym typeface="Calibri"/>
                      </a:endParaRPr>
                    </a:p>
                  </a:txBody>
                  <a:tcPr marL="68575" marR="68575" marT="0" marB="0"/>
                </a:tc>
                <a:tc>
                  <a:txBody>
                    <a:bodyPr/>
                    <a:lstStyle/>
                    <a:p>
                      <a:pPr marL="0" marR="0" lvl="0" indent="0" algn="just" rtl="0">
                        <a:lnSpc>
                          <a:spcPct val="150000"/>
                        </a:lnSpc>
                        <a:spcBef>
                          <a:spcPts val="0"/>
                        </a:spcBef>
                        <a:spcAft>
                          <a:spcPts val="0"/>
                        </a:spcAft>
                        <a:buNone/>
                      </a:pPr>
                      <a:r>
                        <a:rPr lang="en-GB" sz="1600" u="none" strike="noStrike" cap="none"/>
                        <a:t>Managing their resources in the most effective manner. </a:t>
                      </a:r>
                      <a:endParaRPr sz="1600" u="none" strike="noStrike" cap="none">
                        <a:latin typeface="Calibri"/>
                        <a:ea typeface="Calibri"/>
                        <a:cs typeface="Calibri"/>
                        <a:sym typeface="Calibri"/>
                      </a:endParaRPr>
                    </a:p>
                  </a:txBody>
                  <a:tcPr marL="68575" marR="68575" marT="0" marB="0"/>
                </a:tc>
              </a:tr>
              <a:tr h="682525">
                <a:tc>
                  <a:txBody>
                    <a:bodyPr/>
                    <a:lstStyle/>
                    <a:p>
                      <a:pPr marL="0" marR="0" lvl="0" indent="0" algn="just" rtl="0">
                        <a:lnSpc>
                          <a:spcPct val="150000"/>
                        </a:lnSpc>
                        <a:spcBef>
                          <a:spcPts val="0"/>
                        </a:spcBef>
                        <a:spcAft>
                          <a:spcPts val="0"/>
                        </a:spcAft>
                        <a:buNone/>
                      </a:pPr>
                      <a:r>
                        <a:rPr lang="en-GB" sz="1600" u="none" strike="noStrike" cap="none"/>
                        <a:t>Subsidies </a:t>
                      </a:r>
                      <a:endParaRPr sz="1600" u="none" strike="noStrike" cap="none">
                        <a:latin typeface="Calibri"/>
                        <a:ea typeface="Calibri"/>
                        <a:cs typeface="Calibri"/>
                        <a:sym typeface="Calibri"/>
                      </a:endParaRPr>
                    </a:p>
                  </a:txBody>
                  <a:tcPr marL="68575" marR="68575" marT="0" marB="0"/>
                </a:tc>
                <a:tc>
                  <a:txBody>
                    <a:bodyPr/>
                    <a:lstStyle/>
                    <a:p>
                      <a:pPr marL="0" marR="0" lvl="0" indent="0" algn="just" rtl="0">
                        <a:lnSpc>
                          <a:spcPct val="150000"/>
                        </a:lnSpc>
                        <a:spcBef>
                          <a:spcPts val="0"/>
                        </a:spcBef>
                        <a:spcAft>
                          <a:spcPts val="0"/>
                        </a:spcAft>
                        <a:buNone/>
                      </a:pPr>
                      <a:r>
                        <a:rPr lang="en-GB" sz="1600" u="none" strike="noStrike" cap="none"/>
                        <a:t>Subsidy dependence is created. </a:t>
                      </a:r>
                      <a:endParaRPr sz="1600" u="none" strike="noStrike" cap="none">
                        <a:latin typeface="Calibri"/>
                        <a:ea typeface="Calibri"/>
                        <a:cs typeface="Calibri"/>
                        <a:sym typeface="Calibri"/>
                      </a:endParaRPr>
                    </a:p>
                  </a:txBody>
                  <a:tcPr marL="68575" marR="68575" marT="0" marB="0"/>
                </a:tc>
                <a:tc>
                  <a:txBody>
                    <a:bodyPr/>
                    <a:lstStyle/>
                    <a:p>
                      <a:pPr marL="0" marR="0" lvl="0" indent="0" algn="just" rtl="0">
                        <a:lnSpc>
                          <a:spcPct val="150000"/>
                        </a:lnSpc>
                        <a:spcBef>
                          <a:spcPts val="0"/>
                        </a:spcBef>
                        <a:spcAft>
                          <a:spcPts val="0"/>
                        </a:spcAft>
                        <a:buNone/>
                      </a:pPr>
                      <a:r>
                        <a:rPr lang="en-GB" sz="1600" u="none" strike="noStrike" cap="none"/>
                        <a:t>Creation of new independent financial institutions. </a:t>
                      </a:r>
                      <a:endParaRPr sz="1600" u="none" strike="noStrike" cap="none">
                        <a:latin typeface="Calibri"/>
                        <a:ea typeface="Calibri"/>
                        <a:cs typeface="Calibri"/>
                        <a:sym typeface="Calibri"/>
                      </a:endParaRPr>
                    </a:p>
                  </a:txBody>
                  <a:tcPr marL="68575" marR="68575" marT="0" marB="0"/>
                </a:tc>
              </a:tr>
              <a:tr h="682525">
                <a:tc>
                  <a:txBody>
                    <a:bodyPr/>
                    <a:lstStyle/>
                    <a:p>
                      <a:pPr marL="0" marR="0" lvl="0" indent="0" algn="just" rtl="0">
                        <a:lnSpc>
                          <a:spcPct val="150000"/>
                        </a:lnSpc>
                        <a:spcBef>
                          <a:spcPts val="0"/>
                        </a:spcBef>
                        <a:spcAft>
                          <a:spcPts val="0"/>
                        </a:spcAft>
                        <a:buNone/>
                      </a:pPr>
                      <a:r>
                        <a:rPr lang="en-GB" sz="1600" u="none" strike="noStrike" cap="none"/>
                        <a:t>Sustainability </a:t>
                      </a:r>
                      <a:endParaRPr sz="1600" u="none" strike="noStrike" cap="none">
                        <a:latin typeface="Calibri"/>
                        <a:ea typeface="Calibri"/>
                        <a:cs typeface="Calibri"/>
                        <a:sym typeface="Calibri"/>
                      </a:endParaRPr>
                    </a:p>
                  </a:txBody>
                  <a:tcPr marL="68575" marR="68575" marT="0" marB="0"/>
                </a:tc>
                <a:tc>
                  <a:txBody>
                    <a:bodyPr/>
                    <a:lstStyle/>
                    <a:p>
                      <a:pPr marL="0" marR="0" lvl="0" indent="0" algn="just" rtl="0">
                        <a:lnSpc>
                          <a:spcPct val="150000"/>
                        </a:lnSpc>
                        <a:spcBef>
                          <a:spcPts val="0"/>
                        </a:spcBef>
                        <a:spcAft>
                          <a:spcPts val="0"/>
                        </a:spcAft>
                        <a:buNone/>
                      </a:pPr>
                      <a:r>
                        <a:rPr lang="en-GB" sz="1600" u="none" strike="noStrike" cap="none"/>
                        <a:t>It was ignored before (Azim, 2019). </a:t>
                      </a:r>
                      <a:endParaRPr sz="1600" u="none" strike="noStrike" cap="none">
                        <a:latin typeface="Calibri"/>
                        <a:ea typeface="Calibri"/>
                        <a:cs typeface="Calibri"/>
                        <a:sym typeface="Calibri"/>
                      </a:endParaRPr>
                    </a:p>
                  </a:txBody>
                  <a:tcPr marL="68575" marR="68575" marT="0" marB="0"/>
                </a:tc>
                <a:tc>
                  <a:txBody>
                    <a:bodyPr/>
                    <a:lstStyle/>
                    <a:p>
                      <a:pPr marL="0" marR="0" lvl="0" indent="0" algn="just" rtl="0">
                        <a:lnSpc>
                          <a:spcPct val="150000"/>
                        </a:lnSpc>
                        <a:spcBef>
                          <a:spcPts val="0"/>
                        </a:spcBef>
                        <a:spcAft>
                          <a:spcPts val="0"/>
                        </a:spcAft>
                        <a:buNone/>
                      </a:pPr>
                      <a:r>
                        <a:rPr lang="en-GB" sz="1600" u="none" strike="noStrike" cap="none"/>
                        <a:t>It is now a great concern. </a:t>
                      </a:r>
                      <a:endParaRPr sz="1600" u="none" strike="noStrike" cap="none">
                        <a:latin typeface="Calibri"/>
                        <a:ea typeface="Calibri"/>
                        <a:cs typeface="Calibri"/>
                        <a:sym typeface="Calibri"/>
                      </a:endParaRPr>
                    </a:p>
                  </a:txBody>
                  <a:tcPr marL="68575" marR="68575" marT="0" marB="0"/>
                </a:tc>
              </a:tr>
              <a:tr h="1042375">
                <a:tc>
                  <a:txBody>
                    <a:bodyPr/>
                    <a:lstStyle/>
                    <a:p>
                      <a:pPr marL="0" marR="0" lvl="0" indent="0" algn="just" rtl="0">
                        <a:lnSpc>
                          <a:spcPct val="150000"/>
                        </a:lnSpc>
                        <a:spcBef>
                          <a:spcPts val="0"/>
                        </a:spcBef>
                        <a:spcAft>
                          <a:spcPts val="0"/>
                        </a:spcAft>
                        <a:buNone/>
                      </a:pPr>
                      <a:r>
                        <a:rPr lang="en-GB" sz="1600" u="none" strike="noStrike" cap="none"/>
                        <a:t>Assessment</a:t>
                      </a:r>
                      <a:endParaRPr sz="1600" u="none" strike="noStrike" cap="none">
                        <a:latin typeface="Calibri"/>
                        <a:ea typeface="Calibri"/>
                        <a:cs typeface="Calibri"/>
                        <a:sym typeface="Calibri"/>
                      </a:endParaRPr>
                    </a:p>
                  </a:txBody>
                  <a:tcPr marL="68575" marR="68575" marT="0" marB="0"/>
                </a:tc>
                <a:tc>
                  <a:txBody>
                    <a:bodyPr/>
                    <a:lstStyle/>
                    <a:p>
                      <a:pPr marL="0" marR="0" lvl="0" indent="0" algn="just" rtl="0">
                        <a:lnSpc>
                          <a:spcPct val="150000"/>
                        </a:lnSpc>
                        <a:spcBef>
                          <a:spcPts val="0"/>
                        </a:spcBef>
                        <a:spcAft>
                          <a:spcPts val="0"/>
                        </a:spcAft>
                        <a:buNone/>
                      </a:pPr>
                      <a:r>
                        <a:rPr lang="en-GB" sz="1600" u="none" strike="noStrike" cap="none"/>
                        <a:t>Positive changes for the beneficiaries. </a:t>
                      </a:r>
                      <a:endParaRPr sz="1600" u="none" strike="noStrike" cap="none">
                        <a:latin typeface="Calibri"/>
                        <a:ea typeface="Calibri"/>
                        <a:cs typeface="Calibri"/>
                        <a:sym typeface="Calibri"/>
                      </a:endParaRPr>
                    </a:p>
                  </a:txBody>
                  <a:tcPr marL="68575" marR="68575" marT="0" marB="0"/>
                </a:tc>
                <a:tc>
                  <a:txBody>
                    <a:bodyPr/>
                    <a:lstStyle/>
                    <a:p>
                      <a:pPr marL="0" marR="0" lvl="0" indent="0" algn="just" rtl="0">
                        <a:lnSpc>
                          <a:spcPct val="150000"/>
                        </a:lnSpc>
                        <a:spcBef>
                          <a:spcPts val="0"/>
                        </a:spcBef>
                        <a:spcAft>
                          <a:spcPts val="0"/>
                        </a:spcAft>
                        <a:buNone/>
                      </a:pPr>
                      <a:r>
                        <a:rPr lang="en-GB" sz="1600" u="none" strike="noStrike" cap="none"/>
                        <a:t>Improvement of overall functions of the finance services. </a:t>
                      </a:r>
                      <a:endParaRPr sz="1600" u="none" strike="noStrike" cap="none">
                        <a:latin typeface="Calibri"/>
                        <a:ea typeface="Calibri"/>
                        <a:cs typeface="Calibri"/>
                        <a:sym typeface="Calibri"/>
                      </a:endParaRPr>
                    </a:p>
                  </a:txBody>
                  <a:tcPr marL="68575" marR="68575" marT="0" marB="0"/>
                </a:tc>
              </a:tr>
              <a:tr h="322700">
                <a:tc>
                  <a:txBody>
                    <a:bodyPr/>
                    <a:lstStyle/>
                    <a:p>
                      <a:pPr marL="0" marR="0" lvl="0" indent="0" algn="just" rtl="0">
                        <a:lnSpc>
                          <a:spcPct val="150000"/>
                        </a:lnSpc>
                        <a:spcBef>
                          <a:spcPts val="0"/>
                        </a:spcBef>
                        <a:spcAft>
                          <a:spcPts val="0"/>
                        </a:spcAft>
                        <a:buNone/>
                      </a:pPr>
                      <a:r>
                        <a:rPr lang="en-GB" sz="1200" u="none" strike="noStrike" cap="none"/>
                        <a:t> </a:t>
                      </a:r>
                      <a:endParaRPr sz="1100" u="none" strike="noStrike" cap="none">
                        <a:latin typeface="Calibri"/>
                        <a:ea typeface="Calibri"/>
                        <a:cs typeface="Calibri"/>
                        <a:sym typeface="Calibri"/>
                      </a:endParaRPr>
                    </a:p>
                  </a:txBody>
                  <a:tcPr marL="68575" marR="68575" marT="0" marB="0"/>
                </a:tc>
                <a:tc>
                  <a:txBody>
                    <a:bodyPr/>
                    <a:lstStyle/>
                    <a:p>
                      <a:pPr marL="0" marR="0" lvl="0" indent="0" algn="just" rtl="0">
                        <a:lnSpc>
                          <a:spcPct val="150000"/>
                        </a:lnSpc>
                        <a:spcBef>
                          <a:spcPts val="0"/>
                        </a:spcBef>
                        <a:spcAft>
                          <a:spcPts val="0"/>
                        </a:spcAft>
                        <a:buNone/>
                      </a:pPr>
                      <a:r>
                        <a:rPr lang="en-GB" sz="1200" u="none" strike="noStrike" cap="none"/>
                        <a:t> </a:t>
                      </a:r>
                      <a:endParaRPr sz="1100" u="none" strike="noStrike" cap="none">
                        <a:latin typeface="Calibri"/>
                        <a:ea typeface="Calibri"/>
                        <a:cs typeface="Calibri"/>
                        <a:sym typeface="Calibri"/>
                      </a:endParaRPr>
                    </a:p>
                  </a:txBody>
                  <a:tcPr marL="68575" marR="68575" marT="0" marB="0"/>
                </a:tc>
                <a:tc>
                  <a:txBody>
                    <a:bodyPr/>
                    <a:lstStyle/>
                    <a:p>
                      <a:pPr marL="0" marR="0" lvl="0" indent="0" algn="just" rtl="0">
                        <a:lnSpc>
                          <a:spcPct val="150000"/>
                        </a:lnSpc>
                        <a:spcBef>
                          <a:spcPts val="0"/>
                        </a:spcBef>
                        <a:spcAft>
                          <a:spcPts val="0"/>
                        </a:spcAft>
                        <a:buNone/>
                      </a:pPr>
                      <a:r>
                        <a:rPr lang="en-GB" sz="1200" u="none" strike="noStrike" cap="none"/>
                        <a:t> </a:t>
                      </a:r>
                      <a:endParaRPr sz="1100" u="none" strike="noStrike" cap="none">
                        <a:latin typeface="Calibri"/>
                        <a:ea typeface="Calibri"/>
                        <a:cs typeface="Calibri"/>
                        <a:sym typeface="Calibri"/>
                      </a:endParaRPr>
                    </a:p>
                  </a:txBody>
                  <a:tcPr marL="68575" marR="68575"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2"/>
          <p:cNvSpPr txBox="1">
            <a:spLocks noGrp="1"/>
          </p:cNvSpPr>
          <p:nvPr>
            <p:ph type="title"/>
          </p:nvPr>
        </p:nvSpPr>
        <p:spPr>
          <a:xfrm>
            <a:off x="220980" y="1825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4400"/>
              <a:buFont typeface="Calibri"/>
              <a:buNone/>
            </a:pPr>
            <a:r>
              <a:rPr lang="en-GB"/>
              <a:t>Pros and Cons </a:t>
            </a:r>
            <a:endParaRPr/>
          </a:p>
        </p:txBody>
      </p:sp>
      <p:sp>
        <p:nvSpPr>
          <p:cNvPr id="149" name="Google Shape;149;p22"/>
          <p:cNvSpPr txBox="1">
            <a:spLocks noGrp="1"/>
          </p:cNvSpPr>
          <p:nvPr>
            <p:ph type="body" idx="1"/>
          </p:nvPr>
        </p:nvSpPr>
        <p:spPr>
          <a:xfrm>
            <a:off x="838200" y="1120140"/>
            <a:ext cx="10515600" cy="5719605"/>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Clr>
                <a:schemeClr val="dk1"/>
              </a:buClr>
              <a:buSzPts val="2800"/>
              <a:buNone/>
            </a:pPr>
            <a:r>
              <a:rPr lang="en-GB"/>
              <a:t>Microfinance has the following positive implications: </a:t>
            </a:r>
            <a:endParaRPr/>
          </a:p>
          <a:p>
            <a:pPr marL="228600" lvl="0" indent="-228600" algn="just" rtl="0">
              <a:lnSpc>
                <a:spcPct val="90000"/>
              </a:lnSpc>
              <a:spcBef>
                <a:spcPts val="1000"/>
              </a:spcBef>
              <a:spcAft>
                <a:spcPts val="0"/>
              </a:spcAft>
              <a:buClr>
                <a:schemeClr val="dk1"/>
              </a:buClr>
              <a:buSzPts val="2800"/>
              <a:buChar char="•"/>
            </a:pPr>
            <a:r>
              <a:rPr lang="en-GB"/>
              <a:t>People of Bangladesh have been able to eradicate the extreme poverty problem. Because of micro-financing, they have been able to create solution for their hunger (Rahman, 2019). </a:t>
            </a:r>
            <a:endParaRPr/>
          </a:p>
          <a:p>
            <a:pPr marL="228600" lvl="0" indent="-228600" algn="just" rtl="0">
              <a:lnSpc>
                <a:spcPct val="90000"/>
              </a:lnSpc>
              <a:spcBef>
                <a:spcPts val="1000"/>
              </a:spcBef>
              <a:spcAft>
                <a:spcPts val="0"/>
              </a:spcAft>
              <a:buClr>
                <a:schemeClr val="dk1"/>
              </a:buClr>
              <a:buSzPts val="2800"/>
              <a:buChar char="•"/>
            </a:pPr>
            <a:r>
              <a:rPr lang="en-GB"/>
              <a:t>The kids can get access to primary education.</a:t>
            </a:r>
            <a:endParaRPr/>
          </a:p>
          <a:p>
            <a:pPr marL="228600" lvl="0" indent="-228600" algn="just" rtl="0">
              <a:lnSpc>
                <a:spcPct val="90000"/>
              </a:lnSpc>
              <a:spcBef>
                <a:spcPts val="1000"/>
              </a:spcBef>
              <a:spcAft>
                <a:spcPts val="0"/>
              </a:spcAft>
              <a:buClr>
                <a:schemeClr val="dk1"/>
              </a:buClr>
              <a:buSzPts val="2800"/>
              <a:buChar char="•"/>
            </a:pPr>
            <a:r>
              <a:rPr lang="en-GB"/>
              <a:t>Microfinance by Grameen Bank helped the women to stand for themselves. It has a great impact on the woman empowerment. </a:t>
            </a:r>
            <a:endParaRPr/>
          </a:p>
          <a:p>
            <a:pPr marL="228600" lvl="0" indent="-228600" algn="just" rtl="0">
              <a:lnSpc>
                <a:spcPct val="90000"/>
              </a:lnSpc>
              <a:spcBef>
                <a:spcPts val="1000"/>
              </a:spcBef>
              <a:spcAft>
                <a:spcPts val="0"/>
              </a:spcAft>
              <a:buClr>
                <a:schemeClr val="dk1"/>
              </a:buClr>
              <a:buSzPts val="2800"/>
              <a:buChar char="•"/>
            </a:pPr>
            <a:r>
              <a:rPr lang="en-GB"/>
              <a:t>Long term implications include: reduce in the child mortality. Because of the lack of nutrition, millions of children die every year in Bangladesh. But the opportunity of microfinance has contributed in reducing the rate over the years. </a:t>
            </a:r>
            <a:endParaRPr/>
          </a:p>
          <a:p>
            <a:pPr marL="228600" lvl="0" indent="-228600" algn="just" rtl="0">
              <a:lnSpc>
                <a:spcPct val="90000"/>
              </a:lnSpc>
              <a:spcBef>
                <a:spcPts val="1000"/>
              </a:spcBef>
              <a:spcAft>
                <a:spcPts val="0"/>
              </a:spcAft>
              <a:buClr>
                <a:schemeClr val="dk1"/>
              </a:buClr>
              <a:buSzPts val="2800"/>
              <a:buChar char="•"/>
            </a:pPr>
            <a:r>
              <a:rPr lang="en-GB"/>
              <a:t>Also, maternal health is much more improved over the years. </a:t>
            </a:r>
            <a:endParaRPr/>
          </a:p>
          <a:p>
            <a:pPr marL="0" lvl="0" indent="0" algn="just" rtl="0">
              <a:lnSpc>
                <a:spcPct val="90000"/>
              </a:lnSpc>
              <a:spcBef>
                <a:spcPts val="1000"/>
              </a:spcBef>
              <a:spcAft>
                <a:spcPts val="0"/>
              </a:spcAft>
              <a:buClr>
                <a:schemeClr val="dk1"/>
              </a:buClr>
              <a:buSzPts val="2800"/>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23"/>
          <p:cNvSpPr txBox="1">
            <a:spLocks noGrp="1"/>
          </p:cNvSpPr>
          <p:nvPr>
            <p:ph type="title"/>
          </p:nvPr>
        </p:nvSpPr>
        <p:spPr>
          <a:xfrm>
            <a:off x="220980" y="1825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4400"/>
              <a:buFont typeface="Calibri"/>
              <a:buNone/>
            </a:pPr>
            <a:r>
              <a:rPr lang="en-GB"/>
              <a:t>Pros and Cons </a:t>
            </a:r>
            <a:endParaRPr/>
          </a:p>
        </p:txBody>
      </p:sp>
      <p:sp>
        <p:nvSpPr>
          <p:cNvPr id="155" name="Google Shape;155;p23"/>
          <p:cNvSpPr txBox="1">
            <a:spLocks noGrp="1"/>
          </p:cNvSpPr>
          <p:nvPr>
            <p:ph type="body" idx="1"/>
          </p:nvPr>
        </p:nvSpPr>
        <p:spPr>
          <a:xfrm>
            <a:off x="838200" y="1120140"/>
            <a:ext cx="10515600" cy="5719605"/>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Clr>
                <a:schemeClr val="dk1"/>
              </a:buClr>
              <a:buSzPts val="2800"/>
              <a:buNone/>
            </a:pPr>
            <a:r>
              <a:rPr lang="en-GB"/>
              <a:t>Constraints of Microfinance are as follows:</a:t>
            </a:r>
            <a:endParaRPr/>
          </a:p>
          <a:p>
            <a:pPr marL="228600" lvl="0" indent="-228600" algn="just" rtl="0">
              <a:lnSpc>
                <a:spcPct val="90000"/>
              </a:lnSpc>
              <a:spcBef>
                <a:spcPts val="1000"/>
              </a:spcBef>
              <a:spcAft>
                <a:spcPts val="0"/>
              </a:spcAft>
              <a:buClr>
                <a:schemeClr val="dk1"/>
              </a:buClr>
              <a:buSzPts val="2800"/>
              <a:buChar char="•"/>
            </a:pPr>
            <a:r>
              <a:rPr lang="en-GB"/>
              <a:t>Still many people are not properly aware about the functions of microfinance. </a:t>
            </a:r>
            <a:endParaRPr/>
          </a:p>
          <a:p>
            <a:pPr marL="228600" lvl="0" indent="-228600" algn="just" rtl="0">
              <a:lnSpc>
                <a:spcPct val="90000"/>
              </a:lnSpc>
              <a:spcBef>
                <a:spcPts val="1000"/>
              </a:spcBef>
              <a:spcAft>
                <a:spcPts val="0"/>
              </a:spcAft>
              <a:buClr>
                <a:schemeClr val="dk1"/>
              </a:buClr>
              <a:buSzPts val="2800"/>
              <a:buChar char="•"/>
            </a:pPr>
            <a:r>
              <a:rPr lang="en-GB"/>
              <a:t>If a person has multiple loans and borrowings, it can have a negative impact over the financing organisation. As a result, the risk increases leading to unsustainable business model. </a:t>
            </a:r>
            <a:endParaRPr/>
          </a:p>
          <a:p>
            <a:pPr marL="228600" lvl="0" indent="-228600" algn="just" rtl="0">
              <a:lnSpc>
                <a:spcPct val="90000"/>
              </a:lnSpc>
              <a:spcBef>
                <a:spcPts val="1000"/>
              </a:spcBef>
              <a:spcAft>
                <a:spcPts val="0"/>
              </a:spcAft>
              <a:buClr>
                <a:schemeClr val="dk1"/>
              </a:buClr>
              <a:buSzPts val="2800"/>
              <a:buChar char="•"/>
            </a:pPr>
            <a:r>
              <a:rPr lang="en-GB"/>
              <a:t>The rates are also higher than any other traditional banks. It may risk the lives of many people borrowing the money. </a:t>
            </a:r>
            <a:endParaRPr/>
          </a:p>
          <a:p>
            <a:pPr marL="228600" lvl="0" indent="-228600" algn="just" rtl="0">
              <a:lnSpc>
                <a:spcPct val="90000"/>
              </a:lnSpc>
              <a:spcBef>
                <a:spcPts val="1000"/>
              </a:spcBef>
              <a:spcAft>
                <a:spcPts val="0"/>
              </a:spcAft>
              <a:buClr>
                <a:schemeClr val="dk1"/>
              </a:buClr>
              <a:buSzPts val="2800"/>
              <a:buChar char="•"/>
            </a:pPr>
            <a:r>
              <a:rPr lang="en-GB"/>
              <a:t>Also, there are some regularity issues. Microfinance organisations are prone to risks of credit, price risk, risks for liquidity, risk for legal issues and so on. </a:t>
            </a:r>
            <a:endParaRPr/>
          </a:p>
          <a:p>
            <a:pPr marL="0" lvl="0" indent="0" algn="just" rtl="0">
              <a:lnSpc>
                <a:spcPct val="90000"/>
              </a:lnSpc>
              <a:spcBef>
                <a:spcPts val="1000"/>
              </a:spcBef>
              <a:spcAft>
                <a:spcPts val="0"/>
              </a:spcAft>
              <a:buClr>
                <a:schemeClr val="dk1"/>
              </a:buClr>
              <a:buSzPts val="2800"/>
              <a:buNone/>
            </a:pP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24"/>
          <p:cNvSpPr txBox="1">
            <a:spLocks noGrp="1"/>
          </p:cNvSpPr>
          <p:nvPr>
            <p:ph type="title"/>
          </p:nvPr>
        </p:nvSpPr>
        <p:spPr>
          <a:xfrm>
            <a:off x="198120" y="1825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959"/>
              <a:buFont typeface="Calibri"/>
              <a:buNone/>
            </a:pPr>
            <a:r>
              <a:rPr lang="en-GB" sz="3959" b="1"/>
              <a:t>Dr Muhammad Yunus’ Entrepreneurial Motivations </a:t>
            </a:r>
            <a:br>
              <a:rPr lang="en-GB" sz="3959" b="1"/>
            </a:br>
            <a:endParaRPr sz="3959"/>
          </a:p>
        </p:txBody>
      </p:sp>
      <p:sp>
        <p:nvSpPr>
          <p:cNvPr id="161" name="Google Shape;161;p24"/>
          <p:cNvSpPr txBox="1">
            <a:spLocks noGrp="1"/>
          </p:cNvSpPr>
          <p:nvPr>
            <p:ph type="body" idx="1"/>
          </p:nvPr>
        </p:nvSpPr>
        <p:spPr>
          <a:xfrm>
            <a:off x="525780" y="1343818"/>
            <a:ext cx="10828020" cy="4833145"/>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Clr>
                <a:schemeClr val="dk1"/>
              </a:buClr>
              <a:buSzPts val="2800"/>
              <a:buNone/>
            </a:pPr>
            <a:r>
              <a:rPr lang="en-GB"/>
              <a:t>In a face to face interview with The Guardian, Dr Muhammad Yunus said that we all are entrepreneurs and we all have the ability to bring a change in the society and a greater change in the nation. He did not only think of the poor people of Bangladesh (Yunus, 2007). He thought about all the poor people in the world. Poor homeless people living in Australia, poor people living in the Europe and so on. He always cherished himself to do something for the humanity that will meet the most vital need of the people: Hunger. Hunger is the worst experience a person can face. He believed that there are two types of businesses in the world. One type is the traditional type where the organisations can make billions of revenues and profits and so on. But the other type of business solves the problems of the people. </a:t>
            </a:r>
            <a:endParaRPr/>
          </a:p>
          <a:p>
            <a:pPr marL="0" lvl="0" indent="0" algn="just" rtl="0">
              <a:lnSpc>
                <a:spcPct val="90000"/>
              </a:lnSpc>
              <a:spcBef>
                <a:spcPts val="1000"/>
              </a:spcBef>
              <a:spcAft>
                <a:spcPts val="0"/>
              </a:spcAft>
              <a:buClr>
                <a:schemeClr val="dk1"/>
              </a:buClr>
              <a:buSzPts val="2800"/>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25"/>
          <p:cNvSpPr txBox="1">
            <a:spLocks noGrp="1"/>
          </p:cNvSpPr>
          <p:nvPr>
            <p:ph type="title"/>
          </p:nvPr>
        </p:nvSpPr>
        <p:spPr>
          <a:xfrm>
            <a:off x="198120" y="1825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959"/>
              <a:buFont typeface="Calibri"/>
              <a:buNone/>
            </a:pPr>
            <a:r>
              <a:rPr lang="en-GB" sz="3959" b="1"/>
              <a:t>Dr Muhammad Yunus’ Entrepreneurial Motivations </a:t>
            </a:r>
            <a:br>
              <a:rPr lang="en-GB" sz="3959" b="1"/>
            </a:br>
            <a:endParaRPr sz="3959"/>
          </a:p>
        </p:txBody>
      </p:sp>
      <p:pic>
        <p:nvPicPr>
          <p:cNvPr id="167" name="Google Shape;167;p25" descr="Introduction and Background&#10;&#10;Why Micro-credit/Rationales (2/3)&#10;The multiplier effect:&#10;The multiplier theory occupies an im..."/>
          <p:cNvPicPr preferRelativeResize="0">
            <a:picLocks noGrp="1"/>
          </p:cNvPicPr>
          <p:nvPr>
            <p:ph type="body" idx="1"/>
          </p:nvPr>
        </p:nvPicPr>
        <p:blipFill rotWithShape="1">
          <a:blip r:embed="rId3">
            <a:alphaModFix/>
          </a:blip>
          <a:srcRect l="3400" t="47922" r="5870" b="2481"/>
          <a:stretch/>
        </p:blipFill>
        <p:spPr>
          <a:xfrm>
            <a:off x="1671328" y="1614940"/>
            <a:ext cx="8849344" cy="362812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26"/>
          <p:cNvSpPr txBox="1">
            <a:spLocks noGrp="1"/>
          </p:cNvSpPr>
          <p:nvPr>
            <p:ph type="title"/>
          </p:nvPr>
        </p:nvSpPr>
        <p:spPr>
          <a:xfrm>
            <a:off x="198120" y="1825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959"/>
              <a:buFont typeface="Calibri"/>
              <a:buNone/>
            </a:pPr>
            <a:r>
              <a:rPr lang="en-GB" sz="3959" b="1"/>
              <a:t>Dr Muhammad Yunus’ Entrepreneurial Motivations </a:t>
            </a:r>
            <a:br>
              <a:rPr lang="en-GB" sz="3959" b="1"/>
            </a:br>
            <a:endParaRPr sz="3959"/>
          </a:p>
        </p:txBody>
      </p:sp>
      <p:sp>
        <p:nvSpPr>
          <p:cNvPr id="173" name="Google Shape;173;p26"/>
          <p:cNvSpPr txBox="1">
            <a:spLocks noGrp="1"/>
          </p:cNvSpPr>
          <p:nvPr>
            <p:ph type="body" idx="1"/>
          </p:nvPr>
        </p:nvSpPr>
        <p:spPr>
          <a:xfrm>
            <a:off x="594360" y="1343818"/>
            <a:ext cx="10759440" cy="4833145"/>
          </a:xfrm>
          <a:prstGeom prst="rect">
            <a:avLst/>
          </a:prstGeom>
          <a:noFill/>
          <a:ln>
            <a:noFill/>
          </a:ln>
        </p:spPr>
        <p:txBody>
          <a:bodyPr spcFirstLastPara="1" wrap="square" lIns="91425" tIns="45700" rIns="91425" bIns="45700" anchor="t" anchorCtr="0">
            <a:noAutofit/>
          </a:bodyPr>
          <a:lstStyle/>
          <a:p>
            <a:pPr marL="228600" lvl="0" indent="-228600" algn="just" rtl="0">
              <a:lnSpc>
                <a:spcPct val="80000"/>
              </a:lnSpc>
              <a:spcBef>
                <a:spcPts val="0"/>
              </a:spcBef>
              <a:spcAft>
                <a:spcPts val="0"/>
              </a:spcAft>
              <a:buClr>
                <a:schemeClr val="dk1"/>
              </a:buClr>
              <a:buSzPts val="2590"/>
              <a:buChar char="•"/>
            </a:pPr>
            <a:r>
              <a:rPr lang="en-GB" sz="2590"/>
              <a:t>Dr Muhammad Yunus saw that low income is the root of all problems. It leads to low savings; people are not able to invest for themselves and the vicious circle of low income carries on. It can be solved by introducing micro credit. The credit will help the people to invest that will generate more income. More income will lead to more savings and more investments. And that’s how the vicious cycle of low standard of living can be eradicated. </a:t>
            </a:r>
            <a:endParaRPr/>
          </a:p>
          <a:p>
            <a:pPr marL="228600" lvl="0" indent="-228600" algn="just" rtl="0">
              <a:lnSpc>
                <a:spcPct val="80000"/>
              </a:lnSpc>
              <a:spcBef>
                <a:spcPts val="1000"/>
              </a:spcBef>
              <a:spcAft>
                <a:spcPts val="0"/>
              </a:spcAft>
              <a:buClr>
                <a:schemeClr val="dk1"/>
              </a:buClr>
              <a:buSzPts val="2590"/>
              <a:buChar char="•"/>
            </a:pPr>
            <a:r>
              <a:rPr lang="en-GB" sz="2590"/>
              <a:t>He wanted to develop a business model that will bring the people in a system. He did not want to bring the people. One of his beliefs is that the people are not bound to work for others but rather they need to work for themselves. So, he wanted to financially support them in establishing their own businesses. And this is how he innovated the concept of ‘Grameen Bank’. And the rest has come down to history. He did not only bring change in the lives of the people; he created a social change. His efforts for the society have awarded him the Nobel Peace Prize in 2006. </a:t>
            </a:r>
            <a:endParaRPr/>
          </a:p>
          <a:p>
            <a:pPr marL="228600" lvl="0" indent="-64135" algn="just" rtl="0">
              <a:lnSpc>
                <a:spcPct val="80000"/>
              </a:lnSpc>
              <a:spcBef>
                <a:spcPts val="1000"/>
              </a:spcBef>
              <a:spcAft>
                <a:spcPts val="0"/>
              </a:spcAft>
              <a:buClr>
                <a:schemeClr val="dk1"/>
              </a:buClr>
              <a:buSzPts val="2590"/>
              <a:buNone/>
            </a:pPr>
            <a:endParaRPr sz="259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77"/>
        <p:cNvGrpSpPr/>
        <p:nvPr/>
      </p:nvGrpSpPr>
      <p:grpSpPr>
        <a:xfrm>
          <a:off x="0" y="0"/>
          <a:ext cx="0" cy="0"/>
          <a:chOff x="0" y="0"/>
          <a:chExt cx="0" cy="0"/>
        </a:xfrm>
      </p:grpSpPr>
      <p:sp>
        <p:nvSpPr>
          <p:cNvPr id="178" name="Google Shape;178;p27"/>
          <p:cNvSpPr txBox="1">
            <a:spLocks noGrp="1"/>
          </p:cNvSpPr>
          <p:nvPr>
            <p:ph type="title"/>
          </p:nvPr>
        </p:nvSpPr>
        <p:spPr>
          <a:xfrm>
            <a:off x="198120" y="1825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4400"/>
              <a:buFont typeface="Calibri"/>
              <a:buNone/>
            </a:pPr>
            <a:r>
              <a:rPr lang="en-GB" b="1"/>
              <a:t>Conclusion</a:t>
            </a:r>
            <a:br>
              <a:rPr lang="en-GB" b="1"/>
            </a:br>
            <a:endParaRPr/>
          </a:p>
        </p:txBody>
      </p:sp>
      <p:sp>
        <p:nvSpPr>
          <p:cNvPr id="179" name="Google Shape;179;p27"/>
          <p:cNvSpPr txBox="1">
            <a:spLocks noGrp="1"/>
          </p:cNvSpPr>
          <p:nvPr>
            <p:ph type="body" idx="1"/>
          </p:nvPr>
        </p:nvSpPr>
        <p:spPr>
          <a:xfrm>
            <a:off x="594360" y="1343818"/>
            <a:ext cx="10759440" cy="4833145"/>
          </a:xfrm>
          <a:prstGeom prst="rect">
            <a:avLst/>
          </a:prstGeom>
          <a:noFill/>
          <a:ln>
            <a:noFill/>
          </a:ln>
        </p:spPr>
        <p:txBody>
          <a:bodyPr spcFirstLastPara="1" wrap="square" lIns="91425" tIns="45700" rIns="91425" bIns="45700" anchor="t" anchorCtr="0">
            <a:noAutofit/>
          </a:bodyPr>
          <a:lstStyle/>
          <a:p>
            <a:pPr marL="0" lvl="0" indent="0" algn="just" rtl="0">
              <a:lnSpc>
                <a:spcPct val="90000"/>
              </a:lnSpc>
              <a:spcBef>
                <a:spcPts val="0"/>
              </a:spcBef>
              <a:spcAft>
                <a:spcPts val="0"/>
              </a:spcAft>
              <a:buClr>
                <a:schemeClr val="dk1"/>
              </a:buClr>
              <a:buSzPts val="2800"/>
              <a:buNone/>
            </a:pPr>
            <a:r>
              <a:rPr lang="en-GB"/>
              <a:t>Dr Muhammad Yunus and his Grameen Bank have changed the lives of millions of people in Bangladesh. It helped the people to come out of extreme poverty condition, created opportunities for work, ensured women empowerment, facilitated the child health care and primary education and many more. The positive impact of the practices is many. Other countries are also inspired by the initiatives taken by Dr Muhammad Yunus. Now many organisations in the world, specially in the Africa are trying to develop the practice and improve the lives of millions of people. Microfinance can help the poor people to stand up in their life and hope for a better future. </a:t>
            </a:r>
            <a:endParaRPr/>
          </a:p>
          <a:p>
            <a:pPr marL="0" lvl="0" indent="0" algn="just" rtl="0">
              <a:lnSpc>
                <a:spcPct val="90000"/>
              </a:lnSpc>
              <a:spcBef>
                <a:spcPts val="1000"/>
              </a:spcBef>
              <a:spcAft>
                <a:spcPts val="0"/>
              </a:spcAft>
              <a:buClr>
                <a:schemeClr val="dk1"/>
              </a:buClr>
              <a:buSzPts val="2800"/>
              <a:buNone/>
            </a:pP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28"/>
          <p:cNvSpPr txBox="1">
            <a:spLocks noGrp="1"/>
          </p:cNvSpPr>
          <p:nvPr>
            <p:ph type="title"/>
          </p:nvPr>
        </p:nvSpPr>
        <p:spPr>
          <a:xfrm>
            <a:off x="198120" y="18255"/>
            <a:ext cx="10515600" cy="1325563"/>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4400"/>
              <a:buFont typeface="Calibri"/>
              <a:buNone/>
            </a:pPr>
            <a:r>
              <a:rPr lang="en-GB" b="1"/>
              <a:t>References </a:t>
            </a:r>
            <a:br>
              <a:rPr lang="en-GB" b="1"/>
            </a:br>
            <a:endParaRPr/>
          </a:p>
        </p:txBody>
      </p:sp>
      <p:sp>
        <p:nvSpPr>
          <p:cNvPr id="185" name="Google Shape;185;p28"/>
          <p:cNvSpPr txBox="1">
            <a:spLocks noGrp="1"/>
          </p:cNvSpPr>
          <p:nvPr>
            <p:ph type="body" idx="1"/>
          </p:nvPr>
        </p:nvSpPr>
        <p:spPr>
          <a:xfrm>
            <a:off x="594350" y="1153550"/>
            <a:ext cx="10759500" cy="5023500"/>
          </a:xfrm>
          <a:prstGeom prst="rect">
            <a:avLst/>
          </a:prstGeom>
          <a:noFill/>
          <a:ln>
            <a:noFill/>
          </a:ln>
        </p:spPr>
        <p:txBody>
          <a:bodyPr spcFirstLastPara="1" wrap="square" lIns="91425" tIns="45700" rIns="91425" bIns="45700" anchor="t" anchorCtr="0">
            <a:noAutofit/>
          </a:bodyPr>
          <a:lstStyle/>
          <a:p>
            <a:pPr marL="228600" lvl="0" indent="-243840" algn="l" rtl="0">
              <a:lnSpc>
                <a:spcPct val="70000"/>
              </a:lnSpc>
              <a:spcBef>
                <a:spcPts val="0"/>
              </a:spcBef>
              <a:spcAft>
                <a:spcPts val="0"/>
              </a:spcAft>
              <a:buClr>
                <a:schemeClr val="dk1"/>
              </a:buClr>
              <a:buSzPts val="2200"/>
              <a:buChar char="•"/>
            </a:pPr>
            <a:r>
              <a:rPr lang="en-GB" sz="2200"/>
              <a:t>Yunus, M., (2017). Social business entrepreneurs are the solution. In </a:t>
            </a:r>
            <a:r>
              <a:rPr lang="en-GB" sz="2200" i="1"/>
              <a:t>The Future Makers</a:t>
            </a:r>
            <a:r>
              <a:rPr lang="en-GB" sz="2200"/>
              <a:t> (pp. 219-225). Routledge.</a:t>
            </a:r>
            <a:endParaRPr sz="2200"/>
          </a:p>
          <a:p>
            <a:pPr marL="228600" lvl="0" indent="-243840" algn="l" rtl="0">
              <a:lnSpc>
                <a:spcPct val="70000"/>
              </a:lnSpc>
              <a:spcBef>
                <a:spcPts val="1000"/>
              </a:spcBef>
              <a:spcAft>
                <a:spcPts val="0"/>
              </a:spcAft>
              <a:buClr>
                <a:schemeClr val="dk1"/>
              </a:buClr>
              <a:buSzPts val="2200"/>
              <a:buChar char="•"/>
            </a:pPr>
            <a:r>
              <a:rPr lang="en-GB" sz="2200"/>
              <a:t>Subba-Reddy, C.V., Yunus, M.A., Goodfellow, I.G. and Kao, C.C., (2017). Retraction for Subba-Reddy et al.,“norovirus RNA synthesis is modulated by an interaction between the viral RNA-dependent RNA polymerase and the major capsid protein, VP1”. </a:t>
            </a:r>
            <a:r>
              <a:rPr lang="en-GB" sz="2200" i="1"/>
              <a:t>Journal of virology</a:t>
            </a:r>
            <a:r>
              <a:rPr lang="en-GB" sz="2200"/>
              <a:t>, </a:t>
            </a:r>
            <a:r>
              <a:rPr lang="en-GB" sz="2200" i="1"/>
              <a:t>91</a:t>
            </a:r>
            <a:r>
              <a:rPr lang="en-GB" sz="2200"/>
              <a:t>(24).</a:t>
            </a:r>
            <a:endParaRPr sz="2200"/>
          </a:p>
          <a:p>
            <a:pPr marL="228600" lvl="0" indent="-243840" algn="l" rtl="0">
              <a:lnSpc>
                <a:spcPct val="70000"/>
              </a:lnSpc>
              <a:spcBef>
                <a:spcPts val="1000"/>
              </a:spcBef>
              <a:spcAft>
                <a:spcPts val="0"/>
              </a:spcAft>
              <a:buClr>
                <a:schemeClr val="dk1"/>
              </a:buClr>
              <a:buSzPts val="2200"/>
              <a:buChar char="•"/>
            </a:pPr>
            <a:r>
              <a:rPr lang="en-GB" sz="2200"/>
              <a:t>Bateman, M., (2014). The rise and fall of Muhammad Yunus and the microcredit model.</a:t>
            </a:r>
            <a:endParaRPr sz="2200"/>
          </a:p>
          <a:p>
            <a:pPr marL="228600" lvl="0" indent="-243840" algn="l" rtl="0">
              <a:lnSpc>
                <a:spcPct val="70000"/>
              </a:lnSpc>
              <a:spcBef>
                <a:spcPts val="1000"/>
              </a:spcBef>
              <a:spcAft>
                <a:spcPts val="0"/>
              </a:spcAft>
              <a:buClr>
                <a:schemeClr val="dk1"/>
              </a:buClr>
              <a:buSzPts val="2200"/>
              <a:buChar char="•"/>
            </a:pPr>
            <a:r>
              <a:rPr lang="en-GB" sz="2200"/>
              <a:t>Yunus, M., (2007). Q&amp;A with Muhammad Yunus. </a:t>
            </a:r>
            <a:r>
              <a:rPr lang="en-GB" sz="2200" i="1"/>
              <a:t>Interview on ‘NOW.’PBS. j. mp/oEeNni</a:t>
            </a:r>
            <a:r>
              <a:rPr lang="en-GB" sz="2200"/>
              <a:t>.</a:t>
            </a:r>
            <a:endParaRPr sz="2200"/>
          </a:p>
          <a:p>
            <a:pPr marL="228600" lvl="0" indent="-243840" algn="l" rtl="0">
              <a:lnSpc>
                <a:spcPct val="70000"/>
              </a:lnSpc>
              <a:spcBef>
                <a:spcPts val="1000"/>
              </a:spcBef>
              <a:spcAft>
                <a:spcPts val="0"/>
              </a:spcAft>
              <a:buClr>
                <a:schemeClr val="dk1"/>
              </a:buClr>
              <a:buSzPts val="2200"/>
              <a:buChar char="•"/>
            </a:pPr>
            <a:r>
              <a:rPr lang="en-GB" sz="2200"/>
              <a:t>Counts, A., (2008). </a:t>
            </a:r>
            <a:r>
              <a:rPr lang="en-GB" sz="2200" i="1"/>
              <a:t>Small loans, big dreams: how Nobel prize winner Muhammad Yunus and microfinance are changing the world</a:t>
            </a:r>
            <a:r>
              <a:rPr lang="en-GB" sz="2200"/>
              <a:t>. John Wiley &amp; Sons.</a:t>
            </a:r>
            <a:endParaRPr sz="2200"/>
          </a:p>
          <a:p>
            <a:pPr marL="228600" lvl="0" indent="-243840" algn="l" rtl="0">
              <a:lnSpc>
                <a:spcPct val="70000"/>
              </a:lnSpc>
              <a:spcBef>
                <a:spcPts val="1000"/>
              </a:spcBef>
              <a:spcAft>
                <a:spcPts val="0"/>
              </a:spcAft>
              <a:buClr>
                <a:schemeClr val="dk1"/>
              </a:buClr>
              <a:buSzPts val="2200"/>
              <a:buChar char="•"/>
            </a:pPr>
            <a:r>
              <a:rPr lang="en-GB" sz="2200"/>
              <a:t>Rahman, A., (2019). </a:t>
            </a:r>
            <a:r>
              <a:rPr lang="en-GB" sz="2200" i="1"/>
              <a:t>Women and microcredit in rural Bangladesh: An anthropological study of Grameen Bank lending</a:t>
            </a:r>
            <a:r>
              <a:rPr lang="en-GB" sz="2200"/>
              <a:t>. Routledge.</a:t>
            </a:r>
            <a:endParaRPr sz="2200"/>
          </a:p>
          <a:p>
            <a:pPr marL="228600" lvl="0" indent="-243840" algn="l" rtl="0">
              <a:lnSpc>
                <a:spcPct val="70000"/>
              </a:lnSpc>
              <a:spcBef>
                <a:spcPts val="1000"/>
              </a:spcBef>
              <a:spcAft>
                <a:spcPts val="0"/>
              </a:spcAft>
              <a:buClr>
                <a:schemeClr val="dk1"/>
              </a:buClr>
              <a:buSzPts val="2200"/>
              <a:buChar char="•"/>
            </a:pPr>
            <a:r>
              <a:rPr lang="en-GB" sz="2200"/>
              <a:t>Azim, M.I. and Kluvers, R., (2019). Resisting Corruption in Grameen Bank. </a:t>
            </a:r>
            <a:r>
              <a:rPr lang="en-GB" sz="2200" i="1"/>
              <a:t>Journal of Business Ethics</a:t>
            </a:r>
            <a:r>
              <a:rPr lang="en-GB" sz="2200"/>
              <a:t>, </a:t>
            </a:r>
            <a:r>
              <a:rPr lang="en-GB" sz="2200" i="1"/>
              <a:t>156</a:t>
            </a:r>
            <a:r>
              <a:rPr lang="en-GB" sz="2200"/>
              <a:t>(3), pp.591-604.</a:t>
            </a:r>
            <a:endParaRPr sz="2200"/>
          </a:p>
          <a:p>
            <a:pPr marL="228600" lvl="0" indent="-243840" algn="l" rtl="0">
              <a:lnSpc>
                <a:spcPct val="70000"/>
              </a:lnSpc>
              <a:spcBef>
                <a:spcPts val="1000"/>
              </a:spcBef>
              <a:spcAft>
                <a:spcPts val="0"/>
              </a:spcAft>
              <a:buClr>
                <a:schemeClr val="dk1"/>
              </a:buClr>
              <a:buSzPts val="2200"/>
              <a:buChar char="•"/>
            </a:pPr>
            <a:r>
              <a:rPr lang="en-GB" sz="2200"/>
              <a:t>Bhawuk, D.P., Mrazek, S. and Munusamy, V.P., (2017). From Social Engineering to Community Transformation: Amul, Grameen Bank, and Mondragon as Exemplar Organizations 1. In </a:t>
            </a:r>
            <a:r>
              <a:rPr lang="en-GB" sz="2200" i="1"/>
              <a:t>Ethical Transformations for a Sustainable Future</a:t>
            </a:r>
            <a:r>
              <a:rPr lang="en-GB" sz="2200"/>
              <a:t> (pp. 75-112). Routledge.</a:t>
            </a:r>
            <a:endParaRPr sz="2200"/>
          </a:p>
          <a:p>
            <a:pPr marL="0" lvl="0" indent="0" algn="l" rtl="0">
              <a:lnSpc>
                <a:spcPct val="70000"/>
              </a:lnSpc>
              <a:spcBef>
                <a:spcPts val="1000"/>
              </a:spcBef>
              <a:spcAft>
                <a:spcPts val="0"/>
              </a:spcAft>
              <a:buClr>
                <a:schemeClr val="dk1"/>
              </a:buClr>
              <a:buSzPts val="1960"/>
              <a:buNone/>
            </a:pPr>
            <a:endParaRPr sz="220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1740</Words>
  <Application>Microsoft Office PowerPoint</Application>
  <PresentationFormat>Custom</PresentationFormat>
  <Paragraphs>86</Paragraphs>
  <Slides>16</Slides>
  <Notes>16</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Entrepreneurship </vt:lpstr>
      <vt:lpstr>Introduction </vt:lpstr>
      <vt:lpstr>About Dr Muhammad Yunus</vt:lpstr>
      <vt:lpstr>About Dr Muhammad Yunus</vt:lpstr>
      <vt:lpstr>About Grameen Bank </vt:lpstr>
      <vt:lpstr>About Grameen Bank </vt:lpstr>
      <vt:lpstr>What is Micro Finance? </vt:lpstr>
      <vt:lpstr>What is Micro Finance? </vt:lpstr>
      <vt:lpstr>Paradigms</vt:lpstr>
      <vt:lpstr>Pros and Cons </vt:lpstr>
      <vt:lpstr>Pros and Cons </vt:lpstr>
      <vt:lpstr>Dr Muhammad Yunus’ Entrepreneurial Motivations  </vt:lpstr>
      <vt:lpstr>Dr Muhammad Yunus’ Entrepreneurial Motivations  </vt:lpstr>
      <vt:lpstr>Dr Muhammad Yunus’ Entrepreneurial Motivations  </vt:lpstr>
      <vt:lpstr>Conclusion </vt:lpstr>
      <vt:lpstr>References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Entrepreneurship </dc:title>
  <dc:creator>bevmainwaring</dc:creator>
  <cp:lastModifiedBy>bevmainwaring</cp:lastModifiedBy>
  <cp:revision>1</cp:revision>
  <dcterms:modified xsi:type="dcterms:W3CDTF">2020-02-26T13:40:23Z</dcterms:modified>
</cp:coreProperties>
</file>