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66" r:id="rId4"/>
    <p:sldId id="267" r:id="rId5"/>
    <p:sldId id="268" r:id="rId6"/>
    <p:sldId id="276" r:id="rId7"/>
    <p:sldId id="274" r:id="rId8"/>
    <p:sldId id="277" r:id="rId9"/>
    <p:sldId id="257" r:id="rId10"/>
    <p:sldId id="260" r:id="rId11"/>
    <p:sldId id="258" r:id="rId12"/>
    <p:sldId id="261" r:id="rId13"/>
    <p:sldId id="259" r:id="rId14"/>
    <p:sldId id="262" r:id="rId15"/>
    <p:sldId id="263" r:id="rId16"/>
    <p:sldId id="264" r:id="rId17"/>
    <p:sldId id="278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126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89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81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00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534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263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131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019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76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864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201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CE60F-BA41-452A-823F-AB5D7FF6E667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17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dtools.com/media/Diagrams/Force-Field-Analysis-ExampleLARGE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squarespace.com/static/50c9c50fe4b0a97682fac903/t/515ae25fe4b07a98c91498a4/1364910689853/ffa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/>
              <a:t>Lewin’s Force-field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MPAC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464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 far we have looked at some </a:t>
            </a:r>
            <a:r>
              <a:rPr lang="en-GB" b="1" dirty="0" smtClean="0"/>
              <a:t>drivers for change </a:t>
            </a:r>
            <a:r>
              <a:rPr lang="en-GB" dirty="0" smtClean="0"/>
              <a:t>and innovation. Today we will look at:</a:t>
            </a:r>
          </a:p>
          <a:p>
            <a:r>
              <a:rPr lang="en-GB" dirty="0" smtClean="0"/>
              <a:t>Resistance to change</a:t>
            </a:r>
          </a:p>
          <a:p>
            <a:r>
              <a:rPr lang="en-GB" dirty="0" smtClean="0"/>
              <a:t>Overcoming resistance to change</a:t>
            </a:r>
          </a:p>
          <a:p>
            <a:r>
              <a:rPr lang="en-GB" dirty="0" smtClean="0"/>
              <a:t>Lewin’s Force-field analysis</a:t>
            </a:r>
          </a:p>
          <a:p>
            <a:r>
              <a:rPr lang="en-GB" dirty="0" smtClean="0"/>
              <a:t>Activity: L-FFA.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75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document several reasons </a:t>
            </a:r>
            <a:r>
              <a:rPr lang="en-GB" smtClean="0"/>
              <a:t>why employees </a:t>
            </a:r>
            <a:r>
              <a:rPr lang="en-GB" dirty="0" smtClean="0"/>
              <a:t>resist change in organisations?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Resistance to change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90433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They believe change is unnecessary or will make the situation worse.</a:t>
            </a:r>
          </a:p>
          <a:p>
            <a:pPr lvl="0"/>
            <a:r>
              <a:rPr lang="en-GB" dirty="0" smtClean="0"/>
              <a:t>They fear that the change will mean personal loss of: security, money, status, friends or freedom.</a:t>
            </a:r>
          </a:p>
          <a:p>
            <a:pPr lvl="0"/>
            <a:r>
              <a:rPr lang="en-GB" dirty="0" smtClean="0"/>
              <a:t>The change was a surprise.</a:t>
            </a:r>
          </a:p>
          <a:p>
            <a:pPr lvl="0"/>
            <a:r>
              <a:rPr lang="en-GB" dirty="0" smtClean="0"/>
              <a:t>They are not confident that the change will succeed.</a:t>
            </a:r>
          </a:p>
          <a:p>
            <a:r>
              <a:rPr lang="en-GB" dirty="0"/>
              <a:t>They had no input or involvement in the decision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They feel manipulated because the changes were kept secret during the planning stage. </a:t>
            </a:r>
          </a:p>
          <a:p>
            <a:pPr lvl="0"/>
            <a:r>
              <a:rPr lang="en-GB" dirty="0" smtClean="0"/>
              <a:t>They believe that the organization lacks the necessary resources to implement the change.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 err="1" smtClean="0"/>
              <a:t>Bg</a:t>
            </a:r>
            <a:r>
              <a:rPr lang="en-GB" b="0" dirty="0" smtClean="0"/>
              <a:t>: </a:t>
            </a:r>
            <a:r>
              <a:rPr lang="en-GB" dirty="0" smtClean="0"/>
              <a:t>People resist change when: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464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document several strategies that can help employees reduce resistance to change?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52600" y="337719"/>
            <a:ext cx="8686800" cy="1143000"/>
          </a:xfrm>
        </p:spPr>
        <p:txBody>
          <a:bodyPr>
            <a:noAutofit/>
          </a:bodyPr>
          <a:lstStyle/>
          <a:p>
            <a:r>
              <a:rPr lang="en-GB" sz="3700" u="sng" dirty="0"/>
              <a:t>Q. Overcoming Resistance to Change</a:t>
            </a:r>
          </a:p>
        </p:txBody>
      </p:sp>
    </p:spTree>
    <p:extLst>
      <p:ext uri="{BB962C8B-B14F-4D97-AF65-F5344CB8AC3E}">
        <p14:creationId xmlns:p14="http://schemas.microsoft.com/office/powerpoint/2010/main" val="201716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75520" y="1340768"/>
            <a:ext cx="8686800" cy="46839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/>
              <a:t>	According to ‘</a:t>
            </a:r>
            <a:r>
              <a:rPr lang="en-GB" b="1" dirty="0"/>
              <a:t>John</a:t>
            </a:r>
            <a:r>
              <a:rPr lang="en-GB" dirty="0"/>
              <a:t> </a:t>
            </a:r>
            <a:r>
              <a:rPr lang="en-GB" b="1" dirty="0"/>
              <a:t>Kotter’</a:t>
            </a:r>
            <a:r>
              <a:rPr lang="en-GB" dirty="0"/>
              <a:t> overcoming resistance to change consists of the following key points:</a:t>
            </a:r>
          </a:p>
          <a:p>
            <a:pPr lvl="0"/>
            <a:r>
              <a:rPr lang="en-GB" b="1" dirty="0"/>
              <a:t>Inform: </a:t>
            </a:r>
            <a:r>
              <a:rPr lang="en-GB" dirty="0"/>
              <a:t>Open &amp; Honest with employees;</a:t>
            </a:r>
          </a:p>
          <a:p>
            <a:pPr lvl="0"/>
            <a:r>
              <a:rPr lang="en-GB" b="1" dirty="0"/>
              <a:t>Negotiation: </a:t>
            </a:r>
            <a:r>
              <a:rPr lang="en-GB" dirty="0"/>
              <a:t>Two-way Communication;</a:t>
            </a:r>
          </a:p>
          <a:p>
            <a:pPr lvl="0"/>
            <a:r>
              <a:rPr lang="en-GB" b="1" dirty="0"/>
              <a:t>Participation and involvement: </a:t>
            </a:r>
            <a:r>
              <a:rPr lang="en-GB" dirty="0"/>
              <a:t>Open to ideas from staff; </a:t>
            </a:r>
          </a:p>
          <a:p>
            <a:pPr lvl="0"/>
            <a:r>
              <a:rPr lang="en-GB" b="1" dirty="0"/>
              <a:t>Support: </a:t>
            </a:r>
            <a:r>
              <a:rPr lang="en-GB" dirty="0"/>
              <a:t>staff going through change such as:</a:t>
            </a:r>
          </a:p>
          <a:p>
            <a:pPr lvl="1"/>
            <a:r>
              <a:rPr lang="en-GB" dirty="0"/>
              <a:t>Listen and understand, sympathise and understand their emotions;</a:t>
            </a:r>
          </a:p>
          <a:p>
            <a:pPr lvl="1"/>
            <a:r>
              <a:rPr lang="en-GB" dirty="0"/>
              <a:t>Re-train, re-skill and empower staff;</a:t>
            </a:r>
          </a:p>
          <a:p>
            <a:pPr lvl="1"/>
            <a:r>
              <a:rPr lang="en-GB" dirty="0"/>
              <a:t>Create methods for Open communication such as via email, regular staff meetings, post updates on staff social network and on notice-boards.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188640"/>
            <a:ext cx="9036496" cy="1143000"/>
          </a:xfrm>
        </p:spPr>
        <p:txBody>
          <a:bodyPr>
            <a:noAutofit/>
          </a:bodyPr>
          <a:lstStyle/>
          <a:p>
            <a:r>
              <a:rPr lang="en-GB" sz="3600" dirty="0" err="1"/>
              <a:t>Bg</a:t>
            </a:r>
            <a:r>
              <a:rPr lang="en-GB" sz="3600" dirty="0"/>
              <a:t>: Overcoming Resistance to Change:</a:t>
            </a:r>
          </a:p>
        </p:txBody>
      </p:sp>
    </p:spTree>
    <p:extLst>
      <p:ext uri="{BB962C8B-B14F-4D97-AF65-F5344CB8AC3E}">
        <p14:creationId xmlns:p14="http://schemas.microsoft.com/office/powerpoint/2010/main" val="3371166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/>
              <a:t>Yoda</a:t>
            </a:r>
            <a:r>
              <a:rPr lang="en-GB" u="sng" dirty="0" smtClean="0"/>
              <a:t>’s</a:t>
            </a:r>
            <a:br>
              <a:rPr lang="en-GB" u="sng" dirty="0" smtClean="0"/>
            </a:br>
            <a:r>
              <a:rPr lang="en-GB" u="sng" dirty="0" smtClean="0"/>
              <a:t>Force-field </a:t>
            </a:r>
            <a:r>
              <a:rPr lang="en-GB" u="sng" dirty="0" smtClean="0"/>
              <a:t>analysis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84"/>
          <a:stretch/>
        </p:blipFill>
        <p:spPr>
          <a:xfrm>
            <a:off x="4148050" y="3509963"/>
            <a:ext cx="4088477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11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/>
              <a:t>* Lewin’s * ;-)</a:t>
            </a:r>
            <a:br>
              <a:rPr lang="en-GB" u="sng" dirty="0" smtClean="0"/>
            </a:br>
            <a:r>
              <a:rPr lang="en-GB" u="sng" dirty="0" smtClean="0"/>
              <a:t>Force-field </a:t>
            </a:r>
            <a:r>
              <a:rPr lang="en-GB" u="sng" dirty="0" smtClean="0"/>
              <a:t>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647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is </a:t>
            </a:r>
            <a:r>
              <a:rPr lang="en-GB" b="1" dirty="0"/>
              <a:t>Lewin’s Force-field </a:t>
            </a:r>
            <a:r>
              <a:rPr lang="en-GB" b="1" dirty="0" smtClean="0"/>
              <a:t>analysis</a:t>
            </a:r>
            <a:r>
              <a:rPr lang="en-GB" dirty="0" smtClean="0"/>
              <a:t>? Research and document a definition.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</a:t>
            </a:r>
            <a:r>
              <a:rPr lang="en-GB" u="sng" dirty="0"/>
              <a:t>Lewin’s Force-field analysis</a:t>
            </a:r>
          </a:p>
        </p:txBody>
      </p:sp>
    </p:spTree>
    <p:extLst>
      <p:ext uri="{BB962C8B-B14F-4D97-AF65-F5344CB8AC3E}">
        <p14:creationId xmlns:p14="http://schemas.microsoft.com/office/powerpoint/2010/main" val="430969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Kurt </a:t>
            </a:r>
            <a:r>
              <a:rPr lang="en-GB" sz="2400" b="1" dirty="0" err="1"/>
              <a:t>Lewin</a:t>
            </a:r>
            <a:r>
              <a:rPr lang="en-GB" sz="2400" b="1" dirty="0"/>
              <a:t> </a:t>
            </a:r>
            <a:r>
              <a:rPr lang="en-GB" sz="2400" dirty="0"/>
              <a:t>developed a framework called </a:t>
            </a:r>
            <a:r>
              <a:rPr lang="en-GB" sz="2400" b="1" dirty="0"/>
              <a:t>Force-field analysis</a:t>
            </a:r>
            <a:r>
              <a:rPr lang="en-GB" sz="2400" dirty="0"/>
              <a:t> for looking at the factors </a:t>
            </a:r>
            <a:r>
              <a:rPr lang="en-GB" sz="2400" b="1" dirty="0"/>
              <a:t>(forces) </a:t>
            </a:r>
            <a:r>
              <a:rPr lang="en-GB" sz="2400" dirty="0"/>
              <a:t>that are either driving movement toward a goal (helping forces) or blocking movement toward a goal (hindering forces).</a:t>
            </a:r>
          </a:p>
          <a:p>
            <a:endParaRPr lang="en-GB" sz="2400" dirty="0"/>
          </a:p>
          <a:p>
            <a:r>
              <a:rPr lang="en-GB" sz="2400" dirty="0"/>
              <a:t>In order to create an </a:t>
            </a:r>
            <a:r>
              <a:rPr lang="en-GB" sz="2400" b="1" dirty="0"/>
              <a:t>environment</a:t>
            </a:r>
            <a:r>
              <a:rPr lang="en-GB" sz="2400" dirty="0"/>
              <a:t> in which people are ready to willingly embrace change, </a:t>
            </a:r>
            <a:r>
              <a:rPr lang="en-GB" sz="2400" dirty="0" err="1"/>
              <a:t>Lewin’s</a:t>
            </a:r>
            <a:r>
              <a:rPr lang="en-GB" sz="2400" dirty="0"/>
              <a:t> </a:t>
            </a:r>
            <a:r>
              <a:rPr lang="en-GB" sz="2400" b="1" dirty="0"/>
              <a:t>force-field analysis </a:t>
            </a:r>
            <a:r>
              <a:rPr lang="en-GB" sz="2400" dirty="0"/>
              <a:t>can used to identify and reduce resistance to change before implementation begins and is often used during stage 1 of </a:t>
            </a:r>
            <a:r>
              <a:rPr lang="en-GB" sz="2400" dirty="0" err="1"/>
              <a:t>Lewin’s</a:t>
            </a:r>
            <a:r>
              <a:rPr lang="en-GB" sz="2400" dirty="0"/>
              <a:t> 3-phase model to ‘unfreeze’ the Organisation.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err="1" smtClean="0"/>
              <a:t>Bg</a:t>
            </a:r>
            <a:r>
              <a:rPr lang="en-GB" b="0" dirty="0" smtClean="0"/>
              <a:t>: </a:t>
            </a:r>
            <a:r>
              <a:rPr lang="en-GB" dirty="0" smtClean="0"/>
              <a:t>Lewin’s Force-field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786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are the </a:t>
            </a:r>
            <a:r>
              <a:rPr lang="en-GB" b="1" dirty="0" smtClean="0"/>
              <a:t>Force-field Analysis Steps</a:t>
            </a:r>
            <a:r>
              <a:rPr lang="en-GB" dirty="0" smtClean="0"/>
              <a:t>? Research and document the steps involved.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Force-field Steps?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993278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0" y="1124744"/>
            <a:ext cx="9144000" cy="5256584"/>
          </a:xfrm>
        </p:spPr>
        <p:txBody>
          <a:bodyPr>
            <a:normAutofit fontScale="77500" lnSpcReduction="2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1:</a:t>
            </a:r>
            <a:r>
              <a:rPr lang="en-US" dirty="0" smtClean="0"/>
              <a:t> Define the Change.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2:</a:t>
            </a:r>
            <a:r>
              <a:rPr lang="en-US" dirty="0" smtClean="0"/>
              <a:t> List the forces working for and against the desired change. These can be based on people, power, symbols, procedures, resources, time, external factors,  culture etc..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Step 3:</a:t>
            </a:r>
            <a:r>
              <a:rPr lang="en-GB" dirty="0" smtClean="0"/>
              <a:t> Rate each of the forces for and against change in terms of strength: e.g. out of 10 or high, medium, low.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Step 4:</a:t>
            </a:r>
            <a:r>
              <a:rPr lang="en-GB" dirty="0" smtClean="0"/>
              <a:t> Create a Force-field analysis diagram, draw lines of different lengths to indicate the different strengths of the forces.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6:</a:t>
            </a:r>
            <a:r>
              <a:rPr lang="en-US" dirty="0" smtClean="0"/>
              <a:t> Document strategies to overcome barriers to change e.g. for each force supporting the change indicate how the force may be strengthened and/or forces opposing the change how they could be weakened. </a:t>
            </a:r>
            <a:endParaRPr lang="en-GB" dirty="0" smtClean="0"/>
          </a:p>
          <a:p>
            <a:pPr>
              <a:buNone/>
            </a:pPr>
            <a:r>
              <a:rPr lang="en-US" b="1" u="sng" dirty="0" smtClean="0"/>
              <a:t>Practical implementation guidelines:</a:t>
            </a:r>
            <a:endParaRPr lang="en-US" dirty="0" smtClean="0"/>
          </a:p>
          <a:p>
            <a:pPr marL="624078" indent="-514350">
              <a:buFont typeface="+mj-lt"/>
              <a:buAutoNum type="arabicPeriod" startAt="7"/>
            </a:pPr>
            <a:r>
              <a:rPr lang="en-US" b="1" dirty="0" smtClean="0"/>
              <a:t>Step 7: </a:t>
            </a:r>
            <a:r>
              <a:rPr lang="en-US" dirty="0" smtClean="0"/>
              <a:t>identify the resources that will be needed to take the agreed actions and how these resources may be obtained.</a:t>
            </a:r>
          </a:p>
          <a:p>
            <a:pPr marL="624078" indent="-514350">
              <a:buFont typeface="+mj-lt"/>
              <a:buAutoNum type="arabicPeriod" startAt="7"/>
            </a:pPr>
            <a:r>
              <a:rPr lang="en-US" b="1" dirty="0" smtClean="0"/>
              <a:t>Step 8: </a:t>
            </a:r>
            <a:r>
              <a:rPr lang="en-US" dirty="0" smtClean="0"/>
              <a:t>Make a practical action plan designed to achieve the change, which should include timing of events, specified milestones and deadlines, specific responsibilities and who does what. 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50106"/>
          </a:xfrm>
        </p:spPr>
        <p:txBody>
          <a:bodyPr/>
          <a:lstStyle/>
          <a:p>
            <a:r>
              <a:rPr lang="en-GB" b="0" dirty="0" err="1" smtClean="0">
                <a:effectLst/>
              </a:rPr>
              <a:t>Bg</a:t>
            </a:r>
            <a:r>
              <a:rPr lang="en-GB" b="0" dirty="0" smtClean="0">
                <a:effectLst/>
              </a:rPr>
              <a:t>: </a:t>
            </a:r>
            <a:r>
              <a:rPr lang="en-GB" dirty="0" smtClean="0"/>
              <a:t>Lewin’s Force-field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028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document an </a:t>
            </a:r>
            <a:r>
              <a:rPr lang="en-GB" b="1" dirty="0" smtClean="0"/>
              <a:t>example</a:t>
            </a:r>
            <a:r>
              <a:rPr lang="en-GB" dirty="0" smtClean="0"/>
              <a:t> of Lewin’s </a:t>
            </a:r>
            <a:r>
              <a:rPr lang="en-GB" dirty="0"/>
              <a:t>Force-field </a:t>
            </a:r>
            <a:r>
              <a:rPr lang="en-GB" dirty="0" smtClean="0"/>
              <a:t>Analysis?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Force-field example?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992357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www.mindtools.com/media/Diagrams/Force-Field-Analysis-Example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63552" y="0"/>
            <a:ext cx="8126724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597012" y="6597352"/>
            <a:ext cx="30328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hlinkClick r:id="rId3"/>
              </a:rPr>
              <a:t>ref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5892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tatic.squarespace.com/static/50c9c50fe4b0a97682fac903/t/515ae25fe4b07a98c91498a4/1364910689853/ff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260649"/>
            <a:ext cx="7868816" cy="6350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59496" y="6610784"/>
            <a:ext cx="432048" cy="247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3"/>
              </a:rPr>
              <a:t>Ref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2354647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0" y="1124744"/>
            <a:ext cx="9144000" cy="5112568"/>
          </a:xfrm>
        </p:spPr>
        <p:txBody>
          <a:bodyPr>
            <a:noAutofit/>
          </a:bodyPr>
          <a:lstStyle/>
          <a:p>
            <a:r>
              <a:rPr lang="en-GB" sz="2000" dirty="0"/>
              <a:t>Individually or in pairs, </a:t>
            </a:r>
            <a:r>
              <a:rPr lang="en-GB" sz="2000" b="1" dirty="0"/>
              <a:t>for an Organisation Change of your choice </a:t>
            </a:r>
            <a:r>
              <a:rPr lang="en-GB" sz="2000" dirty="0"/>
              <a:t>use Lewin’s FFA (steps 1 – 6 below) to illustrate the likely forces driving and resisting the change proposal. Then, s</a:t>
            </a:r>
            <a:r>
              <a:rPr lang="en-US" sz="2000" dirty="0"/>
              <a:t>hare your findings with the group.</a:t>
            </a:r>
            <a:endParaRPr lang="en-GB" sz="2000" dirty="0"/>
          </a:p>
          <a:p>
            <a:pPr marL="624078" indent="-514350">
              <a:buFont typeface="+mj-lt"/>
              <a:buAutoNum type="arabicPeriod"/>
            </a:pPr>
            <a:r>
              <a:rPr lang="en-US" sz="2000" b="1" dirty="0"/>
              <a:t>Step 1:</a:t>
            </a:r>
            <a:r>
              <a:rPr lang="en-US" sz="2000" dirty="0"/>
              <a:t> Define the Change.</a:t>
            </a:r>
          </a:p>
          <a:p>
            <a:pPr marL="624078" indent="-514350">
              <a:buFont typeface="+mj-lt"/>
              <a:buAutoNum type="arabicPeriod"/>
            </a:pPr>
            <a:r>
              <a:rPr lang="en-US" sz="2000" b="1" dirty="0"/>
              <a:t>Step 2:</a:t>
            </a:r>
            <a:r>
              <a:rPr lang="en-US" sz="2000" dirty="0"/>
              <a:t> List the forces working for and against the desired change. These can be based on people, power, procedures, resources, time, external factors, culture etc..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000" b="1" dirty="0"/>
              <a:t>Step 3:</a:t>
            </a:r>
            <a:r>
              <a:rPr lang="en-GB" sz="2000" dirty="0"/>
              <a:t> Rate each of the forces for and against change in terms of strength: e.g. out of 10 or high, medium, low.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000" b="1" dirty="0"/>
              <a:t>Step 4:</a:t>
            </a:r>
            <a:r>
              <a:rPr lang="en-GB" sz="2000" dirty="0"/>
              <a:t> Create a Force-field analysis diagram, draw lines of different lengths to indicate the different strengths of the forces.</a:t>
            </a:r>
          </a:p>
          <a:p>
            <a:pPr marL="624078" indent="-514350">
              <a:buFont typeface="+mj-lt"/>
              <a:buAutoNum type="arabicPeriod"/>
            </a:pPr>
            <a:r>
              <a:rPr lang="en-US" sz="2000" b="1" dirty="0"/>
              <a:t>Step 6:</a:t>
            </a:r>
            <a:r>
              <a:rPr lang="en-US" sz="2000" dirty="0"/>
              <a:t> Document strategies to overcome barriers to change e.g. for each force supporting the change indicate how the force may be strengthened and/or forces opposing the change how they could be weakened. 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44624"/>
            <a:ext cx="8507288" cy="1143000"/>
          </a:xfrm>
        </p:spPr>
        <p:txBody>
          <a:bodyPr>
            <a:normAutofit/>
          </a:bodyPr>
          <a:lstStyle/>
          <a:p>
            <a:r>
              <a:rPr lang="en-GB" u="sng" dirty="0" smtClean="0">
                <a:effectLst/>
              </a:rPr>
              <a:t>Activity: Force-field Analysis (FFA)</a:t>
            </a:r>
            <a:endParaRPr lang="en-GB" u="sng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9218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Resistance to change</a:t>
            </a:r>
          </a:p>
          <a:p>
            <a:r>
              <a:rPr lang="en-GB" dirty="0" smtClean="0"/>
              <a:t>Overcoming resistance to change</a:t>
            </a:r>
          </a:p>
          <a:p>
            <a:r>
              <a:rPr lang="en-GB" dirty="0" smtClean="0"/>
              <a:t>Lewin’s Force-field analysis</a:t>
            </a:r>
          </a:p>
          <a:p>
            <a:r>
              <a:rPr lang="en-GB" dirty="0" smtClean="0"/>
              <a:t>Activity: L-FFA.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639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mela\AppData\Local\Microsoft\Windows\Temporary Internet Files\Content.IE5\OMG7XXGC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8575" y="3029865"/>
            <a:ext cx="1774850" cy="7982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8028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636</Words>
  <Application>Microsoft Office PowerPoint</Application>
  <PresentationFormat>Widescreen</PresentationFormat>
  <Paragraphs>64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Lewin’s Force-field analysis</vt:lpstr>
      <vt:lpstr>Introduction</vt:lpstr>
      <vt:lpstr>Q. Resistance to change</vt:lpstr>
      <vt:lpstr>Bg: People resist change when:</vt:lpstr>
      <vt:lpstr>Q. Overcoming Resistance to Change</vt:lpstr>
      <vt:lpstr>Bg: Overcoming Resistance to Change:</vt:lpstr>
      <vt:lpstr>Yoda’s Force-field analysis</vt:lpstr>
      <vt:lpstr>* Lewin’s * ;-) Force-field analysis</vt:lpstr>
      <vt:lpstr>Q. Lewin’s Force-field analysis</vt:lpstr>
      <vt:lpstr>Bg: Lewin’s Force-field analysis</vt:lpstr>
      <vt:lpstr>Q. Force-field Steps?</vt:lpstr>
      <vt:lpstr>Bg: Lewin’s Force-field analysis</vt:lpstr>
      <vt:lpstr>Q. Force-field example?</vt:lpstr>
      <vt:lpstr>PowerPoint Presentation</vt:lpstr>
      <vt:lpstr>PowerPoint Presentation</vt:lpstr>
      <vt:lpstr>Activity: Force-field Analysis (FFA)</vt:lpstr>
      <vt:lpstr>Conclusion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Lewin’s Force-field analysis</dc:title>
  <dc:creator>James Williams</dc:creator>
  <cp:lastModifiedBy>James Williams</cp:lastModifiedBy>
  <cp:revision>5</cp:revision>
  <dcterms:created xsi:type="dcterms:W3CDTF">2018-10-17T10:03:13Z</dcterms:created>
  <dcterms:modified xsi:type="dcterms:W3CDTF">2018-10-17T11:28:25Z</dcterms:modified>
</cp:coreProperties>
</file>