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72" r:id="rId8"/>
    <p:sldId id="264" r:id="rId9"/>
    <p:sldId id="273" r:id="rId10"/>
    <p:sldId id="265" r:id="rId11"/>
    <p:sldId id="266" r:id="rId12"/>
    <p:sldId id="274" r:id="rId13"/>
    <p:sldId id="267" r:id="rId14"/>
    <p:sldId id="269" r:id="rId15"/>
    <p:sldId id="268" r:id="rId16"/>
    <p:sldId id="270" r:id="rId17"/>
    <p:sldId id="275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3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55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11/27/24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11/27/24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11/27/24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extbike.co.uk/en/cardiff/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61296"/>
            <a:ext cx="10820400" cy="1825096"/>
          </a:xfrm>
        </p:spPr>
        <p:txBody>
          <a:bodyPr/>
          <a:lstStyle/>
          <a:p>
            <a:r>
              <a:rPr lang="en-GB" dirty="0"/>
              <a:t>Case study</a:t>
            </a:r>
            <a:endParaRPr lang="en-GB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10 – 5th of December</a:t>
            </a:r>
          </a:p>
        </p:txBody>
      </p:sp>
    </p:spTree>
    <p:extLst>
      <p:ext uri="{BB962C8B-B14F-4D97-AF65-F5344CB8AC3E}">
        <p14:creationId xmlns:p14="http://schemas.microsoft.com/office/powerpoint/2010/main" val="2759369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what we know…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848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Aspects to consider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Background / demographics</a:t>
            </a:r>
          </a:p>
          <a:p>
            <a:pPr lvl="1"/>
            <a:r>
              <a:rPr lang="en-GB" dirty="0"/>
              <a:t>Age / exercise history / location (home / work) / funds to allocate to exercise / family and friends interests / access to different exercise facilities or green space / time demands / commitments / interests (hobbies) / beliefs and attitude to exercise and physical activity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Motivation to exercise</a:t>
            </a:r>
          </a:p>
          <a:p>
            <a:pPr lvl="1"/>
            <a:r>
              <a:rPr lang="en-GB" dirty="0"/>
              <a:t>Establish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Barriers to exercise </a:t>
            </a:r>
          </a:p>
          <a:p>
            <a:pPr lvl="1"/>
            <a:r>
              <a:rPr lang="en-GB" dirty="0"/>
              <a:t>Establish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2461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Read the case study and make notes in relation to important / relevant pieces of information…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800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alt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stage of change (from the </a:t>
            </a:r>
            <a:r>
              <a:rPr lang="en-GB" altLang="en-US" sz="1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Transtheoretical</a:t>
            </a:r>
            <a:r>
              <a:rPr lang="en-GB" alt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Model) is Laura currently at? What makes you think she is at this stage?  </a:t>
            </a:r>
            <a:endParaRPr lang="en-GB" altLang="en-US" sz="800" dirty="0"/>
          </a:p>
          <a:p>
            <a:pPr marL="0" indent="0">
              <a:buNone/>
            </a:pPr>
            <a:r>
              <a:rPr lang="en-GB" sz="2400" b="1" dirty="0">
                <a:solidFill>
                  <a:srgbClr val="FFFF00"/>
                </a:solidFill>
              </a:rPr>
              <a:t>Contemplation</a:t>
            </a:r>
          </a:p>
          <a:p>
            <a:r>
              <a:rPr lang="en-GB" sz="2000" dirty="0"/>
              <a:t>…She does however feel that she has really let her fitness levels drop and feels generally less toned since she started her TA job. (</a:t>
            </a:r>
            <a:r>
              <a:rPr lang="en-GB" sz="2000" dirty="0">
                <a:solidFill>
                  <a:srgbClr val="FFFF00"/>
                </a:solidFill>
              </a:rPr>
              <a:t>thinking about the implications of a lack of exercise)</a:t>
            </a:r>
            <a:endParaRPr lang="en-GB" sz="2000" dirty="0"/>
          </a:p>
          <a:p>
            <a:r>
              <a:rPr lang="en-GB" sz="2000" dirty="0"/>
              <a:t>She previously enjoyed running with friends, however they no longer live in the same area. Evenings are usually spent watching television or chatting with friends. </a:t>
            </a:r>
          </a:p>
          <a:p>
            <a:r>
              <a:rPr lang="en-GB" sz="2000" dirty="0"/>
              <a:t>She enjoys visiting other friends (who also do not exercise) at their houses or going out to socialise at bars and restaurants. 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8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949575" cy="230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0" y="230822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912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rgbClr val="FFFF00"/>
                </a:solidFill>
                <a:latin typeface="Tahoma" panose="020B0604030504040204" pitchFamily="34" charset="0"/>
              </a:rPr>
              <a:t>contemplation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en-GB" altLang="en-US" sz="2400" dirty="0">
                <a:latin typeface="Tahoma" panose="020B0604030504040204" pitchFamily="34" charset="0"/>
              </a:rPr>
              <a:t>Individuals intend to change high risk behaviours – next 6 months</a:t>
            </a:r>
          </a:p>
          <a:p>
            <a:pPr lvl="1" eaLnBrk="1" hangingPunct="1">
              <a:lnSpc>
                <a:spcPct val="70000"/>
              </a:lnSpc>
              <a:buFont typeface="Tahoma" panose="020B0604030504040204" pitchFamily="34" charset="0"/>
              <a:buNone/>
            </a:pPr>
            <a:endParaRPr lang="en-GB" altLang="en-US" dirty="0">
              <a:latin typeface="Tahoma" panose="020B060403050404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695" y="3360368"/>
            <a:ext cx="9515475" cy="233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191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 algn="l"/>
            <a:r>
              <a:rPr lang="en-GB" sz="2400" dirty="0"/>
              <a:t>2. Based on the information you have been given and what you have covered in the module, identify the benefits that Laura is likely to obtain from exercising regularly?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7326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 algn="l"/>
            <a:r>
              <a:rPr lang="en-GB" sz="2400" dirty="0"/>
              <a:t>2. Based on the information you have been given and what you have covered in the module, identify the benefits that Laura is likely to obtain from exercising regularly?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/>
              <a:t>Benefits:</a:t>
            </a:r>
          </a:p>
          <a:p>
            <a:r>
              <a:rPr lang="en-GB" sz="2000" b="1" dirty="0"/>
              <a:t>Improved sleep (may alter sleeping patterns)</a:t>
            </a:r>
          </a:p>
          <a:p>
            <a:r>
              <a:rPr lang="en-GB" sz="2000" b="1" dirty="0"/>
              <a:t>Increase lean muscle mass / improve body composition / components of fitness</a:t>
            </a:r>
          </a:p>
          <a:p>
            <a:r>
              <a:rPr lang="en-GB" sz="2000" b="1" dirty="0"/>
              <a:t>Disease prevention </a:t>
            </a:r>
          </a:p>
          <a:p>
            <a:r>
              <a:rPr lang="en-GB" sz="2000" b="1" dirty="0"/>
              <a:t>Stress reduction</a:t>
            </a:r>
          </a:p>
          <a:p>
            <a:r>
              <a:rPr lang="en-GB" sz="2000" b="1" dirty="0"/>
              <a:t>Can be a social activity which she enjoys* – buddy system / group based exercise</a:t>
            </a:r>
          </a:p>
          <a:p>
            <a:r>
              <a:rPr lang="en-GB" sz="2000" b="1" dirty="0"/>
              <a:t>Psychological benefits – mood state / reduced risk of depression and anxiety</a:t>
            </a:r>
          </a:p>
          <a:p>
            <a:r>
              <a:rPr lang="en-GB" sz="2000" b="1" dirty="0"/>
              <a:t>Active travel – cost saving </a:t>
            </a:r>
          </a:p>
          <a:p>
            <a:endParaRPr lang="en-GB" sz="2000" b="1" dirty="0"/>
          </a:p>
          <a:p>
            <a:r>
              <a:rPr lang="en-GB" sz="2000" b="1" dirty="0"/>
              <a:t>*Past exercise experience relevant – previously used to run.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4410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2800" dirty="0"/>
              <a:t>3. What barriers do you think are preventing Laura from exercising / being generally more physically active?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9660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2800" dirty="0"/>
              <a:t>3. What barriers do you think are preventing Laura from exercising / being generally more physically active?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Barriers:</a:t>
            </a:r>
          </a:p>
          <a:p>
            <a:r>
              <a:rPr lang="en-GB" dirty="0"/>
              <a:t>Tired and run down – lacking energy</a:t>
            </a:r>
          </a:p>
          <a:p>
            <a:r>
              <a:rPr lang="en-GB" dirty="0"/>
              <a:t>Concerns about being out alone in the dark </a:t>
            </a:r>
          </a:p>
          <a:p>
            <a:r>
              <a:rPr lang="en-GB" dirty="0"/>
              <a:t>Already has activities filling her spare time that she enjoys</a:t>
            </a:r>
          </a:p>
          <a:p>
            <a:r>
              <a:rPr lang="en-GB" dirty="0"/>
              <a:t>Constrained around work hours within the week</a:t>
            </a:r>
          </a:p>
          <a:p>
            <a:r>
              <a:rPr lang="en-GB" dirty="0"/>
              <a:t>Not currently feeling fit or particularly ‘in shape’</a:t>
            </a:r>
          </a:p>
          <a:p>
            <a:r>
              <a:rPr lang="en-GB" dirty="0"/>
              <a:t>Communal living space may not be suitable for home based exercise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31289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2800" dirty="0"/>
              <a:t>4. You have been asked to work with Laura to encourage her to exercise regularly. What initial approach would you take to this?</a:t>
            </a:r>
            <a:br>
              <a:rPr lang="en-GB" sz="2800" dirty="0"/>
            </a:br>
            <a:endParaRPr lang="en-GB" sz="28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21377" y="2057401"/>
            <a:ext cx="9516292" cy="1308138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221377" y="3840480"/>
            <a:ext cx="9951720" cy="230635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Raise awareness of importance of exercise – informal chat</a:t>
            </a:r>
          </a:p>
          <a:p>
            <a:r>
              <a:rPr lang="en-GB" dirty="0"/>
              <a:t>Encourage making specific plans </a:t>
            </a:r>
          </a:p>
          <a:p>
            <a:r>
              <a:rPr lang="en-GB" dirty="0"/>
              <a:t>Provide resources relating to benefits (e.g. stress / mental health / physical fitness / disease prevention)</a:t>
            </a:r>
          </a:p>
          <a:p>
            <a:r>
              <a:rPr lang="en-GB" dirty="0"/>
              <a:t>Refer to previous exercise habits and discuss any benefits that she obtained when running. </a:t>
            </a:r>
          </a:p>
          <a:p>
            <a:r>
              <a:rPr lang="en-GB" dirty="0"/>
              <a:t>Discuss opportunities that are available within the area that may be suitable. Try and spark some interest in starting to exercise again!</a:t>
            </a:r>
          </a:p>
        </p:txBody>
      </p:sp>
    </p:spTree>
    <p:extLst>
      <p:ext uri="{BB962C8B-B14F-4D97-AF65-F5344CB8AC3E}">
        <p14:creationId xmlns:p14="http://schemas.microsoft.com/office/powerpoint/2010/main" val="18899550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223" y="764373"/>
            <a:ext cx="10212977" cy="1293028"/>
          </a:xfrm>
        </p:spPr>
        <p:txBody>
          <a:bodyPr>
            <a:noAutofit/>
          </a:bodyPr>
          <a:lstStyle/>
          <a:p>
            <a:pPr algn="l"/>
            <a:r>
              <a:rPr lang="en-GB" sz="2800" dirty="0"/>
              <a:t>5. What options to become more active are available in the area that she lives? Have a look at what is available locally (Cardiff area) including those once lockdown restrictions have eased. 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5394" y="2312124"/>
            <a:ext cx="5334000" cy="402412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92D050"/>
                </a:solidFill>
              </a:rPr>
              <a:t>Options: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312123"/>
            <a:ext cx="5334000" cy="402412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92D050"/>
                </a:solidFill>
              </a:rPr>
              <a:t>Options: </a:t>
            </a: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675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223" y="764373"/>
            <a:ext cx="10212977" cy="1293028"/>
          </a:xfrm>
        </p:spPr>
        <p:txBody>
          <a:bodyPr>
            <a:noAutofit/>
          </a:bodyPr>
          <a:lstStyle/>
          <a:p>
            <a:pPr algn="l"/>
            <a:r>
              <a:rPr lang="en-GB" sz="2800" dirty="0"/>
              <a:t>5. What options to become more active are available in the area that she lives? Have a look at what is available locally (Cardiff </a:t>
            </a:r>
            <a:r>
              <a:rPr lang="en-GB" sz="2800"/>
              <a:t>area). 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5394" y="2312124"/>
            <a:ext cx="5334000" cy="4024125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rgbClr val="92D050"/>
                </a:solidFill>
              </a:rPr>
              <a:t>Options: </a:t>
            </a:r>
          </a:p>
          <a:p>
            <a:r>
              <a:rPr lang="en-GB" dirty="0">
                <a:solidFill>
                  <a:srgbClr val="FFFF00"/>
                </a:solidFill>
              </a:rPr>
              <a:t>Parks near to house – walking / cycling / tennis courts – some free / outdoor </a:t>
            </a:r>
            <a:r>
              <a:rPr lang="en-GB" dirty="0" err="1">
                <a:solidFill>
                  <a:srgbClr val="FFFF00"/>
                </a:solidFill>
              </a:rPr>
              <a:t>bootcamps</a:t>
            </a:r>
            <a:r>
              <a:rPr lang="en-GB" dirty="0">
                <a:solidFill>
                  <a:srgbClr val="FFFF00"/>
                </a:solidFill>
              </a:rPr>
              <a:t> / parkrun / fitness trail / outdoor gym equipment</a:t>
            </a:r>
          </a:p>
          <a:p>
            <a:r>
              <a:rPr lang="en-GB" dirty="0" err="1">
                <a:solidFill>
                  <a:srgbClr val="FFFF00"/>
                </a:solidFill>
              </a:rPr>
              <a:t>Ovo</a:t>
            </a:r>
            <a:r>
              <a:rPr lang="en-GB" dirty="0">
                <a:solidFill>
                  <a:srgbClr val="FFFF00"/>
                </a:solidFill>
              </a:rPr>
              <a:t> bikes / </a:t>
            </a:r>
            <a:r>
              <a:rPr lang="en-GB" dirty="0" err="1">
                <a:solidFill>
                  <a:srgbClr val="FFFF00"/>
                </a:solidFill>
              </a:rPr>
              <a:t>Nextbike</a:t>
            </a:r>
            <a:endParaRPr lang="en-GB" dirty="0">
              <a:solidFill>
                <a:srgbClr val="FFFF00"/>
              </a:solidFill>
            </a:endParaRPr>
          </a:p>
          <a:p>
            <a:r>
              <a:rPr lang="en-GB" dirty="0">
                <a:solidFill>
                  <a:srgbClr val="FFFF00"/>
                </a:solidFill>
                <a:hlinkClick r:id="rId2"/>
              </a:rPr>
              <a:t>https://www.nextbike.co.uk/en/cardiff/</a:t>
            </a:r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r>
              <a:rPr lang="en-GB" dirty="0">
                <a:solidFill>
                  <a:srgbClr val="FFFF00"/>
                </a:solidFill>
              </a:rPr>
              <a:t>Gyms – from budget – expensive within 2 miles of her house – PT / classes</a:t>
            </a:r>
          </a:p>
          <a:p>
            <a:r>
              <a:rPr lang="en-GB" dirty="0">
                <a:solidFill>
                  <a:srgbClr val="FFFF00"/>
                </a:solidFill>
              </a:rPr>
              <a:t>Leisure centres - classes / swimming pools</a:t>
            </a:r>
          </a:p>
          <a:p>
            <a:r>
              <a:rPr lang="en-GB" dirty="0">
                <a:solidFill>
                  <a:srgbClr val="FFFF00"/>
                </a:solidFill>
              </a:rPr>
              <a:t>Running clubs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312123"/>
            <a:ext cx="5334000" cy="4024125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rgbClr val="92D050"/>
                </a:solidFill>
              </a:rPr>
              <a:t>Options: </a:t>
            </a:r>
          </a:p>
          <a:p>
            <a:r>
              <a:rPr lang="en-GB" dirty="0">
                <a:solidFill>
                  <a:srgbClr val="FFFF00"/>
                </a:solidFill>
              </a:rPr>
              <a:t>White water centre – kayaking / rafting / SUP</a:t>
            </a:r>
          </a:p>
          <a:p>
            <a:r>
              <a:rPr lang="en-GB" dirty="0">
                <a:solidFill>
                  <a:srgbClr val="FFFF00"/>
                </a:solidFill>
              </a:rPr>
              <a:t>Ice skating</a:t>
            </a:r>
          </a:p>
          <a:p>
            <a:r>
              <a:rPr lang="en-GB" dirty="0">
                <a:solidFill>
                  <a:srgbClr val="FFFF00"/>
                </a:solidFill>
              </a:rPr>
              <a:t>Climbing centre</a:t>
            </a:r>
          </a:p>
          <a:p>
            <a:r>
              <a:rPr lang="en-GB" dirty="0">
                <a:solidFill>
                  <a:srgbClr val="FFFF00"/>
                </a:solidFill>
              </a:rPr>
              <a:t>Netball / hockey / volleyball / other team sports / martial arts / dance </a:t>
            </a:r>
          </a:p>
          <a:p>
            <a:r>
              <a:rPr lang="en-GB" dirty="0">
                <a:solidFill>
                  <a:srgbClr val="FFFF00"/>
                </a:solidFill>
              </a:rPr>
              <a:t>Rowing</a:t>
            </a:r>
          </a:p>
          <a:p>
            <a:r>
              <a:rPr lang="en-GB" dirty="0">
                <a:solidFill>
                  <a:srgbClr val="FFFF00"/>
                </a:solidFill>
              </a:rPr>
              <a:t>Active travel – cycling / walking / getting off the bus a stop or two earlier</a:t>
            </a: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7109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857" y="797030"/>
            <a:ext cx="10278291" cy="1293028"/>
          </a:xfrm>
        </p:spPr>
        <p:txBody>
          <a:bodyPr>
            <a:normAutofit fontScale="90000"/>
          </a:bodyPr>
          <a:lstStyle/>
          <a:p>
            <a:r>
              <a:rPr lang="en-GB" dirty="0"/>
              <a:t>6. What activities would you recommend for Laura?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Activity 1:</a:t>
            </a:r>
            <a:endParaRPr lang="en-GB" dirty="0"/>
          </a:p>
          <a:p>
            <a:r>
              <a:rPr lang="en-GB" b="1" dirty="0"/>
              <a:t>Rationale: </a:t>
            </a:r>
            <a:endParaRPr lang="en-GB" dirty="0"/>
          </a:p>
          <a:p>
            <a:pPr marL="0" indent="0">
              <a:buNone/>
            </a:pPr>
            <a:endParaRPr lang="en-GB" b="1" dirty="0"/>
          </a:p>
          <a:p>
            <a:endParaRPr lang="en-GB" b="1" dirty="0"/>
          </a:p>
          <a:p>
            <a:endParaRPr lang="en-GB" dirty="0"/>
          </a:p>
          <a:p>
            <a:r>
              <a:rPr lang="en-GB" b="1" dirty="0"/>
              <a:t>Activity 2:</a:t>
            </a:r>
            <a:endParaRPr lang="en-GB" dirty="0"/>
          </a:p>
          <a:p>
            <a:r>
              <a:rPr lang="en-GB" b="1" dirty="0"/>
              <a:t>Rationale: </a:t>
            </a:r>
            <a:endParaRPr lang="en-GB" dirty="0"/>
          </a:p>
          <a:p>
            <a:r>
              <a:rPr lang="en-GB" b="1" dirty="0"/>
              <a:t> 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/>
              <a:t>Activity 3:</a:t>
            </a:r>
            <a:endParaRPr lang="en-GB" dirty="0"/>
          </a:p>
          <a:p>
            <a:r>
              <a:rPr lang="en-GB" b="1" dirty="0"/>
              <a:t>Rationale: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55137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89" y="483521"/>
            <a:ext cx="10278291" cy="129302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6. What activities would you recommend for Laura?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59429"/>
            <a:ext cx="5334000" cy="425925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Activity 1: </a:t>
            </a:r>
            <a:r>
              <a:rPr lang="en-GB" dirty="0"/>
              <a:t>Outdoor park based boot camps with a friend – sessions </a:t>
            </a:r>
            <a:r>
              <a:rPr lang="en-GB" dirty="0" err="1"/>
              <a:t>Roath</a:t>
            </a:r>
            <a:r>
              <a:rPr lang="en-GB" dirty="0"/>
              <a:t> Rec / </a:t>
            </a:r>
            <a:r>
              <a:rPr lang="en-GB" dirty="0" err="1"/>
              <a:t>Llandaff</a:t>
            </a:r>
            <a:r>
              <a:rPr lang="en-GB" dirty="0"/>
              <a:t> fields</a:t>
            </a:r>
          </a:p>
          <a:p>
            <a:pPr marL="0" indent="0">
              <a:buNone/>
            </a:pPr>
            <a:r>
              <a:rPr lang="en-GB" b="1" dirty="0"/>
              <a:t>Rationale: </a:t>
            </a:r>
            <a:endParaRPr lang="en-GB" dirty="0"/>
          </a:p>
          <a:p>
            <a:r>
              <a:rPr lang="en-GB" dirty="0"/>
              <a:t>Group exercise – social</a:t>
            </a:r>
          </a:p>
          <a:p>
            <a:r>
              <a:rPr lang="en-GB" dirty="0"/>
              <a:t>Resistance and aerobic traini</a:t>
            </a:r>
            <a:r>
              <a:rPr lang="en-GB" b="1" dirty="0"/>
              <a:t>ng</a:t>
            </a:r>
          </a:p>
          <a:p>
            <a:r>
              <a:rPr lang="en-GB" dirty="0"/>
              <a:t>Green exercise – additional benefits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Activity 2: </a:t>
            </a:r>
            <a:r>
              <a:rPr lang="en-GB" dirty="0"/>
              <a:t>Parkrun (free) / running club (cost involved)</a:t>
            </a:r>
          </a:p>
          <a:p>
            <a:pPr marL="0" indent="0">
              <a:buNone/>
            </a:pPr>
            <a:r>
              <a:rPr lang="en-GB" b="1" dirty="0"/>
              <a:t>Rationale: </a:t>
            </a:r>
          </a:p>
          <a:p>
            <a:r>
              <a:rPr lang="en-GB" dirty="0"/>
              <a:t>Previous experience of running</a:t>
            </a:r>
          </a:p>
          <a:p>
            <a:r>
              <a:rPr lang="en-GB" dirty="0"/>
              <a:t>Can build back up to previous running levels slowly</a:t>
            </a:r>
          </a:p>
          <a:p>
            <a:r>
              <a:rPr lang="en-GB" dirty="0"/>
              <a:t>Social activity (benefits already discussed of park run)</a:t>
            </a:r>
          </a:p>
          <a:p>
            <a:r>
              <a:rPr lang="en-GB" dirty="0"/>
              <a:t>Other social activities often linked to running clubs </a:t>
            </a:r>
          </a:p>
          <a:p>
            <a:r>
              <a:rPr lang="en-GB" dirty="0"/>
              <a:t>Challenge / competition (if desired)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59137" y="2833875"/>
            <a:ext cx="5334000" cy="4024125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Activity 3: </a:t>
            </a:r>
          </a:p>
          <a:p>
            <a:r>
              <a:rPr lang="en-GB" dirty="0"/>
              <a:t>Active travel – cycle or walk to work a couple of times a week on days when the weather is good. </a:t>
            </a:r>
          </a:p>
          <a:p>
            <a:r>
              <a:rPr lang="en-GB" dirty="0"/>
              <a:t>Option to get the bus home / leave bike at the school (cycle home the next day) </a:t>
            </a:r>
          </a:p>
          <a:p>
            <a:r>
              <a:rPr lang="en-GB" b="1" dirty="0"/>
              <a:t>Rationale: </a:t>
            </a:r>
            <a:endParaRPr lang="en-GB" dirty="0"/>
          </a:p>
          <a:p>
            <a:r>
              <a:rPr lang="en-GB" dirty="0"/>
              <a:t>Increase daily activity / save money on bus travel </a:t>
            </a:r>
          </a:p>
          <a:p>
            <a:r>
              <a:rPr lang="en-GB" dirty="0"/>
              <a:t>Completed activity as part of the working day which then does not impact upon time to socialise!</a:t>
            </a:r>
          </a:p>
        </p:txBody>
      </p:sp>
    </p:spTree>
    <p:extLst>
      <p:ext uri="{BB962C8B-B14F-4D97-AF65-F5344CB8AC3E}">
        <p14:creationId xmlns:p14="http://schemas.microsoft.com/office/powerpoint/2010/main" val="34703490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6469" y="764373"/>
            <a:ext cx="10369731" cy="1293028"/>
          </a:xfrm>
        </p:spPr>
        <p:txBody>
          <a:bodyPr>
            <a:normAutofit fontScale="90000"/>
          </a:bodyPr>
          <a:lstStyle/>
          <a:p>
            <a:r>
              <a:rPr lang="en-GB" dirty="0"/>
              <a:t>7. Are there any other aspects of her lifestyle that you would suggest she modifies (if so, in what way and why)?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Aspect for change 1: </a:t>
            </a:r>
          </a:p>
          <a:p>
            <a:pPr marL="0" indent="0">
              <a:buNone/>
            </a:pPr>
            <a:r>
              <a:rPr lang="en-GB" dirty="0"/>
              <a:t>Sleep a little earlier than she usually does </a:t>
            </a:r>
          </a:p>
          <a:p>
            <a:r>
              <a:rPr lang="en-GB" b="1" dirty="0"/>
              <a:t>Reason for this: </a:t>
            </a:r>
          </a:p>
          <a:p>
            <a:pPr marL="0" indent="0">
              <a:buNone/>
            </a:pPr>
            <a:r>
              <a:rPr lang="en-GB" dirty="0"/>
              <a:t>Gain an extra hour of sleep</a:t>
            </a:r>
          </a:p>
          <a:p>
            <a:pPr marL="0" indent="0">
              <a:buNone/>
            </a:pPr>
            <a:r>
              <a:rPr lang="en-GB" dirty="0"/>
              <a:t>May help with feelings of tiredness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/>
              <a:t>Aspect for change 2:</a:t>
            </a:r>
          </a:p>
          <a:p>
            <a:pPr marL="0" indent="0">
              <a:buNone/>
            </a:pPr>
            <a:r>
              <a:rPr lang="en-GB" dirty="0"/>
              <a:t>Eat breakfast</a:t>
            </a:r>
          </a:p>
          <a:p>
            <a:r>
              <a:rPr lang="en-GB" b="1" dirty="0"/>
              <a:t>Reason for this:</a:t>
            </a:r>
          </a:p>
          <a:p>
            <a:pPr marL="0" indent="0">
              <a:buNone/>
            </a:pPr>
            <a:r>
              <a:rPr lang="en-GB" dirty="0"/>
              <a:t>Energy for the first half of the day</a:t>
            </a:r>
          </a:p>
          <a:p>
            <a:pPr marL="0" indent="0">
              <a:buNone/>
            </a:pPr>
            <a:r>
              <a:rPr lang="en-GB" dirty="0"/>
              <a:t>(reduce feelings of being tired and run down)</a:t>
            </a:r>
          </a:p>
          <a:p>
            <a:pPr marL="0" indent="0">
              <a:buNone/>
            </a:pPr>
            <a:r>
              <a:rPr lang="en-GB" dirty="0"/>
              <a:t>To ensure that she is eating enough (especially if planning on being more active)</a:t>
            </a:r>
          </a:p>
        </p:txBody>
      </p:sp>
    </p:spTree>
    <p:extLst>
      <p:ext uri="{BB962C8B-B14F-4D97-AF65-F5344CB8AC3E}">
        <p14:creationId xmlns:p14="http://schemas.microsoft.com/office/powerpoint/2010/main" val="16839954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Task: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799" y="2194559"/>
            <a:ext cx="10319657" cy="4024125"/>
          </a:xfrm>
        </p:spPr>
        <p:txBody>
          <a:bodyPr/>
          <a:lstStyle/>
          <a:p>
            <a:r>
              <a:rPr lang="en-GB" dirty="0"/>
              <a:t>Think of someone that you know who is not currently sufficiently physically active. </a:t>
            </a:r>
          </a:p>
          <a:p>
            <a:r>
              <a:rPr lang="en-GB" dirty="0"/>
              <a:t>Based on what you know about them and their life. Have a think of what activities would be most suitable and would be attractive to them?  </a:t>
            </a:r>
          </a:p>
          <a:p>
            <a:r>
              <a:rPr lang="en-GB" dirty="0"/>
              <a:t>How could they increase their everyday activity levels gradually – without it being a significant burden.</a:t>
            </a:r>
          </a:p>
          <a:p>
            <a:endParaRPr lang="en-GB" dirty="0"/>
          </a:p>
          <a:p>
            <a:r>
              <a:rPr lang="en-GB" dirty="0"/>
              <a:t>Think about organised activities and general overall daily activity. </a:t>
            </a:r>
          </a:p>
        </p:txBody>
      </p:sp>
    </p:spTree>
    <p:extLst>
      <p:ext uri="{BB962C8B-B14F-4D97-AF65-F5344CB8AC3E}">
        <p14:creationId xmlns:p14="http://schemas.microsoft.com/office/powerpoint/2010/main" val="14323576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Coursework related questions?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488404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2664</TotalTime>
  <Words>1117</Words>
  <Application>Microsoft Macintosh PowerPoint</Application>
  <PresentationFormat>Widescreen</PresentationFormat>
  <Paragraphs>128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Century Gothic</vt:lpstr>
      <vt:lpstr>Tahoma</vt:lpstr>
      <vt:lpstr>Times New Roman</vt:lpstr>
      <vt:lpstr>Vapor Trail</vt:lpstr>
      <vt:lpstr>Case study</vt:lpstr>
      <vt:lpstr>Applying what we know…</vt:lpstr>
      <vt:lpstr>Aspects to consider</vt:lpstr>
      <vt:lpstr>Read the case study and make notes in relation to important / relevant pieces of information…</vt:lpstr>
      <vt:lpstr>contemplation</vt:lpstr>
      <vt:lpstr>2. Based on the information you have been given and what you have covered in the module, identify the benefits that Laura is likely to obtain from exercising regularly? </vt:lpstr>
      <vt:lpstr>2. Based on the information you have been given and what you have covered in the module, identify the benefits that Laura is likely to obtain from exercising regularly? </vt:lpstr>
      <vt:lpstr>3. What barriers do you think are preventing Laura from exercising / being generally more physically active? </vt:lpstr>
      <vt:lpstr>3. What barriers do you think are preventing Laura from exercising / being generally more physically active? </vt:lpstr>
      <vt:lpstr>4. You have been asked to work with Laura to encourage her to exercise regularly. What initial approach would you take to this? </vt:lpstr>
      <vt:lpstr>5. What options to become more active are available in the area that she lives? Have a look at what is available locally (Cardiff area) including those once lockdown restrictions have eased.  </vt:lpstr>
      <vt:lpstr>5. What options to become more active are available in the area that she lives? Have a look at what is available locally (Cardiff area).  </vt:lpstr>
      <vt:lpstr>6. What activities would you recommend for Laura?  </vt:lpstr>
      <vt:lpstr> 6. What activities would you recommend for Laura?  </vt:lpstr>
      <vt:lpstr>7. Are there any other aspects of her lifestyle that you would suggest she modifies (if so, in what way and why)? </vt:lpstr>
      <vt:lpstr>Task:</vt:lpstr>
      <vt:lpstr>Coursework related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studies</dc:title>
  <dc:creator>Administrator</dc:creator>
  <cp:lastModifiedBy>Alison Connaughton</cp:lastModifiedBy>
  <cp:revision>34</cp:revision>
  <dcterms:created xsi:type="dcterms:W3CDTF">2021-04-07T14:15:05Z</dcterms:created>
  <dcterms:modified xsi:type="dcterms:W3CDTF">2024-11-27T17:53:35Z</dcterms:modified>
</cp:coreProperties>
</file>