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mp4" ContentType="video/mp4"/>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ppt/changesInfos/changesInfo1.xml" ContentType="application/vnd.ms-powerpoint.changesinfo+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68" r:id="rId1"/>
  </p:sldMasterIdLst>
  <p:notesMasterIdLst>
    <p:notesMasterId r:id="rId16"/>
  </p:notesMasterIdLst>
  <p:sldIdLst>
    <p:sldId id="256" r:id="rId2"/>
    <p:sldId id="257" r:id="rId3"/>
    <p:sldId id="262" r:id="rId4"/>
    <p:sldId id="275" r:id="rId5"/>
    <p:sldId id="264" r:id="rId6"/>
    <p:sldId id="265" r:id="rId7"/>
    <p:sldId id="276" r:id="rId8"/>
    <p:sldId id="269" r:id="rId9"/>
    <p:sldId id="277" r:id="rId10"/>
    <p:sldId id="278" r:id="rId11"/>
    <p:sldId id="271" r:id="rId12"/>
    <p:sldId id="279" r:id="rId13"/>
    <p:sldId id="280" r:id="rId14"/>
    <p:sldId id="272" r:id="rId1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varScale="1">
        <p:scale>
          <a:sx n="88" d="100"/>
          <a:sy n="88" d="100"/>
        </p:scale>
        <p:origin x="69" y="42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chel Wallis" userId="S::rachel.wallis@uwtsd.ac.uk::adcac562-1b9c-4c6f-a47a-6cb162b6111e" providerId="AD" clId="Web-{E1549BDC-FCA5-B3AD-B06B-DF540D166D46}"/>
    <pc:docChg chg="modSld">
      <pc:chgData name="Rachel Wallis" userId="S::rachel.wallis@uwtsd.ac.uk::adcac562-1b9c-4c6f-a47a-6cb162b6111e" providerId="AD" clId="Web-{E1549BDC-FCA5-B3AD-B06B-DF540D166D46}" dt="2018-10-04T15:16:39.751" v="2" actId="20577"/>
      <pc:docMkLst>
        <pc:docMk/>
      </pc:docMkLst>
      <pc:sldChg chg="modSp">
        <pc:chgData name="Rachel Wallis" userId="S::rachel.wallis@uwtsd.ac.uk::adcac562-1b9c-4c6f-a47a-6cb162b6111e" providerId="AD" clId="Web-{E1549BDC-FCA5-B3AD-B06B-DF540D166D46}" dt="2018-10-04T15:16:21.860" v="1" actId="20577"/>
        <pc:sldMkLst>
          <pc:docMk/>
          <pc:sldMk cId="2862820449" sldId="272"/>
        </pc:sldMkLst>
        <pc:spChg chg="mod">
          <ac:chgData name="Rachel Wallis" userId="S::rachel.wallis@uwtsd.ac.uk::adcac562-1b9c-4c6f-a47a-6cb162b6111e" providerId="AD" clId="Web-{E1549BDC-FCA5-B3AD-B06B-DF540D166D46}" dt="2018-10-04T15:16:21.860" v="1" actId="20577"/>
          <ac:spMkLst>
            <pc:docMk/>
            <pc:sldMk cId="2862820449" sldId="272"/>
            <ac:spMk id="3"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dirty="0"/>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087130B-8756-44D8-92DA-30FF1F540F4A}" type="datetimeFigureOut">
              <a:rPr lang="en-GB" smtClean="0"/>
              <a:t>05/10/2018</a:t>
            </a:fld>
            <a:endParaRPr lang="en-GB" dirty="0"/>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dirty="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dirty="0"/>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C2B580E-A945-44C0-86AB-D808DCC997EF}" type="slidenum">
              <a:rPr lang="en-GB" smtClean="0"/>
              <a:t>‹#›</a:t>
            </a:fld>
            <a:endParaRPr lang="en-GB" dirty="0"/>
          </a:p>
        </p:txBody>
      </p:sp>
    </p:spTree>
    <p:extLst>
      <p:ext uri="{BB962C8B-B14F-4D97-AF65-F5344CB8AC3E}">
        <p14:creationId xmlns:p14="http://schemas.microsoft.com/office/powerpoint/2010/main" val="373881892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065554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040750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7361539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147183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9240141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3048443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50097554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08762285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68256638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1103847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30337903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61BEF0D-F0BB-DE4B-95CE-6DB70DBA9567}" type="datetimeFigureOut">
              <a:rPr lang="en-US" smtClean="0"/>
              <a:pPr/>
              <a:t>10/5/2018</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D57F1E4F-1CFF-5643-939E-217C01CDF565}" type="slidenum">
              <a:rPr lang="en-US" smtClean="0"/>
              <a:pPr/>
              <a:t>‹#›</a:t>
            </a:fld>
            <a:endParaRPr lang="en-US" dirty="0"/>
          </a:p>
        </p:txBody>
      </p:sp>
    </p:spTree>
    <p:extLst>
      <p:ext uri="{BB962C8B-B14F-4D97-AF65-F5344CB8AC3E}">
        <p14:creationId xmlns:p14="http://schemas.microsoft.com/office/powerpoint/2010/main" val="2522277204"/>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6.emf"/><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hyperlink" Target="http://www.topmarks.co.uk/Flash.aspx?f=AddHorizontalPVcardsv3" TargetMode="External"/><Relationship Id="rId2" Type="http://schemas.openxmlformats.org/officeDocument/2006/relationships/hyperlink" Target="http://www.topmarks.co.uk/Flash.aspx?f=AddExpandv2" TargetMode="External"/><Relationship Id="rId1" Type="http://schemas.openxmlformats.org/officeDocument/2006/relationships/slideLayout" Target="../slideLayouts/slideLayout2.xml"/><Relationship Id="rId4" Type="http://schemas.openxmlformats.org/officeDocument/2006/relationships/hyperlink" Target="http://nlvm.usu.edu/en/nav/frames_asid_155_g_2_t_1.html" TargetMode="Externa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video" Target="../media/media1.mp4"/><Relationship Id="rId1" Type="http://schemas.microsoft.com/office/2007/relationships/media" Target="../media/media1.mp4"/><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hyperlink" Target="http://www.taw.org.uk/lic/itp/grouping.html" TargetMode="External"/><Relationship Id="rId2" Type="http://schemas.openxmlformats.org/officeDocument/2006/relationships/hyperlink" Target="http://www.topmarks.co.uk/Flash.aspx?f=NumberFactsGridv2" TargetMode="External"/><Relationship Id="rId1" Type="http://schemas.openxmlformats.org/officeDocument/2006/relationships/slideLayout" Target="../slideLayouts/slideLayout2.xml"/><Relationship Id="rId5" Type="http://schemas.openxmlformats.org/officeDocument/2006/relationships/hyperlink" Target="http://www.mathszone.co.uk/calculating-xd/" TargetMode="External"/><Relationship Id="rId4" Type="http://schemas.openxmlformats.org/officeDocument/2006/relationships/hyperlink" Target="http://www.topmarks.co.uk/Flash.aspx?f=mentaldivisionv2" TargetMode="External"/></Relationships>
</file>

<file path=ppt/slides/_rels/slide12.xml.rels><?xml version="1.0" encoding="UTF-8" standalone="yes"?>
<Relationships xmlns="http://schemas.openxmlformats.org/package/2006/relationships"><Relationship Id="rId3" Type="http://schemas.openxmlformats.org/officeDocument/2006/relationships/hyperlink" Target="http://www.ncetm.org/" TargetMode="External"/><Relationship Id="rId2" Type="http://schemas.openxmlformats.org/officeDocument/2006/relationships/hyperlink" Target="https://www.ncetm.org.uk/resources/40529" TargetMode="External"/><Relationship Id="rId1" Type="http://schemas.openxmlformats.org/officeDocument/2006/relationships/slideLayout" Target="../slideLayouts/slideLayout2.xml"/><Relationship Id="rId4" Type="http://schemas.openxmlformats.org/officeDocument/2006/relationships/image" Target="../media/image9.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hyperlink" Target="http://www.iseemaths.com/visual-supports/"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7543" y="1190057"/>
            <a:ext cx="8574622" cy="2616199"/>
          </a:xfrm>
        </p:spPr>
        <p:txBody>
          <a:bodyPr/>
          <a:lstStyle/>
          <a:p>
            <a:r>
              <a:rPr lang="en-GB" dirty="0"/>
              <a:t>Teaching calculations</a:t>
            </a:r>
          </a:p>
        </p:txBody>
      </p:sp>
      <p:pic>
        <p:nvPicPr>
          <p:cNvPr id="4" name="Picture 3"/>
          <p:cNvPicPr>
            <a:picLocks noChangeAspect="1"/>
          </p:cNvPicPr>
          <p:nvPr/>
        </p:nvPicPr>
        <p:blipFill>
          <a:blip r:embed="rId2"/>
          <a:stretch>
            <a:fillRect/>
          </a:stretch>
        </p:blipFill>
        <p:spPr>
          <a:xfrm>
            <a:off x="2066091" y="4483822"/>
            <a:ext cx="1822862" cy="1658256"/>
          </a:xfrm>
          <a:prstGeom prst="rect">
            <a:avLst/>
          </a:prstGeom>
        </p:spPr>
      </p:pic>
      <p:pic>
        <p:nvPicPr>
          <p:cNvPr id="5" name="Picture 4"/>
          <p:cNvPicPr>
            <a:picLocks noChangeAspect="1"/>
          </p:cNvPicPr>
          <p:nvPr/>
        </p:nvPicPr>
        <p:blipFill>
          <a:blip r:embed="rId3"/>
          <a:stretch>
            <a:fillRect/>
          </a:stretch>
        </p:blipFill>
        <p:spPr>
          <a:xfrm>
            <a:off x="6768261" y="4690534"/>
            <a:ext cx="2313904" cy="1542603"/>
          </a:xfrm>
          <a:prstGeom prst="rect">
            <a:avLst/>
          </a:prstGeom>
        </p:spPr>
      </p:pic>
      <p:pic>
        <p:nvPicPr>
          <p:cNvPr id="6" name="Picture 5"/>
          <p:cNvPicPr>
            <a:picLocks noChangeAspect="1"/>
          </p:cNvPicPr>
          <p:nvPr/>
        </p:nvPicPr>
        <p:blipFill>
          <a:blip r:embed="rId4"/>
          <a:stretch>
            <a:fillRect/>
          </a:stretch>
        </p:blipFill>
        <p:spPr>
          <a:xfrm>
            <a:off x="9512188" y="4594715"/>
            <a:ext cx="1967908" cy="1954789"/>
          </a:xfrm>
          <a:prstGeom prst="rect">
            <a:avLst/>
          </a:prstGeom>
        </p:spPr>
      </p:pic>
      <p:pic>
        <p:nvPicPr>
          <p:cNvPr id="8" name="Picture 7"/>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594755" y="789215"/>
            <a:ext cx="8553063" cy="1496786"/>
          </a:xfrm>
          <a:prstGeom prst="rect">
            <a:avLst/>
          </a:prstGeom>
        </p:spPr>
      </p:pic>
    </p:spTree>
    <p:extLst>
      <p:ext uri="{BB962C8B-B14F-4D97-AF65-F5344CB8AC3E}">
        <p14:creationId xmlns:p14="http://schemas.microsoft.com/office/powerpoint/2010/main" val="373566147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68828" y="735239"/>
            <a:ext cx="10515600" cy="1325563"/>
          </a:xfrm>
        </p:spPr>
        <p:txBody>
          <a:bodyPr/>
          <a:lstStyle/>
          <a:p>
            <a:r>
              <a:rPr lang="en-GB" dirty="0"/>
              <a:t>Session Objectives</a:t>
            </a:r>
          </a:p>
        </p:txBody>
      </p:sp>
      <p:sp>
        <p:nvSpPr>
          <p:cNvPr id="3" name="Content Placeholder 2"/>
          <p:cNvSpPr>
            <a:spLocks noGrp="1"/>
          </p:cNvSpPr>
          <p:nvPr>
            <p:ph idx="1"/>
          </p:nvPr>
        </p:nvSpPr>
        <p:spPr>
          <a:xfrm>
            <a:off x="1378802" y="2244969"/>
            <a:ext cx="10018713" cy="3124201"/>
          </a:xfrm>
        </p:spPr>
        <p:txBody>
          <a:bodyPr/>
          <a:lstStyle/>
          <a:p>
            <a:r>
              <a:rPr lang="en-GB" dirty="0"/>
              <a:t>to explain progression in learning calculation across the primary </a:t>
            </a:r>
            <a:r>
              <a:rPr lang="en-GB" dirty="0" smtClean="0"/>
              <a:t>school</a:t>
            </a:r>
            <a:endParaRPr lang="en-GB" dirty="0"/>
          </a:p>
          <a:p>
            <a:r>
              <a:rPr lang="en-GB" dirty="0"/>
              <a:t>to evaluate resources to scaffold learning calculation</a:t>
            </a:r>
          </a:p>
        </p:txBody>
      </p:sp>
    </p:spTree>
    <p:extLst>
      <p:ext uri="{BB962C8B-B14F-4D97-AF65-F5344CB8AC3E}">
        <p14:creationId xmlns:p14="http://schemas.microsoft.com/office/powerpoint/2010/main" val="33162905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2173288" y="485775"/>
            <a:ext cx="8434501" cy="1255713"/>
          </a:xfrm>
        </p:spPr>
        <p:txBody>
          <a:bodyPr>
            <a:normAutofit/>
          </a:bodyPr>
          <a:lstStyle/>
          <a:p>
            <a:r>
              <a:rPr lang="en-GB" dirty="0"/>
              <a:t>National Curriculum Requirements</a:t>
            </a:r>
          </a:p>
        </p:txBody>
      </p:sp>
      <p:sp>
        <p:nvSpPr>
          <p:cNvPr id="3" name="Content Placeholder 2"/>
          <p:cNvSpPr>
            <a:spLocks noGrp="1"/>
          </p:cNvSpPr>
          <p:nvPr>
            <p:ph idx="4294967295"/>
          </p:nvPr>
        </p:nvSpPr>
        <p:spPr>
          <a:xfrm>
            <a:off x="2173288" y="1908175"/>
            <a:ext cx="10018712" cy="3124200"/>
          </a:xfrm>
        </p:spPr>
        <p:txBody>
          <a:bodyPr>
            <a:normAutofit/>
          </a:bodyPr>
          <a:lstStyle/>
          <a:p>
            <a:pPr marL="0" indent="0">
              <a:buNone/>
            </a:pPr>
            <a:r>
              <a:rPr lang="en-GB" dirty="0"/>
              <a:t>Look at: Using number skills, calculate using written and mental methods</a:t>
            </a:r>
          </a:p>
          <a:p>
            <a:pPr marL="0" indent="0">
              <a:buNone/>
            </a:pPr>
            <a:r>
              <a:rPr lang="en-GB" dirty="0"/>
              <a:t>for Key Stage 2 (p.5)</a:t>
            </a:r>
          </a:p>
          <a:p>
            <a:pPr marL="0" indent="0">
              <a:buNone/>
            </a:pPr>
            <a:r>
              <a:rPr lang="en-GB" dirty="0"/>
              <a:t>Summarise progression in calculations. </a:t>
            </a:r>
          </a:p>
          <a:p>
            <a:pPr marL="0" indent="0">
              <a:buNone/>
            </a:pPr>
            <a:r>
              <a:rPr lang="en-GB" dirty="0"/>
              <a:t>Is there anything that surprises you? </a:t>
            </a:r>
          </a:p>
          <a:p>
            <a:pPr marL="0" indent="0">
              <a:buNone/>
            </a:pPr>
            <a:endParaRPr lang="en-GB" dirty="0"/>
          </a:p>
        </p:txBody>
      </p:sp>
      <p:sp>
        <p:nvSpPr>
          <p:cNvPr id="4" name="AutoShape 2" descr="data:image/jpeg;base64,/9j/4AAQSkZJRgABAQAAAQABAAD/2wCEAAkGBhAQEBAODREQEBMPEBEPEBAPEBAOEBAQFBEhFBMQEhMjHSYeFxwjGxIWHy8gIycpLCwtGR4xNTAvOCYrLjUBCQoKDgwOGg8PGjUcHyU1NS8pKSwtNSwpKSkpKyksKSkpLDUsLSkpKSwpLSksKSksKikpKSwpKSksKSkpKSkpKf/AABEIAQQAwgMBIgACEQEDEQH/xAAbAAEAAwEBAQEAAAAAAAAAAAAABAUHBgMBAv/EAE0QAAECAgMIChAEBgIDAQAAAAEAAgMRBBIhBQYxM1FTc7ITFBYiQXKSk9HSBxUXMjQ1UmFjcZGio7Gz4mKBweEjJHSCocJCw0Pw8SX/xAAaAQEBAAMBAQAAAAAAAAAAAAAABQEDBAIG/8QALBEAAQIEBgEEAgMBAQAAAAAAAAEEAgMRURITM0Gh8DQUcZHBIWExMrEjIv/aAAwDAQACEQMRAD8Axy5FzNsRDDrVJNLpyrYCBKUxlVxuM9MOb+5Rb0ce7RO1mrt6NRXRCQyUwJ2mViqtW8uOXijQlunEyCZhgU5LcZ6b4f3JuM9N8P7l2vaWLkbygnaWLkbygun0re3KnP6lxfhDitxnpvh/cm4z0w5v7l2vaWLkbygnaWLkbygnpW9uVHqXF+EOK3Gem+H9ybjPTfD+5dr2li5G8oJ2li5G8oJ6VvblR6lxfhDitxnpvh/cm4z0w5v7loFCvRpMYOMMQ96QDOIBh/JSdwNMyQud/Za1ktUWi/6e0mul/Kf4hm24z0w5v7k3Gem+H9y0ncDTMkLnf2TcDTMkLnf2WMtpdPkzmO7L8IZtuM9N8P7k3GemHN/ctJ3A0zJC539k3A0zJC539ky2l0+RmO7L8IZtuM9MOb+5Nxnpvh/ctJ3A0zJC539lJo/Yyp7xWaIEpyti/amW0unyMx3ZfhDLdxnpvh/cm4z03w/uWrdyu6GSBzx6qdyu6GSBzx6qZbS6fKjMd9RDKdxnphzf3JuM9MOb+5at3K7oZIHPHqp3K7oZIHPHqpltLp8qMbu3CGU7jPTfD+5Nxnpvh/ctW7ld0MkDnj1V40vsaXRhtL9jhxJWlsKIHP8AyaQJ/kmW0/XyFmO0v8IZfuM9MOb+5c7SIVR7mTnVc5s8E5GU1pJEjI2EGRBsIORZ1dDHRdI/WK53kiCWiLAlDoZzo5iqkakdERTigXl6OPdonazVolwe/dxP9gs7vRx7tE7WatEuD37uJ/sFbZ6BHdeQhdoiLYZCIiAIiIDob1e9i8ZnyKvVRXq97F4zPkVeqQ41FKMn+iBERaDaEREAV3cfF/3FUiu7j4v+4oCciIsGQiIgC+FfV8KAwa/hgbdGlgCQ2Wf5loJPtJKx+6GOi6R+sVsV/fjKl6QfTasduhjoukfrFU3elB3YmtNSZ7/akdERTCkXl6OPdonazVolwe/dxP8AYLO70ce7RO1mrRLg9+7if7BW2egR3XkIX9HDK42QkNtrEYZS4P8ACkRaPCqFzXzcBOqLWzJkGgm3z+oFQ0XtUqeqk4QYBlN9SwE2l0rMGDfGYnZLDJfqLQ4Is2QzyTBAssmZcPm9Sr0WMK3M1/RI2OHJk3AEglxaC/hsBE7DKeCy0ZCvxSgyu7Y7W2VcOS3DbhmvJFlEMVOhvV72LxmfIq9VFer3sXjM+RV6pLjUUoSf6IERFoNoREQBXdx8X/cVSK7uPi/7igJyIiwZCIiAL4V9XwoDCb/B/wDpUvSN+k1Y5dDHRdI/WK2S/wC8ZUvSN+k1Y3dDHRdI/WKpO9KX3YmtNWZ7/akdERTSkXl6OPdonazVolwe/dxP9gs7vQx7tE7Wau9uXSKjnGU5tlhlwq2z0SM7VEn1U6JFA7afg979k7afg979lvwKec2C5PRQO2n4Pe/ZO2n4Pe/ZMCmM2C5PRQO2n4Pe/ZO2n4Pe/ZMCmc2C52F6vexeMz5FXqobw2Pjtj1A1tVzAazjbNp8y6rtNGyw+U7qqM4T/opUkLWBFQhopnaaNlh8p3VTtNGyw+U7qrnNxDRTO00bLD5TuqnaaNlh8p3VQENXdx8X/cVA7TRssPlO6qnUOBFhtqyhm0mddw/1QVJ6KPWi+TD5buqlaL5MPlu6qwKkhFHrRfJh8t3VStF8mHy3dVBUkL4V4Vovkw+W7qpWi+TD5buqgqYjf94ypekb9Jqxu6GOi6R+sVsV/c+2NKrSnsjZyMxim8MgsduhjoukfrFU3elL7sTmmrM9/tSOiIphSL29DHu0TtZq7ai4T6v1XE3oY92idrNXbUXCfV+qusdIhvtUlIiLsOEIiIAiIgNG7E/eUrjwtUrv1wHYn7ylceFqld+vn3etF3Y+haaMPdwiIuY6QiIgCIoF2LrsorGRIgcWvishEtANWthe63vWgEk5AUBPRVIvkgh8djy5go7mMfEc2bCXtLpgicgKrgSZAEFeTb66OYuxFxbbFYXPa5gESFFbDc2RGCcQb7AgLtFWPvlojZh0ZgquLThwgOJIstA2N9os3jrbCvRt3aOQ0iIJOeIYMnSrmUgTLezrtlPDWEsIQE9fCqmjX0Ud4rh8mmQaHNeIjnF72yEKVb/wvPqByFT6HT4cZpdBdXaCRWAIaZcLTLfDzixAYjf94ypekb9Jqxu6GOi6R+sVsl/3jKl6Rv0mrG7oY6LpH6xVJ3pS+7E5pqzPf7UjoiKaUS9vQx7tE7Wau2ouE+r9VxN6GPdonazV21Fwn1fqrrHSIb7VJSIi7DhCIiAIiIDRuxP3lK48LVK79cB2J+8pXHhapXfr593rRd2PoWmjD3cIiLmOkLxiU2G0VnPY0TlMuAE8k17Ks3N0aRbsYk54iOFZxrOBJBNtvfuHqMkBOfSmNlWewTnKbgJywy9o9qi06BApADIjmuDHVi0ObI7wtLXeaTzMKPuTolQQtjk1ri9snxA4OdKbg6c57wDDgmMBX4ZefQxIbFgAEi95BkZidttpJ/NAQaTerQnM2N8V0g1sJxdFYXOJa5s3lwM3uMR5rd9OciLVOiXEo84lZ7v42yAiu0VdkcHvDbJ98yds8JXvAvco7BVY1w3+yT2SIXVpFpMyZ2h7h+a823qUQEHYySHB4cXvLqwwEmduHAUBFhXsURuyBplbEa4AwmlmyMcCwuDQ42RiRWJlML7Sb3qLEiBzojq0N7IpaHsIDgIYYSCDVso7LRI2utk6SkC9KiWfwyZcDokRwPnIJtlM+1err3KMXMcYdrKlXfOlvAAyYnbKoEBBbceitdXbHc18MlzXiLCLobQ573NkQRVlSHzrA2VcgKsbmXNZBMQsc5xiv2R0yyUyJWNaA0TyymeElRo96NDe5z3QjN7i58okRtYkkmcjlef8ZAplzrkQaOC2A2qHSJEybQJT9fn4UBi1/wB4ypekb9Jqxu6GOi6R+sVsl/3jKl6Rv0mrG7oY6LpH6xVJ3pS+7E1pqzPf7UjoiKaUi9vQx7tE7Wau2ouE+r9VxN6GPdonazVqt4l70Omx4kKK57AyFsgMOrOdcCVoOVWmkaQSFiUjO4Fjn4UKpFp3cpo2epHthdVO5TRs9SPbC6q9eulGv0M0zFFp3cpo2epHthdVO5TRs9SPbC6qeulD0M0zFFp3cpo2epHthdVO5TRs9SPbC6qeulD0M0j9ifvKVx4WqV364uFcvtXNlFiOcI2+dszWuILbBKUvKK9N0tJyw+bPWUqfEkyYsSFWRCsuWkKnYIuP3S0nLD5s9ZekC+GkOe1pczfOa0yh5TLKtNDfU6xFH2KJnPcamxRM57jUFSQij7FEznuNTYomc9xqCpIRR9iiZz3GpsUTOe41BUkIo+xRM57jU2KJnPcagqSF8K8NiiZz3Gr4YUTOe41BUxK/7xlS9I36TVjd0MdF0j9YrYr+wRdGlTMzsjbZSn/CbwLHboY6LpH6xVF3pS+7E5pqzPf7UjoiKaUi9vQx7tE7Watp7EPhcf8Apj9Vqxa9DHu0TtZq2nsQ+Fx/6Y/VaqkvxIu7oTJnlw9ua5JJIillMSSSIgEkkiIDmr7e/hcV3zCoFf329/C4rvmFQLJgL2oeMh6RmsF4r2oeMh6RmsFkHer6vk0mvJk+oiIAiIgCIiAL4V9XwoDCr/vGVL0jfpNWN3Qx0XSP1itkv+8ZUvSN+k1Y3dDHRdI/WKpO9KX3YmtNWZ7/AGpHREU0pF7ehj3aJ2s1bT2IfC4/9MfqtWLXoY92idrNW09iHwuP/TH6rVUl+JF3dCZM8uHuymuIiKWUwiIgCIiAh065UOMQYgJqggScW4f/AIo25qj+S7luVqiAqtzVH8l3Lcq++C5UOj0WPHg1mxIUMxGOLi6Tm2gyNhXSqsvloj41EpEGEKz4kJzWiYEycAmbF7gpiSp4jrhWhl2766Of+FB6q63se3w0mlPpApMSuIbYZbvGMkSXTwAZAuS3AXRzHxYPWXW9j692k0V9INJh7GIjYYbv2PmQXTwEywhVHGRlrhpX9Epvn5iYq0O3RfAvqkFgIiIAi86RSGw2l7zVaMJM7LZfqoW6GjZ1vsd0LKIq/wAGKohYr4VHod0IcaexODqspyBEp4FIKwqUBhV/3jKl6Rv0mrG7oY6LpH6xWyX/AHjKl6Rv0mrG7oY6LpH6xVJ3pS+7E5pqzPf7UjoiKaUi9vQx7tE7Watp7EPhcf8Apj9Vqxa9DHu0TtZq1rsdxXNpEUscWHYMLaps2RtloKqykq1VCXNWjqE2tFyu34+eieyF1E2/Hz0T2QuouDJiKGYdUi5Xb8fPRPZC6ibfj56J7IXUTJiGYdUi5Xb8fPRPZC6ibfj56J7IXUTJiGYdUiprkuiRA+vGiGRErIXCOKrDars7E+H1VrWGi0PaLUkoo+1XZ2J8PqrypEN7BWER5k5lhEORBeAQd751gVJiSQL6sGQiKqunS3seAx0hVBlIZSgLVFz/AGyi+WfY3oTtlF8s+xvQgJ18Xg0X1N1wuHXVtiujEQopLmvIDhYJ8OEecBStzNG8g8t/SuiVNSBKKaY4FiWqEC87BG9bPkV0ZUag3Mhwa2xAitKc3F2DBh9aklapkWKJVQ9wpSGimFX/AHjKl6Rv0mrG7oY6LpH6xWyX/eMqXpG/SasbuhjoukfrFd7vSl92OBpqzPf7UjoiKaUi9vQx7tE7WatY7H/hEXQ/9jVk96GPdonazVrHY/8ACIuh/wCxqrt/GUlT/JQ71ERaDtCIiGAiIgLi9/BE9bfkVcKnvfwRPW35FW64pn9lN8P8H1Rrod4eND+oFJUa6HeHjQ/qBeEMr/BJREQyFSXYxg4o+ZV2qS7GMHFHzKAgoiLJg96BjGcb9F0S52gYxnG/RdEsGQvhX1fCgMKv+8ZUvSN+k1Y3dDHRdI/WK2S/7xlS9I36TVjd0MdF0j9Yqk70pfdic01Znv8AakdERTSiXt6GPdonazVq14LJx4s54ngc5v8AzGQrKb0Me7RO1mrWOx/4RF0P/Y1V2/jKSp/kodxtcZX85E6U2uMr+cidK9UWmp10Q8trjK/nInSm1xlfzkTpXqiwKIeW1xlfzkTpTa4yv5yJ0r1RZqKIWVwaKCH2vwtwRYg4OMrbaTcsTnYvWVfe/gietvyKuFxTF/8ASm+FEoR9pNyxOdi9ZfDQW8JeZEGRiRCJgzExO3ApKLxU9UQBERYMheMWiMeZuaCcHCvZEBG7WwvIH+elO1sLyB/npUlEBWXSorYcJz4YqubIhwJmN8BZ7VRds42cf7V0V2sRE9Q1guUXVJRFT8mmYv5JPbONnH+1O2cbOP8AaoyLdhSxrqpnN9cQupsdziSS9sycJ/htWSXQx0XSP1itZvo8Mj8ZuoFk10MdF0j9Yra904O7HMy1IyOiIpRTL29DHu0TtZq1jsf4+Lof+xqya9DHu0TtZq1jsf8AhETQnXaq0haNlUlTkq6Q75ERcWchQwBERM5LDAEREzksMBcXAwRPW35FXC5FkVze9c5s8MiQv1tqJ5b+W5aIlqtTYn4Sh1iLk9tRPLfy3JtqJ5b+W5eTJ1iLk9tRPLfy3JtqJ5b+W5AdYi5PbUTy38tybaieW/luQHWIuT21E8t/Lcm2onlv5bkBfXaxET1DWC5RTHx3uEnOcQcILiQvKoMgW6XMSFKGuKHEp4IveoMgSoMgW3OSx4y1Mwvo8Mj8ZuoFk10MdF0j9YrWb6fDKRxxqBZNdDHRdI/WK6Xq1lwd2ORn+JkfdyOiIpZSLy9HHu0TtZq1i8DwiJoTrtWT3o492idrNWsXgeERNCddqqyvFiJc3y4e3O+REUsphERAEREAREQBERAEREAREQBERAVN1LoRi2Iy5+xRY0MgPa5wNQkGQIrNtOWcrHepUsG7dIhw3GLGhxIsR9HbEc2H/L0ScOIYgY0GcQhkAu4AS5psCs75LjhzX0qG90KNCgvAe17mh0MNdOGZZS6wyNsvUqmjGHSWVNhpEImHCaGso73wop2EQ31ZGq2HVa1lYRGlzZgmRJIySLl3SpL3teA6cRsPY4NKfEEWo4kmO9jWCG0ESkGzlKQtJV/cx5cwumXNc97oZcaxMMne25MJH4S1cnS4jKsOHR3UuG573wo7ASzZYcMERYjSyx1UNIDGGW+lVwLpbjx5mKxjzFhMLBBiutJm3fw60hXDZN334iCSQhhTgb6fDKRxxqBZNdDHRdI/WK1m+nwykccagWTXQx0XSP1iqTvSg7sT2mrM7upHREUwol5ejj3aJ2s1axeB4RE0J12rJ70ce7RO1mrWOx/4RE0J12qrK8WIlzfKh7c6yLTaS0PlRw8hwDKsRorM2SrWtlI1AXSnwtHCSPDttSrf5J537gJR4Yk0YHO/b919NwolabKXSGCu57miq5pBM6ttowerzL6LhRLP5ylTlIms22U5GWDhyWyE1LKh9jXRpbXkCibIybwwsita6Q71z54J+af6L9uujSJMIoryS6IIjQ9gqtaDsbmuMq1be4MG+yW+bLguqubEpVJiVocSGazgLHiVYSkAQJSPSv1EuG5zCx9IjumSZl3AWFsgBLypzygZEB4Qrs0uX8ShPnKcmRG4AADbgJmXSGGTTwi32iXWpFWE9lFe4PZWiMJqRIbiZVbfWODBbZIrz3OvrFwpdKBJcZhzZ1iAJ4PMP/Zr2Fx31Ax1Jjuk9sQPNXZJtBBE8FW0GUrCEB+aPdaO5zmuocVlUG10RlUuqFwE5WgkATE5TtlgXmLr0re/yT8O/wD4jGjvJ70Hz1cvDwoy4EUNqCm0kCQFhZMb6sZHDM2iZnZ+c/ai3IiQ3NdtqO4NM6j6rmOBwgjCcJ4bMNqA+G6FKFT+VLg5ra1WIxpY4ukcJkZDgE1+ot0Y4aS2ivJDYLpGIw1q9sRjfOzKbD8/CLe6XGttqkCbSwhpaAWGe9IM8otw70L1h3Iitex2247mh03sfVIeKpEhKUrSDw4PUQB4MuzSyQdpPLXNaQNkYx7ZtmawMsspSH6K5hPJa0uFUkAlptLSRa0nhlgVU24UWYnTaTICVUVGixgaLZTwithwzylfqFcaK17XClx3ARA97Hyc17Q2VQYJTInw4TZgIAtpoqmBcOI0sL6XSYtVxcQ8tk41SBOUsFb/ABltUfcs6QlS6SC0hzTNsw6qGz9ydvCShgvlXR74KMxxbEjNaQS0gh2EGUsHmPsKsAq+Lc2KXucykvYHE70QoRkJ2AOlMymcOWaAp6bTaLS3VNuxgIgbDbAgtqtnXse+cM4XDDMCQ9al0q71B2HY6RFa5tRgeyo9tYGUt4BYDYaowDCJKfEoUcuJFJc0FxNXYYRkD/xBPB0L8Q7nRwCNskkurB2wwwe9kZidvBhngQyUkSHQ60OLBpToEOE8ugsgw27EIpsc61hLqxFoEgZYJ2npaHdCHGaXwniIAZEieGU+HzEH2KKbnR+GlOmCSDteBZMSyKXRYL2NIiRDFM51i1rLJASkLOAn80Bmt9PhlI441AsmuhjoukfrFazfQ6dMpEs5L8w0A/5Cya6GOi6R+sVSd6UHdic01Jnd1I6IimFEvb0Me7RO1mrv7j3ZfRXuiQ2scXNqGvWIlMGdhGRZlci6W13mJVrTaWynVwkGeDzK33ZnMjnD0Ko3nyoZWCMmOZE2KbjgNN7oFJzcDkxOsndApObgcmJ1lmW7M5kc4ehN2ZzI5w9C942luDxgeX5NN7oFJzcDkxOsndApObgcmJ1lmW7M5kc4ehN2ZzI5w9CY2luBgd35NN7oFJzcDkxOsndApObgcmJ1lmW7M5kc4ehN2ZzI5w9CY2luBgd35NN7oFJzcDkxOsndApObgcmJ1lmW7M5kc4ehN2ZzI5w9CY2luBgd35NN7oFJzcDkxOsndApObgcmJ1lmW7M5kc4ehN2ZzI5w9CY2luBgd35NN7oFJzcDkxOsndApObgcmJ1lmW7M5kc4ehN2ZzI5w9CY2luBgd35NN7oFJzcDkxOsndApObgcmJ1lmW7M5kc4ehN2ZzI5w9CY2luBgd35NN7oFJzcDkxOsndApObgcmJ1lmW7M5kc4ehN2ZzI5w9CY2luBgd35NN7oFJzcDkxOsndApObgcmJ1lmW7M5kc4ehN2ZzI5w9CY2luBgd35NN7oFJzcDkxOsvzFv9pRBDWwWE/8AJrXEjzibiP8ACzTdmcyOcPQm7M5kc4ehEmNLcDLd35Ooc4kkkkkmZJtJJwkrOboY6LpH6xV7uzOZHOHqrnqRFrvc+UqznOlkmZyWl5PgmIiQm5nIjlKuM80RFOKAREQBERAEREAREQBERAEREAREQBERAEREAREQBERAEREAREQH/9k="/>
          <p:cNvSpPr>
            <a:spLocks noChangeAspect="1" noChangeArrowheads="1"/>
          </p:cNvSpPr>
          <p:nvPr/>
        </p:nvSpPr>
        <p:spPr bwMode="auto">
          <a:xfrm>
            <a:off x="63500"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
        <p:nvSpPr>
          <p:cNvPr id="7" name="AutoShape 4" descr="data:image/jpeg;base64,/9j/4AAQSkZJRgABAQAAAQABAAD/2wCEAAkGBxQPEBURExQTFhIUGBgZFhcYGBgZGBYXFhocFxYhGRgaKCgsGiYnHBwUITEtJSktLy4uFx8zRDM4Nyg5MCwBCgoKDg0OGxAQGSwmICQtNCwyLSwsLS0sLSw0NC0sNCwsLCwsNC8sLSwvKy8sLCwsNCwsLC80LDAsLCwsLCwsLP/AABEIAKAAcAMBEQACEQEDEQH/xAAcAAEAAwEBAQEBAAAAAAAAAAAAAwQFAgYHAQj/xABDEAABAwIBBggOAQIFBQAAAAABAAIDBBEhBQYSFjFREyJBU5GSk9EVFzIzNVJUYXFzsbLS03IjgQdCYoLxJUOhwfD/xAAaAQEBAQEBAQEAAAAAAAAAAAAAAQIDBAUG/8QALhEAAgECAwcEAgEFAAAAAAAAAAECAxETFFEEITEyQXHwEhWR0WHxgQVCUsHh/9oADAMBAAIRAxEAPwD6DmlmvRvoKVzqWnc50MZJMbCSS0XJNkBrapUPslN2TO5ANUqH2Sm7JncgGqVD7JTdkzuQDVKh9kpuyZ3IBqlQ+yU3ZM7kA1SofZKbsmdyAapUPslN2TO5ANUqH2Sm7JncgK0eQMnukMYo6e4vjwLLXG0A22i604NK5L77FnVKh9kpuyZ3LJRqlQ+yU3ZM7kA1SofZKbsmdyAyc7c16NlBVObS07XNhkIIjYCCGmxBsgNfMz0dSfIi+wIDZQBAEAQBAEAQHEsgaC5xsALk7giV9wbPE0NTK8BhMgkYZQGMaQ4vc83dI9ws1tsfhbE3svZJRW/p5wPMm3uPQxTyxvbCSHERsLnaJNy5xa65uLDBeSTTe490Kaw7viBnAy/ku0Q1znHAFmi5rCHNOItpXN9liodMtK3Hze/9E8WV2ukEei/jGwdYWN2uc3l5Q0noQw6LUb388ZXzz9HVfyJfsKHEZmejqT5EX2BAbKAIAgCAIAgCAxs4qeol4JsGhbTvIX7G2HEOj/ms6xtvaF1pOCu5HOopO1ixTwmmYI2NMnK5xcA5zyeMTfftWJScnc604RSs2cys0nF7oRpWAxeMQDcD6nFZsdVJJWUiOWjBYNGINJBaSHN0gw2uLm9wQAPdZCqpv3y/ZIyPEO4BocLWOk3Cw0Rb4NJH90I5breorZ3OJybVkix4CXC9/wDKUOTt0O8zPR1J8iL7AhDZQBAEAQBAEAQBAZuU4muPGve3IGn/AMldINoxJJleKFgwAd8NBnw3fHpWm2ZSRy2GO9wHYcnBs2/8JdiyL0dNFYAhl9uIaD0LDlI3ZFHO6MNyZVBoAAglsBs8grLdypWO8zPR1J8iL7AoU2UAQBAEAQBAEAQEb4Wu2tB+IBwVuyWRyKSP1GdUJ6nqPSgaVh2sbu8kbE9T1FkDSsOBYw2/0hPU9RZGXnmP+nVfyJfsKhT8zMcPB1JiPMRfYEBs6Y3hANMbwgGmN4QDTG8IBpjeEA0xvCAaY3hANMbwgGmN4QDTG8IBpjeEA0xvCAxs83DwdV4jzEv2FAfzxk9g4GPAeS3k9y+/S5F2Pz9Xnl3LHBjcOhdDmODG4dCAcGNw6EA4Mbh0IBwY3DoQDgxuHQgHBjcOhAODG4dCAcGNw6EA4Mbh0IBwY3DoQDgxuHQgK+UGDgZMB5LuT3LFXkfY6UuePc6yd5mP+DfopS5F2FXnl3N3IzIHNcJiA7Tbokk7A15cD7jgPjoqVHP+01SUHzEpoKZouZS7ikgNe0bASL8U7SAP9ynrqaGsOn/kJKCmAuJXE2JHGaBe9gCbcgsb2xx2Ipz0I6dO3E7OSoHPDGSaWkbXDm/0+IHAkW4zdLSucLBqmJO12i4UL2TIKWmp3su55aeEc0YgEMNtFzsMbYm2CspTT4dDMY02uPU7hpKd8cbnSaL+D47QQDph3v2nRJP+0D3o5TTaSKoQcU79COWhhbJoFzh/T0+MQ2znWcxrsMDonGw2kciqnJq/5I4RTtfpcuNyTTvfZj9r3BrGvDiW46PG0cNl9h2gbVjEmlvRvCpt7mV6nJ9O3SAlJcGvIuWgaTSLA8vrDZibHALSnN9DLpwXU4jpYncAHOY3SBL3NdsHIDe9nbeQDGyrlLfYijFqN/P+liCgpdNt5bgEaQL2gOFxfG3FAGkeW+zBZc6luBtU6d1vKbYojC8ktDg86FiAS3je8/6doHxuVq8vUuxhKLi+5i5R8zJ/B30Vq8j7GaXPHuMneZj/AIN+iUuRdhV55dywuhzCAIDRpaKMxNkc8XMrWllxiwus4kbRv+BXNyalZLodIwTjdvqXX5IhJceGsNJthpMJAc/RI3HikOBv7iMFzVSVuB1dKN3v883iLJkDRjK1xIGNxYHSF7EW2YjHba+GxV1JvoRU4LiyCoybC1j3tmJLQ6zTo3JaXAHDaHWbsxGlfHlqqSbSaJKlBJtM6bk2IsFpOOQCDpsFrscbEcl3ADacCN6Ykr8NwVONuO8sNyNAW6IludInTBaQGMDy7ijYLNGJwuW8iziy4283G1Rha1/N554+7ZyL0HlCAICvlHzMn8HfRc6vI+x0pc8e4yd5mP8Ag36JS5F2FXnl3LC6HMIAgCAIAgCAIACgCAIAgK+UPMyfwd9Fzq8j7HSlzx7n1LNn/DammoqeV0k4L4o3EAstctBw4q+XHbakUkrH1JbFTk222afispedqOsz8VrPVNETIU9WPFZS87UdZn4pnqmiGQp6seKyl52o6zPxTPVNEMhT1Y8VlLztR1mfimeqaIZCnqx4rKXnajrM/FM9U0QyFPVjxWUvO1HWZ+KZ6pohkKerHispedqOsz8Uz1TRDIU9WPFZS87UdZn4pnqmiGQp6seKyl52o6zPxTPVNEMhT1Y8VlLztR1mfimeqaIZCnqx4rKXnajrM/FM9U0QyFPVjxWUvO1HWZ+KZ6pohkKerMzOb/DamhoqiVsk5LIpHAEstcNJF+Ksy22pJNWRY7FTi07s9rmZ6OpPkRfYF5D2GygCAIDmQmxsLm2A3oDGjp6kAM0rAWxuCbWbcYjfp9K7Nw4nFKfAmijn0JOEs9xHFaDoi/8AK9xyXwGxRuF1Y0lKzuQNoJuNxneS2xLzckCO2w4WLZL79JX1x8/kz6ZefwaFHE5r5Cb6LiC0E3+Ntw2LnJqyOiTuy4smggCAIDGzz9HVfyJfsKA85mrntSR0NMxzpdJsMYNopDiGgHEDFS6PbH+n15JNJb/yjV18o/Wl7GXuS6Ne27RovlfY18o/Wl7GXuS6Htu0aL5X2NfKP1pexl7kuh7btGi+V9jXyj9aXsZe5Loe27RovlfY18o/Wl7GXuS6Htu0aL5X2NfKP1pexl7kuh7btGi+V9jXyj9aXsZe5Loe27RovlfY18o/Wl7GXuS6Htu0aL5X2NfKP1pexl7kuh7btGi+V9jXyj9aXsZe5Loe27RovlfY18o/Wl7GXuS6Htu0aL5X2NfKP1pexl7kuh7btGi+V9mVnVntSSUNSxrpdJ0MgF4pBiWkDEjBLozL+n14ptpbvyjvNXN+R9DTOE4AMMZtabC7RulH0C6qrJfpHznSizV1bk58dE/7kxZeJDCiNW5OfHRP+5MWXiQwojVuTnx0T/uTFl4kMKI1bk58dE/7kxZeJDCiNW5OfHRP+5MWXiQwojVuTnx0T/uTFl4kMKI1bk58dE/7kxZeJDCiNW5OfHRP+5MWXiQwojVuTnx0T/uTFl4kMKI1bk58dE/7kxZeJDCiNW5OfHRP+5MWXiQwojVuTnx0T/uTFl4kMKJlZ1ZvyMoalxnBAhkNrT42ad8p+hR1ZP8ASCpRRr5nZPiOT6UmNhJgi5B6gXM6Gx4Ni5tnVCAeDYubZ1QgHg2Lm2dUIB4Ni5tnVCAeDYubZ1QgHg2Lm2dUIB4Ni5tnVCAeDYubZ1QgHg2Lm2dUIB4Ni5tnVCAeDYubZ1QgHg2Lm2dUIDHzxyfEMn1REbARBLyD1CgLOZno6k+RF9gQGygCAIAgCAIAgCAIAgCAIDGzz9HVfyJfsKAZmejqT5EX2BAbKAIAgCAIAgCAIAgCAICOaZsbS57g1oxJJAAHvJQqTbsjHzulD8mVTmkFrqeQgjYQWEhA1Z2Z3mZ6OpPkRfYEIbKAIAgCAIAgCAIAgIZqlrMHGxUuVI7jkDhcG6pD4xn0+qfUzcMCWRuLom3cYwLC1haxIG07yQvZSjBxRHtFWk3hNpPzifQcqeg5DhjRk4YbYrnYvLLmYTbV2aGZno6k+RF9gWSmygCAIAgCAiqpxGxzzsaCTb3IgU35TLMHxuvZpAbZ1wcDu2H6q2Jcidl1o/7U3VHer6Rcvtq2G2NieQ7VhtLcUxJLnhHDzwPFFr4Xs4i//wALLBKt+hNm+XAlp5AQfi02H/tIXELuG8+eZ45wT01bVBjrMYW2uWgYsaSLEX3nbyr6NOlGUVc4yqzTduh7TKNU6bIcsj2lrn0jyQbcsZxw2X2/3XkkrNo9DIs0s6KNlBStdVU7XNhjBBkYCCGi4IuskNbW2h9rpu1Z3oBrbQ+103as70A1tofa6btWd6Aa20PtdN2rO9ANbaH2um7VnegOZM6qBwLTV0pBFiDKyxB28qAqDLGTLWNTSu8nypmu8jydp5FbsWByrkrbw1H2jOXby+4J6mLFxudVAMBV0vas71AVarLmTpDc1dNfl/qs71Gky3JqfOTJ8Ys2rpu1Z3oLmfHWZKFQ6pNTTPlJuC+Zrgzk4gJs3+y1c65ip6MNOy/HXvqfmdmc9E/J9SxlVTlxgkDWiRlySwgAC6hxP//Z"/>
          <p:cNvSpPr>
            <a:spLocks noChangeAspect="1" noChangeArrowheads="1"/>
          </p:cNvSpPr>
          <p:nvPr/>
        </p:nvSpPr>
        <p:spPr bwMode="auto">
          <a:xfrm>
            <a:off x="215900"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5"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036583" y="4239778"/>
            <a:ext cx="2756354" cy="191337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32076" y="4239778"/>
            <a:ext cx="2881694" cy="197256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274095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Estimate, then calculate:</a:t>
            </a:r>
          </a:p>
        </p:txBody>
      </p:sp>
      <p:sp>
        <p:nvSpPr>
          <p:cNvPr id="3" name="Content Placeholder 2"/>
          <p:cNvSpPr>
            <a:spLocks noGrp="1"/>
          </p:cNvSpPr>
          <p:nvPr>
            <p:ph idx="1"/>
          </p:nvPr>
        </p:nvSpPr>
        <p:spPr>
          <a:xfrm>
            <a:off x="1484310" y="2834424"/>
            <a:ext cx="10018713" cy="3124201"/>
          </a:xfrm>
        </p:spPr>
        <p:txBody>
          <a:bodyPr>
            <a:normAutofit/>
          </a:bodyPr>
          <a:lstStyle/>
          <a:p>
            <a:r>
              <a:rPr lang="en-GB" sz="6000" dirty="0"/>
              <a:t>7648 + 1486</a:t>
            </a:r>
          </a:p>
          <a:p>
            <a:r>
              <a:rPr lang="en-GB" sz="6000" dirty="0"/>
              <a:t>6467 – 2684</a:t>
            </a:r>
          </a:p>
          <a:p>
            <a:pPr marL="0" indent="0">
              <a:buNone/>
            </a:pPr>
            <a:r>
              <a:rPr lang="en-GB" sz="6000" dirty="0"/>
              <a:t>p.274 ,289</a:t>
            </a:r>
          </a:p>
          <a:p>
            <a:endParaRPr lang="en-GB" dirty="0"/>
          </a:p>
        </p:txBody>
      </p:sp>
    </p:spTree>
    <p:extLst>
      <p:ext uri="{BB962C8B-B14F-4D97-AF65-F5344CB8AC3E}">
        <p14:creationId xmlns:p14="http://schemas.microsoft.com/office/powerpoint/2010/main" val="31046450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Familiarisation with different taught methods for addition and subtraction</a:t>
            </a:r>
          </a:p>
        </p:txBody>
      </p:sp>
      <p:sp>
        <p:nvSpPr>
          <p:cNvPr id="4" name="Content Placeholder 3"/>
          <p:cNvSpPr>
            <a:spLocks noGrp="1"/>
          </p:cNvSpPr>
          <p:nvPr>
            <p:ph idx="1"/>
          </p:nvPr>
        </p:nvSpPr>
        <p:spPr/>
        <p:txBody>
          <a:bodyPr>
            <a:normAutofit/>
          </a:bodyPr>
          <a:lstStyle/>
          <a:p>
            <a:pPr marL="0" indent="0">
              <a:buNone/>
            </a:pPr>
            <a:r>
              <a:rPr lang="en-GB" b="1" dirty="0"/>
              <a:t>It is </a:t>
            </a:r>
            <a:r>
              <a:rPr lang="en-GB" b="1" i="1" dirty="0"/>
              <a:t>your</a:t>
            </a:r>
            <a:r>
              <a:rPr lang="en-GB" b="1" dirty="0"/>
              <a:t> responsibility, as a teacher, to be familiar and confident in teaching the range of different methods for addition and subtraction</a:t>
            </a:r>
            <a:r>
              <a:rPr lang="en-GB" dirty="0"/>
              <a:t>.  </a:t>
            </a:r>
          </a:p>
          <a:p>
            <a:pPr marL="0" indent="0">
              <a:buNone/>
            </a:pPr>
            <a:r>
              <a:rPr lang="en-GB" dirty="0"/>
              <a:t>Task: Addition and Subtraction</a:t>
            </a:r>
          </a:p>
          <a:p>
            <a:pPr marL="0" indent="0">
              <a:buNone/>
            </a:pPr>
            <a:r>
              <a:rPr lang="en-GB" dirty="0"/>
              <a:t>Use the ‘National Support Programme: numeracy resource’.</a:t>
            </a:r>
          </a:p>
          <a:p>
            <a:pPr marL="0" indent="0">
              <a:buNone/>
            </a:pPr>
            <a:r>
              <a:rPr lang="en-GB" dirty="0"/>
              <a:t>Either Addition </a:t>
            </a:r>
            <a:r>
              <a:rPr lang="en-GB" i="1" dirty="0"/>
              <a:t>or</a:t>
            </a:r>
            <a:r>
              <a:rPr lang="en-GB" dirty="0"/>
              <a:t> Subtraction</a:t>
            </a:r>
          </a:p>
          <a:p>
            <a:pPr marL="0" indent="0">
              <a:buNone/>
            </a:pPr>
            <a:r>
              <a:rPr lang="en-GB" b="1" dirty="0"/>
              <a:t>Be able to explain the steps of progression for your operation</a:t>
            </a:r>
            <a:r>
              <a:rPr lang="en-GB" dirty="0"/>
              <a:t>.</a:t>
            </a:r>
          </a:p>
        </p:txBody>
      </p:sp>
      <p:pic>
        <p:nvPicPr>
          <p:cNvPr id="205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81815" y="5672725"/>
            <a:ext cx="2497121" cy="10464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413716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online resources for teaching addition and subtraction methods</a:t>
            </a:r>
          </a:p>
        </p:txBody>
      </p:sp>
      <p:sp>
        <p:nvSpPr>
          <p:cNvPr id="3" name="Content Placeholder 2"/>
          <p:cNvSpPr>
            <a:spLocks noGrp="1"/>
          </p:cNvSpPr>
          <p:nvPr>
            <p:ph idx="1"/>
          </p:nvPr>
        </p:nvSpPr>
        <p:spPr/>
        <p:txBody>
          <a:bodyPr>
            <a:normAutofit/>
          </a:bodyPr>
          <a:lstStyle/>
          <a:p>
            <a:pPr marL="0" indent="0">
              <a:buNone/>
            </a:pPr>
            <a:r>
              <a:rPr lang="en-GB" dirty="0">
                <a:hlinkClick r:id="rId2"/>
              </a:rPr>
              <a:t>http://www.topmarks.co.uk/Flash.aspx?f=AddExpandv2</a:t>
            </a:r>
            <a:r>
              <a:rPr lang="en-GB" dirty="0"/>
              <a:t> For expanded addition</a:t>
            </a:r>
          </a:p>
          <a:p>
            <a:pPr marL="0" indent="0">
              <a:buNone/>
            </a:pPr>
            <a:r>
              <a:rPr lang="en-GB" dirty="0">
                <a:hlinkClick r:id="rId3"/>
              </a:rPr>
              <a:t>http://www.topmarks.co.uk/Flash.aspx?f=AddHorizontalPVcardsv3</a:t>
            </a:r>
            <a:endParaRPr lang="en-GB" dirty="0"/>
          </a:p>
          <a:p>
            <a:pPr marL="0" indent="0">
              <a:buNone/>
            </a:pPr>
            <a:r>
              <a:rPr lang="en-GB" dirty="0"/>
              <a:t>For addition using place value cards</a:t>
            </a:r>
          </a:p>
          <a:p>
            <a:pPr marL="0" indent="0">
              <a:buNone/>
            </a:pPr>
            <a:r>
              <a:rPr lang="en-GB" dirty="0">
                <a:hlinkClick r:id="rId4"/>
              </a:rPr>
              <a:t>http://nlvm.usu.edu/en/nav/frames_asid_155_g_2_t_1.html</a:t>
            </a:r>
            <a:endParaRPr lang="en-GB" dirty="0"/>
          </a:p>
          <a:p>
            <a:pPr marL="0" indent="0">
              <a:buNone/>
            </a:pPr>
            <a:r>
              <a:rPr lang="en-GB" dirty="0"/>
              <a:t>For base block subtraction</a:t>
            </a:r>
          </a:p>
          <a:p>
            <a:pPr marL="0" indent="0">
              <a:buNone/>
            </a:pPr>
            <a:r>
              <a:rPr lang="en-GB" dirty="0"/>
              <a:t> </a:t>
            </a:r>
          </a:p>
        </p:txBody>
      </p:sp>
    </p:spTree>
    <p:extLst>
      <p:ext uri="{BB962C8B-B14F-4D97-AF65-F5344CB8AC3E}">
        <p14:creationId xmlns:p14="http://schemas.microsoft.com/office/powerpoint/2010/main" val="347648334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213854" y="2578994"/>
            <a:ext cx="10018713" cy="1752599"/>
          </a:xfrm>
        </p:spPr>
        <p:txBody>
          <a:bodyPr>
            <a:normAutofit fontScale="90000"/>
          </a:bodyPr>
          <a:lstStyle/>
          <a:p>
            <a:r>
              <a:rPr lang="en-GB" sz="4800" dirty="0"/>
              <a:t>For the calculation 23 x 45.</a:t>
            </a:r>
            <a:br>
              <a:rPr lang="en-GB" sz="4800" dirty="0"/>
            </a:br>
            <a:r>
              <a:rPr lang="en-GB" sz="4800" dirty="0"/>
              <a:t>How could you make an estimate?</a:t>
            </a:r>
            <a:br>
              <a:rPr lang="en-GB" sz="4800" dirty="0"/>
            </a:br>
            <a:r>
              <a:rPr lang="en-GB" sz="4800" dirty="0"/>
              <a:t>What would be a method you could use?</a:t>
            </a:r>
            <a:br>
              <a:rPr lang="en-GB" sz="4800" dirty="0"/>
            </a:br>
            <a:r>
              <a:rPr lang="en-GB" sz="4800" dirty="0"/>
              <a:t>How could you check your answer?</a:t>
            </a:r>
          </a:p>
        </p:txBody>
      </p:sp>
    </p:spTree>
    <p:extLst>
      <p:ext uri="{BB962C8B-B14F-4D97-AF65-F5344CB8AC3E}">
        <p14:creationId xmlns:p14="http://schemas.microsoft.com/office/powerpoint/2010/main" val="11130168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oving from grid to a column method">
            <a:hlinkClick r:id="" action="ppaction://media"/>
          </p:cNvPr>
          <p:cNvPicPr>
            <a:picLocks noChangeAspect="1"/>
          </p:cNvPicPr>
          <p:nvPr>
            <a:videoFile r:link="rId2"/>
            <p:extLst>
              <p:ext uri="{DAA4B4D4-6D71-4841-9C94-3DE7FCFB9230}">
                <p14:media xmlns:p14="http://schemas.microsoft.com/office/powerpoint/2010/main" r:embed="rId1"/>
              </p:ext>
            </p:extLst>
          </p:nvPr>
        </p:nvPicPr>
        <p:blipFill>
          <a:blip r:embed="rId4"/>
          <a:stretch>
            <a:fillRect/>
          </a:stretch>
        </p:blipFill>
        <p:spPr>
          <a:xfrm>
            <a:off x="2455572" y="399245"/>
            <a:ext cx="7861836" cy="4422283"/>
          </a:xfrm>
          <a:prstGeom prst="rect">
            <a:avLst/>
          </a:prstGeom>
        </p:spPr>
      </p:pic>
      <p:sp>
        <p:nvSpPr>
          <p:cNvPr id="5" name="TextBox 4"/>
          <p:cNvSpPr txBox="1"/>
          <p:nvPr/>
        </p:nvSpPr>
        <p:spPr>
          <a:xfrm>
            <a:off x="2665927" y="5447763"/>
            <a:ext cx="7765960" cy="646331"/>
          </a:xfrm>
          <a:prstGeom prst="rect">
            <a:avLst/>
          </a:prstGeom>
          <a:noFill/>
        </p:spPr>
        <p:txBody>
          <a:bodyPr wrap="square" rtlCol="0">
            <a:spAutoFit/>
          </a:bodyPr>
          <a:lstStyle/>
          <a:p>
            <a:r>
              <a:rPr lang="en-GB" b="1" i="1" dirty="0"/>
              <a:t>How does the teacher make connections with prior learning?  What do you notice about the teaching strategies used?</a:t>
            </a:r>
          </a:p>
        </p:txBody>
      </p:sp>
    </p:spTree>
    <p:extLst>
      <p:ext uri="{BB962C8B-B14F-4D97-AF65-F5344CB8AC3E}">
        <p14:creationId xmlns:p14="http://schemas.microsoft.com/office/powerpoint/2010/main" val="2887154689"/>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42643" y="2050960"/>
            <a:ext cx="10018713" cy="1752599"/>
          </a:xfrm>
        </p:spPr>
        <p:txBody>
          <a:bodyPr>
            <a:normAutofit fontScale="90000"/>
          </a:bodyPr>
          <a:lstStyle/>
          <a:p>
            <a:r>
              <a:rPr lang="en-GB" sz="4400" dirty="0"/>
              <a:t> For the calculation 972 ÷ 36.</a:t>
            </a:r>
            <a:br>
              <a:rPr lang="en-GB" sz="4400" dirty="0"/>
            </a:br>
            <a:r>
              <a:rPr lang="en-GB" sz="4400" dirty="0"/>
              <a:t>How could you make an estimate?</a:t>
            </a:r>
            <a:br>
              <a:rPr lang="en-GB" sz="4400" dirty="0"/>
            </a:br>
            <a:r>
              <a:rPr lang="en-GB" sz="4400" dirty="0"/>
              <a:t>What would be a method you could use?</a:t>
            </a:r>
            <a:br>
              <a:rPr lang="en-GB" sz="4400" dirty="0"/>
            </a:br>
            <a:r>
              <a:rPr lang="en-GB" sz="4400" dirty="0"/>
              <a:t>How could you check your answer?</a:t>
            </a:r>
          </a:p>
        </p:txBody>
      </p:sp>
    </p:spTree>
    <p:extLst>
      <p:ext uri="{BB962C8B-B14F-4D97-AF65-F5344CB8AC3E}">
        <p14:creationId xmlns:p14="http://schemas.microsoft.com/office/powerpoint/2010/main" val="7558907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idx="4294967295"/>
          </p:nvPr>
        </p:nvSpPr>
        <p:spPr>
          <a:xfrm>
            <a:off x="529545" y="1368653"/>
            <a:ext cx="10018712" cy="1752600"/>
          </a:xfrm>
        </p:spPr>
        <p:txBody>
          <a:bodyPr>
            <a:normAutofit fontScale="90000"/>
          </a:bodyPr>
          <a:lstStyle/>
          <a:p>
            <a:pPr marL="742950" indent="-742950">
              <a:buFont typeface="+mj-lt"/>
              <a:buAutoNum type="arabicPeriod"/>
            </a:pPr>
            <a:r>
              <a:rPr lang="en-GB" dirty="0"/>
              <a:t/>
            </a:r>
            <a:br>
              <a:rPr lang="en-GB" dirty="0"/>
            </a:br>
            <a:r>
              <a:rPr lang="en-GB" dirty="0"/>
              <a:t/>
            </a:r>
            <a:br>
              <a:rPr lang="en-GB" dirty="0"/>
            </a:br>
            <a:r>
              <a:rPr lang="en-GB" dirty="0"/>
              <a:t/>
            </a:r>
            <a:br>
              <a:rPr lang="en-GB" dirty="0"/>
            </a:br>
            <a:r>
              <a:rPr lang="en-GB" dirty="0"/>
              <a:t/>
            </a:r>
            <a:br>
              <a:rPr lang="en-GB" dirty="0"/>
            </a:br>
            <a:r>
              <a:rPr lang="en-GB" dirty="0"/>
              <a:t/>
            </a:r>
            <a:br>
              <a:rPr lang="en-GB" dirty="0"/>
            </a:br>
            <a:r>
              <a:rPr lang="en-GB" sz="3100" dirty="0"/>
              <a:t>Learners need to have a range of calculation methods, mental and written.  Selection will depend upon the numbers involved.</a:t>
            </a:r>
            <a:br>
              <a:rPr lang="en-GB" sz="3100" dirty="0"/>
            </a:br>
            <a:r>
              <a:rPr lang="en-GB" sz="3100" dirty="0"/>
              <a:t>Learners should not be made to go on to the next stage if:</a:t>
            </a:r>
            <a:br>
              <a:rPr lang="en-GB" sz="3100" dirty="0"/>
            </a:br>
            <a:r>
              <a:rPr lang="en-GB" sz="3100" dirty="0"/>
              <a:t>1) they are not ready;</a:t>
            </a:r>
            <a:br>
              <a:rPr lang="en-GB" sz="3100" dirty="0"/>
            </a:br>
            <a:r>
              <a:rPr lang="en-GB" sz="3100" dirty="0"/>
              <a:t>2) they are not confident</a:t>
            </a:r>
            <a:br>
              <a:rPr lang="en-GB" sz="3100" dirty="0"/>
            </a:br>
            <a:r>
              <a:rPr lang="en-GB" sz="3100" dirty="0"/>
              <a:t>Learners should be encouraged to approximate their answers before calculating.</a:t>
            </a:r>
            <a:br>
              <a:rPr lang="en-GB" sz="3100" dirty="0"/>
            </a:br>
            <a:r>
              <a:rPr lang="en-GB" sz="3100" dirty="0"/>
              <a:t>Learners should be encouraged to check their answers using an appropriate strategy.</a:t>
            </a:r>
            <a:br>
              <a:rPr lang="en-GB" sz="3100" dirty="0"/>
            </a:br>
            <a:r>
              <a:rPr lang="en-GB" sz="3100" dirty="0"/>
              <a:t>Learners should be encouraged to consider if a mental calculation would be appropriate before using written methods. (p.346)</a:t>
            </a:r>
            <a:br>
              <a:rPr lang="en-GB" sz="3100" dirty="0"/>
            </a:br>
            <a:endParaRPr lang="en-GB" sz="3100" dirty="0"/>
          </a:p>
        </p:txBody>
      </p:sp>
    </p:spTree>
    <p:extLst>
      <p:ext uri="{BB962C8B-B14F-4D97-AF65-F5344CB8AC3E}">
        <p14:creationId xmlns:p14="http://schemas.microsoft.com/office/powerpoint/2010/main" val="203814338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t>Useful online resources for teaching multiplication and division methods</a:t>
            </a:r>
          </a:p>
        </p:txBody>
      </p:sp>
      <p:sp>
        <p:nvSpPr>
          <p:cNvPr id="3" name="Content Placeholder 2"/>
          <p:cNvSpPr>
            <a:spLocks noGrp="1"/>
          </p:cNvSpPr>
          <p:nvPr>
            <p:ph idx="1"/>
          </p:nvPr>
        </p:nvSpPr>
        <p:spPr>
          <a:xfrm>
            <a:off x="752625" y="1888670"/>
            <a:ext cx="10537108" cy="3524518"/>
          </a:xfrm>
        </p:spPr>
        <p:txBody>
          <a:bodyPr>
            <a:normAutofit fontScale="70000" lnSpcReduction="20000"/>
          </a:bodyPr>
          <a:lstStyle/>
          <a:p>
            <a:pPr marL="0" indent="0">
              <a:buNone/>
            </a:pPr>
            <a:endParaRPr lang="en-GB" dirty="0">
              <a:hlinkClick r:id="rId2"/>
            </a:endParaRPr>
          </a:p>
          <a:p>
            <a:pPr marL="0" indent="0">
              <a:buNone/>
            </a:pPr>
            <a:endParaRPr lang="en-GB" dirty="0">
              <a:hlinkClick r:id="rId2"/>
            </a:endParaRPr>
          </a:p>
          <a:p>
            <a:pPr marL="0" indent="0">
              <a:buNone/>
            </a:pPr>
            <a:endParaRPr lang="en-GB" dirty="0">
              <a:hlinkClick r:id="rId2"/>
            </a:endParaRPr>
          </a:p>
          <a:p>
            <a:pPr marL="0" indent="0">
              <a:buNone/>
            </a:pPr>
            <a:r>
              <a:rPr lang="en-GB" sz="2900" dirty="0">
                <a:hlinkClick r:id="rId2"/>
              </a:rPr>
              <a:t>http://www.topmarks.co.uk/Flash.aspx?f=NumberFactsGridv2</a:t>
            </a:r>
            <a:r>
              <a:rPr lang="en-GB" sz="2900" dirty="0"/>
              <a:t> for grid method</a:t>
            </a:r>
          </a:p>
          <a:p>
            <a:pPr marL="0" indent="0">
              <a:buNone/>
            </a:pPr>
            <a:endParaRPr lang="en-GB" sz="2900" dirty="0">
              <a:hlinkClick r:id="rId3"/>
            </a:endParaRPr>
          </a:p>
          <a:p>
            <a:pPr marL="0" indent="0">
              <a:buNone/>
            </a:pPr>
            <a:r>
              <a:rPr lang="en-GB" sz="2900" dirty="0">
                <a:hlinkClick r:id="rId3"/>
              </a:rPr>
              <a:t>http://www.taw.org.uk/lic/itp/grouping.html</a:t>
            </a:r>
            <a:r>
              <a:rPr lang="en-GB" sz="2900" dirty="0"/>
              <a:t> for illustrating division as grouping</a:t>
            </a:r>
          </a:p>
          <a:p>
            <a:pPr marL="0" indent="0">
              <a:buNone/>
            </a:pPr>
            <a:endParaRPr lang="en-GB" sz="2900" dirty="0"/>
          </a:p>
          <a:p>
            <a:pPr marL="0" indent="0">
              <a:buNone/>
            </a:pPr>
            <a:r>
              <a:rPr lang="en-GB" sz="2900" dirty="0">
                <a:hlinkClick r:id="rId4"/>
              </a:rPr>
              <a:t>http://www.topmarks.co.uk/Flash.aspx?f=mentaldivisionv2</a:t>
            </a:r>
            <a:r>
              <a:rPr lang="en-GB" sz="2900" dirty="0"/>
              <a:t> for mental division</a:t>
            </a:r>
          </a:p>
          <a:p>
            <a:pPr marL="0" indent="0">
              <a:buNone/>
            </a:pPr>
            <a:endParaRPr lang="en-GB" sz="2900" dirty="0"/>
          </a:p>
          <a:p>
            <a:pPr marL="0" indent="0">
              <a:buNone/>
            </a:pPr>
            <a:r>
              <a:rPr lang="en-GB" sz="2900" dirty="0">
                <a:hlinkClick r:id="rId5"/>
              </a:rPr>
              <a:t>http://www.mathszone.co.uk/calculating-xd/</a:t>
            </a:r>
            <a:r>
              <a:rPr lang="en-GB" sz="2900" dirty="0"/>
              <a:t> for useful grid method and division as chunking</a:t>
            </a:r>
          </a:p>
          <a:p>
            <a:pPr marL="0" indent="0">
              <a:buNone/>
            </a:pPr>
            <a:endParaRPr lang="en-GB" sz="2900" dirty="0"/>
          </a:p>
          <a:p>
            <a:pPr marL="0" indent="0">
              <a:buNone/>
            </a:pPr>
            <a:endParaRPr lang="en-GB" dirty="0"/>
          </a:p>
          <a:p>
            <a:pPr marL="0" indent="0">
              <a:buNone/>
            </a:pPr>
            <a:endParaRPr lang="en-GB" dirty="0"/>
          </a:p>
          <a:p>
            <a:pPr marL="0" indent="0">
              <a:buNone/>
            </a:pPr>
            <a:endParaRPr lang="en-GB" dirty="0"/>
          </a:p>
        </p:txBody>
      </p:sp>
    </p:spTree>
    <p:extLst>
      <p:ext uri="{BB962C8B-B14F-4D97-AF65-F5344CB8AC3E}">
        <p14:creationId xmlns:p14="http://schemas.microsoft.com/office/powerpoint/2010/main" val="22050229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77181-DFB4-42A8-84DB-2FA019A049F9}"/>
              </a:ext>
            </a:extLst>
          </p:cNvPr>
          <p:cNvSpPr>
            <a:spLocks noGrp="1"/>
          </p:cNvSpPr>
          <p:nvPr>
            <p:ph type="title"/>
          </p:nvPr>
        </p:nvSpPr>
        <p:spPr/>
        <p:txBody>
          <a:bodyPr/>
          <a:lstStyle/>
          <a:p>
            <a:r>
              <a:rPr lang="en-GB" dirty="0"/>
              <a:t>Videos for teaching calculation</a:t>
            </a:r>
          </a:p>
        </p:txBody>
      </p:sp>
      <p:sp>
        <p:nvSpPr>
          <p:cNvPr id="3" name="Content Placeholder 2">
            <a:extLst>
              <a:ext uri="{FF2B5EF4-FFF2-40B4-BE49-F238E27FC236}">
                <a16:creationId xmlns:a16="http://schemas.microsoft.com/office/drawing/2014/main" id="{D12D4049-4BD4-4815-BE2A-4F1BFC196F8F}"/>
              </a:ext>
            </a:extLst>
          </p:cNvPr>
          <p:cNvSpPr>
            <a:spLocks noGrp="1"/>
          </p:cNvSpPr>
          <p:nvPr>
            <p:ph idx="1"/>
          </p:nvPr>
        </p:nvSpPr>
        <p:spPr/>
        <p:txBody>
          <a:bodyPr/>
          <a:lstStyle/>
          <a:p>
            <a:pPr marL="0" indent="0">
              <a:buNone/>
            </a:pPr>
            <a:r>
              <a:rPr lang="en-GB" dirty="0">
                <a:hlinkClick r:id="rId2"/>
              </a:rPr>
              <a:t>https://www.ncetm.org.uk/resources/40529</a:t>
            </a:r>
            <a:endParaRPr lang="en-GB" dirty="0"/>
          </a:p>
          <a:p>
            <a:pPr marL="0" indent="0">
              <a:buNone/>
            </a:pPr>
            <a:endParaRPr lang="en-GB" dirty="0"/>
          </a:p>
          <a:p>
            <a:pPr marL="0" indent="0">
              <a:buNone/>
            </a:pPr>
            <a:r>
              <a:rPr lang="en-GB" dirty="0"/>
              <a:t>Register with the </a:t>
            </a:r>
            <a:r>
              <a:rPr lang="en-GB" dirty="0" err="1"/>
              <a:t>ncetm</a:t>
            </a:r>
            <a:r>
              <a:rPr lang="en-GB" dirty="0"/>
              <a:t> (</a:t>
            </a:r>
            <a:r>
              <a:rPr lang="en-GB" dirty="0">
                <a:hlinkClick r:id="rId3"/>
              </a:rPr>
              <a:t>www.ncetm.org</a:t>
            </a:r>
            <a:r>
              <a:rPr lang="en-GB" dirty="0"/>
              <a:t>) for free and then follow this link to some excellent videos on teaching calculations</a:t>
            </a:r>
          </a:p>
        </p:txBody>
      </p:sp>
      <p:pic>
        <p:nvPicPr>
          <p:cNvPr id="4" name="Picture 3">
            <a:extLst>
              <a:ext uri="{FF2B5EF4-FFF2-40B4-BE49-F238E27FC236}">
                <a16:creationId xmlns:a16="http://schemas.microsoft.com/office/drawing/2014/main" id="{DE140101-2997-4C09-B41D-7AF0D6A74FFD}"/>
              </a:ext>
            </a:extLst>
          </p:cNvPr>
          <p:cNvPicPr>
            <a:picLocks noChangeAspect="1"/>
          </p:cNvPicPr>
          <p:nvPr/>
        </p:nvPicPr>
        <p:blipFill>
          <a:blip r:embed="rId4"/>
          <a:stretch>
            <a:fillRect/>
          </a:stretch>
        </p:blipFill>
        <p:spPr>
          <a:xfrm>
            <a:off x="981341" y="4255338"/>
            <a:ext cx="2744898" cy="1429371"/>
          </a:xfrm>
          <a:prstGeom prst="rect">
            <a:avLst/>
          </a:prstGeom>
        </p:spPr>
      </p:pic>
    </p:spTree>
    <p:extLst>
      <p:ext uri="{BB962C8B-B14F-4D97-AF65-F5344CB8AC3E}">
        <p14:creationId xmlns:p14="http://schemas.microsoft.com/office/powerpoint/2010/main" val="164812430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t>Further visual resources</a:t>
            </a:r>
            <a:endParaRPr lang="en-GB" dirty="0"/>
          </a:p>
        </p:txBody>
      </p:sp>
      <p:sp>
        <p:nvSpPr>
          <p:cNvPr id="3" name="Content Placeholder 2"/>
          <p:cNvSpPr>
            <a:spLocks noGrp="1"/>
          </p:cNvSpPr>
          <p:nvPr>
            <p:ph idx="1"/>
          </p:nvPr>
        </p:nvSpPr>
        <p:spPr>
          <a:xfrm>
            <a:off x="838200" y="1455511"/>
            <a:ext cx="10515600" cy="4351338"/>
          </a:xfrm>
        </p:spPr>
        <p:txBody>
          <a:bodyPr/>
          <a:lstStyle/>
          <a:p>
            <a:pPr marL="0" indent="0">
              <a:buNone/>
            </a:pPr>
            <a:r>
              <a:rPr lang="en-GB" dirty="0" smtClean="0">
                <a:hlinkClick r:id="rId2"/>
              </a:rPr>
              <a:t>http://www.iseemaths.com/visual-supports/</a:t>
            </a:r>
            <a:endParaRPr lang="en-GB" dirty="0" smtClean="0"/>
          </a:p>
          <a:p>
            <a:pPr marL="0" indent="0">
              <a:buNone/>
            </a:pPr>
            <a:endParaRPr lang="en-GB" dirty="0"/>
          </a:p>
          <a:p>
            <a:pPr marL="0" indent="0">
              <a:buNone/>
            </a:pPr>
            <a:r>
              <a:rPr lang="en-GB" dirty="0" smtClean="0"/>
              <a:t>Really useful calculation visual supports </a:t>
            </a:r>
          </a:p>
          <a:p>
            <a:pPr marL="0" indent="0">
              <a:buNone/>
            </a:pPr>
            <a:endParaRPr lang="en-GB" dirty="0"/>
          </a:p>
          <a:p>
            <a:pPr marL="0" indent="0">
              <a:buNone/>
            </a:pPr>
            <a:endParaRPr lang="en-GB" dirty="0"/>
          </a:p>
        </p:txBody>
      </p:sp>
      <p:pic>
        <p:nvPicPr>
          <p:cNvPr id="5" name="Picture 4"/>
          <p:cNvPicPr>
            <a:picLocks noChangeAspect="1"/>
          </p:cNvPicPr>
          <p:nvPr/>
        </p:nvPicPr>
        <p:blipFill>
          <a:blip r:embed="rId3"/>
          <a:stretch>
            <a:fillRect/>
          </a:stretch>
        </p:blipFill>
        <p:spPr>
          <a:xfrm>
            <a:off x="5414963" y="3069728"/>
            <a:ext cx="5465309" cy="3070494"/>
          </a:xfrm>
          <a:prstGeom prst="rect">
            <a:avLst/>
          </a:prstGeom>
        </p:spPr>
      </p:pic>
    </p:spTree>
    <p:extLst>
      <p:ext uri="{BB962C8B-B14F-4D97-AF65-F5344CB8AC3E}">
        <p14:creationId xmlns:p14="http://schemas.microsoft.com/office/powerpoint/2010/main" val="166007399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61674" y="180969"/>
            <a:ext cx="10018713" cy="1752599"/>
          </a:xfrm>
        </p:spPr>
        <p:txBody>
          <a:bodyPr/>
          <a:lstStyle/>
          <a:p>
            <a:r>
              <a:rPr lang="en-GB" dirty="0"/>
              <a:t>Post Session Tasks/Further Support </a:t>
            </a:r>
          </a:p>
        </p:txBody>
      </p:sp>
      <p:sp>
        <p:nvSpPr>
          <p:cNvPr id="3" name="Content Placeholder 2"/>
          <p:cNvSpPr>
            <a:spLocks noGrp="1"/>
          </p:cNvSpPr>
          <p:nvPr>
            <p:ph idx="1"/>
          </p:nvPr>
        </p:nvSpPr>
        <p:spPr>
          <a:xfrm>
            <a:off x="511497" y="1514910"/>
            <a:ext cx="10119066" cy="4458994"/>
          </a:xfrm>
        </p:spPr>
        <p:txBody>
          <a:bodyPr>
            <a:normAutofit/>
          </a:bodyPr>
          <a:lstStyle/>
          <a:p>
            <a:endParaRPr lang="en-GB" dirty="0"/>
          </a:p>
          <a:p>
            <a:endParaRPr lang="en-GB" dirty="0"/>
          </a:p>
          <a:p>
            <a:r>
              <a:rPr lang="en-GB" dirty="0" smtClean="0"/>
              <a:t>‘How to Teach Primary Maths’ has a useful chapter on calculation</a:t>
            </a:r>
            <a:endParaRPr lang="en-GB" dirty="0"/>
          </a:p>
          <a:p>
            <a:r>
              <a:rPr lang="en-GB" dirty="0"/>
              <a:t>Chapters 5, 6 and 7 of Haylock and Cockburn (2013) cover aspects of calculation and place value in depth; Haylock (2017) also has calculation chapters</a:t>
            </a:r>
          </a:p>
          <a:p>
            <a:r>
              <a:rPr lang="en-GB" dirty="0"/>
              <a:t>You will find it helpful to have a laptop/tablet for next week</a:t>
            </a:r>
          </a:p>
          <a:p>
            <a:pPr marL="0" indent="0">
              <a:buNone/>
            </a:pPr>
            <a:r>
              <a:rPr lang="en-GB" dirty="0"/>
              <a:t> </a:t>
            </a:r>
          </a:p>
          <a:p>
            <a:endParaRPr lang="en-GB" dirty="0"/>
          </a:p>
          <a:p>
            <a:endParaRPr lang="en-GB" dirty="0"/>
          </a:p>
          <a:p>
            <a:endParaRPr lang="en-GB" dirty="0"/>
          </a:p>
          <a:p>
            <a:pPr marL="0" indent="0">
              <a:buNone/>
            </a:pPr>
            <a:endParaRPr lang="en-GB" dirty="0"/>
          </a:p>
        </p:txBody>
      </p:sp>
      <p:pic>
        <p:nvPicPr>
          <p:cNvPr id="5" name="Picture 4"/>
          <p:cNvPicPr>
            <a:picLocks noChangeAspect="1"/>
          </p:cNvPicPr>
          <p:nvPr/>
        </p:nvPicPr>
        <p:blipFill>
          <a:blip r:embed="rId2"/>
          <a:stretch>
            <a:fillRect/>
          </a:stretch>
        </p:blipFill>
        <p:spPr>
          <a:xfrm rot="879018">
            <a:off x="10279627" y="5213618"/>
            <a:ext cx="1007844" cy="1258551"/>
          </a:xfrm>
          <a:prstGeom prst="rect">
            <a:avLst/>
          </a:prstGeom>
        </p:spPr>
      </p:pic>
      <p:pic>
        <p:nvPicPr>
          <p:cNvPr id="6" name="Picture 5"/>
          <p:cNvPicPr>
            <a:picLocks noChangeAspect="1"/>
          </p:cNvPicPr>
          <p:nvPr/>
        </p:nvPicPr>
        <p:blipFill>
          <a:blip r:embed="rId3"/>
          <a:stretch>
            <a:fillRect/>
          </a:stretch>
        </p:blipFill>
        <p:spPr>
          <a:xfrm rot="959103">
            <a:off x="9692970" y="1250138"/>
            <a:ext cx="995286" cy="1215916"/>
          </a:xfrm>
          <a:prstGeom prst="rect">
            <a:avLst/>
          </a:prstGeom>
        </p:spPr>
      </p:pic>
      <p:pic>
        <p:nvPicPr>
          <p:cNvPr id="7" name="Picture 6">
            <a:extLst>
              <a:ext uri="{FF2B5EF4-FFF2-40B4-BE49-F238E27FC236}">
                <a16:creationId xmlns:a16="http://schemas.microsoft.com/office/drawing/2014/main" id="{FB396DE3-1254-4127-BA6B-A50AE42C9ECA}"/>
              </a:ext>
            </a:extLst>
          </p:cNvPr>
          <p:cNvPicPr>
            <a:picLocks noChangeAspect="1"/>
          </p:cNvPicPr>
          <p:nvPr/>
        </p:nvPicPr>
        <p:blipFill>
          <a:blip r:embed="rId4"/>
          <a:stretch>
            <a:fillRect/>
          </a:stretch>
        </p:blipFill>
        <p:spPr>
          <a:xfrm rot="1097859">
            <a:off x="10764268" y="2714646"/>
            <a:ext cx="1076936" cy="1344831"/>
          </a:xfrm>
          <a:prstGeom prst="rect">
            <a:avLst/>
          </a:prstGeom>
        </p:spPr>
      </p:pic>
    </p:spTree>
    <p:extLst>
      <p:ext uri="{BB962C8B-B14F-4D97-AF65-F5344CB8AC3E}">
        <p14:creationId xmlns:p14="http://schemas.microsoft.com/office/powerpoint/2010/main" val="286282044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342</TotalTime>
  <Words>345</Words>
  <Application>Microsoft Office PowerPoint</Application>
  <PresentationFormat>Widescreen</PresentationFormat>
  <Paragraphs>60</Paragraphs>
  <Slides>14</Slides>
  <Notes>0</Notes>
  <HiddenSlides>0</HiddenSlides>
  <MMClips>1</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Calibri</vt:lpstr>
      <vt:lpstr>Calibri Light</vt:lpstr>
      <vt:lpstr>Office Theme</vt:lpstr>
      <vt:lpstr>Teaching calculations</vt:lpstr>
      <vt:lpstr>Session Objectives</vt:lpstr>
      <vt:lpstr>National Curriculum Requirements</vt:lpstr>
      <vt:lpstr>Estimate, then calculate:</vt:lpstr>
      <vt:lpstr>Familiarisation with different taught methods for addition and subtraction</vt:lpstr>
      <vt:lpstr>Useful online resources for teaching addition and subtraction methods</vt:lpstr>
      <vt:lpstr>For the calculation 23 x 45. How could you make an estimate? What would be a method you could use? How could you check your answer?</vt:lpstr>
      <vt:lpstr>PowerPoint Presentation</vt:lpstr>
      <vt:lpstr> For the calculation 972 ÷ 36. How could you make an estimate? What would be a method you could use? How could you check your answer?</vt:lpstr>
      <vt:lpstr>     Learners need to have a range of calculation methods, mental and written.  Selection will depend upon the numbers involved. Learners should not be made to go on to the next stage if: 1) they are not ready; 2) they are not confident Learners should be encouraged to approximate their answers before calculating. Learners should be encouraged to check their answers using an appropriate strategy. Learners should be encouraged to consider if a mental calculation would be appropriate before using written methods. (p.346) </vt:lpstr>
      <vt:lpstr>Useful online resources for teaching multiplication and division methods</vt:lpstr>
      <vt:lpstr>Videos for teaching calculation</vt:lpstr>
      <vt:lpstr>Further visual resources</vt:lpstr>
      <vt:lpstr>Post Session Tasks/Further Support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From mental to written calculations</dc:title>
  <dc:creator>Lewis Wallis</dc:creator>
  <cp:lastModifiedBy>Rachel Wallis</cp:lastModifiedBy>
  <cp:revision>41</cp:revision>
  <dcterms:created xsi:type="dcterms:W3CDTF">2013-10-13T07:46:27Z</dcterms:created>
  <dcterms:modified xsi:type="dcterms:W3CDTF">2018-10-05T15:12:13Z</dcterms:modified>
</cp:coreProperties>
</file>