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309" r:id="rId3"/>
    <p:sldId id="299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23" r:id="rId13"/>
    <p:sldId id="318" r:id="rId14"/>
    <p:sldId id="319" r:id="rId15"/>
    <p:sldId id="320" r:id="rId16"/>
    <p:sldId id="324" r:id="rId17"/>
    <p:sldId id="321" r:id="rId18"/>
    <p:sldId id="322" r:id="rId19"/>
    <p:sldId id="326" r:id="rId20"/>
    <p:sldId id="282" r:id="rId21"/>
    <p:sldId id="266" r:id="rId22"/>
    <p:sldId id="305" r:id="rId23"/>
    <p:sldId id="283" r:id="rId24"/>
    <p:sldId id="32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5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1"/>
    <p:restoredTop sz="94150"/>
  </p:normalViewPr>
  <p:slideViewPr>
    <p:cSldViewPr snapToGrid="0">
      <p:cViewPr varScale="1">
        <p:scale>
          <a:sx n="120" d="100"/>
          <a:sy n="120" d="100"/>
        </p:scale>
        <p:origin x="712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7" d="100"/>
          <a:sy n="97" d="100"/>
        </p:scale>
        <p:origin x="4328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D43F864-52F3-40AD-8D11-D666F2EBB208}">
      <dgm:prSet/>
      <dgm:spPr/>
      <dgm:t>
        <a:bodyPr/>
        <a:lstStyle/>
        <a:p>
          <a:r>
            <a:rPr lang="en-US"/>
            <a:t>Finished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09EB19B7-3C3E-494F-8EC7-147D6D481A2C}">
      <dgm:prSet/>
      <dgm:spPr/>
      <dgm:t>
        <a:bodyPr/>
        <a:lstStyle/>
        <a:p>
          <a:r>
            <a:rPr lang="en-US" dirty="0"/>
            <a:t>Perfect (authentic)</a:t>
          </a:r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28941D6B-F924-9440-A7D8-FBE57465D116}">
      <dgm:prSet/>
      <dgm:spPr/>
      <dgm:t>
        <a:bodyPr/>
        <a:lstStyle/>
        <a:p>
          <a:r>
            <a:rPr lang="en-US"/>
            <a:t>Unfinished</a:t>
          </a:r>
        </a:p>
      </dgm:t>
    </dgm:pt>
    <dgm:pt modelId="{BF5E92AA-B603-C040-A944-95A764FB52FB}" type="parTrans" cxnId="{CC0ADCD6-6DB9-C346-9F36-596FB52BEBD9}">
      <dgm:prSet/>
      <dgm:spPr/>
      <dgm:t>
        <a:bodyPr/>
        <a:lstStyle/>
        <a:p>
          <a:endParaRPr lang="en-GB"/>
        </a:p>
      </dgm:t>
    </dgm:pt>
    <dgm:pt modelId="{79C0685C-5053-3948-A4F3-6AFD863B53F9}" type="sibTrans" cxnId="{CC0ADCD6-6DB9-C346-9F36-596FB52BEBD9}">
      <dgm:prSet/>
      <dgm:spPr/>
      <dgm:t>
        <a:bodyPr/>
        <a:lstStyle/>
        <a:p>
          <a:endParaRPr lang="en-GB"/>
        </a:p>
      </dgm:t>
    </dgm:pt>
    <dgm:pt modelId="{BD312D98-EB20-6D4B-A071-C3D59B79A055}">
      <dgm:prSet/>
      <dgm:spPr/>
      <dgm:t>
        <a:bodyPr/>
        <a:lstStyle/>
        <a:p>
          <a:r>
            <a:rPr lang="en-GB" dirty="0"/>
            <a:t>Imperfect (half-)</a:t>
          </a:r>
        </a:p>
      </dgm:t>
    </dgm:pt>
    <dgm:pt modelId="{F8626A11-CF89-EC42-B6B6-24694368CEFF}" type="parTrans" cxnId="{454C9BCE-9969-BC4A-97D6-59FEBBDE2CB9}">
      <dgm:prSet/>
      <dgm:spPr/>
      <dgm:t>
        <a:bodyPr/>
        <a:lstStyle/>
        <a:p>
          <a:endParaRPr lang="en-GB"/>
        </a:p>
      </dgm:t>
    </dgm:pt>
    <dgm:pt modelId="{86151772-35D5-6342-A14B-1B28356FD8BD}" type="sibTrans" cxnId="{454C9BCE-9969-BC4A-97D6-59FEBBDE2CB9}">
      <dgm:prSet/>
      <dgm:spPr/>
      <dgm:t>
        <a:bodyPr/>
        <a:lstStyle/>
        <a:p>
          <a:endParaRPr lang="en-GB"/>
        </a:p>
      </dgm:t>
    </dgm:pt>
    <dgm:pt modelId="{91BCDC53-5526-AE49-9DC1-DCB3C04F7B9C}">
      <dgm:prSet/>
      <dgm:spPr/>
      <dgm:t>
        <a:bodyPr/>
        <a:lstStyle/>
        <a:p>
          <a:r>
            <a:rPr lang="en-GB" dirty="0"/>
            <a:t>Interrupted (deceptive)</a:t>
          </a:r>
        </a:p>
      </dgm:t>
    </dgm:pt>
    <dgm:pt modelId="{431362F5-B45C-C64C-8AF3-3D95827D1873}" type="parTrans" cxnId="{F4D783C1-6829-CD47-B56C-A60E6CF774ED}">
      <dgm:prSet/>
      <dgm:spPr/>
      <dgm:t>
        <a:bodyPr/>
        <a:lstStyle/>
        <a:p>
          <a:endParaRPr lang="en-GB"/>
        </a:p>
      </dgm:t>
    </dgm:pt>
    <dgm:pt modelId="{14B17096-A8F0-CD4B-8103-A14D1034314F}" type="sibTrans" cxnId="{F4D783C1-6829-CD47-B56C-A60E6CF774ED}">
      <dgm:prSet/>
      <dgm:spPr/>
      <dgm:t>
        <a:bodyPr/>
        <a:lstStyle/>
        <a:p>
          <a:endParaRPr lang="en-GB"/>
        </a:p>
      </dgm:t>
    </dgm:pt>
    <dgm:pt modelId="{15311C75-08E5-604C-BBC0-5A43F0F917B3}">
      <dgm:prSet/>
      <dgm:spPr/>
      <dgm:t>
        <a:bodyPr/>
        <a:lstStyle/>
        <a:p>
          <a:r>
            <a:rPr lang="en-US" dirty="0"/>
            <a:t>Plagal </a:t>
          </a:r>
        </a:p>
      </dgm:t>
    </dgm:pt>
    <dgm:pt modelId="{F6FCE8B3-DA80-9D4F-9E5D-EBBEBFDD1E58}" type="parTrans" cxnId="{FD2DA261-EEAC-4041-8737-77B74781BD58}">
      <dgm:prSet/>
      <dgm:spPr/>
      <dgm:t>
        <a:bodyPr/>
        <a:lstStyle/>
        <a:p>
          <a:endParaRPr lang="en-GB"/>
        </a:p>
      </dgm:t>
    </dgm:pt>
    <dgm:pt modelId="{8E8B1726-9FC2-1245-9275-DD785C5E9FD1}" type="sibTrans" cxnId="{FD2DA261-EEAC-4041-8737-77B74781BD58}">
      <dgm:prSet/>
      <dgm:spPr/>
      <dgm:t>
        <a:bodyPr/>
        <a:lstStyle/>
        <a:p>
          <a:endParaRPr lang="en-GB"/>
        </a:p>
      </dgm:t>
    </dgm:pt>
    <dgm:pt modelId="{E3841B6D-3F6E-074D-B3A7-633C40E81D4B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DF1A3135-FE54-F149-B09B-3FCEF02B3BD4}" type="pres">
      <dgm:prSet presAssocID="{1D43F864-52F3-40AD-8D11-D666F2EBB208}" presName="parentLin" presStyleCnt="0"/>
      <dgm:spPr/>
    </dgm:pt>
    <dgm:pt modelId="{2EB98B02-9A68-BF4D-ABA3-A39A52FA0801}" type="pres">
      <dgm:prSet presAssocID="{1D43F864-52F3-40AD-8D11-D666F2EBB208}" presName="parentLeftMargin" presStyleLbl="node1" presStyleIdx="0" presStyleCnt="2"/>
      <dgm:spPr/>
    </dgm:pt>
    <dgm:pt modelId="{21FF67B5-AFD7-3140-99B2-66E2D25A53C0}" type="pres">
      <dgm:prSet presAssocID="{1D43F864-52F3-40AD-8D11-D666F2EBB2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D33A1E3-E193-944C-A5DC-254ACABE91EB}" type="pres">
      <dgm:prSet presAssocID="{1D43F864-52F3-40AD-8D11-D666F2EBB208}" presName="negativeSpace" presStyleCnt="0"/>
      <dgm:spPr/>
    </dgm:pt>
    <dgm:pt modelId="{F10BDD4C-7E03-CF45-986F-D9A2D19BA918}" type="pres">
      <dgm:prSet presAssocID="{1D43F864-52F3-40AD-8D11-D666F2EBB208}" presName="childText" presStyleLbl="conFgAcc1" presStyleIdx="0" presStyleCnt="2">
        <dgm:presLayoutVars>
          <dgm:bulletEnabled val="1"/>
        </dgm:presLayoutVars>
      </dgm:prSet>
      <dgm:spPr/>
    </dgm:pt>
    <dgm:pt modelId="{9675820D-6636-854F-A172-952C32F5EFCD}" type="pres">
      <dgm:prSet presAssocID="{247C9BDA-77B2-4AA7-9282-1B8D7442329C}" presName="spaceBetweenRectangles" presStyleCnt="0"/>
      <dgm:spPr/>
    </dgm:pt>
    <dgm:pt modelId="{9A2B7C35-D605-6346-8130-9E502A9A215B}" type="pres">
      <dgm:prSet presAssocID="{28941D6B-F924-9440-A7D8-FBE57465D116}" presName="parentLin" presStyleCnt="0"/>
      <dgm:spPr/>
    </dgm:pt>
    <dgm:pt modelId="{70E5F780-9C7F-104A-A7E9-7F82A2A4CA33}" type="pres">
      <dgm:prSet presAssocID="{28941D6B-F924-9440-A7D8-FBE57465D116}" presName="parentLeftMargin" presStyleLbl="node1" presStyleIdx="0" presStyleCnt="2"/>
      <dgm:spPr/>
    </dgm:pt>
    <dgm:pt modelId="{D707C435-CE4E-3D4D-AD76-FFB87A5B1BDF}" type="pres">
      <dgm:prSet presAssocID="{28941D6B-F924-9440-A7D8-FBE57465D11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61546D9-827E-7A47-BF5E-6C7C5AE54C94}" type="pres">
      <dgm:prSet presAssocID="{28941D6B-F924-9440-A7D8-FBE57465D116}" presName="negativeSpace" presStyleCnt="0"/>
      <dgm:spPr/>
    </dgm:pt>
    <dgm:pt modelId="{60CA5907-852D-764C-93A1-D8CCA717B4E6}" type="pres">
      <dgm:prSet presAssocID="{28941D6B-F924-9440-A7D8-FBE57465D116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0F43BD16-71C6-9C46-86DF-1FCD40481EDD}" type="presOf" srcId="{28941D6B-F924-9440-A7D8-FBE57465D116}" destId="{D707C435-CE4E-3D4D-AD76-FFB87A5B1BDF}" srcOrd="1" destOrd="0" presId="urn:microsoft.com/office/officeart/2005/8/layout/list1"/>
    <dgm:cxn modelId="{4BB7A32C-3326-7149-80B1-2637BCC64461}" type="presOf" srcId="{1D43F864-52F3-40AD-8D11-D666F2EBB208}" destId="{21FF67B5-AFD7-3140-99B2-66E2D25A53C0}" srcOrd="1" destOrd="0" presId="urn:microsoft.com/office/officeart/2005/8/layout/list1"/>
    <dgm:cxn modelId="{9B496347-6ADF-EB41-82E2-D79154FD0D1F}" type="presOf" srcId="{15311C75-08E5-604C-BBC0-5A43F0F917B3}" destId="{F10BDD4C-7E03-CF45-986F-D9A2D19BA918}" srcOrd="0" destOrd="1" presId="urn:microsoft.com/office/officeart/2005/8/layout/list1"/>
    <dgm:cxn modelId="{7347E84F-0028-C34B-BF38-FC01EFB1CE5F}" type="presOf" srcId="{BD312D98-EB20-6D4B-A071-C3D59B79A055}" destId="{60CA5907-852D-764C-93A1-D8CCA717B4E6}" srcOrd="0" destOrd="0" presId="urn:microsoft.com/office/officeart/2005/8/layout/list1"/>
    <dgm:cxn modelId="{FD2DA261-EEAC-4041-8737-77B74781BD58}" srcId="{1D43F864-52F3-40AD-8D11-D666F2EBB208}" destId="{15311C75-08E5-604C-BBC0-5A43F0F917B3}" srcOrd="1" destOrd="0" parTransId="{F6FCE8B3-DA80-9D4F-9E5D-EBBEBFDD1E58}" sibTransId="{8E8B1726-9FC2-1245-9275-DD785C5E9FD1}"/>
    <dgm:cxn modelId="{25E86488-E2F6-E549-97F4-0529E3766CAA}" type="presOf" srcId="{4C278F46-E9F7-4B8E-8D8E-6CAC7CC9EDAB}" destId="{E3841B6D-3F6E-074D-B3A7-633C40E81D4B}" srcOrd="0" destOrd="0" presId="urn:microsoft.com/office/officeart/2005/8/layout/list1"/>
    <dgm:cxn modelId="{D86E678F-CD66-A54F-8D75-F7D65BCA21A1}" type="presOf" srcId="{1D43F864-52F3-40AD-8D11-D666F2EBB208}" destId="{2EB98B02-9A68-BF4D-ABA3-A39A52FA0801}" srcOrd="0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E2D9E09D-87E3-5E43-B01C-B612E2BB49DF}" type="presOf" srcId="{91BCDC53-5526-AE49-9DC1-DCB3C04F7B9C}" destId="{60CA5907-852D-764C-93A1-D8CCA717B4E6}" srcOrd="0" destOrd="1" presId="urn:microsoft.com/office/officeart/2005/8/layout/list1"/>
    <dgm:cxn modelId="{F4D783C1-6829-CD47-B56C-A60E6CF774ED}" srcId="{28941D6B-F924-9440-A7D8-FBE57465D116}" destId="{91BCDC53-5526-AE49-9DC1-DCB3C04F7B9C}" srcOrd="1" destOrd="0" parTransId="{431362F5-B45C-C64C-8AF3-3D95827D1873}" sibTransId="{14B17096-A8F0-CD4B-8103-A14D1034314F}"/>
    <dgm:cxn modelId="{4CAB10CB-024F-B843-AAB4-398CFD442B1A}" type="presOf" srcId="{28941D6B-F924-9440-A7D8-FBE57465D116}" destId="{70E5F780-9C7F-104A-A7E9-7F82A2A4CA33}" srcOrd="0" destOrd="0" presId="urn:microsoft.com/office/officeart/2005/8/layout/list1"/>
    <dgm:cxn modelId="{454C9BCE-9969-BC4A-97D6-59FEBBDE2CB9}" srcId="{28941D6B-F924-9440-A7D8-FBE57465D116}" destId="{BD312D98-EB20-6D4B-A071-C3D59B79A055}" srcOrd="0" destOrd="0" parTransId="{F8626A11-CF89-EC42-B6B6-24694368CEFF}" sibTransId="{86151772-35D5-6342-A14B-1B28356FD8BD}"/>
    <dgm:cxn modelId="{E4EA20D3-3D68-EE4E-8E63-2BF33ABEF704}" type="presOf" srcId="{09EB19B7-3C3E-494F-8EC7-147D6D481A2C}" destId="{F10BDD4C-7E03-CF45-986F-D9A2D19BA918}" srcOrd="0" destOrd="0" presId="urn:microsoft.com/office/officeart/2005/8/layout/list1"/>
    <dgm:cxn modelId="{CC0ADCD6-6DB9-C346-9F36-596FB52BEBD9}" srcId="{4C278F46-E9F7-4B8E-8D8E-6CAC7CC9EDAB}" destId="{28941D6B-F924-9440-A7D8-FBE57465D116}" srcOrd="1" destOrd="0" parTransId="{BF5E92AA-B603-C040-A944-95A764FB52FB}" sibTransId="{79C0685C-5053-3948-A4F3-6AFD863B53F9}"/>
    <dgm:cxn modelId="{0CF09EF8-811D-4E07-9169-2873EAD30591}" srcId="{1D43F864-52F3-40AD-8D11-D666F2EBB208}" destId="{09EB19B7-3C3E-494F-8EC7-147D6D481A2C}" srcOrd="0" destOrd="0" parTransId="{1230877E-A312-49C3-A764-371135FF1337}" sibTransId="{4D956FD9-4A7C-415D-919D-1A0177B7DC9D}"/>
    <dgm:cxn modelId="{23BC58D8-6FEA-4E4A-A2AE-BCF3496BC214}" type="presParOf" srcId="{E3841B6D-3F6E-074D-B3A7-633C40E81D4B}" destId="{DF1A3135-FE54-F149-B09B-3FCEF02B3BD4}" srcOrd="0" destOrd="0" presId="urn:microsoft.com/office/officeart/2005/8/layout/list1"/>
    <dgm:cxn modelId="{BD7BF6BD-2D01-9A49-A893-7E3ED0842A4B}" type="presParOf" srcId="{DF1A3135-FE54-F149-B09B-3FCEF02B3BD4}" destId="{2EB98B02-9A68-BF4D-ABA3-A39A52FA0801}" srcOrd="0" destOrd="0" presId="urn:microsoft.com/office/officeart/2005/8/layout/list1"/>
    <dgm:cxn modelId="{0BBA28A1-55E7-5646-AE9A-DA7FAE239C88}" type="presParOf" srcId="{DF1A3135-FE54-F149-B09B-3FCEF02B3BD4}" destId="{21FF67B5-AFD7-3140-99B2-66E2D25A53C0}" srcOrd="1" destOrd="0" presId="urn:microsoft.com/office/officeart/2005/8/layout/list1"/>
    <dgm:cxn modelId="{524DFCF8-1A50-C84B-A89B-423C9C40C9BF}" type="presParOf" srcId="{E3841B6D-3F6E-074D-B3A7-633C40E81D4B}" destId="{2D33A1E3-E193-944C-A5DC-254ACABE91EB}" srcOrd="1" destOrd="0" presId="urn:microsoft.com/office/officeart/2005/8/layout/list1"/>
    <dgm:cxn modelId="{D78642AE-1397-FF47-8DC0-A13B6F7B83E6}" type="presParOf" srcId="{E3841B6D-3F6E-074D-B3A7-633C40E81D4B}" destId="{F10BDD4C-7E03-CF45-986F-D9A2D19BA918}" srcOrd="2" destOrd="0" presId="urn:microsoft.com/office/officeart/2005/8/layout/list1"/>
    <dgm:cxn modelId="{C0D3DBD5-3D7E-8141-B4FE-211B00DE0420}" type="presParOf" srcId="{E3841B6D-3F6E-074D-B3A7-633C40E81D4B}" destId="{9675820D-6636-854F-A172-952C32F5EFCD}" srcOrd="3" destOrd="0" presId="urn:microsoft.com/office/officeart/2005/8/layout/list1"/>
    <dgm:cxn modelId="{17267C17-4B2D-434B-8552-3757F8E572BC}" type="presParOf" srcId="{E3841B6D-3F6E-074D-B3A7-633C40E81D4B}" destId="{9A2B7C35-D605-6346-8130-9E502A9A215B}" srcOrd="4" destOrd="0" presId="urn:microsoft.com/office/officeart/2005/8/layout/list1"/>
    <dgm:cxn modelId="{DEFCA55D-3CDF-4445-A638-EC5536ED09AC}" type="presParOf" srcId="{9A2B7C35-D605-6346-8130-9E502A9A215B}" destId="{70E5F780-9C7F-104A-A7E9-7F82A2A4CA33}" srcOrd="0" destOrd="0" presId="urn:microsoft.com/office/officeart/2005/8/layout/list1"/>
    <dgm:cxn modelId="{8754F42E-F4AE-5444-B295-06DE6DB38959}" type="presParOf" srcId="{9A2B7C35-D605-6346-8130-9E502A9A215B}" destId="{D707C435-CE4E-3D4D-AD76-FFB87A5B1BDF}" srcOrd="1" destOrd="0" presId="urn:microsoft.com/office/officeart/2005/8/layout/list1"/>
    <dgm:cxn modelId="{FA332A04-815C-364E-B7FC-58FFF511984B}" type="presParOf" srcId="{E3841B6D-3F6E-074D-B3A7-633C40E81D4B}" destId="{661546D9-827E-7A47-BF5E-6C7C5AE54C94}" srcOrd="5" destOrd="0" presId="urn:microsoft.com/office/officeart/2005/8/layout/list1"/>
    <dgm:cxn modelId="{5A3D3676-FCD4-E64C-A84B-EB09F51D3A30}" type="presParOf" srcId="{E3841B6D-3F6E-074D-B3A7-633C40E81D4B}" destId="{60CA5907-852D-764C-93A1-D8CCA717B4E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D43F864-52F3-40AD-8D11-D666F2EBB208}">
      <dgm:prSet/>
      <dgm:spPr/>
      <dgm:t>
        <a:bodyPr/>
        <a:lstStyle/>
        <a:p>
          <a:r>
            <a:rPr lang="en-US"/>
            <a:t>Finished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09EB19B7-3C3E-494F-8EC7-147D6D481A2C}">
      <dgm:prSet/>
      <dgm:spPr/>
      <dgm:t>
        <a:bodyPr/>
        <a:lstStyle/>
        <a:p>
          <a:r>
            <a:rPr lang="en-US" dirty="0"/>
            <a:t>Perfect (authentic)</a:t>
          </a:r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28941D6B-F924-9440-A7D8-FBE57465D116}">
      <dgm:prSet/>
      <dgm:spPr/>
      <dgm:t>
        <a:bodyPr/>
        <a:lstStyle/>
        <a:p>
          <a:r>
            <a:rPr lang="en-US"/>
            <a:t>Unfinished</a:t>
          </a:r>
        </a:p>
      </dgm:t>
    </dgm:pt>
    <dgm:pt modelId="{BF5E92AA-B603-C040-A944-95A764FB52FB}" type="parTrans" cxnId="{CC0ADCD6-6DB9-C346-9F36-596FB52BEBD9}">
      <dgm:prSet/>
      <dgm:spPr/>
      <dgm:t>
        <a:bodyPr/>
        <a:lstStyle/>
        <a:p>
          <a:endParaRPr lang="en-GB"/>
        </a:p>
      </dgm:t>
    </dgm:pt>
    <dgm:pt modelId="{79C0685C-5053-3948-A4F3-6AFD863B53F9}" type="sibTrans" cxnId="{CC0ADCD6-6DB9-C346-9F36-596FB52BEBD9}">
      <dgm:prSet/>
      <dgm:spPr/>
      <dgm:t>
        <a:bodyPr/>
        <a:lstStyle/>
        <a:p>
          <a:endParaRPr lang="en-GB"/>
        </a:p>
      </dgm:t>
    </dgm:pt>
    <dgm:pt modelId="{BD312D98-EB20-6D4B-A071-C3D59B79A055}">
      <dgm:prSet/>
      <dgm:spPr/>
      <dgm:t>
        <a:bodyPr/>
        <a:lstStyle/>
        <a:p>
          <a:r>
            <a:rPr lang="en-GB" dirty="0"/>
            <a:t>Imperfect (half-)</a:t>
          </a:r>
        </a:p>
      </dgm:t>
    </dgm:pt>
    <dgm:pt modelId="{F8626A11-CF89-EC42-B6B6-24694368CEFF}" type="parTrans" cxnId="{454C9BCE-9969-BC4A-97D6-59FEBBDE2CB9}">
      <dgm:prSet/>
      <dgm:spPr/>
      <dgm:t>
        <a:bodyPr/>
        <a:lstStyle/>
        <a:p>
          <a:endParaRPr lang="en-GB"/>
        </a:p>
      </dgm:t>
    </dgm:pt>
    <dgm:pt modelId="{86151772-35D5-6342-A14B-1B28356FD8BD}" type="sibTrans" cxnId="{454C9BCE-9969-BC4A-97D6-59FEBBDE2CB9}">
      <dgm:prSet/>
      <dgm:spPr/>
      <dgm:t>
        <a:bodyPr/>
        <a:lstStyle/>
        <a:p>
          <a:endParaRPr lang="en-GB"/>
        </a:p>
      </dgm:t>
    </dgm:pt>
    <dgm:pt modelId="{91BCDC53-5526-AE49-9DC1-DCB3C04F7B9C}">
      <dgm:prSet/>
      <dgm:spPr/>
      <dgm:t>
        <a:bodyPr/>
        <a:lstStyle/>
        <a:p>
          <a:r>
            <a:rPr lang="en-GB" dirty="0"/>
            <a:t>Interrupted (deceptive)</a:t>
          </a:r>
        </a:p>
      </dgm:t>
    </dgm:pt>
    <dgm:pt modelId="{431362F5-B45C-C64C-8AF3-3D95827D1873}" type="parTrans" cxnId="{F4D783C1-6829-CD47-B56C-A60E6CF774ED}">
      <dgm:prSet/>
      <dgm:spPr/>
      <dgm:t>
        <a:bodyPr/>
        <a:lstStyle/>
        <a:p>
          <a:endParaRPr lang="en-GB"/>
        </a:p>
      </dgm:t>
    </dgm:pt>
    <dgm:pt modelId="{14B17096-A8F0-CD4B-8103-A14D1034314F}" type="sibTrans" cxnId="{F4D783C1-6829-CD47-B56C-A60E6CF774ED}">
      <dgm:prSet/>
      <dgm:spPr/>
      <dgm:t>
        <a:bodyPr/>
        <a:lstStyle/>
        <a:p>
          <a:endParaRPr lang="en-GB"/>
        </a:p>
      </dgm:t>
    </dgm:pt>
    <dgm:pt modelId="{15311C75-08E5-604C-BBC0-5A43F0F917B3}">
      <dgm:prSet/>
      <dgm:spPr/>
      <dgm:t>
        <a:bodyPr/>
        <a:lstStyle/>
        <a:p>
          <a:r>
            <a:rPr lang="en-US" dirty="0"/>
            <a:t>Plagal </a:t>
          </a:r>
        </a:p>
      </dgm:t>
    </dgm:pt>
    <dgm:pt modelId="{F6FCE8B3-DA80-9D4F-9E5D-EBBEBFDD1E58}" type="parTrans" cxnId="{FD2DA261-EEAC-4041-8737-77B74781BD58}">
      <dgm:prSet/>
      <dgm:spPr/>
      <dgm:t>
        <a:bodyPr/>
        <a:lstStyle/>
        <a:p>
          <a:endParaRPr lang="en-GB"/>
        </a:p>
      </dgm:t>
    </dgm:pt>
    <dgm:pt modelId="{8E8B1726-9FC2-1245-9275-DD785C5E9FD1}" type="sibTrans" cxnId="{FD2DA261-EEAC-4041-8737-77B74781BD58}">
      <dgm:prSet/>
      <dgm:spPr/>
      <dgm:t>
        <a:bodyPr/>
        <a:lstStyle/>
        <a:p>
          <a:endParaRPr lang="en-GB"/>
        </a:p>
      </dgm:t>
    </dgm:pt>
    <dgm:pt modelId="{E3841B6D-3F6E-074D-B3A7-633C40E81D4B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DF1A3135-FE54-F149-B09B-3FCEF02B3BD4}" type="pres">
      <dgm:prSet presAssocID="{1D43F864-52F3-40AD-8D11-D666F2EBB208}" presName="parentLin" presStyleCnt="0"/>
      <dgm:spPr/>
    </dgm:pt>
    <dgm:pt modelId="{2EB98B02-9A68-BF4D-ABA3-A39A52FA0801}" type="pres">
      <dgm:prSet presAssocID="{1D43F864-52F3-40AD-8D11-D666F2EBB208}" presName="parentLeftMargin" presStyleLbl="node1" presStyleIdx="0" presStyleCnt="2"/>
      <dgm:spPr/>
    </dgm:pt>
    <dgm:pt modelId="{21FF67B5-AFD7-3140-99B2-66E2D25A53C0}" type="pres">
      <dgm:prSet presAssocID="{1D43F864-52F3-40AD-8D11-D666F2EBB2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D33A1E3-E193-944C-A5DC-254ACABE91EB}" type="pres">
      <dgm:prSet presAssocID="{1D43F864-52F3-40AD-8D11-D666F2EBB208}" presName="negativeSpace" presStyleCnt="0"/>
      <dgm:spPr/>
    </dgm:pt>
    <dgm:pt modelId="{F10BDD4C-7E03-CF45-986F-D9A2D19BA918}" type="pres">
      <dgm:prSet presAssocID="{1D43F864-52F3-40AD-8D11-D666F2EBB208}" presName="childText" presStyleLbl="conFgAcc1" presStyleIdx="0" presStyleCnt="2">
        <dgm:presLayoutVars>
          <dgm:bulletEnabled val="1"/>
        </dgm:presLayoutVars>
      </dgm:prSet>
      <dgm:spPr/>
    </dgm:pt>
    <dgm:pt modelId="{9675820D-6636-854F-A172-952C32F5EFCD}" type="pres">
      <dgm:prSet presAssocID="{247C9BDA-77B2-4AA7-9282-1B8D7442329C}" presName="spaceBetweenRectangles" presStyleCnt="0"/>
      <dgm:spPr/>
    </dgm:pt>
    <dgm:pt modelId="{9A2B7C35-D605-6346-8130-9E502A9A215B}" type="pres">
      <dgm:prSet presAssocID="{28941D6B-F924-9440-A7D8-FBE57465D116}" presName="parentLin" presStyleCnt="0"/>
      <dgm:spPr/>
    </dgm:pt>
    <dgm:pt modelId="{70E5F780-9C7F-104A-A7E9-7F82A2A4CA33}" type="pres">
      <dgm:prSet presAssocID="{28941D6B-F924-9440-A7D8-FBE57465D116}" presName="parentLeftMargin" presStyleLbl="node1" presStyleIdx="0" presStyleCnt="2"/>
      <dgm:spPr/>
    </dgm:pt>
    <dgm:pt modelId="{D707C435-CE4E-3D4D-AD76-FFB87A5B1BDF}" type="pres">
      <dgm:prSet presAssocID="{28941D6B-F924-9440-A7D8-FBE57465D11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61546D9-827E-7A47-BF5E-6C7C5AE54C94}" type="pres">
      <dgm:prSet presAssocID="{28941D6B-F924-9440-A7D8-FBE57465D116}" presName="negativeSpace" presStyleCnt="0"/>
      <dgm:spPr/>
    </dgm:pt>
    <dgm:pt modelId="{60CA5907-852D-764C-93A1-D8CCA717B4E6}" type="pres">
      <dgm:prSet presAssocID="{28941D6B-F924-9440-A7D8-FBE57465D116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0F43BD16-71C6-9C46-86DF-1FCD40481EDD}" type="presOf" srcId="{28941D6B-F924-9440-A7D8-FBE57465D116}" destId="{D707C435-CE4E-3D4D-AD76-FFB87A5B1BDF}" srcOrd="1" destOrd="0" presId="urn:microsoft.com/office/officeart/2005/8/layout/list1"/>
    <dgm:cxn modelId="{4BB7A32C-3326-7149-80B1-2637BCC64461}" type="presOf" srcId="{1D43F864-52F3-40AD-8D11-D666F2EBB208}" destId="{21FF67B5-AFD7-3140-99B2-66E2D25A53C0}" srcOrd="1" destOrd="0" presId="urn:microsoft.com/office/officeart/2005/8/layout/list1"/>
    <dgm:cxn modelId="{9B496347-6ADF-EB41-82E2-D79154FD0D1F}" type="presOf" srcId="{15311C75-08E5-604C-BBC0-5A43F0F917B3}" destId="{F10BDD4C-7E03-CF45-986F-D9A2D19BA918}" srcOrd="0" destOrd="1" presId="urn:microsoft.com/office/officeart/2005/8/layout/list1"/>
    <dgm:cxn modelId="{7347E84F-0028-C34B-BF38-FC01EFB1CE5F}" type="presOf" srcId="{BD312D98-EB20-6D4B-A071-C3D59B79A055}" destId="{60CA5907-852D-764C-93A1-D8CCA717B4E6}" srcOrd="0" destOrd="0" presId="urn:microsoft.com/office/officeart/2005/8/layout/list1"/>
    <dgm:cxn modelId="{FD2DA261-EEAC-4041-8737-77B74781BD58}" srcId="{1D43F864-52F3-40AD-8D11-D666F2EBB208}" destId="{15311C75-08E5-604C-BBC0-5A43F0F917B3}" srcOrd="1" destOrd="0" parTransId="{F6FCE8B3-DA80-9D4F-9E5D-EBBEBFDD1E58}" sibTransId="{8E8B1726-9FC2-1245-9275-DD785C5E9FD1}"/>
    <dgm:cxn modelId="{25E86488-E2F6-E549-97F4-0529E3766CAA}" type="presOf" srcId="{4C278F46-E9F7-4B8E-8D8E-6CAC7CC9EDAB}" destId="{E3841B6D-3F6E-074D-B3A7-633C40E81D4B}" srcOrd="0" destOrd="0" presId="urn:microsoft.com/office/officeart/2005/8/layout/list1"/>
    <dgm:cxn modelId="{D86E678F-CD66-A54F-8D75-F7D65BCA21A1}" type="presOf" srcId="{1D43F864-52F3-40AD-8D11-D666F2EBB208}" destId="{2EB98B02-9A68-BF4D-ABA3-A39A52FA0801}" srcOrd="0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E2D9E09D-87E3-5E43-B01C-B612E2BB49DF}" type="presOf" srcId="{91BCDC53-5526-AE49-9DC1-DCB3C04F7B9C}" destId="{60CA5907-852D-764C-93A1-D8CCA717B4E6}" srcOrd="0" destOrd="1" presId="urn:microsoft.com/office/officeart/2005/8/layout/list1"/>
    <dgm:cxn modelId="{F4D783C1-6829-CD47-B56C-A60E6CF774ED}" srcId="{28941D6B-F924-9440-A7D8-FBE57465D116}" destId="{91BCDC53-5526-AE49-9DC1-DCB3C04F7B9C}" srcOrd="1" destOrd="0" parTransId="{431362F5-B45C-C64C-8AF3-3D95827D1873}" sibTransId="{14B17096-A8F0-CD4B-8103-A14D1034314F}"/>
    <dgm:cxn modelId="{4CAB10CB-024F-B843-AAB4-398CFD442B1A}" type="presOf" srcId="{28941D6B-F924-9440-A7D8-FBE57465D116}" destId="{70E5F780-9C7F-104A-A7E9-7F82A2A4CA33}" srcOrd="0" destOrd="0" presId="urn:microsoft.com/office/officeart/2005/8/layout/list1"/>
    <dgm:cxn modelId="{454C9BCE-9969-BC4A-97D6-59FEBBDE2CB9}" srcId="{28941D6B-F924-9440-A7D8-FBE57465D116}" destId="{BD312D98-EB20-6D4B-A071-C3D59B79A055}" srcOrd="0" destOrd="0" parTransId="{F8626A11-CF89-EC42-B6B6-24694368CEFF}" sibTransId="{86151772-35D5-6342-A14B-1B28356FD8BD}"/>
    <dgm:cxn modelId="{E4EA20D3-3D68-EE4E-8E63-2BF33ABEF704}" type="presOf" srcId="{09EB19B7-3C3E-494F-8EC7-147D6D481A2C}" destId="{F10BDD4C-7E03-CF45-986F-D9A2D19BA918}" srcOrd="0" destOrd="0" presId="urn:microsoft.com/office/officeart/2005/8/layout/list1"/>
    <dgm:cxn modelId="{CC0ADCD6-6DB9-C346-9F36-596FB52BEBD9}" srcId="{4C278F46-E9F7-4B8E-8D8E-6CAC7CC9EDAB}" destId="{28941D6B-F924-9440-A7D8-FBE57465D116}" srcOrd="1" destOrd="0" parTransId="{BF5E92AA-B603-C040-A944-95A764FB52FB}" sibTransId="{79C0685C-5053-3948-A4F3-6AFD863B53F9}"/>
    <dgm:cxn modelId="{0CF09EF8-811D-4E07-9169-2873EAD30591}" srcId="{1D43F864-52F3-40AD-8D11-D666F2EBB208}" destId="{09EB19B7-3C3E-494F-8EC7-147D6D481A2C}" srcOrd="0" destOrd="0" parTransId="{1230877E-A312-49C3-A764-371135FF1337}" sibTransId="{4D956FD9-4A7C-415D-919D-1A0177B7DC9D}"/>
    <dgm:cxn modelId="{23BC58D8-6FEA-4E4A-A2AE-BCF3496BC214}" type="presParOf" srcId="{E3841B6D-3F6E-074D-B3A7-633C40E81D4B}" destId="{DF1A3135-FE54-F149-B09B-3FCEF02B3BD4}" srcOrd="0" destOrd="0" presId="urn:microsoft.com/office/officeart/2005/8/layout/list1"/>
    <dgm:cxn modelId="{BD7BF6BD-2D01-9A49-A893-7E3ED0842A4B}" type="presParOf" srcId="{DF1A3135-FE54-F149-B09B-3FCEF02B3BD4}" destId="{2EB98B02-9A68-BF4D-ABA3-A39A52FA0801}" srcOrd="0" destOrd="0" presId="urn:microsoft.com/office/officeart/2005/8/layout/list1"/>
    <dgm:cxn modelId="{0BBA28A1-55E7-5646-AE9A-DA7FAE239C88}" type="presParOf" srcId="{DF1A3135-FE54-F149-B09B-3FCEF02B3BD4}" destId="{21FF67B5-AFD7-3140-99B2-66E2D25A53C0}" srcOrd="1" destOrd="0" presId="urn:microsoft.com/office/officeart/2005/8/layout/list1"/>
    <dgm:cxn modelId="{524DFCF8-1A50-C84B-A89B-423C9C40C9BF}" type="presParOf" srcId="{E3841B6D-3F6E-074D-B3A7-633C40E81D4B}" destId="{2D33A1E3-E193-944C-A5DC-254ACABE91EB}" srcOrd="1" destOrd="0" presId="urn:microsoft.com/office/officeart/2005/8/layout/list1"/>
    <dgm:cxn modelId="{D78642AE-1397-FF47-8DC0-A13B6F7B83E6}" type="presParOf" srcId="{E3841B6D-3F6E-074D-B3A7-633C40E81D4B}" destId="{F10BDD4C-7E03-CF45-986F-D9A2D19BA918}" srcOrd="2" destOrd="0" presId="urn:microsoft.com/office/officeart/2005/8/layout/list1"/>
    <dgm:cxn modelId="{C0D3DBD5-3D7E-8141-B4FE-211B00DE0420}" type="presParOf" srcId="{E3841B6D-3F6E-074D-B3A7-633C40E81D4B}" destId="{9675820D-6636-854F-A172-952C32F5EFCD}" srcOrd="3" destOrd="0" presId="urn:microsoft.com/office/officeart/2005/8/layout/list1"/>
    <dgm:cxn modelId="{17267C17-4B2D-434B-8552-3757F8E572BC}" type="presParOf" srcId="{E3841B6D-3F6E-074D-B3A7-633C40E81D4B}" destId="{9A2B7C35-D605-6346-8130-9E502A9A215B}" srcOrd="4" destOrd="0" presId="urn:microsoft.com/office/officeart/2005/8/layout/list1"/>
    <dgm:cxn modelId="{DEFCA55D-3CDF-4445-A638-EC5536ED09AC}" type="presParOf" srcId="{9A2B7C35-D605-6346-8130-9E502A9A215B}" destId="{70E5F780-9C7F-104A-A7E9-7F82A2A4CA33}" srcOrd="0" destOrd="0" presId="urn:microsoft.com/office/officeart/2005/8/layout/list1"/>
    <dgm:cxn modelId="{8754F42E-F4AE-5444-B295-06DE6DB38959}" type="presParOf" srcId="{9A2B7C35-D605-6346-8130-9E502A9A215B}" destId="{D707C435-CE4E-3D4D-AD76-FFB87A5B1BDF}" srcOrd="1" destOrd="0" presId="urn:microsoft.com/office/officeart/2005/8/layout/list1"/>
    <dgm:cxn modelId="{FA332A04-815C-364E-B7FC-58FFF511984B}" type="presParOf" srcId="{E3841B6D-3F6E-074D-B3A7-633C40E81D4B}" destId="{661546D9-827E-7A47-BF5E-6C7C5AE54C94}" srcOrd="5" destOrd="0" presId="urn:microsoft.com/office/officeart/2005/8/layout/list1"/>
    <dgm:cxn modelId="{5A3D3676-FCD4-E64C-A84B-EB09F51D3A30}" type="presParOf" srcId="{E3841B6D-3F6E-074D-B3A7-633C40E81D4B}" destId="{60CA5907-852D-764C-93A1-D8CCA717B4E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 custT="1"/>
      <dgm:spPr/>
      <dgm:t>
        <a:bodyPr/>
        <a:lstStyle/>
        <a:p>
          <a:r>
            <a:rPr lang="en-US" sz="2000" dirty="0"/>
            <a:t>Task: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522FBC81-B891-4B33-9729-3A704096174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dirty="0"/>
            <a:t>On Moodle open Week 5- Diatonic 4-Part Harmony – Open Score</a:t>
          </a:r>
          <a:endParaRPr lang="en-US" sz="2000" dirty="0"/>
        </a:p>
      </dgm:t>
    </dgm:pt>
    <dgm:pt modelId="{380F4628-56B6-4F00-9E9D-1E7133A09E67}" type="parTrans" cxnId="{594E6945-7D5D-4F31-A713-AF0242FC1122}">
      <dgm:prSet/>
      <dgm:spPr/>
      <dgm:t>
        <a:bodyPr/>
        <a:lstStyle/>
        <a:p>
          <a:endParaRPr lang="en-US"/>
        </a:p>
      </dgm:t>
    </dgm:pt>
    <dgm:pt modelId="{E7A20750-F9A5-41CB-9E98-A70F59012AE1}" type="sibTrans" cxnId="{594E6945-7D5D-4F31-A713-AF0242FC1122}">
      <dgm:prSet/>
      <dgm:spPr/>
      <dgm:t>
        <a:bodyPr/>
        <a:lstStyle/>
        <a:p>
          <a:endParaRPr lang="en-US"/>
        </a:p>
      </dgm:t>
    </dgm:pt>
    <dgm:pt modelId="{09EB19B7-3C3E-494F-8EC7-147D6D481A2C}">
      <dgm:prSet custT="1"/>
      <dgm:spPr/>
      <dgm:t>
        <a:bodyPr/>
        <a:lstStyle/>
        <a:p>
          <a:pPr>
            <a:lnSpc>
              <a:spcPct val="150000"/>
            </a:lnSpc>
          </a:pPr>
          <a:endParaRPr lang="en-US" sz="2000" dirty="0"/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76DB6417-F2FC-9746-970F-BA196B71F7B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/>
            <a:t>Fill in the missing notes</a:t>
          </a:r>
        </a:p>
      </dgm:t>
    </dgm:pt>
    <dgm:pt modelId="{DDBC5F0F-17EE-D847-A8F7-BE5A4DF9690F}" type="parTrans" cxnId="{AE21E7DB-241B-E24B-B8C9-436092A14D68}">
      <dgm:prSet/>
      <dgm:spPr/>
      <dgm:t>
        <a:bodyPr/>
        <a:lstStyle/>
        <a:p>
          <a:endParaRPr lang="en-GB"/>
        </a:p>
      </dgm:t>
    </dgm:pt>
    <dgm:pt modelId="{176B9C42-9C9A-7B43-A9B9-B7FEC03397D4}" type="sibTrans" cxnId="{AE21E7DB-241B-E24B-B8C9-436092A14D68}">
      <dgm:prSet/>
      <dgm:spPr/>
      <dgm:t>
        <a:bodyPr/>
        <a:lstStyle/>
        <a:p>
          <a:endParaRPr lang="en-GB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1"/>
      <dgm:spPr/>
    </dgm:pt>
    <dgm:pt modelId="{F4C1E0F1-C0AE-614F-88B1-B91ED22E7373}" type="pres">
      <dgm:prSet presAssocID="{1D43F864-52F3-40AD-8D11-D666F2EBB208}" presName="parentText" presStyleLbl="node1" presStyleIdx="0" presStyleCnt="1" custScaleY="47148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1" custLinFactNeighborX="30857" custLinFactNeighborY="2323">
        <dgm:presLayoutVars>
          <dgm:bulletEnabled val="1"/>
        </dgm:presLayoutVars>
      </dgm:prSet>
      <dgm:spPr/>
    </dgm:pt>
  </dgm:ptLst>
  <dgm:cxnLst>
    <dgm:cxn modelId="{594E6945-7D5D-4F31-A713-AF0242FC1122}" srcId="{1D43F864-52F3-40AD-8D11-D666F2EBB208}" destId="{522FBC81-B891-4B33-9729-3A704096174F}" srcOrd="0" destOrd="0" parTransId="{380F4628-56B6-4F00-9E9D-1E7133A09E67}" sibTransId="{E7A20750-F9A5-41CB-9E98-A70F59012AE1}"/>
    <dgm:cxn modelId="{58F97B6C-5516-3547-AEAA-DBDB917BE645}" type="presOf" srcId="{4C278F46-E9F7-4B8E-8D8E-6CAC7CC9EDAB}" destId="{B99FB99A-653F-5647-AFC3-CDA1E12DEC00}" srcOrd="0" destOrd="0" presId="urn:microsoft.com/office/officeart/2005/8/layout/list1"/>
    <dgm:cxn modelId="{482C547A-9FEA-9244-BF56-CCCCFDE74C98}" type="presOf" srcId="{1D43F864-52F3-40AD-8D11-D666F2EBB208}" destId="{C8A773C7-8727-4647-B56F-266985EA645D}" srcOrd="0" destOrd="0" presId="urn:microsoft.com/office/officeart/2005/8/layout/list1"/>
    <dgm:cxn modelId="{397B0E8E-4F6A-6540-90D7-7CC4B386916D}" type="presOf" srcId="{09EB19B7-3C3E-494F-8EC7-147D6D481A2C}" destId="{0F936A7F-AFA7-984D-90F1-9367766CB8CE}" srcOrd="0" destOrd="2" presId="urn:microsoft.com/office/officeart/2005/8/layout/list1"/>
    <dgm:cxn modelId="{60688090-98C4-694B-96E3-5BEF0AF90CAF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ABB01EB2-0238-6148-A190-9F6683998675}" type="presOf" srcId="{522FBC81-B891-4B33-9729-3A704096174F}" destId="{0F936A7F-AFA7-984D-90F1-9367766CB8CE}" srcOrd="0" destOrd="0" presId="urn:microsoft.com/office/officeart/2005/8/layout/list1"/>
    <dgm:cxn modelId="{659060BC-4E1C-AE44-B945-7A13186707B0}" type="presOf" srcId="{76DB6417-F2FC-9746-970F-BA196B71F7BA}" destId="{0F936A7F-AFA7-984D-90F1-9367766CB8CE}" srcOrd="0" destOrd="1" presId="urn:microsoft.com/office/officeart/2005/8/layout/list1"/>
    <dgm:cxn modelId="{AE21E7DB-241B-E24B-B8C9-436092A14D68}" srcId="{1D43F864-52F3-40AD-8D11-D666F2EBB208}" destId="{76DB6417-F2FC-9746-970F-BA196B71F7BA}" srcOrd="1" destOrd="0" parTransId="{DDBC5F0F-17EE-D847-A8F7-BE5A4DF9690F}" sibTransId="{176B9C42-9C9A-7B43-A9B9-B7FEC03397D4}"/>
    <dgm:cxn modelId="{0CF09EF8-811D-4E07-9169-2873EAD30591}" srcId="{1D43F864-52F3-40AD-8D11-D666F2EBB208}" destId="{09EB19B7-3C3E-494F-8EC7-147D6D481A2C}" srcOrd="2" destOrd="0" parTransId="{1230877E-A312-49C3-A764-371135FF1337}" sibTransId="{4D956FD9-4A7C-415D-919D-1A0177B7DC9D}"/>
    <dgm:cxn modelId="{E38D7712-BDA7-0341-BB5B-ACCCC00A8FA4}" type="presParOf" srcId="{B99FB99A-653F-5647-AFC3-CDA1E12DEC00}" destId="{A781FBF2-DE25-9E4D-9EC7-6F9476D2D453}" srcOrd="0" destOrd="0" presId="urn:microsoft.com/office/officeart/2005/8/layout/list1"/>
    <dgm:cxn modelId="{45B07BF5-0EAC-C94A-9BA7-C639C62E3C3B}" type="presParOf" srcId="{A781FBF2-DE25-9E4D-9EC7-6F9476D2D453}" destId="{C8A773C7-8727-4647-B56F-266985EA645D}" srcOrd="0" destOrd="0" presId="urn:microsoft.com/office/officeart/2005/8/layout/list1"/>
    <dgm:cxn modelId="{3D47BEF3-EC74-4943-AC11-C3957975FDED}" type="presParOf" srcId="{A781FBF2-DE25-9E4D-9EC7-6F9476D2D453}" destId="{F4C1E0F1-C0AE-614F-88B1-B91ED22E7373}" srcOrd="1" destOrd="0" presId="urn:microsoft.com/office/officeart/2005/8/layout/list1"/>
    <dgm:cxn modelId="{11EED1A6-BC43-9C48-B3AD-94ABA9F870E9}" type="presParOf" srcId="{B99FB99A-653F-5647-AFC3-CDA1E12DEC00}" destId="{43A31E8D-8BF8-4E4B-ACAC-E3EE3F4FB422}" srcOrd="1" destOrd="0" presId="urn:microsoft.com/office/officeart/2005/8/layout/list1"/>
    <dgm:cxn modelId="{D0A28190-F020-BA44-87EA-2869CA0FB17C}" type="presParOf" srcId="{B99FB99A-653F-5647-AFC3-CDA1E12DEC00}" destId="{0F936A7F-AFA7-984D-90F1-9367766CB8CE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 custT="1"/>
      <dgm:spPr/>
      <dgm:t>
        <a:bodyPr/>
        <a:lstStyle/>
        <a:p>
          <a:r>
            <a:rPr lang="en-US" sz="2000" dirty="0"/>
            <a:t>Task: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522FBC81-B891-4B33-9729-3A704096174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dirty="0"/>
            <a:t>On Moodle open Week 5 – Transposition Exercise</a:t>
          </a:r>
          <a:endParaRPr lang="en-US" sz="2000" dirty="0"/>
        </a:p>
      </dgm:t>
    </dgm:pt>
    <dgm:pt modelId="{380F4628-56B6-4F00-9E9D-1E7133A09E67}" type="parTrans" cxnId="{594E6945-7D5D-4F31-A713-AF0242FC1122}">
      <dgm:prSet/>
      <dgm:spPr/>
      <dgm:t>
        <a:bodyPr/>
        <a:lstStyle/>
        <a:p>
          <a:endParaRPr lang="en-US"/>
        </a:p>
      </dgm:t>
    </dgm:pt>
    <dgm:pt modelId="{E7A20750-F9A5-41CB-9E98-A70F59012AE1}" type="sibTrans" cxnId="{594E6945-7D5D-4F31-A713-AF0242FC1122}">
      <dgm:prSet/>
      <dgm:spPr/>
      <dgm:t>
        <a:bodyPr/>
        <a:lstStyle/>
        <a:p>
          <a:endParaRPr lang="en-US"/>
        </a:p>
      </dgm:t>
    </dgm:pt>
    <dgm:pt modelId="{09EB19B7-3C3E-494F-8EC7-147D6D481A2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/>
            <a:t>Up a minor 3</a:t>
          </a:r>
          <a:r>
            <a:rPr lang="en-US" sz="2000" baseline="30000" dirty="0"/>
            <a:t>rd</a:t>
          </a:r>
          <a:endParaRPr lang="en-US" sz="2000" dirty="0"/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76DB6417-F2FC-9746-970F-BA196B71F7B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/>
            <a:t>Transpose to the following:</a:t>
          </a:r>
        </a:p>
      </dgm:t>
    </dgm:pt>
    <dgm:pt modelId="{DDBC5F0F-17EE-D847-A8F7-BE5A4DF9690F}" type="parTrans" cxnId="{AE21E7DB-241B-E24B-B8C9-436092A14D68}">
      <dgm:prSet/>
      <dgm:spPr/>
      <dgm:t>
        <a:bodyPr/>
        <a:lstStyle/>
        <a:p>
          <a:endParaRPr lang="en-GB"/>
        </a:p>
      </dgm:t>
    </dgm:pt>
    <dgm:pt modelId="{176B9C42-9C9A-7B43-A9B9-B7FEC03397D4}" type="sibTrans" cxnId="{AE21E7DB-241B-E24B-B8C9-436092A14D68}">
      <dgm:prSet/>
      <dgm:spPr/>
      <dgm:t>
        <a:bodyPr/>
        <a:lstStyle/>
        <a:p>
          <a:endParaRPr lang="en-GB"/>
        </a:p>
      </dgm:t>
    </dgm:pt>
    <dgm:pt modelId="{A3AAE65D-75E6-964B-9552-8D63A5EB5E6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/>
            <a:t>Down a major 2</a:t>
          </a:r>
          <a:r>
            <a:rPr lang="en-US" sz="2000" baseline="30000" dirty="0"/>
            <a:t>nd</a:t>
          </a:r>
          <a:endParaRPr lang="en-US" sz="2000" dirty="0"/>
        </a:p>
      </dgm:t>
    </dgm:pt>
    <dgm:pt modelId="{CD185303-5E51-DD41-BDA8-D503A7A94433}" type="parTrans" cxnId="{4DD21E06-7029-E644-9500-1F2DBE62519C}">
      <dgm:prSet/>
      <dgm:spPr/>
      <dgm:t>
        <a:bodyPr/>
        <a:lstStyle/>
        <a:p>
          <a:endParaRPr lang="en-GB"/>
        </a:p>
      </dgm:t>
    </dgm:pt>
    <dgm:pt modelId="{48B030BC-7E37-144A-8395-8C85B17F399E}" type="sibTrans" cxnId="{4DD21E06-7029-E644-9500-1F2DBE62519C}">
      <dgm:prSet/>
      <dgm:spPr/>
      <dgm:t>
        <a:bodyPr/>
        <a:lstStyle/>
        <a:p>
          <a:endParaRPr lang="en-GB"/>
        </a:p>
      </dgm:t>
    </dgm:pt>
    <dgm:pt modelId="{542B53F8-0466-B441-8F6C-C9FB795C7DE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/>
            <a:t>Up a perfect 5</a:t>
          </a:r>
          <a:r>
            <a:rPr lang="en-US" sz="2000" baseline="30000" dirty="0"/>
            <a:t>th</a:t>
          </a:r>
          <a:endParaRPr lang="en-US" sz="2000" dirty="0"/>
        </a:p>
      </dgm:t>
    </dgm:pt>
    <dgm:pt modelId="{25DD656B-AADA-AB41-9961-70C47FFC2A3D}" type="parTrans" cxnId="{D6519952-7D10-8942-9928-FC5F81B306A2}">
      <dgm:prSet/>
      <dgm:spPr/>
      <dgm:t>
        <a:bodyPr/>
        <a:lstStyle/>
        <a:p>
          <a:endParaRPr lang="en-GB"/>
        </a:p>
      </dgm:t>
    </dgm:pt>
    <dgm:pt modelId="{5FB086A8-25F8-0240-9E8A-A916B43B33B5}" type="sibTrans" cxnId="{D6519952-7D10-8942-9928-FC5F81B306A2}">
      <dgm:prSet/>
      <dgm:spPr/>
      <dgm:t>
        <a:bodyPr/>
        <a:lstStyle/>
        <a:p>
          <a:endParaRPr lang="en-GB"/>
        </a:p>
      </dgm:t>
    </dgm:pt>
    <dgm:pt modelId="{E885C5F2-F581-5B47-941F-D914D3786DF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/>
            <a:t>Down a minor 7</a:t>
          </a:r>
          <a:r>
            <a:rPr lang="en-US" sz="2000" baseline="30000" dirty="0"/>
            <a:t>th</a:t>
          </a:r>
          <a:r>
            <a:rPr lang="en-US" sz="2000" dirty="0"/>
            <a:t> </a:t>
          </a:r>
          <a:br>
            <a:rPr lang="en-US" sz="2000" dirty="0"/>
          </a:br>
          <a:r>
            <a:rPr lang="en-US" sz="2000" dirty="0">
              <a:solidFill>
                <a:srgbClr val="FF0000"/>
              </a:solidFill>
            </a:rPr>
            <a:t>Complete in C major and fill in relevant sharps and flats</a:t>
          </a:r>
        </a:p>
      </dgm:t>
    </dgm:pt>
    <dgm:pt modelId="{CFF0E9FE-F064-AB42-BB5F-4B8DA45DEF58}" type="parTrans" cxnId="{E227FCAB-6B24-0D4B-A35D-E19E9BCF79DF}">
      <dgm:prSet/>
      <dgm:spPr/>
      <dgm:t>
        <a:bodyPr/>
        <a:lstStyle/>
        <a:p>
          <a:endParaRPr lang="en-GB"/>
        </a:p>
      </dgm:t>
    </dgm:pt>
    <dgm:pt modelId="{0280BE2C-C2A9-9F45-8660-DB86B699AA32}" type="sibTrans" cxnId="{E227FCAB-6B24-0D4B-A35D-E19E9BCF79DF}">
      <dgm:prSet/>
      <dgm:spPr/>
      <dgm:t>
        <a:bodyPr/>
        <a:lstStyle/>
        <a:p>
          <a:endParaRPr lang="en-GB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2"/>
      <dgm:spPr/>
    </dgm:pt>
    <dgm:pt modelId="{F4C1E0F1-C0AE-614F-88B1-B91ED22E7373}" type="pres">
      <dgm:prSet presAssocID="{1D43F864-52F3-40AD-8D11-D666F2EBB208}" presName="parentText" presStyleLbl="node1" presStyleIdx="0" presStyleCnt="2" custScaleY="99894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2" custLinFactNeighborX="30857" custLinFactNeighborY="2323">
        <dgm:presLayoutVars>
          <dgm:bulletEnabled val="1"/>
        </dgm:presLayoutVars>
      </dgm:prSet>
      <dgm:spPr/>
    </dgm:pt>
    <dgm:pt modelId="{7898619C-67D8-3441-8119-DE897A4F5CAF}" type="pres">
      <dgm:prSet presAssocID="{247C9BDA-77B2-4AA7-9282-1B8D7442329C}" presName="spaceBetweenRectangles" presStyleCnt="0"/>
      <dgm:spPr/>
    </dgm:pt>
    <dgm:pt modelId="{B57347DC-23F4-BB42-BB11-36A3ED7603D6}" type="pres">
      <dgm:prSet presAssocID="{76DB6417-F2FC-9746-970F-BA196B71F7BA}" presName="parentLin" presStyleCnt="0"/>
      <dgm:spPr/>
    </dgm:pt>
    <dgm:pt modelId="{1A1B45D4-6488-CC40-A7EA-E94607369429}" type="pres">
      <dgm:prSet presAssocID="{76DB6417-F2FC-9746-970F-BA196B71F7BA}" presName="parentLeftMargin" presStyleLbl="node1" presStyleIdx="0" presStyleCnt="2"/>
      <dgm:spPr/>
    </dgm:pt>
    <dgm:pt modelId="{1FC2472A-55C9-7845-BDA1-6B7234535744}" type="pres">
      <dgm:prSet presAssocID="{76DB6417-F2FC-9746-970F-BA196B71F7BA}" presName="parentText" presStyleLbl="node1" presStyleIdx="1" presStyleCnt="2" custScaleY="93378">
        <dgm:presLayoutVars>
          <dgm:chMax val="0"/>
          <dgm:bulletEnabled val="1"/>
        </dgm:presLayoutVars>
      </dgm:prSet>
      <dgm:spPr/>
    </dgm:pt>
    <dgm:pt modelId="{C527FEE5-E3D3-4C4A-AEB4-91AAB514F7E3}" type="pres">
      <dgm:prSet presAssocID="{76DB6417-F2FC-9746-970F-BA196B71F7BA}" presName="negativeSpace" presStyleCnt="0"/>
      <dgm:spPr/>
    </dgm:pt>
    <dgm:pt modelId="{68657447-0FC0-794B-AC54-938745DC5FF8}" type="pres">
      <dgm:prSet presAssocID="{76DB6417-F2FC-9746-970F-BA196B71F7BA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4DD21E06-7029-E644-9500-1F2DBE62519C}" srcId="{76DB6417-F2FC-9746-970F-BA196B71F7BA}" destId="{A3AAE65D-75E6-964B-9552-8D63A5EB5E61}" srcOrd="1" destOrd="0" parTransId="{CD185303-5E51-DD41-BDA8-D503A7A94433}" sibTransId="{48B030BC-7E37-144A-8395-8C85B17F399E}"/>
    <dgm:cxn modelId="{3FA1E907-B422-FA47-A1C4-F167AF2DEDE1}" type="presOf" srcId="{76DB6417-F2FC-9746-970F-BA196B71F7BA}" destId="{1A1B45D4-6488-CC40-A7EA-E94607369429}" srcOrd="0" destOrd="0" presId="urn:microsoft.com/office/officeart/2005/8/layout/list1"/>
    <dgm:cxn modelId="{594E6945-7D5D-4F31-A713-AF0242FC1122}" srcId="{1D43F864-52F3-40AD-8D11-D666F2EBB208}" destId="{522FBC81-B891-4B33-9729-3A704096174F}" srcOrd="0" destOrd="0" parTransId="{380F4628-56B6-4F00-9E9D-1E7133A09E67}" sibTransId="{E7A20750-F9A5-41CB-9E98-A70F59012AE1}"/>
    <dgm:cxn modelId="{D6519952-7D10-8942-9928-FC5F81B306A2}" srcId="{76DB6417-F2FC-9746-970F-BA196B71F7BA}" destId="{542B53F8-0466-B441-8F6C-C9FB795C7DEF}" srcOrd="2" destOrd="0" parTransId="{25DD656B-AADA-AB41-9961-70C47FFC2A3D}" sibTransId="{5FB086A8-25F8-0240-9E8A-A916B43B33B5}"/>
    <dgm:cxn modelId="{58F97B6C-5516-3547-AEAA-DBDB917BE645}" type="presOf" srcId="{4C278F46-E9F7-4B8E-8D8E-6CAC7CC9EDAB}" destId="{B99FB99A-653F-5647-AFC3-CDA1E12DEC00}" srcOrd="0" destOrd="0" presId="urn:microsoft.com/office/officeart/2005/8/layout/list1"/>
    <dgm:cxn modelId="{B5EBB972-6751-4F4E-A413-1EECBDEC469E}" type="presOf" srcId="{542B53F8-0466-B441-8F6C-C9FB795C7DEF}" destId="{68657447-0FC0-794B-AC54-938745DC5FF8}" srcOrd="0" destOrd="2" presId="urn:microsoft.com/office/officeart/2005/8/layout/list1"/>
    <dgm:cxn modelId="{482C547A-9FEA-9244-BF56-CCCCFDE74C98}" type="presOf" srcId="{1D43F864-52F3-40AD-8D11-D666F2EBB208}" destId="{C8A773C7-8727-4647-B56F-266985EA645D}" srcOrd="0" destOrd="0" presId="urn:microsoft.com/office/officeart/2005/8/layout/list1"/>
    <dgm:cxn modelId="{60688090-98C4-694B-96E3-5BEF0AF90CAF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576F7096-BDFD-A64D-9988-AC492A13486F}" type="presOf" srcId="{76DB6417-F2FC-9746-970F-BA196B71F7BA}" destId="{1FC2472A-55C9-7845-BDA1-6B7234535744}" srcOrd="1" destOrd="0" presId="urn:microsoft.com/office/officeart/2005/8/layout/list1"/>
    <dgm:cxn modelId="{77088098-4CD1-7E44-B8DF-DCF138B69B66}" type="presOf" srcId="{09EB19B7-3C3E-494F-8EC7-147D6D481A2C}" destId="{68657447-0FC0-794B-AC54-938745DC5FF8}" srcOrd="0" destOrd="0" presId="urn:microsoft.com/office/officeart/2005/8/layout/list1"/>
    <dgm:cxn modelId="{60EA9999-8F17-134F-8FE4-B9250EEF1403}" type="presOf" srcId="{A3AAE65D-75E6-964B-9552-8D63A5EB5E61}" destId="{68657447-0FC0-794B-AC54-938745DC5FF8}" srcOrd="0" destOrd="1" presId="urn:microsoft.com/office/officeart/2005/8/layout/list1"/>
    <dgm:cxn modelId="{E227FCAB-6B24-0D4B-A35D-E19E9BCF79DF}" srcId="{76DB6417-F2FC-9746-970F-BA196B71F7BA}" destId="{E885C5F2-F581-5B47-941F-D914D3786DFF}" srcOrd="3" destOrd="0" parTransId="{CFF0E9FE-F064-AB42-BB5F-4B8DA45DEF58}" sibTransId="{0280BE2C-C2A9-9F45-8660-DB86B699AA32}"/>
    <dgm:cxn modelId="{69D06BAE-55AE-9441-99C1-93D59C9ECB8A}" type="presOf" srcId="{E885C5F2-F581-5B47-941F-D914D3786DFF}" destId="{68657447-0FC0-794B-AC54-938745DC5FF8}" srcOrd="0" destOrd="3" presId="urn:microsoft.com/office/officeart/2005/8/layout/list1"/>
    <dgm:cxn modelId="{ABB01EB2-0238-6148-A190-9F6683998675}" type="presOf" srcId="{522FBC81-B891-4B33-9729-3A704096174F}" destId="{0F936A7F-AFA7-984D-90F1-9367766CB8CE}" srcOrd="0" destOrd="0" presId="urn:microsoft.com/office/officeart/2005/8/layout/list1"/>
    <dgm:cxn modelId="{AE21E7DB-241B-E24B-B8C9-436092A14D68}" srcId="{4C278F46-E9F7-4B8E-8D8E-6CAC7CC9EDAB}" destId="{76DB6417-F2FC-9746-970F-BA196B71F7BA}" srcOrd="1" destOrd="0" parTransId="{DDBC5F0F-17EE-D847-A8F7-BE5A4DF9690F}" sibTransId="{176B9C42-9C9A-7B43-A9B9-B7FEC03397D4}"/>
    <dgm:cxn modelId="{0CF09EF8-811D-4E07-9169-2873EAD30591}" srcId="{76DB6417-F2FC-9746-970F-BA196B71F7BA}" destId="{09EB19B7-3C3E-494F-8EC7-147D6D481A2C}" srcOrd="0" destOrd="0" parTransId="{1230877E-A312-49C3-A764-371135FF1337}" sibTransId="{4D956FD9-4A7C-415D-919D-1A0177B7DC9D}"/>
    <dgm:cxn modelId="{E38D7712-BDA7-0341-BB5B-ACCCC00A8FA4}" type="presParOf" srcId="{B99FB99A-653F-5647-AFC3-CDA1E12DEC00}" destId="{A781FBF2-DE25-9E4D-9EC7-6F9476D2D453}" srcOrd="0" destOrd="0" presId="urn:microsoft.com/office/officeart/2005/8/layout/list1"/>
    <dgm:cxn modelId="{45B07BF5-0EAC-C94A-9BA7-C639C62E3C3B}" type="presParOf" srcId="{A781FBF2-DE25-9E4D-9EC7-6F9476D2D453}" destId="{C8A773C7-8727-4647-B56F-266985EA645D}" srcOrd="0" destOrd="0" presId="urn:microsoft.com/office/officeart/2005/8/layout/list1"/>
    <dgm:cxn modelId="{3D47BEF3-EC74-4943-AC11-C3957975FDED}" type="presParOf" srcId="{A781FBF2-DE25-9E4D-9EC7-6F9476D2D453}" destId="{F4C1E0F1-C0AE-614F-88B1-B91ED22E7373}" srcOrd="1" destOrd="0" presId="urn:microsoft.com/office/officeart/2005/8/layout/list1"/>
    <dgm:cxn modelId="{11EED1A6-BC43-9C48-B3AD-94ABA9F870E9}" type="presParOf" srcId="{B99FB99A-653F-5647-AFC3-CDA1E12DEC00}" destId="{43A31E8D-8BF8-4E4B-ACAC-E3EE3F4FB422}" srcOrd="1" destOrd="0" presId="urn:microsoft.com/office/officeart/2005/8/layout/list1"/>
    <dgm:cxn modelId="{D0A28190-F020-BA44-87EA-2869CA0FB17C}" type="presParOf" srcId="{B99FB99A-653F-5647-AFC3-CDA1E12DEC00}" destId="{0F936A7F-AFA7-984D-90F1-9367766CB8CE}" srcOrd="2" destOrd="0" presId="urn:microsoft.com/office/officeart/2005/8/layout/list1"/>
    <dgm:cxn modelId="{2C180B2F-8160-BC4A-879A-149301B53E4E}" type="presParOf" srcId="{B99FB99A-653F-5647-AFC3-CDA1E12DEC00}" destId="{7898619C-67D8-3441-8119-DE897A4F5CAF}" srcOrd="3" destOrd="0" presId="urn:microsoft.com/office/officeart/2005/8/layout/list1"/>
    <dgm:cxn modelId="{BB3985FE-A75A-D049-B6C2-6C8915D1989C}" type="presParOf" srcId="{B99FB99A-653F-5647-AFC3-CDA1E12DEC00}" destId="{B57347DC-23F4-BB42-BB11-36A3ED7603D6}" srcOrd="4" destOrd="0" presId="urn:microsoft.com/office/officeart/2005/8/layout/list1"/>
    <dgm:cxn modelId="{24A48415-D97E-9F42-9028-5978ADFDAF00}" type="presParOf" srcId="{B57347DC-23F4-BB42-BB11-36A3ED7603D6}" destId="{1A1B45D4-6488-CC40-A7EA-E94607369429}" srcOrd="0" destOrd="0" presId="urn:microsoft.com/office/officeart/2005/8/layout/list1"/>
    <dgm:cxn modelId="{26C2357D-67E2-3043-9298-523EF1625897}" type="presParOf" srcId="{B57347DC-23F4-BB42-BB11-36A3ED7603D6}" destId="{1FC2472A-55C9-7845-BDA1-6B7234535744}" srcOrd="1" destOrd="0" presId="urn:microsoft.com/office/officeart/2005/8/layout/list1"/>
    <dgm:cxn modelId="{CDFBD71B-E048-2146-9EA1-EFCC5ED63693}" type="presParOf" srcId="{B99FB99A-653F-5647-AFC3-CDA1E12DEC00}" destId="{C527FEE5-E3D3-4C4A-AEB4-91AAB514F7E3}" srcOrd="5" destOrd="0" presId="urn:microsoft.com/office/officeart/2005/8/layout/list1"/>
    <dgm:cxn modelId="{7BF9B2D5-5D6F-4B45-B475-B395918DFBFA}" type="presParOf" srcId="{B99FB99A-653F-5647-AFC3-CDA1E12DEC00}" destId="{68657447-0FC0-794B-AC54-938745DC5FF8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BDD4C-7E03-CF45-986F-D9A2D19BA918}">
      <dsp:nvSpPr>
        <dsp:cNvPr id="0" name=""/>
        <dsp:cNvSpPr/>
      </dsp:nvSpPr>
      <dsp:spPr>
        <a:xfrm>
          <a:off x="0" y="424048"/>
          <a:ext cx="6745356" cy="158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515" tIns="583184" rIns="523515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/>
            <a:t>Perfect (authentic)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 dirty="0"/>
            <a:t>Plagal </a:t>
          </a:r>
        </a:p>
      </dsp:txBody>
      <dsp:txXfrm>
        <a:off x="0" y="424048"/>
        <a:ext cx="6745356" cy="1587600"/>
      </dsp:txXfrm>
    </dsp:sp>
    <dsp:sp modelId="{21FF67B5-AFD7-3140-99B2-66E2D25A53C0}">
      <dsp:nvSpPr>
        <dsp:cNvPr id="0" name=""/>
        <dsp:cNvSpPr/>
      </dsp:nvSpPr>
      <dsp:spPr>
        <a:xfrm>
          <a:off x="337267" y="10768"/>
          <a:ext cx="4721749" cy="82655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Finished</a:t>
          </a:r>
        </a:p>
      </dsp:txBody>
      <dsp:txXfrm>
        <a:off x="377616" y="51117"/>
        <a:ext cx="4641051" cy="745861"/>
      </dsp:txXfrm>
    </dsp:sp>
    <dsp:sp modelId="{60CA5907-852D-764C-93A1-D8CCA717B4E6}">
      <dsp:nvSpPr>
        <dsp:cNvPr id="0" name=""/>
        <dsp:cNvSpPr/>
      </dsp:nvSpPr>
      <dsp:spPr>
        <a:xfrm>
          <a:off x="0" y="2576128"/>
          <a:ext cx="6745356" cy="158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515" tIns="583184" rIns="523515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/>
            <a:t>Imperfect (half-)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/>
            <a:t>Interrupted (deceptive)</a:t>
          </a:r>
        </a:p>
      </dsp:txBody>
      <dsp:txXfrm>
        <a:off x="0" y="2576128"/>
        <a:ext cx="6745356" cy="1587600"/>
      </dsp:txXfrm>
    </dsp:sp>
    <dsp:sp modelId="{D707C435-CE4E-3D4D-AD76-FFB87A5B1BDF}">
      <dsp:nvSpPr>
        <dsp:cNvPr id="0" name=""/>
        <dsp:cNvSpPr/>
      </dsp:nvSpPr>
      <dsp:spPr>
        <a:xfrm>
          <a:off x="337267" y="2162848"/>
          <a:ext cx="4721749" cy="82655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Unfinished</a:t>
          </a:r>
        </a:p>
      </dsp:txBody>
      <dsp:txXfrm>
        <a:off x="377616" y="2203197"/>
        <a:ext cx="4641051" cy="7458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BDD4C-7E03-CF45-986F-D9A2D19BA918}">
      <dsp:nvSpPr>
        <dsp:cNvPr id="0" name=""/>
        <dsp:cNvSpPr/>
      </dsp:nvSpPr>
      <dsp:spPr>
        <a:xfrm>
          <a:off x="0" y="394125"/>
          <a:ext cx="4530898" cy="1360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1648" tIns="499872" rIns="35164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Perfect (authentic)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Plagal </a:t>
          </a:r>
        </a:p>
      </dsp:txBody>
      <dsp:txXfrm>
        <a:off x="0" y="394125"/>
        <a:ext cx="4530898" cy="1360799"/>
      </dsp:txXfrm>
    </dsp:sp>
    <dsp:sp modelId="{21FF67B5-AFD7-3140-99B2-66E2D25A53C0}">
      <dsp:nvSpPr>
        <dsp:cNvPr id="0" name=""/>
        <dsp:cNvSpPr/>
      </dsp:nvSpPr>
      <dsp:spPr>
        <a:xfrm>
          <a:off x="226544" y="39885"/>
          <a:ext cx="3171628" cy="7084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80" tIns="0" rIns="11988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Finished</a:t>
          </a:r>
        </a:p>
      </dsp:txBody>
      <dsp:txXfrm>
        <a:off x="261129" y="74470"/>
        <a:ext cx="3102458" cy="639310"/>
      </dsp:txXfrm>
    </dsp:sp>
    <dsp:sp modelId="{60CA5907-852D-764C-93A1-D8CCA717B4E6}">
      <dsp:nvSpPr>
        <dsp:cNvPr id="0" name=""/>
        <dsp:cNvSpPr/>
      </dsp:nvSpPr>
      <dsp:spPr>
        <a:xfrm>
          <a:off x="0" y="2238765"/>
          <a:ext cx="4530898" cy="1360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1648" tIns="499872" rIns="35164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Imperfect (half-)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Interrupted (deceptive)</a:t>
          </a:r>
        </a:p>
      </dsp:txBody>
      <dsp:txXfrm>
        <a:off x="0" y="2238765"/>
        <a:ext cx="4530898" cy="1360799"/>
      </dsp:txXfrm>
    </dsp:sp>
    <dsp:sp modelId="{D707C435-CE4E-3D4D-AD76-FFB87A5B1BDF}">
      <dsp:nvSpPr>
        <dsp:cNvPr id="0" name=""/>
        <dsp:cNvSpPr/>
      </dsp:nvSpPr>
      <dsp:spPr>
        <a:xfrm>
          <a:off x="226544" y="1884525"/>
          <a:ext cx="3171628" cy="70848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880" tIns="0" rIns="11988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Unfinished</a:t>
          </a:r>
        </a:p>
      </dsp:txBody>
      <dsp:txXfrm>
        <a:off x="261129" y="1919110"/>
        <a:ext cx="3102458" cy="639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502141"/>
          <a:ext cx="6994839" cy="3378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877" tIns="1353820" rIns="542877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On Moodle open Week 5- Diatonic 4-Part Harmony – Open Score</a:t>
          </a:r>
          <a:endParaRPr lang="en-US" sz="2000" kern="1200" dirty="0"/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Fill in the missing notes</a:t>
          </a:r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</dsp:txBody>
      <dsp:txXfrm>
        <a:off x="0" y="502141"/>
        <a:ext cx="6994839" cy="3378375"/>
      </dsp:txXfrm>
    </dsp:sp>
    <dsp:sp modelId="{F4C1E0F1-C0AE-614F-88B1-B91ED22E7373}">
      <dsp:nvSpPr>
        <dsp:cNvPr id="0" name=""/>
        <dsp:cNvSpPr/>
      </dsp:nvSpPr>
      <dsp:spPr>
        <a:xfrm>
          <a:off x="349741" y="534578"/>
          <a:ext cx="4896387" cy="9046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072" tIns="0" rIns="18507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Task:</a:t>
          </a:r>
        </a:p>
      </dsp:txBody>
      <dsp:txXfrm>
        <a:off x="393904" y="578741"/>
        <a:ext cx="4808061" cy="8163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326223"/>
          <a:ext cx="6994839" cy="975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877" tIns="437388" rIns="542877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On Moodle open Week 5 – Transposition Exercise</a:t>
          </a:r>
          <a:endParaRPr lang="en-US" sz="2000" kern="1200" dirty="0"/>
        </a:p>
      </dsp:txBody>
      <dsp:txXfrm>
        <a:off x="0" y="326223"/>
        <a:ext cx="6994839" cy="975712"/>
      </dsp:txXfrm>
    </dsp:sp>
    <dsp:sp modelId="{F4C1E0F1-C0AE-614F-88B1-B91ED22E7373}">
      <dsp:nvSpPr>
        <dsp:cNvPr id="0" name=""/>
        <dsp:cNvSpPr/>
      </dsp:nvSpPr>
      <dsp:spPr>
        <a:xfrm>
          <a:off x="349741" y="14285"/>
          <a:ext cx="4896387" cy="619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072" tIns="0" rIns="18507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Task:</a:t>
          </a:r>
        </a:p>
      </dsp:txBody>
      <dsp:txXfrm>
        <a:off x="379971" y="44515"/>
        <a:ext cx="4835927" cy="558802"/>
      </dsp:txXfrm>
    </dsp:sp>
    <dsp:sp modelId="{68657447-0FC0-794B-AC54-938745DC5FF8}">
      <dsp:nvSpPr>
        <dsp:cNvPr id="0" name=""/>
        <dsp:cNvSpPr/>
      </dsp:nvSpPr>
      <dsp:spPr>
        <a:xfrm>
          <a:off x="0" y="1681610"/>
          <a:ext cx="6994839" cy="33736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877" tIns="437388" rIns="542877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Up a minor 3</a:t>
          </a:r>
          <a:r>
            <a:rPr lang="en-US" sz="2000" kern="1200" baseline="30000" dirty="0"/>
            <a:t>rd</a:t>
          </a:r>
          <a:endParaRPr lang="en-US" sz="2000" kern="1200" dirty="0"/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Down a major 2</a:t>
          </a:r>
          <a:r>
            <a:rPr lang="en-US" sz="2000" kern="1200" baseline="30000" dirty="0"/>
            <a:t>nd</a:t>
          </a:r>
          <a:endParaRPr lang="en-US" sz="2000" kern="1200" dirty="0"/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Up a perfect 5</a:t>
          </a:r>
          <a:r>
            <a:rPr lang="en-US" sz="2000" kern="1200" baseline="30000" dirty="0"/>
            <a:t>th</a:t>
          </a:r>
          <a:endParaRPr lang="en-US" sz="2000" kern="1200" dirty="0"/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Down a minor 7</a:t>
          </a:r>
          <a:r>
            <a:rPr lang="en-US" sz="2000" kern="1200" baseline="30000" dirty="0"/>
            <a:t>th</a:t>
          </a:r>
          <a:r>
            <a:rPr lang="en-US" sz="2000" kern="1200" dirty="0"/>
            <a:t> </a:t>
          </a:r>
          <a:br>
            <a:rPr lang="en-US" sz="2000" kern="1200" dirty="0"/>
          </a:br>
          <a:r>
            <a:rPr lang="en-US" sz="2000" kern="1200" dirty="0">
              <a:solidFill>
                <a:srgbClr val="FF0000"/>
              </a:solidFill>
            </a:rPr>
            <a:t>Complete in C major and fill in relevant sharps and flats</a:t>
          </a:r>
        </a:p>
      </dsp:txBody>
      <dsp:txXfrm>
        <a:off x="0" y="1681610"/>
        <a:ext cx="6994839" cy="3373650"/>
      </dsp:txXfrm>
    </dsp:sp>
    <dsp:sp modelId="{1FC2472A-55C9-7845-BDA1-6B7234535744}">
      <dsp:nvSpPr>
        <dsp:cNvPr id="0" name=""/>
        <dsp:cNvSpPr/>
      </dsp:nvSpPr>
      <dsp:spPr>
        <a:xfrm>
          <a:off x="349741" y="1412701"/>
          <a:ext cx="4896387" cy="5788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072" tIns="0" rIns="185072" bIns="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Transpose to the following:</a:t>
          </a:r>
        </a:p>
      </dsp:txBody>
      <dsp:txXfrm>
        <a:off x="377999" y="1440959"/>
        <a:ext cx="4839871" cy="5223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330A55-7FDC-9841-9261-83C52778F325}" type="datetimeFigureOut">
              <a:rPr lang="en-GB" smtClean="0"/>
              <a:t>02/11/2023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C5259-E01D-ED40-A010-AB14E036E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38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9119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52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6782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0717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7538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4242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311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AB74B-FEFF-530E-BFB2-459A7F397D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9A96F-54A0-1DB5-8161-DD118A4D6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6787A-78CC-2F1F-E6E7-FC3E3B72B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E3976-3A29-9E84-47E5-738794310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C316B-CFD4-27DA-F610-A7155739D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498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A350B-7A07-B8FD-521A-834337D8A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3A81D-C11D-4B18-A6FA-FC7706205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ED3B9-BD9A-9499-8530-57645FFAC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0F0B9-3684-91B1-4DE9-AED2362DF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4A3A3-E515-7B53-BDEC-2692BC8E9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02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1AEF4-2922-EC1D-0929-43CB66EE1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FE892-C306-14B9-59E9-9738AB061B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81F1-3B6B-BA71-96A1-9CBEBBC14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144F8-9E7C-3FB4-E93D-49263F9B3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C90CF-C28F-E965-62A3-B01830DD4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078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4E317-9751-4430-D553-29CB6896A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A55E1-E865-B144-453F-FA9325A7E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BF5A6-D91A-6F27-130A-4EFCBEF82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54881-29A2-23FC-6BE4-405E86CF5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630F3-7502-3393-745E-DF8842551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C1496-DF33-6F17-934E-7547E9E58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19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22CA7-D07A-74E0-5AD9-AB01A9589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BB953-0F6F-11A2-7D08-5254C61043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42EE7-0909-533A-2FD8-C8B8576ED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6FA298-E1A8-09F1-65DD-89CFF7E4CF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D2CFAF-8A2E-0928-7F14-F370103AF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E13DEE-7297-CAAB-9012-168543A65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366F29-FB27-5D91-4C01-B3AABE9E0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8C876-D273-5CF8-75F7-E91F503F0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09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22D05-E73D-B7A4-13C5-D432714CC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497A77-6E63-F0FA-7453-089E27EA5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1F74C-CB1F-538D-629A-201A04FB6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C1715-EFED-3AD4-D941-5CEA7598C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062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78E7C9-98C0-D53C-1D7F-4A897263D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FD18E5-7115-9E49-4A77-6017F6170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0841F-EA96-BDC3-9C5F-6AC684484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333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FD3AE-BD21-8A8F-6E0C-CE468B38C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FC573-015A-062A-AC53-CC6FA98A7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C724DC-C2FF-4433-CBB9-F04323DEF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2DAF71-5E2B-0CBC-94A5-D8EACF9C5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8036BD-1EC6-3D4D-44D5-D8C20F4E0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AF2C7-FA42-B859-4530-FB7B2F779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297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547A2-594F-4FFD-C454-72A8D319B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15D31A-4D16-BF23-F60D-12E5AB377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254FD7-7D45-6EA5-5C9F-A58413117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58219-E118-79C8-B1BB-C9FCEE7DD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1AF84A-BC5A-0597-72CE-19EA8A1B9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E814E-4FEB-880D-AF0F-2F5DE8FB9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02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D880F-9EA5-274E-2196-FD2E18F9A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BA39FC-A720-F5A7-B7EA-0E3AD1181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4837E-A71F-CE1F-E96E-D13A12D75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4ED69-A35B-3A0C-5F4A-4B8171C46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2F919-7E04-5206-8646-CC6A4A716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178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DC8F6-6DA7-4433-90E9-088BDDB9C8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DBDEA-EC1E-B335-10C4-64119B50B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EAE1A-F7A6-A018-892B-CD4BBD4EB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6F98D-C095-6B64-F13C-327B2A793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91448-323A-ED45-8015-40612E544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19B58-DBDC-4E9C-EE68-8EAEA1C54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42343-F67A-5001-BAB1-32A1C92AD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750BF-147A-4692-08AD-845EEBCEE1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C5A77-BFA7-424E-A2F3-46905A7DFC86}" type="datetimeFigureOut">
              <a:rPr lang="en-US" smtClean="0"/>
              <a:t>11/2/23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164F2-407F-DAE5-83A1-96A87CCCF1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936F0-C9F8-55DC-951F-BE3F130431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7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academy.com/how-to-read-sheet-music/cadence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musictheoryacademy.com/how-to-read-sheet-music/cadences/" TargetMode="Externa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hyperlink" Target="https://www.musictheoryacademy.com/how-to-read-sheet-music/cadences/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academy.com/how-to-read-sheet-music/cadence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6.png"/><Relationship Id="rId5" Type="http://schemas.openxmlformats.org/officeDocument/2006/relationships/hyperlink" Target="https://www.musictheoryacademy.com/how-to-read-sheet-music/cadences/" TargetMode="Externa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7.png"/><Relationship Id="rId5" Type="http://schemas.openxmlformats.org/officeDocument/2006/relationships/hyperlink" Target="https://www.musictheoryacademy.com/how-to-read-sheet-music/cadences/" TargetMode="Externa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academy.com/how-to-read-sheet-music/cadence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academy.com/how-to-read-sheet-music/cadences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3.png"/><Relationship Id="rId5" Type="http://schemas.openxmlformats.org/officeDocument/2006/relationships/hyperlink" Target="https://www.musictheoryacademy.com/how-to-read-sheet-music/cadences/" TargetMode="Externa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academy.com/how-to-read-sheet-music/cadences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8.png"/><Relationship Id="rId5" Type="http://schemas.openxmlformats.org/officeDocument/2006/relationships/hyperlink" Target="https://www.musictheoryacademy.com/how-to-read-sheet-music/cadences/" TargetMode="Externa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academy.com/how-to-read-sheet-music/cadences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11.png"/><Relationship Id="rId5" Type="http://schemas.openxmlformats.org/officeDocument/2006/relationships/image" Target="../media/image12.png"/><Relationship Id="rId4" Type="http://schemas.openxmlformats.org/officeDocument/2006/relationships/hyperlink" Target="https://www.musictheoryacademy.com/how-to-read-sheet-music/cadences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musictheoryacademy.com/how-to-read-sheet-music/cadenc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3.png"/><Relationship Id="rId5" Type="http://schemas.openxmlformats.org/officeDocument/2006/relationships/image" Target="../media/image13.png"/><Relationship Id="rId4" Type="http://schemas.openxmlformats.org/officeDocument/2006/relationships/hyperlink" Target="https://www.musictheoryacademy.com/how-to-read-sheet-music/cadences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academy.com/how-to-read-sheet-music/cadences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7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6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oUQ_WHCe48?feature=oembed" TargetMode="External"/><Relationship Id="rId5" Type="http://schemas.openxmlformats.org/officeDocument/2006/relationships/hyperlink" Target="https://www.youtube.com/watch?v=GoUQ_WHCe48" TargetMode="External"/><Relationship Id="rId4" Type="http://schemas.openxmlformats.org/officeDocument/2006/relationships/image" Target="../media/image1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5 – </a:t>
            </a:r>
            <a:r>
              <a:rPr lang="en-GB" dirty="0"/>
              <a:t>Cadences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687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92A48372-21D1-95A3-0F1E-F9B61450D4B6}"/>
              </a:ext>
            </a:extLst>
          </p:cNvPr>
          <p:cNvSpPr txBox="1">
            <a:spLocks/>
          </p:cNvSpPr>
          <p:nvPr/>
        </p:nvSpPr>
        <p:spPr>
          <a:xfrm>
            <a:off x="2023994" y="240030"/>
            <a:ext cx="814400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Four Main Types of Cadences</a:t>
            </a: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2B12BEFE-C575-2979-C5F8-1B78ADFA1F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6080454"/>
              </p:ext>
            </p:extLst>
          </p:nvPr>
        </p:nvGraphicFramePr>
        <p:xfrm>
          <a:off x="2723320" y="1899918"/>
          <a:ext cx="6745356" cy="4174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0545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Perfect Cadence</a:t>
            </a:r>
          </a:p>
        </p:txBody>
      </p:sp>
      <p:pic>
        <p:nvPicPr>
          <p:cNvPr id="1026" name="Picture 2" descr="Perfect Cadence">
            <a:extLst>
              <a:ext uri="{FF2B5EF4-FFF2-40B4-BE49-F238E27FC236}">
                <a16:creationId xmlns:a16="http://schemas.microsoft.com/office/drawing/2014/main" id="{02CD0DC6-00CD-FBB3-15F5-99B54B95B4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62"/>
          <a:stretch/>
        </p:blipFill>
        <p:spPr bwMode="auto">
          <a:xfrm>
            <a:off x="699713" y="1997674"/>
            <a:ext cx="6014238" cy="443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E411F-7DA0-5F20-7ABE-43F76601EBF2}"/>
              </a:ext>
            </a:extLst>
          </p:cNvPr>
          <p:cNvSpPr txBox="1"/>
          <p:nvPr/>
        </p:nvSpPr>
        <p:spPr>
          <a:xfrm>
            <a:off x="7541253" y="3476915"/>
            <a:ext cx="40786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The </a:t>
            </a:r>
            <a:r>
              <a:rPr lang="en-GB" b="1" i="0" dirty="0">
                <a:solidFill>
                  <a:srgbClr val="444444"/>
                </a:solidFill>
                <a:effectLst/>
              </a:rPr>
              <a:t>perfect cadence</a:t>
            </a:r>
            <a:r>
              <a:rPr lang="en-GB" b="0" i="0" dirty="0">
                <a:solidFill>
                  <a:srgbClr val="444444"/>
                </a:solidFill>
                <a:effectLst/>
              </a:rPr>
              <a:t> (also known as the </a:t>
            </a:r>
            <a:r>
              <a:rPr lang="en-GB" b="1" i="0" dirty="0">
                <a:solidFill>
                  <a:srgbClr val="444444"/>
                </a:solidFill>
                <a:effectLst/>
              </a:rPr>
              <a:t>authentic cadence) </a:t>
            </a:r>
            <a:r>
              <a:rPr lang="en-GB" b="0" i="0" dirty="0">
                <a:solidFill>
                  <a:srgbClr val="444444"/>
                </a:solidFill>
                <a:effectLst/>
              </a:rPr>
              <a:t>moves from </a:t>
            </a:r>
            <a:r>
              <a:rPr lang="en-GB" b="1" i="0" dirty="0">
                <a:solidFill>
                  <a:srgbClr val="444444"/>
                </a:solidFill>
                <a:effectLst/>
              </a:rPr>
              <a:t>chord V to chord I</a:t>
            </a:r>
            <a:r>
              <a:rPr lang="en-GB" b="0" i="0" dirty="0">
                <a:solidFill>
                  <a:srgbClr val="444444"/>
                </a:solidFill>
                <a:effectLst/>
              </a:rPr>
              <a:t> (this is written V-I). It is the cadence that sounds the “most finished”.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194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Perfect Cadence</a:t>
            </a:r>
          </a:p>
        </p:txBody>
      </p:sp>
      <p:pic>
        <p:nvPicPr>
          <p:cNvPr id="1026" name="Picture 2" descr="Perfect Cadence">
            <a:extLst>
              <a:ext uri="{FF2B5EF4-FFF2-40B4-BE49-F238E27FC236}">
                <a16:creationId xmlns:a16="http://schemas.microsoft.com/office/drawing/2014/main" id="{02CD0DC6-00CD-FBB3-15F5-99B54B95B4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62"/>
          <a:stretch/>
        </p:blipFill>
        <p:spPr bwMode="auto">
          <a:xfrm>
            <a:off x="699713" y="1997674"/>
            <a:ext cx="6014238" cy="443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Perfect Cadence in C major sheet music">
            <a:extLst>
              <a:ext uri="{FF2B5EF4-FFF2-40B4-BE49-F238E27FC236}">
                <a16:creationId xmlns:a16="http://schemas.microsoft.com/office/drawing/2014/main" id="{580CACC2-F35C-A416-EB11-328401A2E0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670" y="1700170"/>
            <a:ext cx="4213617" cy="252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erfect-or-Authentic-Cadence-C-major">
            <a:hlinkClick r:id="" action="ppaction://media"/>
            <a:extLst>
              <a:ext uri="{FF2B5EF4-FFF2-40B4-BE49-F238E27FC236}">
                <a16:creationId xmlns:a16="http://schemas.microsoft.com/office/drawing/2014/main" id="{90289CF7-5D72-E196-2756-D2CF9BE144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13664" y="4352554"/>
            <a:ext cx="812800" cy="812800"/>
          </a:xfrm>
          <a:prstGeom prst="rect">
            <a:avLst/>
          </a:prstGeom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40FE25A3-79BF-50C3-EF7C-2751ACAE984E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D2B6F0-3195-6C0C-5BF9-8607CDC0FC63}"/>
              </a:ext>
            </a:extLst>
          </p:cNvPr>
          <p:cNvSpPr txBox="1"/>
          <p:nvPr/>
        </p:nvSpPr>
        <p:spPr>
          <a:xfrm>
            <a:off x="8491599" y="4504828"/>
            <a:ext cx="30006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  <a:latin typeface="Trebuchet MS" panose="020B0703020202090204" pitchFamily="34" charset="0"/>
              </a:rPr>
              <a:t>Here is an example of a perfect cadence in C major. Notice how the chords at the end of the phrase go from V (G) – I (C) and it sounds finished.</a:t>
            </a:r>
            <a:endParaRPr lang="en-GB" dirty="0">
              <a:latin typeface="Trebuchet MS" panose="020B070302020209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367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Perfect Cadence</a:t>
            </a:r>
          </a:p>
        </p:txBody>
      </p:sp>
      <p:pic>
        <p:nvPicPr>
          <p:cNvPr id="1026" name="Picture 2" descr="Perfect Cadence">
            <a:extLst>
              <a:ext uri="{FF2B5EF4-FFF2-40B4-BE49-F238E27FC236}">
                <a16:creationId xmlns:a16="http://schemas.microsoft.com/office/drawing/2014/main" id="{02CD0DC6-00CD-FBB3-15F5-99B54B95B4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62"/>
          <a:stretch/>
        </p:blipFill>
        <p:spPr bwMode="auto">
          <a:xfrm>
            <a:off x="699713" y="1997674"/>
            <a:ext cx="6014238" cy="443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580CACC2-F35C-A416-EB11-328401A2E0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7278670" y="1700170"/>
            <a:ext cx="4213616" cy="252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40FE25A3-79BF-50C3-EF7C-2751ACAE984E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D2B6F0-3195-6C0C-5BF9-8607CDC0FC63}"/>
              </a:ext>
            </a:extLst>
          </p:cNvPr>
          <p:cNvSpPr txBox="1"/>
          <p:nvPr/>
        </p:nvSpPr>
        <p:spPr>
          <a:xfrm>
            <a:off x="8491599" y="4504828"/>
            <a:ext cx="3000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  <a:latin typeface="Trebuchet MS" panose="020B0703020202090204" pitchFamily="34" charset="0"/>
              </a:rPr>
              <a:t>Here is an example of a perfect cadence in C minor</a:t>
            </a:r>
            <a:endParaRPr lang="en-GB" dirty="0">
              <a:latin typeface="Trebuchet MS" panose="020B0703020202090204" pitchFamily="34" charset="0"/>
            </a:endParaRPr>
          </a:p>
        </p:txBody>
      </p:sp>
      <p:pic>
        <p:nvPicPr>
          <p:cNvPr id="6" name="Perfect-or-Authentic-Cadence-Minor-Key">
            <a:hlinkClick r:id="" action="ppaction://media"/>
            <a:extLst>
              <a:ext uri="{FF2B5EF4-FFF2-40B4-BE49-F238E27FC236}">
                <a16:creationId xmlns:a16="http://schemas.microsoft.com/office/drawing/2014/main" id="{4199E71F-C6FF-4B06-CA28-399E4E4141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13664" y="450482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68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Plagal Cadence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CD0DC6-00CD-FBB3-15F5-99B54B95B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 l="221" r="221"/>
          <a:stretch/>
        </p:blipFill>
        <p:spPr bwMode="auto">
          <a:xfrm>
            <a:off x="699714" y="1997674"/>
            <a:ext cx="6013411" cy="44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E411F-7DA0-5F20-7ABE-43F76601EBF2}"/>
              </a:ext>
            </a:extLst>
          </p:cNvPr>
          <p:cNvSpPr txBox="1"/>
          <p:nvPr/>
        </p:nvSpPr>
        <p:spPr>
          <a:xfrm>
            <a:off x="7541253" y="3476915"/>
            <a:ext cx="40786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A Plagal Cadence moves from chord IV to chord I (IV-I).</a:t>
            </a:r>
            <a:br>
              <a:rPr lang="en-GB" dirty="0"/>
            </a:br>
            <a:r>
              <a:rPr lang="en-GB" b="0" i="0" dirty="0">
                <a:solidFill>
                  <a:srgbClr val="444444"/>
                </a:solidFill>
                <a:effectLst/>
              </a:rPr>
              <a:t>It is sometimes called the </a:t>
            </a:r>
            <a:r>
              <a:rPr lang="en-GB" b="1" i="1" dirty="0">
                <a:solidFill>
                  <a:srgbClr val="444444"/>
                </a:solidFill>
                <a:effectLst/>
              </a:rPr>
              <a:t>“Amen Cadence”</a:t>
            </a:r>
            <a:r>
              <a:rPr lang="en-GB" b="0" i="0" dirty="0">
                <a:solidFill>
                  <a:srgbClr val="444444"/>
                </a:solidFill>
                <a:effectLst/>
              </a:rPr>
              <a:t> because the word </a:t>
            </a:r>
            <a:r>
              <a:rPr lang="en-GB" b="0" i="1" dirty="0">
                <a:solidFill>
                  <a:srgbClr val="444444"/>
                </a:solidFill>
                <a:effectLst/>
              </a:rPr>
              <a:t>“Amen”</a:t>
            </a:r>
            <a:r>
              <a:rPr lang="en-GB" b="0" i="0" dirty="0">
                <a:solidFill>
                  <a:srgbClr val="444444"/>
                </a:solidFill>
                <a:effectLst/>
              </a:rPr>
              <a:t> is set to it at the end of many traditional hymns.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98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Plagal Cadence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CD0DC6-00CD-FBB3-15F5-99B54B95B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l="221" r="221"/>
          <a:stretch/>
        </p:blipFill>
        <p:spPr bwMode="auto">
          <a:xfrm>
            <a:off x="699714" y="1997674"/>
            <a:ext cx="6013411" cy="44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76B840-5B4D-15A1-ED07-2A864841F2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/>
          <a:srcRect/>
          <a:stretch/>
        </p:blipFill>
        <p:spPr bwMode="auto">
          <a:xfrm>
            <a:off x="7278670" y="1700170"/>
            <a:ext cx="4213616" cy="252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DA4E1C-DAF0-16D3-4B42-DCF9F78065A4}"/>
              </a:ext>
            </a:extLst>
          </p:cNvPr>
          <p:cNvSpPr txBox="1"/>
          <p:nvPr/>
        </p:nvSpPr>
        <p:spPr>
          <a:xfrm>
            <a:off x="8491599" y="4504828"/>
            <a:ext cx="3000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Have a look at and listen to this example of a plagal cadence in C major</a:t>
            </a:r>
            <a:endParaRPr lang="en-GB" dirty="0"/>
          </a:p>
        </p:txBody>
      </p:sp>
      <p:pic>
        <p:nvPicPr>
          <p:cNvPr id="8" name="Plagal-Cadence">
            <a:hlinkClick r:id="" action="ppaction://media"/>
            <a:extLst>
              <a:ext uri="{FF2B5EF4-FFF2-40B4-BE49-F238E27FC236}">
                <a16:creationId xmlns:a16="http://schemas.microsoft.com/office/drawing/2014/main" id="{D6A5DEF3-D94A-776B-A477-53F8C17657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12839" y="447987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498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Plagal Cadence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CD0DC6-00CD-FBB3-15F5-99B54B95B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l="221" r="221"/>
          <a:stretch/>
        </p:blipFill>
        <p:spPr bwMode="auto">
          <a:xfrm>
            <a:off x="699714" y="1997674"/>
            <a:ext cx="6013411" cy="44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76B840-5B4D-15A1-ED07-2A864841F2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/>
          <a:srcRect/>
          <a:stretch/>
        </p:blipFill>
        <p:spPr bwMode="auto">
          <a:xfrm>
            <a:off x="7278670" y="1700170"/>
            <a:ext cx="4213616" cy="2528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DA4E1C-DAF0-16D3-4B42-DCF9F78065A4}"/>
              </a:ext>
            </a:extLst>
          </p:cNvPr>
          <p:cNvSpPr txBox="1"/>
          <p:nvPr/>
        </p:nvSpPr>
        <p:spPr>
          <a:xfrm>
            <a:off x="8491599" y="4504828"/>
            <a:ext cx="3000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Have a look at and listen to this example of a plagal cadence in C minor</a:t>
            </a:r>
            <a:endParaRPr lang="en-GB" dirty="0"/>
          </a:p>
        </p:txBody>
      </p:sp>
      <p:pic>
        <p:nvPicPr>
          <p:cNvPr id="5" name="Plagal-Cadence-Minor-Key">
            <a:hlinkClick r:id="" action="ppaction://media"/>
            <a:extLst>
              <a:ext uri="{FF2B5EF4-FFF2-40B4-BE49-F238E27FC236}">
                <a16:creationId xmlns:a16="http://schemas.microsoft.com/office/drawing/2014/main" id="{E688D4C1-E056-68FC-FD70-B8D80B5482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31580" y="450482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09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Perfect and Plagal Cadence</a:t>
            </a:r>
          </a:p>
        </p:txBody>
      </p:sp>
      <p:pic>
        <p:nvPicPr>
          <p:cNvPr id="1026" name="Picture 2" descr="Perfect Cadence">
            <a:extLst>
              <a:ext uri="{FF2B5EF4-FFF2-40B4-BE49-F238E27FC236}">
                <a16:creationId xmlns:a16="http://schemas.microsoft.com/office/drawing/2014/main" id="{02CD0DC6-00CD-FBB3-15F5-99B54B95B4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62"/>
          <a:stretch/>
        </p:blipFill>
        <p:spPr bwMode="auto">
          <a:xfrm>
            <a:off x="1748191" y="1822348"/>
            <a:ext cx="4033560" cy="297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E411F-7DA0-5F20-7ABE-43F76601EBF2}"/>
              </a:ext>
            </a:extLst>
          </p:cNvPr>
          <p:cNvSpPr txBox="1"/>
          <p:nvPr/>
        </p:nvSpPr>
        <p:spPr>
          <a:xfrm>
            <a:off x="1748191" y="4944858"/>
            <a:ext cx="8405457" cy="1703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44444"/>
                </a:solidFill>
                <a:effectLst/>
              </a:rPr>
              <a:t>Both the perfect and plagal cadences sound finished because they end on chord I, but they each have their own characteristic sound.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44444"/>
                </a:solidFill>
                <a:effectLst/>
              </a:rPr>
              <a:t>The perfect cadence has a very </a:t>
            </a:r>
            <a:r>
              <a:rPr lang="en-GB" b="0" i="1" dirty="0">
                <a:solidFill>
                  <a:srgbClr val="444444"/>
                </a:solidFill>
                <a:effectLst/>
              </a:rPr>
              <a:t>definite</a:t>
            </a:r>
            <a:r>
              <a:rPr lang="en-GB" b="0" i="0" dirty="0">
                <a:solidFill>
                  <a:srgbClr val="444444"/>
                </a:solidFill>
                <a:effectLst/>
              </a:rPr>
              <a:t> finish to it, whilst the plagal cadence is a </a:t>
            </a:r>
            <a:r>
              <a:rPr lang="en-GB" b="0" i="1" dirty="0">
                <a:solidFill>
                  <a:srgbClr val="444444"/>
                </a:solidFill>
                <a:effectLst/>
              </a:rPr>
              <a:t>softer</a:t>
            </a:r>
            <a:r>
              <a:rPr lang="en-GB" b="0" i="0" dirty="0">
                <a:solidFill>
                  <a:srgbClr val="444444"/>
                </a:solidFill>
                <a:effectLst/>
              </a:rPr>
              <a:t> finish.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1A558E-E469-C545-BB10-A11570D0CB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l="221" r="221"/>
          <a:stretch/>
        </p:blipFill>
        <p:spPr bwMode="auto">
          <a:xfrm>
            <a:off x="6120643" y="1822757"/>
            <a:ext cx="4033005" cy="2974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7484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Imp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erfect Cadence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CD0DC6-00CD-FBB3-15F5-99B54B95B4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/>
          <a:srcRect t="542" b="13094"/>
          <a:stretch/>
        </p:blipFill>
        <p:spPr bwMode="auto">
          <a:xfrm>
            <a:off x="699713" y="1997674"/>
            <a:ext cx="6014238" cy="443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E411F-7DA0-5F20-7ABE-43F76601EBF2}"/>
              </a:ext>
            </a:extLst>
          </p:cNvPr>
          <p:cNvSpPr txBox="1"/>
          <p:nvPr/>
        </p:nvSpPr>
        <p:spPr>
          <a:xfrm>
            <a:off x="7541253" y="3476915"/>
            <a:ext cx="40786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An </a:t>
            </a:r>
            <a:r>
              <a:rPr lang="en-GB" b="1" i="0" dirty="0">
                <a:solidFill>
                  <a:srgbClr val="444444"/>
                </a:solidFill>
                <a:effectLst/>
              </a:rPr>
              <a:t>imperfect cadence</a:t>
            </a:r>
            <a:r>
              <a:rPr lang="en-GB" b="0" i="0" dirty="0">
                <a:solidFill>
                  <a:srgbClr val="444444"/>
                </a:solidFill>
                <a:effectLst/>
              </a:rPr>
              <a:t> or </a:t>
            </a:r>
            <a:r>
              <a:rPr lang="en-GB" b="1" i="0" dirty="0">
                <a:solidFill>
                  <a:srgbClr val="444444"/>
                </a:solidFill>
                <a:effectLst/>
              </a:rPr>
              <a:t>half cadence</a:t>
            </a:r>
            <a:r>
              <a:rPr lang="en-GB" b="0" i="0" dirty="0">
                <a:solidFill>
                  <a:srgbClr val="444444"/>
                </a:solidFill>
                <a:effectLst/>
              </a:rPr>
              <a:t> ends on chord V.</a:t>
            </a:r>
            <a:br>
              <a:rPr lang="en-GB" dirty="0"/>
            </a:br>
            <a:r>
              <a:rPr lang="en-GB" b="0" i="0" dirty="0">
                <a:solidFill>
                  <a:srgbClr val="444444"/>
                </a:solidFill>
                <a:effectLst/>
              </a:rPr>
              <a:t>It can start on chord I, II or IV.</a:t>
            </a:r>
            <a:endParaRPr lang="en-GB" dirty="0"/>
          </a:p>
        </p:txBody>
      </p:sp>
      <p:pic>
        <p:nvPicPr>
          <p:cNvPr id="3" name="Picture 2" descr="Perfect Cadence">
            <a:extLst>
              <a:ext uri="{FF2B5EF4-FFF2-40B4-BE49-F238E27FC236}">
                <a16:creationId xmlns:a16="http://schemas.microsoft.com/office/drawing/2014/main" id="{CDEEFA0F-FC44-FA0B-A784-543164B8E5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15" t="13008" r="51270" b="76022"/>
          <a:stretch/>
        </p:blipFill>
        <p:spPr bwMode="auto">
          <a:xfrm>
            <a:off x="4446740" y="2628572"/>
            <a:ext cx="475988" cy="563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169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Imperfect Cadence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580CACC2-F35C-A416-EB11-328401A2E0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7278670" y="1700170"/>
            <a:ext cx="4213616" cy="252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40FE25A3-79BF-50C3-EF7C-2751ACAE984E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D2B6F0-3195-6C0C-5BF9-8607CDC0FC63}"/>
              </a:ext>
            </a:extLst>
          </p:cNvPr>
          <p:cNvSpPr txBox="1"/>
          <p:nvPr/>
        </p:nvSpPr>
        <p:spPr>
          <a:xfrm>
            <a:off x="8491599" y="4504828"/>
            <a:ext cx="30006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Have a listen to this example of an imperfect cadence in C major.</a:t>
            </a:r>
            <a:br>
              <a:rPr lang="en-GB" dirty="0"/>
            </a:br>
            <a:r>
              <a:rPr lang="en-GB" b="0" i="0" dirty="0">
                <a:solidFill>
                  <a:srgbClr val="444444"/>
                </a:solidFill>
                <a:effectLst/>
              </a:rPr>
              <a:t>Notice how the last 2 chords are I (C) followed by V (G).</a:t>
            </a:r>
            <a:endParaRPr lang="en-GB" dirty="0"/>
          </a:p>
        </p:txBody>
      </p:sp>
      <p:pic>
        <p:nvPicPr>
          <p:cNvPr id="6" name="Imperfect-or-Half-Cadence">
            <a:hlinkClick r:id="" action="ppaction://media"/>
            <a:extLst>
              <a:ext uri="{FF2B5EF4-FFF2-40B4-BE49-F238E27FC236}">
                <a16:creationId xmlns:a16="http://schemas.microsoft.com/office/drawing/2014/main" id="{96C17329-A939-7830-E1E4-60373B7A44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13664" y="4504828"/>
            <a:ext cx="812800" cy="812800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01324342-33DE-2E36-2694-5ED558DCCC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/>
          <a:srcRect t="542" b="13094"/>
          <a:stretch/>
        </p:blipFill>
        <p:spPr bwMode="auto">
          <a:xfrm>
            <a:off x="699713" y="1997674"/>
            <a:ext cx="6014238" cy="443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Perfect Cadence">
            <a:extLst>
              <a:ext uri="{FF2B5EF4-FFF2-40B4-BE49-F238E27FC236}">
                <a16:creationId xmlns:a16="http://schemas.microsoft.com/office/drawing/2014/main" id="{18D55800-C122-ED88-0F2F-BA5BAA5B5E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15" t="13008" r="51270" b="76022"/>
          <a:stretch/>
        </p:blipFill>
        <p:spPr bwMode="auto">
          <a:xfrm>
            <a:off x="4446740" y="2628572"/>
            <a:ext cx="475988" cy="563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4185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Imperfect Cadence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580CACC2-F35C-A416-EB11-328401A2E0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7278670" y="1700170"/>
            <a:ext cx="4213616" cy="252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40FE25A3-79BF-50C3-EF7C-2751ACAE984E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D2B6F0-3195-6C0C-5BF9-8607CDC0FC63}"/>
              </a:ext>
            </a:extLst>
          </p:cNvPr>
          <p:cNvSpPr txBox="1"/>
          <p:nvPr/>
        </p:nvSpPr>
        <p:spPr>
          <a:xfrm>
            <a:off x="7413664" y="4504828"/>
            <a:ext cx="4078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GB" b="0" i="0" dirty="0">
                <a:solidFill>
                  <a:srgbClr val="444444"/>
                </a:solidFill>
                <a:effectLst/>
              </a:rPr>
              <a:t>The music clearly sounds like it should continue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01324342-33DE-2E36-2694-5ED558DCCC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/>
          <a:srcRect t="542" b="13094"/>
          <a:stretch/>
        </p:blipFill>
        <p:spPr bwMode="auto">
          <a:xfrm>
            <a:off x="699713" y="1997674"/>
            <a:ext cx="6014238" cy="443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Perfect Cadence">
            <a:extLst>
              <a:ext uri="{FF2B5EF4-FFF2-40B4-BE49-F238E27FC236}">
                <a16:creationId xmlns:a16="http://schemas.microsoft.com/office/drawing/2014/main" id="{35C2D390-6550-4804-00EA-D953275C82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15" t="13008" r="51270" b="76022"/>
          <a:stretch/>
        </p:blipFill>
        <p:spPr bwMode="auto">
          <a:xfrm>
            <a:off x="4446740" y="2628572"/>
            <a:ext cx="475988" cy="563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705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Imperfect Cadence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580CACC2-F35C-A416-EB11-328401A2E0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7278670" y="1700170"/>
            <a:ext cx="4213616" cy="2528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40FE25A3-79BF-50C3-EF7C-2751ACAE984E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D2B6F0-3195-6C0C-5BF9-8607CDC0FC63}"/>
              </a:ext>
            </a:extLst>
          </p:cNvPr>
          <p:cNvSpPr txBox="1"/>
          <p:nvPr/>
        </p:nvSpPr>
        <p:spPr>
          <a:xfrm>
            <a:off x="8491599" y="4504828"/>
            <a:ext cx="3000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  <a:latin typeface="Trebuchet MS" panose="020B0703020202090204" pitchFamily="34" charset="0"/>
              </a:rPr>
              <a:t>Here is an example of an imperfect cadence in C minor</a:t>
            </a:r>
            <a:endParaRPr lang="en-GB" dirty="0">
              <a:latin typeface="Trebuchet MS" panose="020B070302020209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9E5E84-8C43-0981-0E2D-41921591A0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/>
          <a:srcRect t="542" b="13094"/>
          <a:stretch/>
        </p:blipFill>
        <p:spPr bwMode="auto">
          <a:xfrm>
            <a:off x="699713" y="1997674"/>
            <a:ext cx="6014238" cy="443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mperfect-or-Half-Cadence-Minor-Key">
            <a:hlinkClick r:id="" action="ppaction://media"/>
            <a:extLst>
              <a:ext uri="{FF2B5EF4-FFF2-40B4-BE49-F238E27FC236}">
                <a16:creationId xmlns:a16="http://schemas.microsoft.com/office/drawing/2014/main" id="{3A910E36-F08A-3124-C396-FC62430A55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413664" y="4504828"/>
            <a:ext cx="812800" cy="812800"/>
          </a:xfrm>
          <a:prstGeom prst="rect">
            <a:avLst/>
          </a:prstGeom>
        </p:spPr>
      </p:pic>
      <p:pic>
        <p:nvPicPr>
          <p:cNvPr id="8" name="Picture 7" descr="Perfect Cadence">
            <a:extLst>
              <a:ext uri="{FF2B5EF4-FFF2-40B4-BE49-F238E27FC236}">
                <a16:creationId xmlns:a16="http://schemas.microsoft.com/office/drawing/2014/main" id="{4FFDBC22-FF2B-A086-B577-127FDEC359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15" t="13008" r="51270" b="76022"/>
          <a:stretch/>
        </p:blipFill>
        <p:spPr bwMode="auto">
          <a:xfrm>
            <a:off x="4446740" y="2628572"/>
            <a:ext cx="475988" cy="563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166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7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Interrupted Cadence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CD0DC6-00CD-FBB3-15F5-99B54B95B4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/>
          <a:srcRect l="-139" t="528" r="139" b="13108"/>
          <a:stretch/>
        </p:blipFill>
        <p:spPr bwMode="auto">
          <a:xfrm>
            <a:off x="699714" y="1997674"/>
            <a:ext cx="6013411" cy="44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E411F-7DA0-5F20-7ABE-43F76601EBF2}"/>
              </a:ext>
            </a:extLst>
          </p:cNvPr>
          <p:cNvSpPr txBox="1"/>
          <p:nvPr/>
        </p:nvSpPr>
        <p:spPr>
          <a:xfrm>
            <a:off x="7551886" y="2922612"/>
            <a:ext cx="40786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An </a:t>
            </a:r>
            <a:r>
              <a:rPr lang="en-GB" b="1" i="0" dirty="0">
                <a:solidFill>
                  <a:srgbClr val="444444"/>
                </a:solidFill>
                <a:effectLst/>
              </a:rPr>
              <a:t>interrupted cadence</a:t>
            </a:r>
            <a:r>
              <a:rPr lang="en-GB" b="0" i="0" dirty="0">
                <a:solidFill>
                  <a:srgbClr val="444444"/>
                </a:solidFill>
                <a:effectLst/>
              </a:rPr>
              <a:t> or </a:t>
            </a:r>
            <a:r>
              <a:rPr lang="en-GB" b="1" i="0" dirty="0">
                <a:solidFill>
                  <a:srgbClr val="444444"/>
                </a:solidFill>
                <a:effectLst/>
              </a:rPr>
              <a:t>deceptive cadence</a:t>
            </a:r>
            <a:r>
              <a:rPr lang="en-GB" b="0" i="0" dirty="0">
                <a:solidFill>
                  <a:srgbClr val="444444"/>
                </a:solidFill>
                <a:effectLst/>
              </a:rPr>
              <a:t> ends on an unexpected chord – the music literally does sound like it has been “interrupted”.</a:t>
            </a:r>
          </a:p>
          <a:p>
            <a:endParaRPr lang="en-GB" dirty="0">
              <a:solidFill>
                <a:srgbClr val="444444"/>
              </a:solidFill>
            </a:endParaRPr>
          </a:p>
          <a:p>
            <a:r>
              <a:rPr lang="en-GB" b="0" i="0" dirty="0">
                <a:solidFill>
                  <a:srgbClr val="444444"/>
                </a:solidFill>
                <a:effectLst/>
              </a:rPr>
              <a:t>The most common chord progression you will come across is from </a:t>
            </a:r>
            <a:r>
              <a:rPr lang="en-GB" b="1" i="0" dirty="0">
                <a:solidFill>
                  <a:srgbClr val="444444"/>
                </a:solidFill>
                <a:effectLst/>
              </a:rPr>
              <a:t>chord V to chord VI (V-VI)</a:t>
            </a:r>
            <a:r>
              <a:rPr lang="en-GB" b="0" i="0" dirty="0">
                <a:solidFill>
                  <a:srgbClr val="444444"/>
                </a:solidFill>
                <a:effectLst/>
              </a:rPr>
              <a:t>.</a:t>
            </a:r>
            <a:endParaRPr lang="en-GB" dirty="0">
              <a:solidFill>
                <a:srgbClr val="44444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008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Interrupted Cadence</a:t>
            </a:r>
          </a:p>
        </p:txBody>
      </p:sp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76B840-5B4D-15A1-ED07-2A864841F2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7278670" y="1700170"/>
            <a:ext cx="4213616" cy="2528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DA4E1C-DAF0-16D3-4B42-DCF9F78065A4}"/>
              </a:ext>
            </a:extLst>
          </p:cNvPr>
          <p:cNvSpPr txBox="1"/>
          <p:nvPr/>
        </p:nvSpPr>
        <p:spPr>
          <a:xfrm>
            <a:off x="8491599" y="4504828"/>
            <a:ext cx="30006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In this example of an interrupted cadence in C major below, the last 2 chords are V (G) and VI (A minor).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7A2CDCA4-D080-3CFA-F701-144F14C0A6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/>
          <a:srcRect l="-139" t="528" r="139" b="13108"/>
          <a:stretch/>
        </p:blipFill>
        <p:spPr bwMode="auto">
          <a:xfrm>
            <a:off x="699714" y="1997674"/>
            <a:ext cx="6013411" cy="44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Interrupted-or-Deceptive-Cadence">
            <a:hlinkClick r:id="" action="ppaction://media"/>
            <a:extLst>
              <a:ext uri="{FF2B5EF4-FFF2-40B4-BE49-F238E27FC236}">
                <a16:creationId xmlns:a16="http://schemas.microsoft.com/office/drawing/2014/main" id="{1DBFF83F-02E8-6531-E188-E60B794131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85486" y="450482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658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7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Interrupted Cadence</a:t>
            </a:r>
          </a:p>
        </p:txBody>
      </p:sp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76B840-5B4D-15A1-ED07-2A864841F2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7278670" y="1700170"/>
            <a:ext cx="4213616" cy="2528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DA4E1C-DAF0-16D3-4B42-DCF9F78065A4}"/>
              </a:ext>
            </a:extLst>
          </p:cNvPr>
          <p:cNvSpPr txBox="1"/>
          <p:nvPr/>
        </p:nvSpPr>
        <p:spPr>
          <a:xfrm>
            <a:off x="7412839" y="4504828"/>
            <a:ext cx="40794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0" i="0" dirty="0">
                <a:solidFill>
                  <a:srgbClr val="444444"/>
                </a:solidFill>
                <a:effectLst/>
              </a:rPr>
              <a:t>Note how frustrating it sounds that the music doesn’t continue.</a:t>
            </a:r>
          </a:p>
          <a:p>
            <a:pPr algn="ctr"/>
            <a:endParaRPr lang="en-GB" dirty="0">
              <a:solidFill>
                <a:srgbClr val="444444"/>
              </a:solidFill>
            </a:endParaRPr>
          </a:p>
          <a:p>
            <a:pPr algn="ctr"/>
            <a:r>
              <a:rPr lang="en-GB" b="0" i="0" dirty="0">
                <a:solidFill>
                  <a:srgbClr val="444444"/>
                </a:solidFill>
                <a:effectLst/>
              </a:rPr>
              <a:t>The music very much sounds as though it has been </a:t>
            </a:r>
            <a:r>
              <a:rPr lang="en-GB" b="0" i="1" dirty="0">
                <a:solidFill>
                  <a:srgbClr val="444444"/>
                </a:solidFill>
                <a:effectLst/>
              </a:rPr>
              <a:t>“interrupted”</a:t>
            </a:r>
            <a:r>
              <a:rPr lang="en-GB" dirty="0">
                <a:solidFill>
                  <a:srgbClr val="444444"/>
                </a:solidFill>
              </a:rPr>
              <a:t>.</a:t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7A2CDCA4-D080-3CFA-F701-144F14C0A6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/>
          <a:srcRect l="-139" t="528" r="139" b="13108"/>
          <a:stretch/>
        </p:blipFill>
        <p:spPr bwMode="auto">
          <a:xfrm>
            <a:off x="699714" y="1997674"/>
            <a:ext cx="6013411" cy="44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08648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Interrupted Cadence</a:t>
            </a:r>
          </a:p>
        </p:txBody>
      </p:sp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76B840-5B4D-15A1-ED07-2A864841F2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7278670" y="1700170"/>
            <a:ext cx="4213615" cy="2528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DA4E1C-DAF0-16D3-4B42-DCF9F78065A4}"/>
              </a:ext>
            </a:extLst>
          </p:cNvPr>
          <p:cNvSpPr txBox="1"/>
          <p:nvPr/>
        </p:nvSpPr>
        <p:spPr>
          <a:xfrm>
            <a:off x="8491599" y="4504828"/>
            <a:ext cx="3000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GB" b="0" i="0" dirty="0">
                <a:solidFill>
                  <a:srgbClr val="444444"/>
                </a:solidFill>
                <a:effectLst/>
              </a:rPr>
              <a:t>Here is an interrupted cadence in C minor.</a:t>
            </a:r>
          </a:p>
        </p:txBody>
      </p:sp>
      <p:pic>
        <p:nvPicPr>
          <p:cNvPr id="5" name="Plagal-Cadence-Minor-Key">
            <a:hlinkClick r:id="" action="ppaction://media"/>
            <a:extLst>
              <a:ext uri="{FF2B5EF4-FFF2-40B4-BE49-F238E27FC236}">
                <a16:creationId xmlns:a16="http://schemas.microsoft.com/office/drawing/2014/main" id="{E688D4C1-E056-68FC-FD70-B8D80B5482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31580" y="4504828"/>
            <a:ext cx="812800" cy="812800"/>
          </a:xfrm>
          <a:prstGeom prst="rect">
            <a:avLst/>
          </a:prstGeom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92392C3E-9D3B-34B6-A60F-02F43E1E58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/>
          <a:srcRect l="-139" t="528" r="139" b="13108"/>
          <a:stretch/>
        </p:blipFill>
        <p:spPr bwMode="auto">
          <a:xfrm>
            <a:off x="699714" y="1997674"/>
            <a:ext cx="6013411" cy="44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431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6945096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Imperfect and Interrupted Cadence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CD0DC6-00CD-FBB3-15F5-99B54B95B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 t="57" b="57"/>
          <a:stretch/>
        </p:blipFill>
        <p:spPr bwMode="auto">
          <a:xfrm>
            <a:off x="1748191" y="1822348"/>
            <a:ext cx="4033560" cy="297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9B395FEF-F3B4-D0A5-7AA1-A7E8A13EC57B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–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Cadences in Music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E411F-7DA0-5F20-7ABE-43F76601EBF2}"/>
              </a:ext>
            </a:extLst>
          </p:cNvPr>
          <p:cNvSpPr txBox="1"/>
          <p:nvPr/>
        </p:nvSpPr>
        <p:spPr>
          <a:xfrm>
            <a:off x="1748191" y="4944858"/>
            <a:ext cx="8405457" cy="1703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44444"/>
                </a:solidFill>
                <a:effectLst/>
              </a:rPr>
              <a:t>Both the imperfect and interrupted cadences sound unfinished because they do not end on chord I – our home key.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44444"/>
                </a:solidFill>
                <a:effectLst/>
              </a:rPr>
              <a:t>The imperfect cadence feels like it needs to continue and the interrupted cadence comes to a halt.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1A558E-E469-C545-BB10-A11570D0CB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 t="57" b="57"/>
          <a:stretch/>
        </p:blipFill>
        <p:spPr bwMode="auto">
          <a:xfrm>
            <a:off x="6120643" y="1822757"/>
            <a:ext cx="4033005" cy="2974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Perfect Cadence">
            <a:extLst>
              <a:ext uri="{FF2B5EF4-FFF2-40B4-BE49-F238E27FC236}">
                <a16:creationId xmlns:a16="http://schemas.microsoft.com/office/drawing/2014/main" id="{27A808A8-D89F-CDB5-A031-0426D196C1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15" t="13008" r="51270" b="76022"/>
          <a:stretch/>
        </p:blipFill>
        <p:spPr bwMode="auto">
          <a:xfrm>
            <a:off x="4297884" y="2235169"/>
            <a:ext cx="348196" cy="41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4083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92A48372-21D1-95A3-0F1E-F9B61450D4B6}"/>
              </a:ext>
            </a:extLst>
          </p:cNvPr>
          <p:cNvSpPr txBox="1">
            <a:spLocks/>
          </p:cNvSpPr>
          <p:nvPr/>
        </p:nvSpPr>
        <p:spPr>
          <a:xfrm>
            <a:off x="2023994" y="240030"/>
            <a:ext cx="814400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Summary of Cadences</a:t>
            </a:r>
          </a:p>
        </p:txBody>
      </p:sp>
      <p:graphicFrame>
        <p:nvGraphicFramePr>
          <p:cNvPr id="3" name="TextBox 2">
            <a:extLst>
              <a:ext uri="{FF2B5EF4-FFF2-40B4-BE49-F238E27FC236}">
                <a16:creationId xmlns:a16="http://schemas.microsoft.com/office/drawing/2014/main" id="{03080EB6-56ED-54D7-A4FB-E8BFA746D0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2188828"/>
              </p:ext>
            </p:extLst>
          </p:nvPr>
        </p:nvGraphicFramePr>
        <p:xfrm>
          <a:off x="719233" y="1805621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2" descr="Perfect Cadence">
            <a:extLst>
              <a:ext uri="{FF2B5EF4-FFF2-40B4-BE49-F238E27FC236}">
                <a16:creationId xmlns:a16="http://schemas.microsoft.com/office/drawing/2014/main" id="{F870003C-9B10-FEF9-93AF-E12A5E6414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62"/>
          <a:stretch/>
        </p:blipFill>
        <p:spPr bwMode="auto">
          <a:xfrm>
            <a:off x="5795549" y="1805621"/>
            <a:ext cx="2444837" cy="1803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72ECF6-D6D0-F873-7357-1B82C73FD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/>
          <a:srcRect l="221" r="221"/>
          <a:stretch/>
        </p:blipFill>
        <p:spPr bwMode="auto">
          <a:xfrm>
            <a:off x="8785804" y="1806030"/>
            <a:ext cx="2444500" cy="180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38DEECA0-60D4-D2A2-6789-E557ED2D7B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/>
          <a:srcRect t="255" b="255"/>
          <a:stretch/>
        </p:blipFill>
        <p:spPr bwMode="auto">
          <a:xfrm>
            <a:off x="5807704" y="3848433"/>
            <a:ext cx="2444837" cy="1803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F038ED-13CA-4933-39AB-F2D6287335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/>
          <a:srcRect t="42" b="42"/>
          <a:stretch/>
        </p:blipFill>
        <p:spPr bwMode="auto">
          <a:xfrm>
            <a:off x="8797959" y="3848842"/>
            <a:ext cx="2444500" cy="180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Perfect Cadence">
            <a:extLst>
              <a:ext uri="{FF2B5EF4-FFF2-40B4-BE49-F238E27FC236}">
                <a16:creationId xmlns:a16="http://schemas.microsoft.com/office/drawing/2014/main" id="{57E80FA5-91A3-CEC0-B8D8-F4E54C0504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68" t="13158" r="51904" b="73096"/>
          <a:stretch/>
        </p:blipFill>
        <p:spPr bwMode="auto">
          <a:xfrm>
            <a:off x="7347099" y="4110177"/>
            <a:ext cx="191386" cy="28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90355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5 – Introduction to </a:t>
            </a:r>
            <a:r>
              <a:rPr lang="en-GB" dirty="0"/>
              <a:t>SATB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3971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descr="A Beginner's Guide to Four-Part Harmony - Music Theory">
            <a:hlinkClick r:id="" action="ppaction://media"/>
            <a:extLst>
              <a:ext uri="{FF2B5EF4-FFF2-40B4-BE49-F238E27FC236}">
                <a16:creationId xmlns:a16="http://schemas.microsoft.com/office/drawing/2014/main" id="{5F3AF9EB-3336-043E-190F-F7ED5779DA0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64930" y="308492"/>
            <a:ext cx="9262140" cy="52331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BD93494-9797-1230-0A2B-5A93143F39EB}"/>
              </a:ext>
            </a:extLst>
          </p:cNvPr>
          <p:cNvSpPr txBox="1"/>
          <p:nvPr/>
        </p:nvSpPr>
        <p:spPr>
          <a:xfrm>
            <a:off x="1464930" y="5720316"/>
            <a:ext cx="9262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A Beginner's Guide to Four-Part Harmony - Music Theory (Music Matters,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02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dirty="0"/>
              <a:t>Diatonic 4-part Harmony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FF627C13-5144-63F0-F157-3ECB2F0375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7394920"/>
              </p:ext>
            </p:extLst>
          </p:nvPr>
        </p:nvGraphicFramePr>
        <p:xfrm>
          <a:off x="2598578" y="1259958"/>
          <a:ext cx="6994839" cy="4338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962776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5 – </a:t>
            </a:r>
            <a:r>
              <a:rPr lang="en-GB" dirty="0"/>
              <a:t>Transposition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1518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19886"/>
            <a:ext cx="8144008" cy="1325563"/>
          </a:xfrm>
        </p:spPr>
        <p:txBody>
          <a:bodyPr/>
          <a:lstStyle/>
          <a:p>
            <a:pPr algn="ctr"/>
            <a:r>
              <a:rPr lang="en-US" dirty="0"/>
              <a:t>Transposing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FF627C13-5144-63F0-F157-3ECB2F0375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3860326"/>
              </p:ext>
            </p:extLst>
          </p:nvPr>
        </p:nvGraphicFramePr>
        <p:xfrm>
          <a:off x="2598578" y="1105786"/>
          <a:ext cx="6994839" cy="5069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427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1150</TotalTime>
  <Words>689</Words>
  <Application>Microsoft Macintosh PowerPoint</Application>
  <PresentationFormat>Widescreen</PresentationFormat>
  <Paragraphs>94</Paragraphs>
  <Slides>24</Slides>
  <Notes>7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Trebuchet MS</vt:lpstr>
      <vt:lpstr>Office Theme</vt:lpstr>
      <vt:lpstr>General Musicianship and Studio Techniques</vt:lpstr>
      <vt:lpstr>PowerPoint Presentation</vt:lpstr>
      <vt:lpstr>Perfect Cadence</vt:lpstr>
      <vt:lpstr>Perfect Cadence</vt:lpstr>
      <vt:lpstr>Perfect Cadence</vt:lpstr>
      <vt:lpstr>Plagal Cadence</vt:lpstr>
      <vt:lpstr>Plagal Cadence</vt:lpstr>
      <vt:lpstr>Plagal Cadence</vt:lpstr>
      <vt:lpstr>Perfect and Plagal Cadence</vt:lpstr>
      <vt:lpstr>Imperfect Cadence</vt:lpstr>
      <vt:lpstr>Imperfect Cadence</vt:lpstr>
      <vt:lpstr>Imperfect Cadence</vt:lpstr>
      <vt:lpstr>Imperfect Cadence</vt:lpstr>
      <vt:lpstr>Interrupted Cadence</vt:lpstr>
      <vt:lpstr>Interrupted Cadence</vt:lpstr>
      <vt:lpstr>Interrupted Cadence</vt:lpstr>
      <vt:lpstr>Interrupted Cadence</vt:lpstr>
      <vt:lpstr>Imperfect and Interrupted Cadence</vt:lpstr>
      <vt:lpstr>PowerPoint Presentation</vt:lpstr>
      <vt:lpstr>General Musicianship and Studio Techniques</vt:lpstr>
      <vt:lpstr>PowerPoint Presentation</vt:lpstr>
      <vt:lpstr>Diatonic 4-part Harmony</vt:lpstr>
      <vt:lpstr>General Musicianship and Studio Techniques</vt:lpstr>
      <vt:lpstr>Transposing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Musicianship Beginners</dc:title>
  <dc:creator>Rosario Mawby</dc:creator>
  <cp:lastModifiedBy>Rosario Mawby</cp:lastModifiedBy>
  <cp:revision>12</cp:revision>
  <cp:lastPrinted>2023-10-26T12:24:46Z</cp:lastPrinted>
  <dcterms:created xsi:type="dcterms:W3CDTF">2023-09-25T14:53:00Z</dcterms:created>
  <dcterms:modified xsi:type="dcterms:W3CDTF">2023-11-02T17:39:42Z</dcterms:modified>
</cp:coreProperties>
</file>