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1" r:id="rId5"/>
    <p:sldId id="264" r:id="rId6"/>
    <p:sldId id="262" r:id="rId7"/>
    <p:sldId id="265" r:id="rId8"/>
    <p:sldId id="258"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18A9A2-9DF0-4306-819C-DF4F8E5F93D5}" v="182" dt="2022-12-02T17:14:50.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4" d="100"/>
          <a:sy n="64" d="100"/>
        </p:scale>
        <p:origin x="97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belu" userId="36b18699ce61a902" providerId="LiveId" clId="{CC18A9A2-9DF0-4306-819C-DF4F8E5F93D5}"/>
    <pc:docChg chg="undo redo custSel addSld delSld modSld">
      <pc:chgData name="roxana belu" userId="36b18699ce61a902" providerId="LiveId" clId="{CC18A9A2-9DF0-4306-819C-DF4F8E5F93D5}" dt="2022-12-02T19:15:36.065" v="5054" actId="20577"/>
      <pc:docMkLst>
        <pc:docMk/>
      </pc:docMkLst>
      <pc:sldChg chg="modSp mod">
        <pc:chgData name="roxana belu" userId="36b18699ce61a902" providerId="LiveId" clId="{CC18A9A2-9DF0-4306-819C-DF4F8E5F93D5}" dt="2022-12-01T12:45:33.600" v="35" actId="313"/>
        <pc:sldMkLst>
          <pc:docMk/>
          <pc:sldMk cId="1905274292" sldId="256"/>
        </pc:sldMkLst>
        <pc:spChg chg="mod">
          <ac:chgData name="roxana belu" userId="36b18699ce61a902" providerId="LiveId" clId="{CC18A9A2-9DF0-4306-819C-DF4F8E5F93D5}" dt="2022-12-01T12:45:33.600" v="35" actId="313"/>
          <ac:spMkLst>
            <pc:docMk/>
            <pc:sldMk cId="1905274292" sldId="256"/>
            <ac:spMk id="3" creationId="{A885B8FC-46F7-40DA-414D-92C5ED7B2766}"/>
          </ac:spMkLst>
        </pc:spChg>
      </pc:sldChg>
      <pc:sldChg chg="modSp mod">
        <pc:chgData name="roxana belu" userId="36b18699ce61a902" providerId="LiveId" clId="{CC18A9A2-9DF0-4306-819C-DF4F8E5F93D5}" dt="2022-12-02T19:10:22.273" v="5026" actId="20577"/>
        <pc:sldMkLst>
          <pc:docMk/>
          <pc:sldMk cId="2296588758" sldId="257"/>
        </pc:sldMkLst>
        <pc:spChg chg="mod">
          <ac:chgData name="roxana belu" userId="36b18699ce61a902" providerId="LiveId" clId="{CC18A9A2-9DF0-4306-819C-DF4F8E5F93D5}" dt="2022-12-02T19:10:22.273" v="5026" actId="20577"/>
          <ac:spMkLst>
            <pc:docMk/>
            <pc:sldMk cId="2296588758" sldId="257"/>
            <ac:spMk id="13" creationId="{F625E7FE-3289-2679-B7B5-A2E8A5FF36FF}"/>
          </ac:spMkLst>
        </pc:spChg>
      </pc:sldChg>
      <pc:sldChg chg="modSp mod">
        <pc:chgData name="roxana belu" userId="36b18699ce61a902" providerId="LiveId" clId="{CC18A9A2-9DF0-4306-819C-DF4F8E5F93D5}" dt="2022-12-02T14:06:56.038" v="4126" actId="21"/>
        <pc:sldMkLst>
          <pc:docMk/>
          <pc:sldMk cId="609463731" sldId="258"/>
        </pc:sldMkLst>
        <pc:spChg chg="mod">
          <ac:chgData name="roxana belu" userId="36b18699ce61a902" providerId="LiveId" clId="{CC18A9A2-9DF0-4306-819C-DF4F8E5F93D5}" dt="2022-12-02T14:06:56.038" v="4126" actId="21"/>
          <ac:spMkLst>
            <pc:docMk/>
            <pc:sldMk cId="609463731" sldId="258"/>
            <ac:spMk id="3" creationId="{8F27986D-D69A-4A02-D583-E57343FB9479}"/>
          </ac:spMkLst>
        </pc:spChg>
      </pc:sldChg>
      <pc:sldChg chg="addSp delSp modSp mod">
        <pc:chgData name="roxana belu" userId="36b18699ce61a902" providerId="LiveId" clId="{CC18A9A2-9DF0-4306-819C-DF4F8E5F93D5}" dt="2022-12-02T16:16:27.604" v="4326" actId="20577"/>
        <pc:sldMkLst>
          <pc:docMk/>
          <pc:sldMk cId="1210734388" sldId="259"/>
        </pc:sldMkLst>
        <pc:spChg chg="add mod">
          <ac:chgData name="roxana belu" userId="36b18699ce61a902" providerId="LiveId" clId="{CC18A9A2-9DF0-4306-819C-DF4F8E5F93D5}" dt="2022-12-01T13:13:56.751" v="497" actId="20577"/>
          <ac:spMkLst>
            <pc:docMk/>
            <pc:sldMk cId="1210734388" sldId="259"/>
            <ac:spMk id="2" creationId="{E6E0E4BD-B908-3F36-EEAD-818CC996A979}"/>
          </ac:spMkLst>
        </pc:spChg>
        <pc:spChg chg="add del mod">
          <ac:chgData name="roxana belu" userId="36b18699ce61a902" providerId="LiveId" clId="{CC18A9A2-9DF0-4306-819C-DF4F8E5F93D5}" dt="2022-12-01T13:13:05.844" v="476"/>
          <ac:spMkLst>
            <pc:docMk/>
            <pc:sldMk cId="1210734388" sldId="259"/>
            <ac:spMk id="3" creationId="{E05B856A-4F15-467A-9E25-736132955D3D}"/>
          </ac:spMkLst>
        </pc:spChg>
        <pc:spChg chg="add mod">
          <ac:chgData name="roxana belu" userId="36b18699ce61a902" providerId="LiveId" clId="{CC18A9A2-9DF0-4306-819C-DF4F8E5F93D5}" dt="2022-12-02T16:16:27.604" v="4326" actId="20577"/>
          <ac:spMkLst>
            <pc:docMk/>
            <pc:sldMk cId="1210734388" sldId="259"/>
            <ac:spMk id="5" creationId="{A2F867D4-17A5-B70C-5565-26FE88D31E36}"/>
          </ac:spMkLst>
        </pc:spChg>
        <pc:spChg chg="add mod">
          <ac:chgData name="roxana belu" userId="36b18699ce61a902" providerId="LiveId" clId="{CC18A9A2-9DF0-4306-819C-DF4F8E5F93D5}" dt="2022-12-02T14:18:10.363" v="4193" actId="20577"/>
          <ac:spMkLst>
            <pc:docMk/>
            <pc:sldMk cId="1210734388" sldId="259"/>
            <ac:spMk id="7" creationId="{06EFFFA7-D533-F29C-FE6D-9BE7F8A34A1A}"/>
          </ac:spMkLst>
        </pc:spChg>
        <pc:picChg chg="mod">
          <ac:chgData name="roxana belu" userId="36b18699ce61a902" providerId="LiveId" clId="{CC18A9A2-9DF0-4306-819C-DF4F8E5F93D5}" dt="2022-12-01T13:39:37.662" v="1142" actId="1076"/>
          <ac:picMkLst>
            <pc:docMk/>
            <pc:sldMk cId="1210734388" sldId="259"/>
            <ac:picMk id="6" creationId="{CB8B8C7C-CB73-6351-DDBF-268D065B5D72}"/>
          </ac:picMkLst>
        </pc:picChg>
      </pc:sldChg>
      <pc:sldChg chg="addSp delSp modSp mod">
        <pc:chgData name="roxana belu" userId="36b18699ce61a902" providerId="LiveId" clId="{CC18A9A2-9DF0-4306-819C-DF4F8E5F93D5}" dt="2022-12-02T16:39:01.403" v="4429" actId="20577"/>
        <pc:sldMkLst>
          <pc:docMk/>
          <pc:sldMk cId="3890653004" sldId="261"/>
        </pc:sldMkLst>
        <pc:spChg chg="add mod">
          <ac:chgData name="roxana belu" userId="36b18699ce61a902" providerId="LiveId" clId="{CC18A9A2-9DF0-4306-819C-DF4F8E5F93D5}" dt="2022-12-02T16:39:01.403" v="4429" actId="20577"/>
          <ac:spMkLst>
            <pc:docMk/>
            <pc:sldMk cId="3890653004" sldId="261"/>
            <ac:spMk id="2" creationId="{DEE3C37A-BFE3-DEF8-9933-993F84A4B6F7}"/>
          </ac:spMkLst>
        </pc:spChg>
        <pc:spChg chg="add del mod">
          <ac:chgData name="roxana belu" userId="36b18699ce61a902" providerId="LiveId" clId="{CC18A9A2-9DF0-4306-819C-DF4F8E5F93D5}" dt="2022-12-01T13:23:52.355" v="654" actId="478"/>
          <ac:spMkLst>
            <pc:docMk/>
            <pc:sldMk cId="3890653004" sldId="261"/>
            <ac:spMk id="3" creationId="{21B2F4D7-EF08-0285-ABA7-60636D146B4C}"/>
          </ac:spMkLst>
        </pc:spChg>
        <pc:spChg chg="mod">
          <ac:chgData name="roxana belu" userId="36b18699ce61a902" providerId="LiveId" clId="{CC18A9A2-9DF0-4306-819C-DF4F8E5F93D5}" dt="2022-12-01T17:57:11.746" v="2660" actId="20577"/>
          <ac:spMkLst>
            <pc:docMk/>
            <pc:sldMk cId="3890653004" sldId="261"/>
            <ac:spMk id="5" creationId="{AFFE9E98-724E-8229-D720-A1EF6D1D5963}"/>
          </ac:spMkLst>
        </pc:spChg>
        <pc:picChg chg="mod">
          <ac:chgData name="roxana belu" userId="36b18699ce61a902" providerId="LiveId" clId="{CC18A9A2-9DF0-4306-819C-DF4F8E5F93D5}" dt="2022-12-01T17:39:03.182" v="2262" actId="14100"/>
          <ac:picMkLst>
            <pc:docMk/>
            <pc:sldMk cId="3890653004" sldId="261"/>
            <ac:picMk id="4" creationId="{119D3FCF-D7A0-04C0-5FF8-EFAF6764D032}"/>
          </ac:picMkLst>
        </pc:picChg>
      </pc:sldChg>
      <pc:sldChg chg="addSp delSp modSp mod">
        <pc:chgData name="roxana belu" userId="36b18699ce61a902" providerId="LiveId" clId="{CC18A9A2-9DF0-4306-819C-DF4F8E5F93D5}" dt="2022-12-02T19:01:14.729" v="4915" actId="20577"/>
        <pc:sldMkLst>
          <pc:docMk/>
          <pc:sldMk cId="1477968324" sldId="262"/>
        </pc:sldMkLst>
        <pc:spChg chg="add del mod">
          <ac:chgData name="roxana belu" userId="36b18699ce61a902" providerId="LiveId" clId="{CC18A9A2-9DF0-4306-819C-DF4F8E5F93D5}" dt="2022-12-01T16:13:58.732" v="1599" actId="478"/>
          <ac:spMkLst>
            <pc:docMk/>
            <pc:sldMk cId="1477968324" sldId="262"/>
            <ac:spMk id="4" creationId="{485652F2-C13E-58D6-9FD0-9206D43AB625}"/>
          </ac:spMkLst>
        </pc:spChg>
        <pc:spChg chg="add mod">
          <ac:chgData name="roxana belu" userId="36b18699ce61a902" providerId="LiveId" clId="{CC18A9A2-9DF0-4306-819C-DF4F8E5F93D5}" dt="2022-12-01T17:07:20.304" v="2257" actId="255"/>
          <ac:spMkLst>
            <pc:docMk/>
            <pc:sldMk cId="1477968324" sldId="262"/>
            <ac:spMk id="5" creationId="{FAF4BC3E-3C70-804F-53F2-9EF56712A1FC}"/>
          </ac:spMkLst>
        </pc:spChg>
        <pc:spChg chg="add del mod">
          <ac:chgData name="roxana belu" userId="36b18699ce61a902" providerId="LiveId" clId="{CC18A9A2-9DF0-4306-819C-DF4F8E5F93D5}" dt="2022-12-01T16:29:17.542" v="1876"/>
          <ac:spMkLst>
            <pc:docMk/>
            <pc:sldMk cId="1477968324" sldId="262"/>
            <ac:spMk id="6" creationId="{A52202BD-59D1-4CCA-3E9A-96BEAE8956C5}"/>
          </ac:spMkLst>
        </pc:spChg>
        <pc:spChg chg="add del mod">
          <ac:chgData name="roxana belu" userId="36b18699ce61a902" providerId="LiveId" clId="{CC18A9A2-9DF0-4306-819C-DF4F8E5F93D5}" dt="2022-12-01T16:30:44.760" v="1880"/>
          <ac:spMkLst>
            <pc:docMk/>
            <pc:sldMk cId="1477968324" sldId="262"/>
            <ac:spMk id="7" creationId="{E36E6E14-7068-28DF-2603-476D28C78CBD}"/>
          </ac:spMkLst>
        </pc:spChg>
        <pc:spChg chg="add mod">
          <ac:chgData name="roxana belu" userId="36b18699ce61a902" providerId="LiveId" clId="{CC18A9A2-9DF0-4306-819C-DF4F8E5F93D5}" dt="2022-12-01T17:01:46.031" v="2250" actId="1076"/>
          <ac:spMkLst>
            <pc:docMk/>
            <pc:sldMk cId="1477968324" sldId="262"/>
            <ac:spMk id="8" creationId="{4C2E3ECB-73B0-C0AD-6222-C27FE9BA8022}"/>
          </ac:spMkLst>
        </pc:spChg>
        <pc:spChg chg="add mod">
          <ac:chgData name="roxana belu" userId="36b18699ce61a902" providerId="LiveId" clId="{CC18A9A2-9DF0-4306-819C-DF4F8E5F93D5}" dt="2022-12-01T17:02:00.361" v="2252" actId="14100"/>
          <ac:spMkLst>
            <pc:docMk/>
            <pc:sldMk cId="1477968324" sldId="262"/>
            <ac:spMk id="9" creationId="{A48007D3-0614-6453-AB32-529125295A7C}"/>
          </ac:spMkLst>
        </pc:spChg>
        <pc:spChg chg="add mod">
          <ac:chgData name="roxana belu" userId="36b18699ce61a902" providerId="LiveId" clId="{CC18A9A2-9DF0-4306-819C-DF4F8E5F93D5}" dt="2022-12-02T17:22:33.962" v="4727" actId="313"/>
          <ac:spMkLst>
            <pc:docMk/>
            <pc:sldMk cId="1477968324" sldId="262"/>
            <ac:spMk id="10" creationId="{CB8AF7DC-C97E-292A-2323-00C27AD70D33}"/>
          </ac:spMkLst>
        </pc:spChg>
        <pc:spChg chg="add del mod">
          <ac:chgData name="roxana belu" userId="36b18699ce61a902" providerId="LiveId" clId="{CC18A9A2-9DF0-4306-819C-DF4F8E5F93D5}" dt="2022-12-01T16:40:07.186" v="2052" actId="478"/>
          <ac:spMkLst>
            <pc:docMk/>
            <pc:sldMk cId="1477968324" sldId="262"/>
            <ac:spMk id="11" creationId="{6762DC46-D995-83B1-2805-B3578E925F3A}"/>
          </ac:spMkLst>
        </pc:spChg>
        <pc:spChg chg="add mod">
          <ac:chgData name="roxana belu" userId="36b18699ce61a902" providerId="LiveId" clId="{CC18A9A2-9DF0-4306-819C-DF4F8E5F93D5}" dt="2022-12-01T17:02:05.699" v="2253" actId="1076"/>
          <ac:spMkLst>
            <pc:docMk/>
            <pc:sldMk cId="1477968324" sldId="262"/>
            <ac:spMk id="12" creationId="{F5D70E0A-EEA0-C9AF-E179-93D16A16FB09}"/>
          </ac:spMkLst>
        </pc:spChg>
        <pc:spChg chg="add del">
          <ac:chgData name="roxana belu" userId="36b18699ce61a902" providerId="LiveId" clId="{CC18A9A2-9DF0-4306-819C-DF4F8E5F93D5}" dt="2022-12-01T16:40:50.841" v="2057" actId="478"/>
          <ac:spMkLst>
            <pc:docMk/>
            <pc:sldMk cId="1477968324" sldId="262"/>
            <ac:spMk id="13" creationId="{B65EA021-AB02-358F-186C-DDD54781797C}"/>
          </ac:spMkLst>
        </pc:spChg>
        <pc:spChg chg="add mod">
          <ac:chgData name="roxana belu" userId="36b18699ce61a902" providerId="LiveId" clId="{CC18A9A2-9DF0-4306-819C-DF4F8E5F93D5}" dt="2022-12-01T17:02:13.471" v="2254" actId="14100"/>
          <ac:spMkLst>
            <pc:docMk/>
            <pc:sldMk cId="1477968324" sldId="262"/>
            <ac:spMk id="14" creationId="{82EE65F7-4EA5-4654-3CCC-31BBD5CF1B6E}"/>
          </ac:spMkLst>
        </pc:spChg>
        <pc:spChg chg="add mod">
          <ac:chgData name="roxana belu" userId="36b18699ce61a902" providerId="LiveId" clId="{CC18A9A2-9DF0-4306-819C-DF4F8E5F93D5}" dt="2022-12-02T19:01:14.729" v="4915" actId="20577"/>
          <ac:spMkLst>
            <pc:docMk/>
            <pc:sldMk cId="1477968324" sldId="262"/>
            <ac:spMk id="15" creationId="{02CB8D05-EE72-A4A4-3395-467A1BAB1973}"/>
          </ac:spMkLst>
        </pc:spChg>
        <pc:picChg chg="add mod">
          <ac:chgData name="roxana belu" userId="36b18699ce61a902" providerId="LiveId" clId="{CC18A9A2-9DF0-4306-819C-DF4F8E5F93D5}" dt="2022-12-01T17:41:30.419" v="2264" actId="14100"/>
          <ac:picMkLst>
            <pc:docMk/>
            <pc:sldMk cId="1477968324" sldId="262"/>
            <ac:picMk id="3" creationId="{23FC54B6-08DF-990D-FC67-F7F2CB5F116D}"/>
          </ac:picMkLst>
        </pc:picChg>
      </pc:sldChg>
      <pc:sldChg chg="addSp modSp new mod setBg">
        <pc:chgData name="roxana belu" userId="36b18699ce61a902" providerId="LiveId" clId="{CC18A9A2-9DF0-4306-819C-DF4F8E5F93D5}" dt="2022-12-02T14:07:17.501" v="4130" actId="20577"/>
        <pc:sldMkLst>
          <pc:docMk/>
          <pc:sldMk cId="371219189" sldId="263"/>
        </pc:sldMkLst>
        <pc:spChg chg="add mod">
          <ac:chgData name="roxana belu" userId="36b18699ce61a902" providerId="LiveId" clId="{CC18A9A2-9DF0-4306-819C-DF4F8E5F93D5}" dt="2022-12-01T16:33:39.804" v="2002" actId="14100"/>
          <ac:spMkLst>
            <pc:docMk/>
            <pc:sldMk cId="371219189" sldId="263"/>
            <ac:spMk id="2" creationId="{FF488315-6DA1-32E8-5178-BA9B58E01417}"/>
          </ac:spMkLst>
        </pc:spChg>
        <pc:spChg chg="add mod">
          <ac:chgData name="roxana belu" userId="36b18699ce61a902" providerId="LiveId" clId="{CC18A9A2-9DF0-4306-819C-DF4F8E5F93D5}" dt="2022-12-02T14:07:17.501" v="4130" actId="20577"/>
          <ac:spMkLst>
            <pc:docMk/>
            <pc:sldMk cId="371219189" sldId="263"/>
            <ac:spMk id="4" creationId="{A1BC98EC-3567-943E-385F-BF1C95E0F1A0}"/>
          </ac:spMkLst>
        </pc:spChg>
        <pc:spChg chg="add">
          <ac:chgData name="roxana belu" userId="36b18699ce61a902" providerId="LiveId" clId="{CC18A9A2-9DF0-4306-819C-DF4F8E5F93D5}" dt="2022-12-01T16:33:19.093" v="1985" actId="26606"/>
          <ac:spMkLst>
            <pc:docMk/>
            <pc:sldMk cId="371219189" sldId="263"/>
            <ac:spMk id="7" creationId="{A6F05DDE-5F2C-44F5-BACC-DED4737B11B8}"/>
          </ac:spMkLst>
        </pc:spChg>
        <pc:cxnChg chg="add">
          <ac:chgData name="roxana belu" userId="36b18699ce61a902" providerId="LiveId" clId="{CC18A9A2-9DF0-4306-819C-DF4F8E5F93D5}" dt="2022-12-01T16:33:19.093" v="1985" actId="26606"/>
          <ac:cxnSpMkLst>
            <pc:docMk/>
            <pc:sldMk cId="371219189" sldId="263"/>
            <ac:cxnSpMk id="9" creationId="{D7E8ECA2-60A0-4D39-817D-F1E982ED7F9B}"/>
          </ac:cxnSpMkLst>
        </pc:cxnChg>
      </pc:sldChg>
      <pc:sldChg chg="addSp delSp modSp new mod">
        <pc:chgData name="roxana belu" userId="36b18699ce61a902" providerId="LiveId" clId="{CC18A9A2-9DF0-4306-819C-DF4F8E5F93D5}" dt="2022-12-02T17:15:09.751" v="4650" actId="14100"/>
        <pc:sldMkLst>
          <pc:docMk/>
          <pc:sldMk cId="3701677458" sldId="264"/>
        </pc:sldMkLst>
        <pc:spChg chg="mod">
          <ac:chgData name="roxana belu" userId="36b18699ce61a902" providerId="LiveId" clId="{CC18A9A2-9DF0-4306-819C-DF4F8E5F93D5}" dt="2022-12-01T17:56:37.807" v="2520" actId="14100"/>
          <ac:spMkLst>
            <pc:docMk/>
            <pc:sldMk cId="3701677458" sldId="264"/>
            <ac:spMk id="2" creationId="{359AE71B-1B7B-F309-4ECC-5F0B1FE6D594}"/>
          </ac:spMkLst>
        </pc:spChg>
        <pc:spChg chg="del mod">
          <ac:chgData name="roxana belu" userId="36b18699ce61a902" providerId="LiveId" clId="{CC18A9A2-9DF0-4306-819C-DF4F8E5F93D5}" dt="2022-12-02T16:42:29.738" v="4435" actId="478"/>
          <ac:spMkLst>
            <pc:docMk/>
            <pc:sldMk cId="3701677458" sldId="264"/>
            <ac:spMk id="3" creationId="{BC478541-7C68-1E85-3863-594749639453}"/>
          </ac:spMkLst>
        </pc:spChg>
        <pc:graphicFrameChg chg="add del mod">
          <ac:chgData name="roxana belu" userId="36b18699ce61a902" providerId="LiveId" clId="{CC18A9A2-9DF0-4306-819C-DF4F8E5F93D5}" dt="2022-12-02T16:42:51.116" v="4438" actId="478"/>
          <ac:graphicFrameMkLst>
            <pc:docMk/>
            <pc:sldMk cId="3701677458" sldId="264"/>
            <ac:graphicFrameMk id="4" creationId="{D37A00E5-03B6-A24D-9A2A-B67ADB314E43}"/>
          </ac:graphicFrameMkLst>
        </pc:graphicFrameChg>
        <pc:graphicFrameChg chg="add mod">
          <ac:chgData name="roxana belu" userId="36b18699ce61a902" providerId="LiveId" clId="{CC18A9A2-9DF0-4306-819C-DF4F8E5F93D5}" dt="2022-12-02T16:59:56.175" v="4528" actId="1076"/>
          <ac:graphicFrameMkLst>
            <pc:docMk/>
            <pc:sldMk cId="3701677458" sldId="264"/>
            <ac:graphicFrameMk id="7" creationId="{FF7423FA-C9E6-81A0-0F47-646B17BFE510}"/>
          </ac:graphicFrameMkLst>
        </pc:graphicFrameChg>
        <pc:graphicFrameChg chg="add del mod">
          <ac:chgData name="roxana belu" userId="36b18699ce61a902" providerId="LiveId" clId="{CC18A9A2-9DF0-4306-819C-DF4F8E5F93D5}" dt="2022-12-02T16:57:57.693" v="4511" actId="1957"/>
          <ac:graphicFrameMkLst>
            <pc:docMk/>
            <pc:sldMk cId="3701677458" sldId="264"/>
            <ac:graphicFrameMk id="10" creationId="{0EF33CCB-B16E-3DDC-78C0-EFD7CBE1A761}"/>
          </ac:graphicFrameMkLst>
        </pc:graphicFrameChg>
        <pc:graphicFrameChg chg="add del mod">
          <ac:chgData name="roxana belu" userId="36b18699ce61a902" providerId="LiveId" clId="{CC18A9A2-9DF0-4306-819C-DF4F8E5F93D5}" dt="2022-12-02T17:11:05.263" v="4600" actId="478"/>
          <ac:graphicFrameMkLst>
            <pc:docMk/>
            <pc:sldMk cId="3701677458" sldId="264"/>
            <ac:graphicFrameMk id="13" creationId="{D625B638-F9D4-38ED-A661-CCC0664740CB}"/>
          </ac:graphicFrameMkLst>
        </pc:graphicFrameChg>
        <pc:graphicFrameChg chg="add mod">
          <ac:chgData name="roxana belu" userId="36b18699ce61a902" providerId="LiveId" clId="{CC18A9A2-9DF0-4306-819C-DF4F8E5F93D5}" dt="2022-12-02T17:15:09.751" v="4650" actId="14100"/>
          <ac:graphicFrameMkLst>
            <pc:docMk/>
            <pc:sldMk cId="3701677458" sldId="264"/>
            <ac:graphicFrameMk id="16" creationId="{DD36A406-708A-3FFD-A1D1-56025853FCB0}"/>
          </ac:graphicFrameMkLst>
        </pc:graphicFrameChg>
      </pc:sldChg>
      <pc:sldChg chg="addSp delSp modSp new mod setBg addAnim">
        <pc:chgData name="roxana belu" userId="36b18699ce61a902" providerId="LiveId" clId="{CC18A9A2-9DF0-4306-819C-DF4F8E5F93D5}" dt="2022-12-02T19:15:36.065" v="5054" actId="20577"/>
        <pc:sldMkLst>
          <pc:docMk/>
          <pc:sldMk cId="3180485659" sldId="265"/>
        </pc:sldMkLst>
        <pc:spChg chg="mod">
          <ac:chgData name="roxana belu" userId="36b18699ce61a902" providerId="LiveId" clId="{CC18A9A2-9DF0-4306-819C-DF4F8E5F93D5}" dt="2022-12-01T16:54:46.142" v="2234" actId="14100"/>
          <ac:spMkLst>
            <pc:docMk/>
            <pc:sldMk cId="3180485659" sldId="265"/>
            <ac:spMk id="2" creationId="{51E89A19-848A-ADBD-5CF6-B48AFB07C173}"/>
          </ac:spMkLst>
        </pc:spChg>
        <pc:spChg chg="mod">
          <ac:chgData name="roxana belu" userId="36b18699ce61a902" providerId="LiveId" clId="{CC18A9A2-9DF0-4306-819C-DF4F8E5F93D5}" dt="2022-12-02T19:15:36.065" v="5054" actId="20577"/>
          <ac:spMkLst>
            <pc:docMk/>
            <pc:sldMk cId="3180485659" sldId="265"/>
            <ac:spMk id="3" creationId="{489FB203-91A4-966B-592B-795BF8198E14}"/>
          </ac:spMkLst>
        </pc:spChg>
        <pc:spChg chg="add del mod">
          <ac:chgData name="roxana belu" userId="36b18699ce61a902" providerId="LiveId" clId="{CC18A9A2-9DF0-4306-819C-DF4F8E5F93D5}" dt="2022-12-01T16:54:10.310" v="2226" actId="478"/>
          <ac:spMkLst>
            <pc:docMk/>
            <pc:sldMk cId="3180485659" sldId="265"/>
            <ac:spMk id="6" creationId="{ABF4D0D0-1AEF-86F9-4421-298C3E719E12}"/>
          </ac:spMkLst>
        </pc:spChg>
        <pc:spChg chg="add">
          <ac:chgData name="roxana belu" userId="36b18699ce61a902" providerId="LiveId" clId="{CC18A9A2-9DF0-4306-819C-DF4F8E5F93D5}" dt="2022-12-01T16:54:18.089" v="2229" actId="26606"/>
          <ac:spMkLst>
            <pc:docMk/>
            <pc:sldMk cId="3180485659" sldId="265"/>
            <ac:spMk id="10" creationId="{EFB0C39A-F8CA-4A79-AFFC-E9780FB1991A}"/>
          </ac:spMkLst>
        </pc:spChg>
        <pc:picChg chg="add mod ord">
          <ac:chgData name="roxana belu" userId="36b18699ce61a902" providerId="LiveId" clId="{CC18A9A2-9DF0-4306-819C-DF4F8E5F93D5}" dt="2022-12-01T16:54:18.089" v="2229" actId="26606"/>
          <ac:picMkLst>
            <pc:docMk/>
            <pc:sldMk cId="3180485659" sldId="265"/>
            <ac:picMk id="5" creationId="{14A5698B-9919-46F8-79F2-7E53AC301C7A}"/>
          </ac:picMkLst>
        </pc:picChg>
      </pc:sldChg>
      <pc:sldChg chg="new del">
        <pc:chgData name="roxana belu" userId="36b18699ce61a902" providerId="LiveId" clId="{CC18A9A2-9DF0-4306-819C-DF4F8E5F93D5}" dt="2022-12-02T16:41:53.113" v="4431" actId="2696"/>
        <pc:sldMkLst>
          <pc:docMk/>
          <pc:sldMk cId="3613972053" sldId="266"/>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dirty="0"/>
              <a:t>Globally</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Column1</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BB9D-4310-A140-CD735B6C160B}"/>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2-BB9D-4310-A140-CD735B6C160B}"/>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1240-4582-A451-85248058E770}"/>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BB9D-4310-A140-CD735B6C160B}"/>
              </c:ext>
            </c:extLst>
          </c:dPt>
          <c:dLbls>
            <c:dLbl>
              <c:idx val="0"/>
              <c:tx>
                <c:rich>
                  <a:bodyPr/>
                  <a:lstStyle/>
                  <a:p>
                    <a:r>
                      <a:rPr lang="en-US"/>
                      <a:t>21%</a:t>
                    </a:r>
                  </a:p>
                </c:rich>
              </c:tx>
              <c:dLblPos val="ctr"/>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1-BB9D-4310-A140-CD735B6C160B}"/>
                </c:ext>
              </c:extLst>
            </c:dLbl>
            <c:dLbl>
              <c:idx val="1"/>
              <c:tx>
                <c:rich>
                  <a:bodyPr/>
                  <a:lstStyle/>
                  <a:p>
                    <a:r>
                      <a:rPr lang="en-US"/>
                      <a:t>33%</a:t>
                    </a:r>
                    <a:endParaRPr lang="en-US" dirty="0"/>
                  </a:p>
                </c:rich>
              </c:tx>
              <c:dLblPos val="ctr"/>
              <c:showLegendKey val="0"/>
              <c:showVal val="0"/>
              <c:showCatName val="0"/>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2-BB9D-4310-A140-CD735B6C160B}"/>
                </c:ext>
              </c:extLst>
            </c:dLbl>
            <c:dLbl>
              <c:idx val="3"/>
              <c:tx>
                <c:rich>
                  <a:bodyPr rot="0" spcFirstLastPara="1" vertOverflow="ellipsis" vert="horz" wrap="square" lIns="38100" tIns="19050" rIns="38100" bIns="19050" anchor="ctr" anchorCtr="1">
                    <a:noAutofit/>
                  </a:bodyPr>
                  <a:lstStyle/>
                  <a:p>
                    <a:pPr>
                      <a:defRPr sz="1330" b="1" i="0" u="none" strike="noStrike" kern="1200" baseline="0">
                        <a:solidFill>
                          <a:schemeClr val="lt1"/>
                        </a:solidFill>
                        <a:latin typeface="+mn-lt"/>
                        <a:ea typeface="+mn-ea"/>
                        <a:cs typeface="+mn-cs"/>
                      </a:defRPr>
                    </a:pPr>
                    <a:r>
                      <a:rPr lang="en-US" dirty="0"/>
                      <a:t> 46%</a:t>
                    </a:r>
                  </a:p>
                </c:rich>
              </c:tx>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no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extLst>
                <c:ext xmlns:c15="http://schemas.microsoft.com/office/drawing/2012/chart" uri="{CE6537A1-D6FC-4f65-9D91-7224C49458BB}">
                  <c15:layout>
                    <c:manualLayout>
                      <c:w val="0.13964331390256596"/>
                      <c:h val="0.14997650788868686"/>
                    </c:manualLayout>
                  </c15:layout>
                  <c15:showDataLabelsRange val="0"/>
                </c:ext>
                <c:ext xmlns:c16="http://schemas.microsoft.com/office/drawing/2014/chart" uri="{C3380CC4-5D6E-409C-BE32-E72D297353CC}">
                  <c16:uniqueId val="{00000003-BB9D-4310-A140-CD735B6C160B}"/>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3"/>
                <c:pt idx="0">
                  <c:v>Engaged </c:v>
                </c:pt>
                <c:pt idx="1">
                  <c:v>Thinking in wellbwiin   </c:v>
                </c:pt>
                <c:pt idx="2">
                  <c:v>Non  Engaged </c:v>
                </c:pt>
              </c:strCache>
            </c:strRef>
          </c:cat>
          <c:val>
            <c:numRef>
              <c:f>Sheet1!$B$2:$B$5</c:f>
              <c:numCache>
                <c:formatCode>0%</c:formatCode>
                <c:ptCount val="4"/>
                <c:pt idx="0">
                  <c:v>0.21</c:v>
                </c:pt>
                <c:pt idx="1">
                  <c:v>0.31</c:v>
                </c:pt>
                <c:pt idx="3" formatCode="General">
                  <c:v>1.2</c:v>
                </c:pt>
              </c:numCache>
            </c:numRef>
          </c:val>
          <c:extLst>
            <c:ext xmlns:c16="http://schemas.microsoft.com/office/drawing/2014/chart" uri="{C3380CC4-5D6E-409C-BE32-E72D297353CC}">
              <c16:uniqueId val="{00000000-BB9D-4310-A140-CD735B6C160B}"/>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legendEntry>
        <c:idx val="3"/>
        <c:delete val="1"/>
      </c:legendEntry>
      <c:layout>
        <c:manualLayout>
          <c:xMode val="edge"/>
          <c:yMode val="edge"/>
          <c:x val="0.71791025626739102"/>
          <c:y val="5.5590853909519858E-2"/>
          <c:w val="0.24855262488175087"/>
          <c:h val="0.41826596006130873"/>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Sheet1!$B$1</c:f>
              <c:strCache>
                <c:ptCount val="1"/>
                <c:pt idx="0">
                  <c:v>Enthaused by their work</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064" b="1" i="0" u="none" strike="noStrike" kern="1200" baseline="0">
                    <a:solidFill>
                      <a:schemeClr val="l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Sheet1!$A$2:$A$3</c:f>
              <c:strCache>
                <c:ptCount val="2"/>
                <c:pt idx="0">
                  <c:v>Europe (UE)</c:v>
                </c:pt>
                <c:pt idx="1">
                  <c:v>UK</c:v>
                </c:pt>
              </c:strCache>
            </c:strRef>
          </c:cat>
          <c:val>
            <c:numRef>
              <c:f>Sheet1!$B$2:$B$3</c:f>
              <c:numCache>
                <c:formatCode>0%</c:formatCode>
                <c:ptCount val="2"/>
                <c:pt idx="0">
                  <c:v>0.14000000000000001</c:v>
                </c:pt>
                <c:pt idx="1">
                  <c:v>0.09</c:v>
                </c:pt>
              </c:numCache>
            </c:numRef>
          </c:val>
          <c:extLst>
            <c:ext xmlns:c16="http://schemas.microsoft.com/office/drawing/2014/chart" uri="{C3380CC4-5D6E-409C-BE32-E72D297353CC}">
              <c16:uniqueId val="{00000000-B86F-43BC-97C2-EF8676338D3F}"/>
            </c:ext>
          </c:extLst>
        </c:ser>
        <c:dLbls>
          <c:showLegendKey val="0"/>
          <c:showVal val="1"/>
          <c:showCatName val="0"/>
          <c:showSerName val="0"/>
          <c:showPercent val="0"/>
          <c:showBubbleSize val="0"/>
        </c:dLbls>
        <c:gapWidth val="79"/>
        <c:shape val="box"/>
        <c:axId val="901523520"/>
        <c:axId val="901526848"/>
        <c:axId val="0"/>
      </c:bar3DChart>
      <c:catAx>
        <c:axId val="90152352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lumMod val="65000"/>
                    <a:lumOff val="35000"/>
                  </a:schemeClr>
                </a:solidFill>
                <a:latin typeface="+mn-lt"/>
                <a:ea typeface="+mn-ea"/>
                <a:cs typeface="+mn-cs"/>
              </a:defRPr>
            </a:pPr>
            <a:endParaRPr lang="en-US"/>
          </a:p>
        </c:txPr>
        <c:crossAx val="901526848"/>
        <c:crosses val="autoZero"/>
        <c:auto val="1"/>
        <c:lblAlgn val="ctr"/>
        <c:lblOffset val="100"/>
        <c:noMultiLvlLbl val="0"/>
      </c:catAx>
      <c:valAx>
        <c:axId val="901526848"/>
        <c:scaling>
          <c:orientation val="minMax"/>
        </c:scaling>
        <c:delete val="1"/>
        <c:axPos val="l"/>
        <c:numFmt formatCode="0%" sourceLinked="1"/>
        <c:majorTickMark val="none"/>
        <c:minorTickMark val="none"/>
        <c:tickLblPos val="nextTo"/>
        <c:crossAx val="901523520"/>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310">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064" b="1"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39609643-C495-4871-B3CE-D38FEE66C13E}" type="datetimeFigureOut">
              <a:rPr lang="en-GB" smtClean="0"/>
              <a:t>02/12/2022</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8D721C31-363E-4B0A-ACC4-72C7CFE1E0E8}"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724782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609643-C495-4871-B3CE-D38FEE66C13E}"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21C31-363E-4B0A-ACC4-72C7CFE1E0E8}" type="slidenum">
              <a:rPr lang="en-GB" smtClean="0"/>
              <a:t>‹#›</a:t>
            </a:fld>
            <a:endParaRPr lang="en-GB"/>
          </a:p>
        </p:txBody>
      </p:sp>
    </p:spTree>
    <p:extLst>
      <p:ext uri="{BB962C8B-B14F-4D97-AF65-F5344CB8AC3E}">
        <p14:creationId xmlns:p14="http://schemas.microsoft.com/office/powerpoint/2010/main" val="2074964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609643-C495-4871-B3CE-D38FEE66C13E}"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21C31-363E-4B0A-ACC4-72C7CFE1E0E8}"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9292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609643-C495-4871-B3CE-D38FEE66C13E}"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721C31-363E-4B0A-ACC4-72C7CFE1E0E8}" type="slidenum">
              <a:rPr lang="en-GB" smtClean="0"/>
              <a:t>‹#›</a:t>
            </a:fld>
            <a:endParaRPr lang="en-GB"/>
          </a:p>
        </p:txBody>
      </p:sp>
    </p:spTree>
    <p:extLst>
      <p:ext uri="{BB962C8B-B14F-4D97-AF65-F5344CB8AC3E}">
        <p14:creationId xmlns:p14="http://schemas.microsoft.com/office/powerpoint/2010/main" val="2590651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609643-C495-4871-B3CE-D38FEE66C13E}"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721C31-363E-4B0A-ACC4-72C7CFE1E0E8}" type="slidenum">
              <a:rPr lang="en-GB" smtClean="0"/>
              <a:t>‹#›</a:t>
            </a:fld>
            <a:endParaRPr lang="en-GB"/>
          </a:p>
        </p:txBody>
      </p:sp>
    </p:spTree>
    <p:extLst>
      <p:ext uri="{BB962C8B-B14F-4D97-AF65-F5344CB8AC3E}">
        <p14:creationId xmlns:p14="http://schemas.microsoft.com/office/powerpoint/2010/main" val="3002761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609643-C495-4871-B3CE-D38FEE66C13E}" type="datetimeFigureOut">
              <a:rPr lang="en-GB" smtClean="0"/>
              <a:t>02/12/2022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721C31-363E-4B0A-ACC4-72C7CFE1E0E8}" type="slidenum">
              <a:rPr lang="en-GB" smtClean="0"/>
              <a:t>‹#›</a:t>
            </a:fld>
            <a:endParaRPr lang="en-GB"/>
          </a:p>
        </p:txBody>
      </p:sp>
    </p:spTree>
    <p:extLst>
      <p:ext uri="{BB962C8B-B14F-4D97-AF65-F5344CB8AC3E}">
        <p14:creationId xmlns:p14="http://schemas.microsoft.com/office/powerpoint/2010/main" val="2154772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09643-C495-4871-B3CE-D38FEE66C13E}" type="datetimeFigureOut">
              <a:rPr lang="en-GB" smtClean="0"/>
              <a:t>02/12/2022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721C31-363E-4B0A-ACC4-72C7CFE1E0E8}" type="slidenum">
              <a:rPr lang="en-GB" smtClean="0"/>
              <a:t>‹#›</a:t>
            </a:fld>
            <a:endParaRPr lang="en-GB"/>
          </a:p>
        </p:txBody>
      </p:sp>
    </p:spTree>
    <p:extLst>
      <p:ext uri="{BB962C8B-B14F-4D97-AF65-F5344CB8AC3E}">
        <p14:creationId xmlns:p14="http://schemas.microsoft.com/office/powerpoint/2010/main" val="3894809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609643-C495-4871-B3CE-D38FEE66C13E}"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721C31-363E-4B0A-ACC4-72C7CFE1E0E8}" type="slidenum">
              <a:rPr lang="en-GB" smtClean="0"/>
              <a:t>‹#›</a:t>
            </a:fld>
            <a:endParaRPr lang="en-GB"/>
          </a:p>
        </p:txBody>
      </p:sp>
    </p:spTree>
    <p:extLst>
      <p:ext uri="{BB962C8B-B14F-4D97-AF65-F5344CB8AC3E}">
        <p14:creationId xmlns:p14="http://schemas.microsoft.com/office/powerpoint/2010/main" val="31795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609643-C495-4871-B3CE-D38FEE66C13E}"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721C31-363E-4B0A-ACC4-72C7CFE1E0E8}" type="slidenum">
              <a:rPr lang="en-GB" smtClean="0"/>
              <a:t>‹#›</a:t>
            </a:fld>
            <a:endParaRPr lang="en-GB"/>
          </a:p>
        </p:txBody>
      </p:sp>
    </p:spTree>
    <p:extLst>
      <p:ext uri="{BB962C8B-B14F-4D97-AF65-F5344CB8AC3E}">
        <p14:creationId xmlns:p14="http://schemas.microsoft.com/office/powerpoint/2010/main" val="1507612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609643-C495-4871-B3CE-D38FEE66C13E}"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21C31-363E-4B0A-ACC4-72C7CFE1E0E8}" type="slidenum">
              <a:rPr lang="en-GB" smtClean="0"/>
              <a:t>‹#›</a:t>
            </a:fld>
            <a:endParaRPr lang="en-GB"/>
          </a:p>
        </p:txBody>
      </p:sp>
    </p:spTree>
    <p:extLst>
      <p:ext uri="{BB962C8B-B14F-4D97-AF65-F5344CB8AC3E}">
        <p14:creationId xmlns:p14="http://schemas.microsoft.com/office/powerpoint/2010/main" val="4018639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609643-C495-4871-B3CE-D38FEE66C13E}"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21C31-363E-4B0A-ACC4-72C7CFE1E0E8}" type="slidenum">
              <a:rPr lang="en-GB" smtClean="0"/>
              <a:t>‹#›</a:t>
            </a:fld>
            <a:endParaRPr lang="en-GB"/>
          </a:p>
        </p:txBody>
      </p:sp>
    </p:spTree>
    <p:extLst>
      <p:ext uri="{BB962C8B-B14F-4D97-AF65-F5344CB8AC3E}">
        <p14:creationId xmlns:p14="http://schemas.microsoft.com/office/powerpoint/2010/main" val="2615926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39609643-C495-4871-B3CE-D38FEE66C13E}" type="datetimeFigureOut">
              <a:rPr lang="en-GB" smtClean="0"/>
              <a:t>02/12/2022</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8D721C31-363E-4B0A-ACC4-72C7CFE1E0E8}" type="slidenum">
              <a:rPr lang="en-GB" smtClean="0"/>
              <a:t>‹#›</a:t>
            </a:fld>
            <a:endParaRPr lang="en-GB"/>
          </a:p>
        </p:txBody>
      </p:sp>
    </p:spTree>
    <p:extLst>
      <p:ext uri="{BB962C8B-B14F-4D97-AF65-F5344CB8AC3E}">
        <p14:creationId xmlns:p14="http://schemas.microsoft.com/office/powerpoint/2010/main" val="24810963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article/retention/employee-engagement-is-now-more-personal-7077"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peoplematters.in/article/employee-engagement/structural-employee-engagement-for-smes-14974"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hdphoto" Target="../media/hdphoto1.wdp"/><Relationship Id="rId7" Type="http://schemas.openxmlformats.org/officeDocument/2006/relationships/hyperlink" Target="https://blogs.lse.ac.uk/usappblog/2014/11/06/those-states-that-have-recovered-the-revenue-lost-during-the-great-recession-have-done-so-due-to-factors-largely-beyond-their-control/" TargetMode="External"/><Relationship Id="rId2" Type="http://schemas.openxmlformats.org/officeDocument/2006/relationships/image" Target="../media/image3.png"/><Relationship Id="rId1" Type="http://schemas.openxmlformats.org/officeDocument/2006/relationships/slideLayout" Target="../slideLayouts/slideLayout6.xml"/><Relationship Id="rId6" Type="http://schemas.microsoft.com/office/2007/relationships/hdphoto" Target="../media/hdphoto2.wdp"/><Relationship Id="rId5" Type="http://schemas.openxmlformats.org/officeDocument/2006/relationships/image" Target="../media/image4.png"/><Relationship Id="rId10" Type="http://schemas.openxmlformats.org/officeDocument/2006/relationships/hyperlink" Target="http://www.duperrin.com/english/2018/03/21/hr-and-productivity-business/" TargetMode="External"/><Relationship Id="rId4" Type="http://schemas.openxmlformats.org/officeDocument/2006/relationships/hyperlink" Target="https://www.publicdomainpictures.net/view-image.php?image=296849&amp;picture=employees-sign" TargetMode="External"/><Relationship Id="rId9" Type="http://schemas.microsoft.com/office/2007/relationships/hdphoto" Target="../media/hdphoto3.wdp"/></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et.wikipedia.org/wiki/Hilton_Hotels_&amp;_Resorts" TargetMode="External"/><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20/11/the-biggest-benefits-of-employee-engagement/" TargetMode="External"/><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hyperlink" Target="https://www.personneltoday.com/hr/employee-engagement-levels-uk-gallup-repor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45CA5DC-36BC-A2AA-9221-E92EA019B5E0}"/>
              </a:ext>
            </a:extLst>
          </p:cNvPr>
          <p:cNvSpPr>
            <a:spLocks noGrp="1"/>
          </p:cNvSpPr>
          <p:nvPr>
            <p:ph type="ctrTitle"/>
          </p:nvPr>
        </p:nvSpPr>
        <p:spPr>
          <a:xfrm>
            <a:off x="6420464" y="539087"/>
            <a:ext cx="4534047" cy="1584895"/>
          </a:xfrm>
        </p:spPr>
        <p:txBody>
          <a:bodyPr vert="horz" lIns="91440" tIns="45720" rIns="91440" bIns="45720" rtlCol="0" anchor="b">
            <a:normAutofit/>
          </a:bodyPr>
          <a:lstStyle/>
          <a:p>
            <a:pPr>
              <a:lnSpc>
                <a:spcPct val="90000"/>
              </a:lnSpc>
            </a:pPr>
            <a:r>
              <a:rPr lang="en-US" sz="4400"/>
              <a:t>Employees </a:t>
            </a:r>
            <a:br>
              <a:rPr lang="en-US" sz="4400"/>
            </a:br>
            <a:r>
              <a:rPr lang="en-US" sz="4400"/>
              <a:t>engagement:</a:t>
            </a:r>
          </a:p>
        </p:txBody>
      </p:sp>
      <p:pic>
        <p:nvPicPr>
          <p:cNvPr id="5" name="Picture 4" descr="A hand holding a sign&#10;&#10;Description automatically generated with medium confidence">
            <a:extLst>
              <a:ext uri="{FF2B5EF4-FFF2-40B4-BE49-F238E27FC236}">
                <a16:creationId xmlns:a16="http://schemas.microsoft.com/office/drawing/2014/main" id="{BDDB2040-3F5F-B62E-9637-F2B15B5FDBD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118" r="21892"/>
          <a:stretch/>
        </p:blipFill>
        <p:spPr>
          <a:xfrm>
            <a:off x="20" y="10"/>
            <a:ext cx="6094799" cy="6857990"/>
          </a:xfrm>
          <a:prstGeom prst="rect">
            <a:avLst/>
          </a:prstGeom>
        </p:spPr>
      </p:pic>
      <p:sp>
        <p:nvSpPr>
          <p:cNvPr id="3" name="Subtitle 2">
            <a:extLst>
              <a:ext uri="{FF2B5EF4-FFF2-40B4-BE49-F238E27FC236}">
                <a16:creationId xmlns:a16="http://schemas.microsoft.com/office/drawing/2014/main" id="{A885B8FC-46F7-40DA-414D-92C5ED7B2766}"/>
              </a:ext>
            </a:extLst>
          </p:cNvPr>
          <p:cNvSpPr>
            <a:spLocks noGrp="1"/>
          </p:cNvSpPr>
          <p:nvPr>
            <p:ph type="subTitle" idx="1"/>
          </p:nvPr>
        </p:nvSpPr>
        <p:spPr>
          <a:xfrm>
            <a:off x="6447145" y="3897444"/>
            <a:ext cx="4534046" cy="2421469"/>
          </a:xfrm>
        </p:spPr>
        <p:txBody>
          <a:bodyPr vert="horz" lIns="91440" tIns="45720" rIns="91440" bIns="45720" rtlCol="0">
            <a:normAutofit/>
          </a:bodyPr>
          <a:lstStyle/>
          <a:p>
            <a:pPr indent="-182880" algn="r">
              <a:lnSpc>
                <a:spcPct val="100000"/>
              </a:lnSpc>
              <a:spcAft>
                <a:spcPts val="800"/>
              </a:spcAft>
            </a:pPr>
            <a:r>
              <a:rPr lang="en-US" sz="1900" dirty="0">
                <a:effectLst/>
                <a:latin typeface="Arial" panose="020B0604020202020204" pitchFamily="34" charset="0"/>
                <a:cs typeface="Arial" panose="020B0604020202020204" pitchFamily="34" charset="0"/>
              </a:rPr>
              <a:t>Hotel Placement</a:t>
            </a:r>
          </a:p>
          <a:p>
            <a:pPr indent="-182880" algn="r">
              <a:lnSpc>
                <a:spcPct val="100000"/>
              </a:lnSpc>
              <a:spcAft>
                <a:spcPts val="800"/>
              </a:spcAft>
            </a:pPr>
            <a:r>
              <a:rPr lang="en-US" sz="1900" dirty="0">
                <a:effectLst/>
                <a:latin typeface="Arial" panose="020B0604020202020204" pitchFamily="34" charset="0"/>
                <a:cs typeface="Arial" panose="020B0604020202020204" pitchFamily="34" charset="0"/>
              </a:rPr>
              <a:t>Operating Hotel Facilities BMIH4006</a:t>
            </a:r>
          </a:p>
          <a:p>
            <a:pPr indent="-182880" algn="r">
              <a:lnSpc>
                <a:spcPct val="100000"/>
              </a:lnSpc>
              <a:spcAft>
                <a:spcPts val="800"/>
              </a:spcAft>
            </a:pPr>
            <a:r>
              <a:rPr lang="en-US" sz="1900" dirty="0">
                <a:effectLst/>
                <a:latin typeface="Arial" panose="020B0604020202020204" pitchFamily="34" charset="0"/>
                <a:cs typeface="Arial" panose="020B0604020202020204" pitchFamily="34" charset="0"/>
              </a:rPr>
              <a:t>Teodor Catalin Belu (2116226)</a:t>
            </a:r>
          </a:p>
          <a:p>
            <a:pPr indent="-182880" algn="r">
              <a:lnSpc>
                <a:spcPct val="100000"/>
              </a:lnSpc>
              <a:spcAft>
                <a:spcPts val="800"/>
              </a:spcAft>
            </a:pPr>
            <a:r>
              <a:rPr lang="en-US" sz="1900" dirty="0">
                <a:latin typeface="Arial" panose="020B0604020202020204" pitchFamily="34" charset="0"/>
                <a:cs typeface="Arial" panose="020B0604020202020204" pitchFamily="34" charset="0"/>
              </a:rPr>
              <a:t>Tutor : Ffion Cumberpatch</a:t>
            </a:r>
            <a:endParaRPr lang="en-US" sz="1900" dirty="0">
              <a:effectLst/>
              <a:latin typeface="Arial" panose="020B0604020202020204" pitchFamily="34" charset="0"/>
              <a:cs typeface="Arial" panose="020B0604020202020204" pitchFamily="34" charset="0"/>
            </a:endParaRPr>
          </a:p>
          <a:p>
            <a:pPr indent="-182880" algn="r">
              <a:lnSpc>
                <a:spcPct val="100000"/>
              </a:lnSpc>
              <a:spcAft>
                <a:spcPts val="800"/>
              </a:spcAft>
            </a:pPr>
            <a:endParaRPr lang="en-US" sz="1900" dirty="0">
              <a:effectLst/>
              <a:latin typeface="Arial" panose="020B0604020202020204" pitchFamily="34" charset="0"/>
              <a:cs typeface="Arial" panose="020B0604020202020204" pitchFamily="34" charset="0"/>
            </a:endParaRPr>
          </a:p>
          <a:p>
            <a:pPr indent="-182880"/>
            <a:endParaRPr lang="en-US" dirty="0"/>
          </a:p>
        </p:txBody>
      </p:sp>
      <p:sp>
        <p:nvSpPr>
          <p:cNvPr id="6" name="TextBox 5">
            <a:extLst>
              <a:ext uri="{FF2B5EF4-FFF2-40B4-BE49-F238E27FC236}">
                <a16:creationId xmlns:a16="http://schemas.microsoft.com/office/drawing/2014/main" id="{342B43B1-94B5-2FBA-AE35-DFE10839C221}"/>
              </a:ext>
            </a:extLst>
          </p:cNvPr>
          <p:cNvSpPr txBox="1"/>
          <p:nvPr/>
        </p:nvSpPr>
        <p:spPr>
          <a:xfrm>
            <a:off x="3234742" y="6657945"/>
            <a:ext cx="28600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in/article/retention/employee-engagement-is-now-more-personal-707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905274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6F05DDE-5F2C-44F5-BACC-DED4737B1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CA3FC43A-F2E5-409E-8C82-7DC3B69EA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811"/>
            <a:ext cx="4059081"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EEBFF7B-A218-4767-9A82-7ADFE8C9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7232906"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B74DA-1A75-19B5-796F-346F37D2DCD5}"/>
              </a:ext>
            </a:extLst>
          </p:cNvPr>
          <p:cNvSpPr>
            <a:spLocks noGrp="1"/>
          </p:cNvSpPr>
          <p:nvPr>
            <p:ph type="title"/>
          </p:nvPr>
        </p:nvSpPr>
        <p:spPr>
          <a:xfrm>
            <a:off x="224852" y="494582"/>
            <a:ext cx="3656768" cy="872935"/>
          </a:xfrm>
        </p:spPr>
        <p:txBody>
          <a:bodyPr vert="horz" lIns="91440" tIns="45720" rIns="91440" bIns="45720" rtlCol="0" anchor="ctr">
            <a:normAutofit fontScale="90000"/>
          </a:bodyPr>
          <a:lstStyle/>
          <a:p>
            <a:pPr>
              <a:lnSpc>
                <a:spcPct val="85000"/>
              </a:lnSpc>
            </a:pPr>
            <a:r>
              <a:rPr lang="en-US" sz="4900" dirty="0">
                <a:solidFill>
                  <a:srgbClr val="FFFFFF"/>
                </a:solidFill>
              </a:rPr>
              <a:t>Introduction:</a:t>
            </a:r>
            <a:r>
              <a:rPr lang="en-US" sz="6000" dirty="0">
                <a:solidFill>
                  <a:srgbClr val="FFFFFF"/>
                </a:solidFill>
              </a:rPr>
              <a:t> </a:t>
            </a:r>
          </a:p>
        </p:txBody>
      </p:sp>
      <p:pic>
        <p:nvPicPr>
          <p:cNvPr id="9" name="Picture 8" descr="A picture containing toy, doll, clipart&#10;&#10;Description automatically generated">
            <a:extLst>
              <a:ext uri="{FF2B5EF4-FFF2-40B4-BE49-F238E27FC236}">
                <a16:creationId xmlns:a16="http://schemas.microsoft.com/office/drawing/2014/main" id="{0F8D80E5-A7F6-B4DD-E907-66273299656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156" r="13822" b="2162"/>
          <a:stretch/>
        </p:blipFill>
        <p:spPr>
          <a:xfrm>
            <a:off x="177454" y="2698831"/>
            <a:ext cx="3704166" cy="2791651"/>
          </a:xfrm>
          <a:prstGeom prst="rect">
            <a:avLst/>
          </a:prstGeom>
        </p:spPr>
      </p:pic>
      <p:sp>
        <p:nvSpPr>
          <p:cNvPr id="13" name="TextBox 12">
            <a:extLst>
              <a:ext uri="{FF2B5EF4-FFF2-40B4-BE49-F238E27FC236}">
                <a16:creationId xmlns:a16="http://schemas.microsoft.com/office/drawing/2014/main" id="{F625E7FE-3289-2679-B7B5-A2E8A5FF36FF}"/>
              </a:ext>
            </a:extLst>
          </p:cNvPr>
          <p:cNvSpPr txBox="1"/>
          <p:nvPr/>
        </p:nvSpPr>
        <p:spPr>
          <a:xfrm>
            <a:off x="4616970" y="1064302"/>
            <a:ext cx="6325850" cy="3970318"/>
          </a:xfrm>
          <a:prstGeom prst="rect">
            <a:avLst/>
          </a:prstGeom>
          <a:noFill/>
        </p:spPr>
        <p:txBody>
          <a:bodyPr wrap="square" rtlCol="0">
            <a:spAutoFit/>
          </a:bodyPr>
          <a:lstStyle/>
          <a:p>
            <a:pPr algn="just"/>
            <a:r>
              <a:rPr lang="en-GB" b="0" i="0" dirty="0">
                <a:solidFill>
                  <a:schemeClr val="bg1"/>
                </a:solidFill>
                <a:effectLst/>
                <a:latin typeface="Arial" panose="020B0604020202020204" pitchFamily="34" charset="0"/>
              </a:rPr>
              <a:t>	</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b="0" i="0" dirty="0">
                <a:solidFill>
                  <a:schemeClr val="bg1"/>
                </a:solidFill>
                <a:effectLst/>
                <a:latin typeface="Arial" panose="020B0604020202020204" pitchFamily="34" charset="0"/>
                <a:cs typeface="Arial" panose="020B0604020202020204" pitchFamily="34" charset="0"/>
              </a:rPr>
              <a:t>	Employee engagement is the </a:t>
            </a:r>
            <a:r>
              <a:rPr lang="en-GB" dirty="0">
                <a:solidFill>
                  <a:schemeClr val="bg1"/>
                </a:solidFill>
                <a:latin typeface="Arial" panose="020B0604020202020204" pitchFamily="34" charset="0"/>
                <a:cs typeface="Arial" panose="020B0604020202020204" pitchFamily="34" charset="0"/>
              </a:rPr>
              <a:t>emotional</a:t>
            </a:r>
            <a:r>
              <a:rPr lang="en-GB" b="0" i="0" dirty="0">
                <a:solidFill>
                  <a:schemeClr val="bg1"/>
                </a:solidFill>
                <a:effectLst/>
                <a:latin typeface="Arial" panose="020B0604020202020204" pitchFamily="34" charset="0"/>
                <a:cs typeface="Arial" panose="020B0604020202020204" pitchFamily="34" charset="0"/>
              </a:rPr>
              <a:t> connection </a:t>
            </a:r>
            <a:r>
              <a:rPr lang="en-GB" dirty="0">
                <a:solidFill>
                  <a:schemeClr val="bg1"/>
                </a:solidFill>
                <a:latin typeface="Arial" panose="020B0604020202020204" pitchFamily="34" charset="0"/>
                <a:cs typeface="Arial" panose="020B0604020202020204" pitchFamily="34" charset="0"/>
              </a:rPr>
              <a:t>employee</a:t>
            </a:r>
            <a:r>
              <a:rPr lang="en-GB" b="0" i="0" dirty="0">
                <a:solidFill>
                  <a:schemeClr val="bg1"/>
                </a:solidFill>
                <a:effectLst/>
                <a:latin typeface="Arial" panose="020B0604020202020204" pitchFamily="34" charset="0"/>
                <a:cs typeface="Arial" panose="020B0604020202020204" pitchFamily="34" charset="0"/>
              </a:rPr>
              <a:t> experience in their work place, that results in a willingness to expend discretionary effort at work. A company respect for its workforce is reflected by the company engaged employees ( Silverthorne, 2018). </a:t>
            </a:r>
            <a:r>
              <a:rPr lang="en-GB" dirty="0">
                <a:solidFill>
                  <a:schemeClr val="bg1"/>
                </a:solidFill>
                <a:latin typeface="Arial" panose="020B0604020202020204" pitchFamily="34" charset="0"/>
                <a:cs typeface="Arial" panose="020B0604020202020204" pitchFamily="34" charset="0"/>
              </a:rPr>
              <a:t>	</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 	The Institute of Employment Studies (IES) states that employees engagement is the</a:t>
            </a:r>
            <a:r>
              <a:rPr lang="en-GB" b="0" dirty="0">
                <a:solidFill>
                  <a:schemeClr val="bg1"/>
                </a:solidFill>
                <a:effectLst/>
                <a:latin typeface="Arial" panose="020B0604020202020204" pitchFamily="34" charset="0"/>
                <a:cs typeface="Arial" panose="020B0604020202020204" pitchFamily="34" charset="0"/>
              </a:rPr>
              <a:t> positive attitude held by the members of a company in the direction of the company</a:t>
            </a:r>
            <a:r>
              <a:rPr lang="en-GB" dirty="0">
                <a:solidFill>
                  <a:schemeClr val="bg1"/>
                </a:solidFill>
                <a:latin typeface="Arial" panose="020B0604020202020204" pitchFamily="34" charset="0"/>
                <a:cs typeface="Arial" panose="020B0604020202020204" pitchFamily="34" charset="0"/>
              </a:rPr>
              <a:t> </a:t>
            </a:r>
            <a:r>
              <a:rPr lang="en-GB" b="0" dirty="0">
                <a:solidFill>
                  <a:schemeClr val="bg1"/>
                </a:solidFill>
                <a:effectLst/>
                <a:latin typeface="Arial" panose="020B0604020202020204" pitchFamily="34" charset="0"/>
                <a:cs typeface="Arial" panose="020B0604020202020204" pitchFamily="34" charset="0"/>
              </a:rPr>
              <a:t>and its </a:t>
            </a:r>
            <a:r>
              <a:rPr lang="en-GB" dirty="0">
                <a:solidFill>
                  <a:schemeClr val="bg1"/>
                </a:solidFill>
                <a:latin typeface="Arial" panose="020B0604020202020204" pitchFamily="34" charset="0"/>
                <a:cs typeface="Arial" panose="020B0604020202020204" pitchFamily="34" charset="0"/>
              </a:rPr>
              <a:t>core </a:t>
            </a:r>
            <a:r>
              <a:rPr lang="en-GB" b="0" dirty="0">
                <a:solidFill>
                  <a:schemeClr val="bg1"/>
                </a:solidFill>
                <a:effectLst/>
                <a:latin typeface="Arial" panose="020B0604020202020204" pitchFamily="34" charset="0"/>
                <a:cs typeface="Arial" panose="020B0604020202020204" pitchFamily="34" charset="0"/>
              </a:rPr>
              <a:t>values. </a:t>
            </a:r>
            <a:r>
              <a:rPr lang="en-GB" dirty="0">
                <a:solidFill>
                  <a:schemeClr val="bg1"/>
                </a:solidFill>
                <a:latin typeface="Arial" panose="020B0604020202020204" pitchFamily="34" charset="0"/>
                <a:cs typeface="Arial" panose="020B0604020202020204" pitchFamily="34" charset="0"/>
              </a:rPr>
              <a:t>( Robinson et al, 2004).</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b="0" i="0" dirty="0">
                <a:solidFill>
                  <a:schemeClr val="bg1"/>
                </a:solidFill>
                <a:effectLst/>
                <a:latin typeface="Arial" panose="020B0604020202020204" pitchFamily="34" charset="0"/>
                <a:cs typeface="Arial" panose="020B0604020202020204" pitchFamily="34" charset="0"/>
              </a:rPr>
              <a:t>	</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6588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6F05DDE-5F2C-44F5-BACC-DED4737B1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CA3FC43A-F2E5-409E-8C82-7DC3B69EA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811"/>
            <a:ext cx="4059081"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EBFF7B-A218-4767-9A82-7ADFE8C9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7232906"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holding a green card&#10;&#10;Description automatically generated with medium confidence">
            <a:extLst>
              <a:ext uri="{FF2B5EF4-FFF2-40B4-BE49-F238E27FC236}">
                <a16:creationId xmlns:a16="http://schemas.microsoft.com/office/drawing/2014/main" id="{1C46761F-D988-EE7E-4998-6EECA88DEE3C}"/>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25850" b="91156" l="39545" r="93636">
                        <a14:foregroundMark x1="29545" y1="80272" x2="27727" y2="37415"/>
                        <a14:foregroundMark x1="27727" y1="37415" x2="33636" y2="50340"/>
                        <a14:foregroundMark x1="33636" y1="50340" x2="37727" y2="36054"/>
                        <a14:foregroundMark x1="37727" y1="36054" x2="39545" y2="55782"/>
                        <a14:foregroundMark x1="39545" y1="55782" x2="40000" y2="44898"/>
                        <a14:foregroundMark x1="66364" y1="44898" x2="78636" y2="34014"/>
                        <a14:foregroundMark x1="78636" y1="34014" x2="70455" y2="45578"/>
                        <a14:foregroundMark x1="70455" y1="45578" x2="83182" y2="42177"/>
                        <a14:foregroundMark x1="83182" y1="42177" x2="83636" y2="60544"/>
                        <a14:foregroundMark x1="83636" y1="60544" x2="64545" y2="72109"/>
                        <a14:foregroundMark x1="64545" y1="72109" x2="86818" y2="57823"/>
                        <a14:foregroundMark x1="86818" y1="57823" x2="65909" y2="66667"/>
                        <a14:foregroundMark x1="65909" y1="66667" x2="69091" y2="84354"/>
                        <a14:foregroundMark x1="69091" y1="84354" x2="56364" y2="80272"/>
                        <a14:foregroundMark x1="56364" y1="80272" x2="66364" y2="84354"/>
                        <a14:foregroundMark x1="66364" y1="84354" x2="82273" y2="81633"/>
                        <a14:foregroundMark x1="82273" y1="81633" x2="91818" y2="72109"/>
                        <a14:foregroundMark x1="91818" y1="72109" x2="73636" y2="80272"/>
                        <a14:foregroundMark x1="73636" y1="80272" x2="88182" y2="74830"/>
                        <a14:foregroundMark x1="88182" y1="74830" x2="86818" y2="56463"/>
                        <a14:foregroundMark x1="86818" y1="56463" x2="80909" y2="38776"/>
                        <a14:foregroundMark x1="80909" y1="38776" x2="68636" y2="40816"/>
                        <a14:foregroundMark x1="68636" y1="40816" x2="76364" y2="34694"/>
                        <a14:foregroundMark x1="70455" y1="29252" x2="84091" y2="31973"/>
                        <a14:backgroundMark x1="66078" y1="30969" x2="71242" y2="27556"/>
                        <a14:backgroundMark x1="45000" y1="44898" x2="64583" y2="31957"/>
                        <a14:backgroundMark x1="94761" y1="62603" x2="95000" y2="63265"/>
                        <a14:backgroundMark x1="91178" y1="52691" x2="94578" y2="62099"/>
                        <a14:backgroundMark x1="85339" y1="36537" x2="87295" y2="41949"/>
                        <a14:backgroundMark x1="83865" y1="32459" x2="84036" y2="32933"/>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l="45193" t="29147" r="3518" b="3755"/>
          <a:stretch/>
        </p:blipFill>
        <p:spPr>
          <a:xfrm>
            <a:off x="384838" y="632396"/>
            <a:ext cx="2383686" cy="2083634"/>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CB8B8C7C-CB73-6351-DDBF-268D065B5D72}"/>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866" b="89851" l="6567" r="96866">
                        <a14:foregroundMark x1="88507" y1="60000" x2="96866" y2="54627"/>
                        <a14:foregroundMark x1="8806" y1="7164" x2="10000" y2="30746"/>
                        <a14:foregroundMark x1="6567" y1="18507" x2="6567" y2="18507"/>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126307" y="2918455"/>
            <a:ext cx="3403600" cy="1701800"/>
          </a:xfrm>
          <a:prstGeom prst="rect">
            <a:avLst/>
          </a:prstGeom>
        </p:spPr>
      </p:pic>
      <p:pic>
        <p:nvPicPr>
          <p:cNvPr id="12" name="Picture 11" descr="Diagram&#10;&#10;Description automatically generated with low confidence">
            <a:extLst>
              <a:ext uri="{FF2B5EF4-FFF2-40B4-BE49-F238E27FC236}">
                <a16:creationId xmlns:a16="http://schemas.microsoft.com/office/drawing/2014/main" id="{8FE2E27E-88A4-D134-BECA-5C9F311249D5}"/>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5128" b="89949" l="10000" r="90000">
                        <a14:foregroundMark x1="29375" y1="31077" x2="29375" y2="31077"/>
                        <a14:foregroundMark x1="24115" y1="32821" x2="66563" y2="5949"/>
                        <a14:foregroundMark x1="66563" y1="5949" x2="74219" y2="33128"/>
                        <a14:foregroundMark x1="74219" y1="33128" x2="73698" y2="61744"/>
                        <a14:foregroundMark x1="73698" y1="61744" x2="62344" y2="88000"/>
                        <a14:foregroundMark x1="62344" y1="88000" x2="47969" y2="89949"/>
                        <a14:foregroundMark x1="47969" y1="89949" x2="35573" y2="75692"/>
                        <a14:foregroundMark x1="35573" y1="75692" x2="25885" y2="51795"/>
                        <a14:foregroundMark x1="25885" y1="51795" x2="28490" y2="32821"/>
                        <a14:foregroundMark x1="32031" y1="39692" x2="38177" y2="56103"/>
                        <a14:foregroundMark x1="38177" y1="56103" x2="40833" y2="52718"/>
                        <a14:foregroundMark x1="40833" y1="52718" x2="63073" y2="41128"/>
                        <a14:foregroundMark x1="63073" y1="41128" x2="66927" y2="73949"/>
                        <a14:foregroundMark x1="66927" y1="73949" x2="55156" y2="50462"/>
                        <a14:foregroundMark x1="55156" y1="50462" x2="41615" y2="61128"/>
                        <a14:foregroundMark x1="41615" y1="61128" x2="50938" y2="73436"/>
                        <a14:foregroundMark x1="36875" y1="37949" x2="59271" y2="25641"/>
                        <a14:foregroundMark x1="59271" y1="25641" x2="44948" y2="35692"/>
                        <a14:foregroundMark x1="44948" y1="35692" x2="66250" y2="22564"/>
                        <a14:foregroundMark x1="66250" y1="22564" x2="67656" y2="31897"/>
                        <a14:foregroundMark x1="37292" y1="28410" x2="69375" y2="45436"/>
                        <a14:foregroundMark x1="69375" y1="45436" x2="54896" y2="42872"/>
                        <a14:foregroundMark x1="54896" y1="42872" x2="72917" y2="40615"/>
                        <a14:foregroundMark x1="61927" y1="9436" x2="75990" y2="20615"/>
                        <a14:foregroundMark x1="66302" y1="5128" x2="69844" y2="10256"/>
                        <a14:foregroundMark x1="54010" y1="6769" x2="54010" y2="11179"/>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319524" y="0"/>
            <a:ext cx="4701119" cy="2387287"/>
          </a:xfrm>
          <a:prstGeom prst="rect">
            <a:avLst/>
          </a:prstGeom>
        </p:spPr>
      </p:pic>
      <p:sp>
        <p:nvSpPr>
          <p:cNvPr id="2" name="TextBox 1">
            <a:extLst>
              <a:ext uri="{FF2B5EF4-FFF2-40B4-BE49-F238E27FC236}">
                <a16:creationId xmlns:a16="http://schemas.microsoft.com/office/drawing/2014/main" id="{E6E0E4BD-B908-3F36-EEAD-818CC996A979}"/>
              </a:ext>
            </a:extLst>
          </p:cNvPr>
          <p:cNvSpPr txBox="1"/>
          <p:nvPr/>
        </p:nvSpPr>
        <p:spPr>
          <a:xfrm>
            <a:off x="2768524" y="194870"/>
            <a:ext cx="6330506" cy="2062103"/>
          </a:xfrm>
          <a:prstGeom prst="rect">
            <a:avLst/>
          </a:prstGeom>
          <a:noFill/>
        </p:spPr>
        <p:txBody>
          <a:bodyPr wrap="square" rtlCol="0">
            <a:spAutoFit/>
          </a:bodyPr>
          <a:lstStyle/>
          <a:p>
            <a:pPr algn="just"/>
            <a:r>
              <a:rPr lang="en-GB" sz="2000" b="1" dirty="0">
                <a:solidFill>
                  <a:schemeClr val="bg1"/>
                </a:solidFill>
                <a:latin typeface="Arial" panose="020B0604020202020204" pitchFamily="34" charset="0"/>
                <a:cs typeface="Arial" panose="020B0604020202020204" pitchFamily="34" charset="0"/>
              </a:rPr>
              <a:t>Less employee turnover</a:t>
            </a:r>
          </a:p>
          <a:p>
            <a:pPr algn="just"/>
            <a:endParaRPr lang="en-GB" dirty="0">
              <a:solidFill>
                <a:schemeClr val="bg1"/>
              </a:solidFill>
            </a:endParaRPr>
          </a:p>
          <a:p>
            <a:pPr algn="just"/>
            <a:r>
              <a:rPr lang="en-GB" dirty="0">
                <a:solidFill>
                  <a:schemeClr val="bg1"/>
                </a:solidFill>
                <a:latin typeface="Arial" panose="020B0604020202020204" pitchFamily="34" charset="0"/>
                <a:cs typeface="Arial" panose="020B0604020202020204" pitchFamily="34" charset="0"/>
              </a:rPr>
              <a:t>Employee turnover is defined as the voluntary or involuntary movement of people into and out of employment within organisation (Corey, 2018, p.5). High staff turnover is causing big costs because of the recruiting and training of the new work force.</a:t>
            </a:r>
          </a:p>
        </p:txBody>
      </p:sp>
      <p:sp>
        <p:nvSpPr>
          <p:cNvPr id="5" name="TextBox 4">
            <a:extLst>
              <a:ext uri="{FF2B5EF4-FFF2-40B4-BE49-F238E27FC236}">
                <a16:creationId xmlns:a16="http://schemas.microsoft.com/office/drawing/2014/main" id="{A2F867D4-17A5-B70C-5565-26FE88D31E36}"/>
              </a:ext>
            </a:extLst>
          </p:cNvPr>
          <p:cNvSpPr txBox="1"/>
          <p:nvPr/>
        </p:nvSpPr>
        <p:spPr>
          <a:xfrm>
            <a:off x="384837" y="2893099"/>
            <a:ext cx="4891701" cy="3508653"/>
          </a:xfrm>
          <a:prstGeom prst="rect">
            <a:avLst/>
          </a:prstGeom>
          <a:noFill/>
        </p:spPr>
        <p:txBody>
          <a:bodyPr wrap="square" rtlCol="0">
            <a:spAutoFit/>
          </a:bodyPr>
          <a:lstStyle/>
          <a:p>
            <a:endParaRPr lang="en-GB" sz="2000" b="1" dirty="0">
              <a:solidFill>
                <a:schemeClr val="bg1"/>
              </a:solidFill>
              <a:latin typeface="Arial" panose="020B0604020202020204" pitchFamily="34" charset="0"/>
              <a:cs typeface="Arial" panose="020B0604020202020204" pitchFamily="34" charset="0"/>
            </a:endParaRP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More revenue </a:t>
            </a:r>
          </a:p>
          <a:p>
            <a:endParaRPr lang="en-GB" dirty="0">
              <a:solidFill>
                <a:schemeClr val="bg1"/>
              </a:solidFill>
            </a:endParaRPr>
          </a:p>
          <a:p>
            <a:pPr algn="just"/>
            <a:r>
              <a:rPr lang="en-GB" dirty="0">
                <a:solidFill>
                  <a:schemeClr val="bg1"/>
                </a:solidFill>
                <a:latin typeface="Arial" panose="020B0604020202020204" pitchFamily="34" charset="0"/>
                <a:cs typeface="Arial" panose="020B0604020202020204" pitchFamily="34" charset="0"/>
              </a:rPr>
              <a:t>Higher engaged employees bring in 147% more profits to the company( Blake, 2022 ). The hotel industry is a people business not just the service business so when the employees feel comfortable in their jobs are more confident and they're better prepared to offer their best on the job and to the clients      ( Marriott and Brown, 1997, p. 35).</a:t>
            </a:r>
          </a:p>
        </p:txBody>
      </p:sp>
      <p:sp>
        <p:nvSpPr>
          <p:cNvPr id="7" name="TextBox 6">
            <a:extLst>
              <a:ext uri="{FF2B5EF4-FFF2-40B4-BE49-F238E27FC236}">
                <a16:creationId xmlns:a16="http://schemas.microsoft.com/office/drawing/2014/main" id="{06EFFFA7-D533-F29C-FE6D-9BE7F8A34A1A}"/>
              </a:ext>
            </a:extLst>
          </p:cNvPr>
          <p:cNvSpPr txBox="1"/>
          <p:nvPr/>
        </p:nvSpPr>
        <p:spPr>
          <a:xfrm>
            <a:off x="6250898" y="2716029"/>
            <a:ext cx="5041942" cy="2369880"/>
          </a:xfrm>
          <a:prstGeom prst="rect">
            <a:avLst/>
          </a:prstGeom>
          <a:noFill/>
        </p:spPr>
        <p:txBody>
          <a:bodyPr wrap="square" rtlCol="0">
            <a:spAutoFit/>
          </a:bodyPr>
          <a:lstStyle/>
          <a:p>
            <a:r>
              <a:rPr lang="en-GB" sz="2000" b="1" dirty="0">
                <a:solidFill>
                  <a:schemeClr val="bg1"/>
                </a:solidFill>
                <a:latin typeface="Arial" panose="020B0604020202020204" pitchFamily="34" charset="0"/>
                <a:cs typeface="Arial" panose="020B0604020202020204" pitchFamily="34" charset="0"/>
              </a:rPr>
              <a:t>Increase productivity</a:t>
            </a:r>
          </a:p>
          <a:p>
            <a:endParaRPr lang="en-GB" sz="2000" b="1"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Research sponsored by the CIPD confirmed that the influence of employee engagement on productivity happens in part because engaged employees are more involved and socially connected with their work, witch allow them to develop better solutions ( Bridger, 2018, p. 29).  </a:t>
            </a:r>
          </a:p>
        </p:txBody>
      </p:sp>
    </p:spTree>
    <p:extLst>
      <p:ext uri="{BB962C8B-B14F-4D97-AF65-F5344CB8AC3E}">
        <p14:creationId xmlns:p14="http://schemas.microsoft.com/office/powerpoint/2010/main" val="1210734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 logo, company name&#10;&#10;Description automatically generated">
            <a:extLst>
              <a:ext uri="{FF2B5EF4-FFF2-40B4-BE49-F238E27FC236}">
                <a16:creationId xmlns:a16="http://schemas.microsoft.com/office/drawing/2014/main" id="{119D3FCF-D7A0-04C0-5FF8-EFAF6764D0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641" y="2008682"/>
            <a:ext cx="5811031" cy="4352665"/>
          </a:xfrm>
          <a:prstGeom prst="rect">
            <a:avLst/>
          </a:prstGeom>
          <a:ln w="228600" cap="sq" cmpd="thickThin">
            <a:solidFill>
              <a:srgbClr val="000000"/>
            </a:solidFill>
            <a:prstDash val="solid"/>
            <a:miter lim="800000"/>
          </a:ln>
          <a:effectLst>
            <a:innerShdw blurRad="76200">
              <a:srgbClr val="000000"/>
            </a:innerShdw>
          </a:effectLst>
        </p:spPr>
      </p:pic>
      <p:sp>
        <p:nvSpPr>
          <p:cNvPr id="5" name="TextBox 4">
            <a:extLst>
              <a:ext uri="{FF2B5EF4-FFF2-40B4-BE49-F238E27FC236}">
                <a16:creationId xmlns:a16="http://schemas.microsoft.com/office/drawing/2014/main" id="{AFFE9E98-724E-8229-D720-A1EF6D1D5963}"/>
              </a:ext>
            </a:extLst>
          </p:cNvPr>
          <p:cNvSpPr txBox="1"/>
          <p:nvPr/>
        </p:nvSpPr>
        <p:spPr>
          <a:xfrm>
            <a:off x="614597" y="569626"/>
            <a:ext cx="6760564" cy="738664"/>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Zinger  Model of Employee Engagement</a:t>
            </a:r>
          </a:p>
          <a:p>
            <a:r>
              <a:rPr lang="en-GB" dirty="0">
                <a:latin typeface="Arial" panose="020B0604020202020204" pitchFamily="34" charset="0"/>
                <a:cs typeface="Arial" panose="020B0604020202020204" pitchFamily="34" charset="0"/>
              </a:rPr>
              <a:t>(Zinger, 2022)</a:t>
            </a:r>
          </a:p>
        </p:txBody>
      </p:sp>
      <p:sp>
        <p:nvSpPr>
          <p:cNvPr id="2" name="TextBox 1">
            <a:extLst>
              <a:ext uri="{FF2B5EF4-FFF2-40B4-BE49-F238E27FC236}">
                <a16:creationId xmlns:a16="http://schemas.microsoft.com/office/drawing/2014/main" id="{DEE3C37A-BFE3-DEF8-9933-993F84A4B6F7}"/>
              </a:ext>
            </a:extLst>
          </p:cNvPr>
          <p:cNvSpPr txBox="1"/>
          <p:nvPr/>
        </p:nvSpPr>
        <p:spPr>
          <a:xfrm>
            <a:off x="7210269" y="1199213"/>
            <a:ext cx="4661941" cy="4736681"/>
          </a:xfrm>
          <a:prstGeom prst="rect">
            <a:avLst/>
          </a:prstGeom>
          <a:noFill/>
        </p:spPr>
        <p:txBody>
          <a:bodyPr wrap="square" rtlCol="0">
            <a:spAutoFit/>
          </a:bodyPr>
          <a:lstStyle/>
          <a:p>
            <a:pPr marL="342900" lvl="0" indent="-342900">
              <a:lnSpc>
                <a:spcPct val="90000"/>
              </a:lnSpc>
              <a:spcAft>
                <a:spcPts val="600"/>
              </a:spcAft>
              <a:tabLst>
                <a:tab pos="457200" algn="l"/>
              </a:tabLst>
            </a:pPr>
            <a:r>
              <a:rPr lang="en-US" b="1"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 </a:t>
            </a:r>
          </a:p>
          <a:p>
            <a:pPr marL="342900" lvl="0" indent="-342900">
              <a:lnSpc>
                <a:spcPct val="90000"/>
              </a:lnSpc>
              <a:spcAft>
                <a:spcPts val="600"/>
              </a:spcAft>
              <a:tabLst>
                <a:tab pos="457200" algn="l"/>
              </a:tabLst>
            </a:pPr>
            <a:r>
              <a:rPr lang="en-US" b="1"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4</a:t>
            </a:r>
            <a:r>
              <a:rPr lang="en-US" b="1" baseline="30000"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th </a:t>
            </a:r>
            <a:r>
              <a:rPr lang="en-US" b="1"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 level </a:t>
            </a:r>
            <a:r>
              <a:rPr lang="en-US" sz="1800" b="1"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 - the necessities :</a:t>
            </a:r>
            <a:endParaRPr lang="en-GB" sz="1800" b="1" dirty="0">
              <a:solidFill>
                <a:schemeClr val="tx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spcAft>
                <a:spcPts val="800"/>
              </a:spcAft>
              <a:buFont typeface="Arial" panose="020B0604020202020204" pitchFamily="34" charset="0"/>
              <a:buChar char="•"/>
              <a:tabLst>
                <a:tab pos="457200" algn="l"/>
              </a:tabLst>
            </a:pPr>
            <a:r>
              <a:rPr lang="en-US" sz="1800"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Increase well-being</a:t>
            </a:r>
            <a:endParaRPr lang="en-GB" sz="1800" dirty="0">
              <a:solidFill>
                <a:schemeClr val="tx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spcAft>
                <a:spcPts val="800"/>
              </a:spcAft>
              <a:buFont typeface="Arial" panose="020B0604020202020204" pitchFamily="34" charset="0"/>
              <a:buChar char="•"/>
              <a:tabLst>
                <a:tab pos="457200" algn="l"/>
              </a:tabLst>
            </a:pPr>
            <a:r>
              <a:rPr lang="en-US"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Inspire</a:t>
            </a:r>
            <a:r>
              <a:rPr lang="en-US" sz="1800"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 energy</a:t>
            </a:r>
            <a:endParaRPr lang="en-GB" sz="1800" dirty="0">
              <a:solidFill>
                <a:schemeClr val="tx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spcAft>
                <a:spcPts val="800"/>
              </a:spcAft>
              <a:buFont typeface="Arial" panose="020B0604020202020204" pitchFamily="34" charset="0"/>
              <a:buChar char="•"/>
              <a:tabLst>
                <a:tab pos="457200" algn="l"/>
              </a:tabLst>
            </a:pPr>
            <a:r>
              <a:rPr lang="en-US" sz="1800"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Create meaning</a:t>
            </a:r>
            <a:endParaRPr lang="en-GB" sz="1800" dirty="0">
              <a:solidFill>
                <a:schemeClr val="tx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spcAft>
                <a:spcPts val="800"/>
              </a:spcAft>
              <a:buFont typeface="Arial" panose="020B0604020202020204" pitchFamily="34" charset="0"/>
              <a:buChar char="•"/>
              <a:tabLst>
                <a:tab pos="457200" algn="l"/>
              </a:tabLst>
            </a:pPr>
            <a:r>
              <a:rPr lang="en-US" sz="1800"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Leverage strengths</a:t>
            </a:r>
          </a:p>
          <a:p>
            <a:pPr marL="54610">
              <a:lnSpc>
                <a:spcPct val="90000"/>
              </a:lnSpc>
              <a:spcAft>
                <a:spcPts val="600"/>
              </a:spcAft>
            </a:pPr>
            <a:r>
              <a:rPr lang="en-US" b="1"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3</a:t>
            </a:r>
            <a:r>
              <a:rPr lang="en-US" b="1" baseline="30000"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rd</a:t>
            </a:r>
            <a:r>
              <a:rPr lang="en-US" b="1"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 </a:t>
            </a:r>
            <a:r>
              <a:rPr lang="en-US" sz="1800" b="1"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b="1"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level</a:t>
            </a:r>
            <a:r>
              <a:rPr lang="en-US" sz="1800" b="1"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1800" b="1" kern="1200" dirty="0">
                <a:solidFill>
                  <a:schemeClr val="tx1">
                    <a:lumMod val="75000"/>
                  </a:schemeClr>
                </a:solidFill>
                <a:effectLst/>
                <a:latin typeface="Arial" panose="020B0604020202020204" pitchFamily="34" charset="0"/>
                <a:ea typeface="Times New Roman" panose="02020603050405020304" pitchFamily="18" charset="0"/>
              </a:rPr>
              <a:t> – uniting the company</a:t>
            </a:r>
          </a:p>
          <a:p>
            <a:pPr marL="340360" indent="-285750">
              <a:lnSpc>
                <a:spcPct val="90000"/>
              </a:lnSpc>
              <a:spcAft>
                <a:spcPts val="600"/>
              </a:spcAft>
              <a:buFont typeface="Arial" panose="020B0604020202020204" pitchFamily="34" charset="0"/>
              <a:buChar char="•"/>
            </a:pPr>
            <a:r>
              <a:rPr lang="en-US" sz="1800" kern="1200" dirty="0">
                <a:solidFill>
                  <a:schemeClr val="tx1">
                    <a:lumMod val="75000"/>
                  </a:schemeClr>
                </a:solidFill>
                <a:effectLst/>
                <a:latin typeface="Arial" panose="020B0604020202020204" pitchFamily="34" charset="0"/>
                <a:ea typeface="Times New Roman" panose="02020603050405020304" pitchFamily="18" charset="0"/>
              </a:rPr>
              <a:t>Create relationships </a:t>
            </a:r>
          </a:p>
          <a:p>
            <a:pPr marL="340360" indent="-285750">
              <a:lnSpc>
                <a:spcPct val="90000"/>
              </a:lnSpc>
              <a:spcAft>
                <a:spcPts val="600"/>
              </a:spcAft>
              <a:buFont typeface="Arial" panose="020B0604020202020204" pitchFamily="34" charset="0"/>
              <a:buChar char="•"/>
            </a:pPr>
            <a:r>
              <a:rPr lang="en-US" sz="1800" kern="1200" dirty="0">
                <a:solidFill>
                  <a:schemeClr val="tx1">
                    <a:lumMod val="75000"/>
                  </a:schemeClr>
                </a:solidFill>
                <a:effectLst/>
                <a:latin typeface="Arial" panose="020B0604020202020204" pitchFamily="34" charset="0"/>
                <a:ea typeface="Times New Roman" panose="02020603050405020304" pitchFamily="18" charset="0"/>
              </a:rPr>
              <a:t>Maintain recognition </a:t>
            </a:r>
          </a:p>
          <a:p>
            <a:pPr marL="340360" indent="-285750">
              <a:lnSpc>
                <a:spcPct val="90000"/>
              </a:lnSpc>
              <a:spcAft>
                <a:spcPts val="600"/>
              </a:spcAft>
              <a:buFont typeface="Arial" panose="020B0604020202020204" pitchFamily="34" charset="0"/>
              <a:buChar char="•"/>
            </a:pPr>
            <a:r>
              <a:rPr lang="en-US" sz="1800" kern="1200" dirty="0">
                <a:solidFill>
                  <a:schemeClr val="tx1">
                    <a:lumMod val="75000"/>
                  </a:schemeClr>
                </a:solidFill>
                <a:effectLst/>
                <a:latin typeface="Arial" panose="020B0604020202020204" pitchFamily="34" charset="0"/>
                <a:ea typeface="Times New Roman" panose="02020603050405020304" pitchFamily="18" charset="0"/>
              </a:rPr>
              <a:t>Master moments </a:t>
            </a:r>
            <a:r>
              <a:rPr lang="en-US" sz="1800" b="1"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b="1" dirty="0">
              <a:solidFill>
                <a:schemeClr val="tx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54610">
              <a:lnSpc>
                <a:spcPct val="90000"/>
              </a:lnSpc>
              <a:spcAft>
                <a:spcPts val="600"/>
              </a:spcAft>
            </a:pPr>
            <a:r>
              <a:rPr lang="en-US" b="1"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Second level - </a:t>
            </a:r>
            <a:r>
              <a:rPr lang="en-US" sz="1800" b="1"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increasing performance</a:t>
            </a:r>
            <a:r>
              <a:rPr lang="en-US" b="1" dirty="0">
                <a:solidFill>
                  <a:schemeClr val="tx1">
                    <a:lumMod val="75000"/>
                  </a:schemeClr>
                </a:solidFill>
                <a:latin typeface="Arial" panose="020B0604020202020204" pitchFamily="34" charset="0"/>
                <a:ea typeface="Times New Roman" panose="02020603050405020304" pitchFamily="18" charset="0"/>
                <a:cs typeface="Times New Roman" panose="02020603050405020304" pitchFamily="18" charset="0"/>
              </a:rPr>
              <a:t>:</a:t>
            </a:r>
            <a:endParaRPr lang="en-GB" sz="1800" dirty="0">
              <a:solidFill>
                <a:schemeClr val="tx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spcAft>
                <a:spcPts val="800"/>
              </a:spcAft>
              <a:buFont typeface="Arial" panose="020B0604020202020204" pitchFamily="34" charset="0"/>
              <a:buChar char="•"/>
              <a:tabLst>
                <a:tab pos="457200" algn="l"/>
              </a:tabLst>
            </a:pPr>
            <a:r>
              <a:rPr lang="en-US" sz="1800"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Maximize performance</a:t>
            </a:r>
            <a:endParaRPr lang="en-GB" sz="1800" dirty="0">
              <a:solidFill>
                <a:schemeClr val="tx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spcAft>
                <a:spcPts val="800"/>
              </a:spcAft>
              <a:buFont typeface="Arial" panose="020B0604020202020204" pitchFamily="34" charset="0"/>
              <a:buChar char="•"/>
              <a:tabLst>
                <a:tab pos="457200" algn="l"/>
              </a:tabLst>
            </a:pPr>
            <a:r>
              <a:rPr lang="en-US" sz="1800" kern="1200" dirty="0">
                <a:solidFill>
                  <a:schemeClr val="tx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Mark progress</a:t>
            </a:r>
          </a:p>
          <a:p>
            <a:pPr lvl="0">
              <a:lnSpc>
                <a:spcPct val="90000"/>
              </a:lnSpc>
              <a:spcAft>
                <a:spcPts val="800"/>
              </a:spcAft>
              <a:tabLst>
                <a:tab pos="457200" algn="l"/>
              </a:tabLst>
            </a:pPr>
            <a:r>
              <a:rPr lang="en-GB" b="1" dirty="0">
                <a:solidFill>
                  <a:schemeClr val="tx1">
                    <a:lumMod val="75000"/>
                  </a:schemeClr>
                </a:solidFill>
                <a:latin typeface="Arial" panose="020B0604020202020204" pitchFamily="34" charset="0"/>
                <a:cs typeface="Arial" panose="020B0604020202020204" pitchFamily="34" charset="0"/>
              </a:rPr>
              <a:t>Top row – Achieving objectives</a:t>
            </a:r>
            <a:endParaRPr lang="en-GB" sz="1800" dirty="0">
              <a:solidFill>
                <a:schemeClr val="tx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90653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E71B-1B7B-F309-4ECC-5F0B1FE6D594}"/>
              </a:ext>
            </a:extLst>
          </p:cNvPr>
          <p:cNvSpPr>
            <a:spLocks noGrp="1"/>
          </p:cNvSpPr>
          <p:nvPr>
            <p:ph type="ctrTitle"/>
          </p:nvPr>
        </p:nvSpPr>
        <p:spPr>
          <a:xfrm>
            <a:off x="794479" y="209862"/>
            <a:ext cx="9885713" cy="809470"/>
          </a:xfrm>
        </p:spPr>
        <p:txBody>
          <a:bodyPr>
            <a:normAutofit/>
          </a:bodyPr>
          <a:lstStyle/>
          <a:p>
            <a:r>
              <a:rPr lang="en-GB" sz="2800" b="1" dirty="0">
                <a:latin typeface="Arial" panose="020B0604020202020204" pitchFamily="34" charset="0"/>
                <a:cs typeface="Arial" panose="020B0604020202020204" pitchFamily="34" charset="0"/>
              </a:rPr>
              <a:t>Employee engagement Statistics</a:t>
            </a:r>
            <a:br>
              <a:rPr lang="en-GB" sz="2800" b="1" dirty="0">
                <a:latin typeface="Arial" panose="020B0604020202020204" pitchFamily="34" charset="0"/>
                <a:cs typeface="Arial" panose="020B0604020202020204" pitchFamily="34" charset="0"/>
              </a:rPr>
            </a:br>
            <a:r>
              <a:rPr lang="en-GB" sz="2000" b="0" i="0" dirty="0">
                <a:solidFill>
                  <a:schemeClr val="tx1"/>
                </a:solidFill>
                <a:effectLst/>
                <a:latin typeface="Arial" panose="020B0604020202020204" pitchFamily="34" charset="0"/>
                <a:cs typeface="Arial" panose="020B0604020202020204" pitchFamily="34" charset="0"/>
              </a:rPr>
              <a:t>(Webber, 2022)</a:t>
            </a:r>
            <a:endParaRPr lang="en-GB" sz="2000" b="1" dirty="0">
              <a:latin typeface="Arial" panose="020B0604020202020204" pitchFamily="34" charset="0"/>
              <a:cs typeface="Arial" panose="020B0604020202020204" pitchFamily="34" charset="0"/>
            </a:endParaRPr>
          </a:p>
        </p:txBody>
      </p:sp>
      <p:graphicFrame>
        <p:nvGraphicFramePr>
          <p:cNvPr id="7" name="Chart 6">
            <a:extLst>
              <a:ext uri="{FF2B5EF4-FFF2-40B4-BE49-F238E27FC236}">
                <a16:creationId xmlns:a16="http://schemas.microsoft.com/office/drawing/2014/main" id="{FF7423FA-C9E6-81A0-0F47-646B17BFE510}"/>
              </a:ext>
            </a:extLst>
          </p:cNvPr>
          <p:cNvGraphicFramePr/>
          <p:nvPr>
            <p:extLst>
              <p:ext uri="{D42A27DB-BD31-4B8C-83A1-F6EECF244321}">
                <p14:modId xmlns:p14="http://schemas.microsoft.com/office/powerpoint/2010/main" val="2801531622"/>
              </p:ext>
            </p:extLst>
          </p:nvPr>
        </p:nvGraphicFramePr>
        <p:xfrm>
          <a:off x="794479" y="1723591"/>
          <a:ext cx="5301521" cy="443708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6" name="Chart 15">
            <a:extLst>
              <a:ext uri="{FF2B5EF4-FFF2-40B4-BE49-F238E27FC236}">
                <a16:creationId xmlns:a16="http://schemas.microsoft.com/office/drawing/2014/main" id="{DD36A406-708A-3FFD-A1D1-56025853FCB0}"/>
              </a:ext>
            </a:extLst>
          </p:cNvPr>
          <p:cNvGraphicFramePr/>
          <p:nvPr>
            <p:extLst>
              <p:ext uri="{D42A27DB-BD31-4B8C-83A1-F6EECF244321}">
                <p14:modId xmlns:p14="http://schemas.microsoft.com/office/powerpoint/2010/main" val="3621490287"/>
              </p:ext>
            </p:extLst>
          </p:nvPr>
        </p:nvGraphicFramePr>
        <p:xfrm>
          <a:off x="6655633" y="1019332"/>
          <a:ext cx="5126635" cy="514134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701677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 company name&#10;&#10;Description automatically generated">
            <a:extLst>
              <a:ext uri="{FF2B5EF4-FFF2-40B4-BE49-F238E27FC236}">
                <a16:creationId xmlns:a16="http://schemas.microsoft.com/office/drawing/2014/main" id="{23FC54B6-08DF-990D-FC67-F7F2CB5F116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49128" y="266232"/>
            <a:ext cx="2848208" cy="178743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FAF4BC3E-3C70-804F-53F2-9EF56712A1FC}"/>
              </a:ext>
            </a:extLst>
          </p:cNvPr>
          <p:cNvSpPr txBox="1"/>
          <p:nvPr/>
        </p:nvSpPr>
        <p:spPr>
          <a:xfrm>
            <a:off x="869431" y="311203"/>
            <a:ext cx="6250148" cy="2277547"/>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Hilton employee engagement strategy:</a:t>
            </a:r>
          </a:p>
          <a:p>
            <a:r>
              <a:rPr lang="en-GB" sz="1600" dirty="0"/>
              <a:t>( Hilton, 2020) </a:t>
            </a:r>
            <a:endParaRPr lang="en-GB" sz="16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pPr algn="ctr"/>
            <a:r>
              <a:rPr lang="en-GB" i="1" dirty="0"/>
              <a:t>'We believe that everyone is a leader and that’s why we’re committed to leadership development for all Team Members</a:t>
            </a:r>
            <a:r>
              <a:rPr lang="en-GB" dirty="0"/>
              <a:t>’.</a:t>
            </a:r>
          </a:p>
          <a:p>
            <a:endParaRPr lang="en-GB" sz="2400" b="1" dirty="0">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4C2E3ECB-73B0-C0AD-6222-C27FE9BA8022}"/>
              </a:ext>
            </a:extLst>
          </p:cNvPr>
          <p:cNvSpPr/>
          <p:nvPr/>
        </p:nvSpPr>
        <p:spPr>
          <a:xfrm>
            <a:off x="1116393" y="2911839"/>
            <a:ext cx="4137285" cy="10343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Thrive at Hilton</a:t>
            </a:r>
          </a:p>
        </p:txBody>
      </p:sp>
      <p:sp>
        <p:nvSpPr>
          <p:cNvPr id="9" name="Rectangle 8">
            <a:extLst>
              <a:ext uri="{FF2B5EF4-FFF2-40B4-BE49-F238E27FC236}">
                <a16:creationId xmlns:a16="http://schemas.microsoft.com/office/drawing/2014/main" id="{A48007D3-0614-6453-AB32-529125295A7C}"/>
              </a:ext>
            </a:extLst>
          </p:cNvPr>
          <p:cNvSpPr/>
          <p:nvPr/>
        </p:nvSpPr>
        <p:spPr>
          <a:xfrm>
            <a:off x="7644984" y="3072986"/>
            <a:ext cx="3128102" cy="873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Launched in 2017</a:t>
            </a:r>
          </a:p>
        </p:txBody>
      </p:sp>
      <p:sp>
        <p:nvSpPr>
          <p:cNvPr id="10" name="Rectangle 9">
            <a:extLst>
              <a:ext uri="{FF2B5EF4-FFF2-40B4-BE49-F238E27FC236}">
                <a16:creationId xmlns:a16="http://schemas.microsoft.com/office/drawing/2014/main" id="{CB8AF7DC-C97E-292A-2323-00C27AD70D33}"/>
              </a:ext>
            </a:extLst>
          </p:cNvPr>
          <p:cNvSpPr/>
          <p:nvPr/>
        </p:nvSpPr>
        <p:spPr>
          <a:xfrm>
            <a:off x="7644984" y="4879298"/>
            <a:ext cx="3128101" cy="17913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2030 GOALS</a:t>
            </a:r>
          </a:p>
          <a:p>
            <a:pPr algn="ctr"/>
            <a:r>
              <a:rPr lang="en-GB" dirty="0"/>
              <a:t>Train employees at the hotels managed by Hilton on vital environmental and social matters</a:t>
            </a:r>
          </a:p>
        </p:txBody>
      </p:sp>
      <p:sp>
        <p:nvSpPr>
          <p:cNvPr id="12" name="Arrow: Right 11">
            <a:extLst>
              <a:ext uri="{FF2B5EF4-FFF2-40B4-BE49-F238E27FC236}">
                <a16:creationId xmlns:a16="http://schemas.microsoft.com/office/drawing/2014/main" id="{F5D70E0A-EEA0-C9AF-E179-93D16A16FB09}"/>
              </a:ext>
            </a:extLst>
          </p:cNvPr>
          <p:cNvSpPr/>
          <p:nvPr/>
        </p:nvSpPr>
        <p:spPr>
          <a:xfrm>
            <a:off x="5846164" y="3312829"/>
            <a:ext cx="1378346" cy="3897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82EE65F7-4EA5-4654-3CCC-31BBD5CF1B6E}"/>
              </a:ext>
            </a:extLst>
          </p:cNvPr>
          <p:cNvSpPr/>
          <p:nvPr/>
        </p:nvSpPr>
        <p:spPr>
          <a:xfrm>
            <a:off x="8949128" y="4092315"/>
            <a:ext cx="479685" cy="65956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02CB8D05-EE72-A4A4-3395-467A1BAB1973}"/>
              </a:ext>
            </a:extLst>
          </p:cNvPr>
          <p:cNvSpPr/>
          <p:nvPr/>
        </p:nvSpPr>
        <p:spPr>
          <a:xfrm>
            <a:off x="737419" y="4092314"/>
            <a:ext cx="4763972" cy="224949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marL="285750" indent="-285750">
              <a:buFont typeface="Arial" panose="020B0604020202020204" pitchFamily="34" charset="0"/>
              <a:buChar char="•"/>
            </a:pPr>
            <a:r>
              <a:rPr lang="en-GB" dirty="0"/>
              <a:t>Bonuses and benefits</a:t>
            </a:r>
          </a:p>
          <a:p>
            <a:pPr marL="285750" indent="-285750">
              <a:buFont typeface="Arial" panose="020B0604020202020204" pitchFamily="34" charset="0"/>
              <a:buChar char="•"/>
            </a:pPr>
            <a:r>
              <a:rPr lang="en-GB" dirty="0"/>
              <a:t>Hilton University for team members</a:t>
            </a:r>
          </a:p>
          <a:p>
            <a:pPr marL="285750" indent="-285750">
              <a:buFont typeface="Arial" panose="020B0604020202020204" pitchFamily="34" charset="0"/>
              <a:buChar char="•"/>
            </a:pPr>
            <a:r>
              <a:rPr lang="en-GB" dirty="0"/>
              <a:t>Catch Me at My Best program</a:t>
            </a:r>
          </a:p>
        </p:txBody>
      </p:sp>
    </p:spTree>
    <p:extLst>
      <p:ext uri="{BB962C8B-B14F-4D97-AF65-F5344CB8AC3E}">
        <p14:creationId xmlns:p14="http://schemas.microsoft.com/office/powerpoint/2010/main" val="1477968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meeting&#10;&#10;Description automatically generated with medium confidence">
            <a:extLst>
              <a:ext uri="{FF2B5EF4-FFF2-40B4-BE49-F238E27FC236}">
                <a16:creationId xmlns:a16="http://schemas.microsoft.com/office/drawing/2014/main" id="{14A5698B-9919-46F8-79F2-7E53AC301C7A}"/>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1018" b="41435"/>
          <a:stretch/>
        </p:blipFill>
        <p:spPr>
          <a:xfrm>
            <a:off x="20" y="-2"/>
            <a:ext cx="12191980" cy="6858000"/>
          </a:xfrm>
          <a:prstGeom prst="rect">
            <a:avLst/>
          </a:prstGeom>
        </p:spPr>
      </p:pic>
      <p:sp>
        <p:nvSpPr>
          <p:cNvPr id="2" name="Title 1">
            <a:extLst>
              <a:ext uri="{FF2B5EF4-FFF2-40B4-BE49-F238E27FC236}">
                <a16:creationId xmlns:a16="http://schemas.microsoft.com/office/drawing/2014/main" id="{51E89A19-848A-ADBD-5CF6-B48AFB07C173}"/>
              </a:ext>
            </a:extLst>
          </p:cNvPr>
          <p:cNvSpPr>
            <a:spLocks noGrp="1"/>
          </p:cNvSpPr>
          <p:nvPr>
            <p:ph type="ctrTitle"/>
          </p:nvPr>
        </p:nvSpPr>
        <p:spPr>
          <a:xfrm>
            <a:off x="314794" y="758952"/>
            <a:ext cx="3252865" cy="590163"/>
          </a:xfrm>
        </p:spPr>
        <p:txBody>
          <a:bodyPr>
            <a:normAutofit/>
          </a:bodyPr>
          <a:lstStyle/>
          <a:p>
            <a:r>
              <a:rPr lang="en-GB" sz="3600" dirty="0">
                <a:latin typeface="Arial" panose="020B0604020202020204" pitchFamily="34" charset="0"/>
                <a:cs typeface="Arial" panose="020B0604020202020204" pitchFamily="34" charset="0"/>
              </a:rPr>
              <a:t>Conclusions:</a:t>
            </a:r>
          </a:p>
        </p:txBody>
      </p:sp>
      <p:sp>
        <p:nvSpPr>
          <p:cNvPr id="3" name="Subtitle 2">
            <a:extLst>
              <a:ext uri="{FF2B5EF4-FFF2-40B4-BE49-F238E27FC236}">
                <a16:creationId xmlns:a16="http://schemas.microsoft.com/office/drawing/2014/main" id="{489FB203-91A4-966B-592B-795BF8198E14}"/>
              </a:ext>
            </a:extLst>
          </p:cNvPr>
          <p:cNvSpPr>
            <a:spLocks noGrp="1"/>
          </p:cNvSpPr>
          <p:nvPr>
            <p:ph type="subTitle" idx="1"/>
          </p:nvPr>
        </p:nvSpPr>
        <p:spPr>
          <a:xfrm>
            <a:off x="554636" y="1573967"/>
            <a:ext cx="10568066" cy="4287187"/>
          </a:xfrm>
        </p:spPr>
        <p:txBody>
          <a:bodyPr>
            <a:normAutofit/>
          </a:bodyPr>
          <a:lstStyle/>
          <a:p>
            <a:pPr algn="just"/>
            <a:r>
              <a:rPr lang="en-GB" dirty="0">
                <a:solidFill>
                  <a:schemeClr val="tx1"/>
                </a:solidFill>
              </a:rPr>
              <a:t>	</a:t>
            </a:r>
            <a:r>
              <a:rPr lang="en-GB" sz="2000" dirty="0">
                <a:solidFill>
                  <a:schemeClr val="tx1"/>
                </a:solidFill>
                <a:latin typeface="Arial" panose="020B0604020202020204" pitchFamily="34" charset="0"/>
                <a:cs typeface="Arial" panose="020B0604020202020204" pitchFamily="34" charset="0"/>
              </a:rPr>
              <a:t>Is essential for all the hotels to build an environment and policies that increase the employees engagement because employees are the most important asset, are on the front lines, face-to-face with guests and even when they are not in direct contact with the clients, they are controlling the operation of the process by witch service is delivered (Kinni, 2011, p. 21). </a:t>
            </a:r>
          </a:p>
          <a:p>
            <a:pPr algn="just"/>
            <a:r>
              <a:rPr lang="en-GB" sz="2000" dirty="0">
                <a:solidFill>
                  <a:schemeClr val="tx1"/>
                </a:solidFill>
                <a:latin typeface="Arial" panose="020B0604020202020204" pitchFamily="34" charset="0"/>
                <a:cs typeface="Arial" panose="020B0604020202020204" pitchFamily="34" charset="0"/>
              </a:rPr>
              <a:t>	Is essential for the employees to feel motivated to give their best not just by financial rewords but also by the work environment. Years of economic and psychological research shown that employees engagement is influenced by numerous aspects such as organizations environment, organisational culture, individual characteristics and so on, and even if is impossible to offer simplistic prescription on how to increase employee engagement and motivation the companies have </a:t>
            </a:r>
            <a:r>
              <a:rPr lang="en-GB" sz="2000">
                <a:solidFill>
                  <a:schemeClr val="tx1"/>
                </a:solidFill>
                <a:latin typeface="Arial" panose="020B0604020202020204" pitchFamily="34" charset="0"/>
                <a:cs typeface="Arial" panose="020B0604020202020204" pitchFamily="34" charset="0"/>
              </a:rPr>
              <a:t>a big </a:t>
            </a:r>
            <a:r>
              <a:rPr lang="en-GB" sz="2000" dirty="0">
                <a:solidFill>
                  <a:schemeClr val="tx1"/>
                </a:solidFill>
                <a:latin typeface="Arial" panose="020B0604020202020204" pitchFamily="34" charset="0"/>
                <a:cs typeface="Arial" panose="020B0604020202020204" pitchFamily="34" charset="0"/>
              </a:rPr>
              <a:t>variety of tools to create and sustain an environment where employees want to go some extra miles (Sturman  at. al, 2011, p. 144).  </a:t>
            </a:r>
          </a:p>
        </p:txBody>
      </p:sp>
    </p:spTree>
    <p:extLst>
      <p:ext uri="{BB962C8B-B14F-4D97-AF65-F5344CB8AC3E}">
        <p14:creationId xmlns:p14="http://schemas.microsoft.com/office/powerpoint/2010/main" val="3180485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D5E0904-721C-4D68-9EB8-1C9752E32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5C7428A-A3FE-D373-3193-79D5B09B83CA}"/>
              </a:ext>
            </a:extLst>
          </p:cNvPr>
          <p:cNvSpPr>
            <a:spLocks noGrp="1"/>
          </p:cNvSpPr>
          <p:nvPr>
            <p:ph type="title"/>
          </p:nvPr>
        </p:nvSpPr>
        <p:spPr>
          <a:xfrm>
            <a:off x="457201" y="374755"/>
            <a:ext cx="3718564" cy="959370"/>
          </a:xfrm>
        </p:spPr>
        <p:txBody>
          <a:bodyPr vert="horz" lIns="91440" tIns="45720" rIns="91440" bIns="45720" rtlCol="0" anchor="b">
            <a:normAutofit/>
          </a:bodyPr>
          <a:lstStyle/>
          <a:p>
            <a:pPr>
              <a:lnSpc>
                <a:spcPct val="85000"/>
              </a:lnSpc>
            </a:pPr>
            <a:r>
              <a:rPr lang="en-US" sz="5400" dirty="0">
                <a:solidFill>
                  <a:schemeClr val="tx1">
                    <a:lumMod val="75000"/>
                    <a:lumOff val="25000"/>
                  </a:schemeClr>
                </a:solidFill>
                <a:latin typeface="Arial" panose="020B0604020202020204" pitchFamily="34" charset="0"/>
                <a:cs typeface="Arial" panose="020B0604020202020204" pitchFamily="34" charset="0"/>
              </a:rPr>
              <a:t>Reference: </a:t>
            </a:r>
          </a:p>
        </p:txBody>
      </p:sp>
      <p:pic>
        <p:nvPicPr>
          <p:cNvPr id="6" name="Graphic 5" descr="Books">
            <a:extLst>
              <a:ext uri="{FF2B5EF4-FFF2-40B4-BE49-F238E27FC236}">
                <a16:creationId xmlns:a16="http://schemas.microsoft.com/office/drawing/2014/main" id="{453D1485-B676-0B3E-FAA5-8F7BD2651C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6403150" y="2383437"/>
            <a:ext cx="4774368" cy="4774368"/>
          </a:xfrm>
          <a:prstGeom prst="rect">
            <a:avLst/>
          </a:prstGeom>
        </p:spPr>
      </p:pic>
      <p:sp>
        <p:nvSpPr>
          <p:cNvPr id="3" name="TextBox 2">
            <a:extLst>
              <a:ext uri="{FF2B5EF4-FFF2-40B4-BE49-F238E27FC236}">
                <a16:creationId xmlns:a16="http://schemas.microsoft.com/office/drawing/2014/main" id="{8F27986D-D69A-4A02-D583-E57343FB9479}"/>
              </a:ext>
            </a:extLst>
          </p:cNvPr>
          <p:cNvSpPr txBox="1"/>
          <p:nvPr/>
        </p:nvSpPr>
        <p:spPr>
          <a:xfrm>
            <a:off x="719528" y="1334125"/>
            <a:ext cx="10193311" cy="5509200"/>
          </a:xfrm>
          <a:prstGeom prst="rect">
            <a:avLst/>
          </a:prstGeom>
          <a:noFill/>
        </p:spPr>
        <p:txBody>
          <a:bodyPr wrap="square" rtlCol="0">
            <a:spAutoFit/>
          </a:bodyPr>
          <a:lstStyle/>
          <a:p>
            <a:pPr algn="just"/>
            <a:r>
              <a:rPr lang="en-GB" sz="1600" b="0" i="0" dirty="0">
                <a:solidFill>
                  <a:schemeClr val="tx1">
                    <a:lumMod val="75000"/>
                  </a:schemeClr>
                </a:solidFill>
                <a:effectLst/>
                <a:latin typeface="Arial" panose="020B0604020202020204" pitchFamily="34" charset="0"/>
                <a:cs typeface="Arial" panose="020B0604020202020204" pitchFamily="34" charset="0"/>
              </a:rPr>
              <a:t>Blake, L. </a:t>
            </a:r>
            <a:r>
              <a:rPr lang="en-GB" sz="1600" dirty="0">
                <a:solidFill>
                  <a:schemeClr val="tx1">
                    <a:lumMod val="75000"/>
                  </a:schemeClr>
                </a:solidFill>
                <a:latin typeface="Arial" panose="020B0604020202020204" pitchFamily="34" charset="0"/>
                <a:cs typeface="Arial" panose="020B0604020202020204" pitchFamily="34" charset="0"/>
              </a:rPr>
              <a:t>(2022) </a:t>
            </a:r>
            <a:r>
              <a:rPr lang="en-GB" sz="1600" i="1" dirty="0">
                <a:solidFill>
                  <a:schemeClr val="tx1">
                    <a:lumMod val="75000"/>
                  </a:schemeClr>
                </a:solidFill>
                <a:latin typeface="Arial" panose="020B0604020202020204" pitchFamily="34" charset="0"/>
                <a:cs typeface="Arial" panose="020B0604020202020204" pitchFamily="34" charset="0"/>
              </a:rPr>
              <a:t>Operating Hotel facilities – </a:t>
            </a:r>
            <a:r>
              <a:rPr lang="en-GB" sz="1600" dirty="0">
                <a:solidFill>
                  <a:schemeClr val="tx1">
                    <a:lumMod val="75000"/>
                  </a:schemeClr>
                </a:solidFill>
                <a:latin typeface="Arial" panose="020B0604020202020204" pitchFamily="34" charset="0"/>
                <a:cs typeface="Arial" panose="020B0604020202020204" pitchFamily="34" charset="0"/>
              </a:rPr>
              <a:t>week 8. University of Wales Trinity Saint David. </a:t>
            </a:r>
            <a:endParaRPr lang="en-GB" sz="1600" b="0" i="0" dirty="0">
              <a:solidFill>
                <a:schemeClr val="tx1">
                  <a:lumMod val="75000"/>
                </a:schemeClr>
              </a:solidFill>
              <a:effectLst/>
              <a:latin typeface="Arial" panose="020B0604020202020204" pitchFamily="34" charset="0"/>
              <a:cs typeface="Arial" panose="020B0604020202020204" pitchFamily="34" charset="0"/>
            </a:endParaRPr>
          </a:p>
          <a:p>
            <a:pPr algn="just"/>
            <a:endParaRPr lang="en-GB" sz="1600" dirty="0">
              <a:solidFill>
                <a:schemeClr val="tx1">
                  <a:lumMod val="75000"/>
                </a:schemeClr>
              </a:solidFill>
              <a:latin typeface="Arial" panose="020B0604020202020204" pitchFamily="34" charset="0"/>
              <a:cs typeface="Arial" panose="020B0604020202020204" pitchFamily="34" charset="0"/>
            </a:endParaRPr>
          </a:p>
          <a:p>
            <a:pPr algn="just"/>
            <a:r>
              <a:rPr lang="en-GB" sz="1600" b="0" i="0" dirty="0">
                <a:solidFill>
                  <a:schemeClr val="tx1">
                    <a:lumMod val="75000"/>
                  </a:schemeClr>
                </a:solidFill>
                <a:effectLst/>
                <a:latin typeface="Arial" panose="020B0604020202020204" pitchFamily="34" charset="0"/>
                <a:cs typeface="Arial" panose="020B0604020202020204" pitchFamily="34" charset="0"/>
              </a:rPr>
              <a:t>Bringer, E. (2018) </a:t>
            </a:r>
            <a:r>
              <a:rPr lang="en-GB" sz="1600" b="0" i="1" dirty="0">
                <a:solidFill>
                  <a:schemeClr val="tx1">
                    <a:lumMod val="75000"/>
                  </a:schemeClr>
                </a:solidFill>
                <a:effectLst/>
                <a:latin typeface="Arial" panose="020B0604020202020204" pitchFamily="34" charset="0"/>
                <a:cs typeface="Arial" panose="020B0604020202020204" pitchFamily="34" charset="0"/>
              </a:rPr>
              <a:t>Employee engagement: a practical introduction</a:t>
            </a:r>
            <a:r>
              <a:rPr lang="en-GB" sz="1600" b="0" i="0" dirty="0">
                <a:solidFill>
                  <a:schemeClr val="tx1">
                    <a:lumMod val="75000"/>
                  </a:schemeClr>
                </a:solidFill>
                <a:effectLst/>
                <a:latin typeface="Arial" panose="020B0604020202020204" pitchFamily="34" charset="0"/>
                <a:cs typeface="Arial" panose="020B0604020202020204" pitchFamily="34" charset="0"/>
              </a:rPr>
              <a:t>. Second edition. London: </a:t>
            </a:r>
            <a:r>
              <a:rPr lang="en-GB" sz="1600" b="0" i="0" dirty="0" err="1">
                <a:solidFill>
                  <a:schemeClr val="tx1">
                    <a:lumMod val="75000"/>
                  </a:schemeClr>
                </a:solidFill>
                <a:effectLst/>
                <a:latin typeface="Arial" panose="020B0604020202020204" pitchFamily="34" charset="0"/>
                <a:cs typeface="Arial" panose="020B0604020202020204" pitchFamily="34" charset="0"/>
              </a:rPr>
              <a:t>KoganPage</a:t>
            </a:r>
            <a:endParaRPr lang="en-GB" sz="1600" b="0" i="0" dirty="0">
              <a:solidFill>
                <a:schemeClr val="tx1">
                  <a:lumMod val="75000"/>
                </a:schemeClr>
              </a:solidFill>
              <a:effectLst/>
              <a:latin typeface="Arial" panose="020B0604020202020204" pitchFamily="34" charset="0"/>
              <a:cs typeface="Arial" panose="020B0604020202020204" pitchFamily="34" charset="0"/>
            </a:endParaRPr>
          </a:p>
          <a:p>
            <a:pPr algn="just"/>
            <a:endParaRPr lang="en-GB" sz="1600" dirty="0">
              <a:solidFill>
                <a:schemeClr val="tx1">
                  <a:lumMod val="75000"/>
                </a:schemeClr>
              </a:solidFill>
              <a:latin typeface="Arial" panose="020B0604020202020204" pitchFamily="34" charset="0"/>
              <a:cs typeface="Arial" panose="020B0604020202020204" pitchFamily="34" charset="0"/>
            </a:endParaRPr>
          </a:p>
          <a:p>
            <a:pPr algn="just"/>
            <a:r>
              <a:rPr lang="en-GB" sz="1600" b="0" i="0" dirty="0">
                <a:solidFill>
                  <a:schemeClr val="tx1">
                    <a:lumMod val="75000"/>
                  </a:schemeClr>
                </a:solidFill>
                <a:effectLst/>
                <a:latin typeface="Arial" panose="020B0604020202020204" pitchFamily="34" charset="0"/>
                <a:cs typeface="Arial" panose="020B0604020202020204" pitchFamily="34" charset="0"/>
              </a:rPr>
              <a:t>Corey, D. (2018) </a:t>
            </a:r>
            <a:r>
              <a:rPr lang="en-GB" sz="1600" b="0" i="1" dirty="0">
                <a:solidFill>
                  <a:schemeClr val="tx1">
                    <a:lumMod val="75000"/>
                  </a:schemeClr>
                </a:solidFill>
                <a:effectLst/>
                <a:latin typeface="Arial" panose="020B0604020202020204" pitchFamily="34" charset="0"/>
                <a:cs typeface="Arial" panose="020B0604020202020204" pitchFamily="34" charset="0"/>
              </a:rPr>
              <a:t>Staff Turnover in Hospitality Industry. HR – Human resource Management</a:t>
            </a:r>
            <a:r>
              <a:rPr lang="en-GB" sz="1600" b="0" i="0" dirty="0">
                <a:solidFill>
                  <a:schemeClr val="tx1">
                    <a:lumMod val="75000"/>
                  </a:schemeClr>
                </a:solidFill>
                <a:effectLst/>
                <a:latin typeface="Arial" panose="020B0604020202020204" pitchFamily="34" charset="0"/>
                <a:cs typeface="Arial" panose="020B0604020202020204" pitchFamily="34" charset="0"/>
              </a:rPr>
              <a:t>. Great Britain: Amazon.</a:t>
            </a:r>
          </a:p>
          <a:p>
            <a:pPr algn="just"/>
            <a:endParaRPr lang="en-GB" sz="1600" dirty="0">
              <a:solidFill>
                <a:schemeClr val="tx1">
                  <a:lumMod val="75000"/>
                </a:schemeClr>
              </a:solidFill>
              <a:latin typeface="Arial" panose="020B0604020202020204" pitchFamily="34" charset="0"/>
              <a:cs typeface="Arial" panose="020B0604020202020204" pitchFamily="34" charset="0"/>
            </a:endParaRPr>
          </a:p>
          <a:p>
            <a:pPr algn="just"/>
            <a:r>
              <a:rPr lang="en-GB" sz="1600" dirty="0">
                <a:solidFill>
                  <a:schemeClr val="tx1">
                    <a:lumMod val="75000"/>
                  </a:schemeClr>
                </a:solidFill>
                <a:latin typeface="Arial" panose="020B0604020202020204" pitchFamily="34" charset="0"/>
                <a:cs typeface="Arial" panose="020B0604020202020204" pitchFamily="34" charset="0"/>
              </a:rPr>
              <a:t>Hilton (2020) Team Member Engagement. Available at: https;//cr.hilton.com/</a:t>
            </a:r>
            <a:r>
              <a:rPr lang="en-GB" sz="1600" dirty="0" err="1">
                <a:solidFill>
                  <a:schemeClr val="tx1">
                    <a:lumMod val="75000"/>
                  </a:schemeClr>
                </a:solidFill>
                <a:latin typeface="Arial" panose="020B0604020202020204" pitchFamily="34" charset="0"/>
                <a:cs typeface="Arial" panose="020B0604020202020204" pitchFamily="34" charset="0"/>
              </a:rPr>
              <a:t>wp</a:t>
            </a:r>
            <a:r>
              <a:rPr lang="en-GB" sz="1600" dirty="0">
                <a:solidFill>
                  <a:schemeClr val="tx1">
                    <a:lumMod val="75000"/>
                  </a:schemeClr>
                </a:solidFill>
                <a:latin typeface="Arial" panose="020B0604020202020204" pitchFamily="34" charset="0"/>
                <a:cs typeface="Arial" panose="020B0604020202020204" pitchFamily="34" charset="0"/>
              </a:rPr>
              <a:t>-content/uploads/2020/04/Hilton-Team-Member-Engagement.pdf (  accessed: 01.12.2022)</a:t>
            </a:r>
          </a:p>
          <a:p>
            <a:pPr algn="just"/>
            <a:endParaRPr lang="en-GB" sz="1600" dirty="0">
              <a:solidFill>
                <a:schemeClr val="tx1">
                  <a:lumMod val="75000"/>
                </a:schemeClr>
              </a:solidFill>
              <a:latin typeface="Arial" panose="020B0604020202020204" pitchFamily="34" charset="0"/>
              <a:cs typeface="Arial" panose="020B0604020202020204" pitchFamily="34" charset="0"/>
            </a:endParaRPr>
          </a:p>
          <a:p>
            <a:pPr algn="just"/>
            <a:r>
              <a:rPr lang="en-GB" sz="1600" b="0" i="0" dirty="0">
                <a:effectLst/>
                <a:latin typeface="Arial" panose="020B0604020202020204" pitchFamily="34" charset="0"/>
                <a:cs typeface="Arial" panose="020B0604020202020204" pitchFamily="34" charset="0"/>
              </a:rPr>
              <a:t>Kinni, T.B. (2011) </a:t>
            </a:r>
            <a:r>
              <a:rPr lang="en-GB" sz="1600" b="0" i="1" dirty="0">
                <a:effectLst/>
                <a:latin typeface="Arial" panose="020B0604020202020204" pitchFamily="34" charset="0"/>
                <a:cs typeface="Arial" panose="020B0604020202020204" pitchFamily="34" charset="0"/>
              </a:rPr>
              <a:t>Be our guest : perfecting the art of customer service</a:t>
            </a:r>
            <a:r>
              <a:rPr lang="en-GB" sz="1600" b="0" i="0" dirty="0">
                <a:effectLst/>
                <a:latin typeface="Arial" panose="020B0604020202020204" pitchFamily="34" charset="0"/>
                <a:cs typeface="Arial" panose="020B0604020202020204" pitchFamily="34" charset="0"/>
              </a:rPr>
              <a:t>. Revised and updated edition. Los Angeles: Disney Editions.</a:t>
            </a:r>
            <a:endParaRPr lang="en-GB" sz="1600" dirty="0">
              <a:latin typeface="Arial" panose="020B0604020202020204" pitchFamily="34" charset="0"/>
              <a:cs typeface="Arial" panose="020B0604020202020204" pitchFamily="34" charset="0"/>
            </a:endParaRPr>
          </a:p>
          <a:p>
            <a:pPr algn="just"/>
            <a:endParaRPr lang="en-GB" sz="1600" dirty="0">
              <a:solidFill>
                <a:schemeClr val="tx1">
                  <a:lumMod val="75000"/>
                </a:schemeClr>
              </a:solidFill>
              <a:latin typeface="Arial" panose="020B0604020202020204" pitchFamily="34" charset="0"/>
              <a:cs typeface="Arial" panose="020B0604020202020204" pitchFamily="34" charset="0"/>
            </a:endParaRPr>
          </a:p>
          <a:p>
            <a:pPr algn="just"/>
            <a:r>
              <a:rPr lang="en-GB" sz="1600" b="0" i="0" dirty="0">
                <a:solidFill>
                  <a:schemeClr val="tx1">
                    <a:lumMod val="75000"/>
                  </a:schemeClr>
                </a:solidFill>
                <a:effectLst/>
                <a:latin typeface="Arial" panose="020B0604020202020204" pitchFamily="34" charset="0"/>
                <a:cs typeface="Arial" panose="020B0604020202020204" pitchFamily="34" charset="0"/>
              </a:rPr>
              <a:t>Marriott, J. and Brown, A. (1997) </a:t>
            </a:r>
            <a:r>
              <a:rPr lang="en-GB" sz="1600" b="0" i="1" dirty="0">
                <a:solidFill>
                  <a:schemeClr val="tx1">
                    <a:lumMod val="75000"/>
                  </a:schemeClr>
                </a:solidFill>
                <a:effectLst/>
                <a:latin typeface="Arial" panose="020B0604020202020204" pitchFamily="34" charset="0"/>
                <a:cs typeface="Arial" panose="020B0604020202020204" pitchFamily="34" charset="0"/>
              </a:rPr>
              <a:t>The spirit to serve. Marriott's Way</a:t>
            </a:r>
            <a:r>
              <a:rPr lang="en-GB" sz="1600" b="0" i="0" dirty="0">
                <a:solidFill>
                  <a:schemeClr val="tx1">
                    <a:lumMod val="75000"/>
                  </a:schemeClr>
                </a:solidFill>
                <a:effectLst/>
                <a:latin typeface="Arial" panose="020B0604020202020204" pitchFamily="34" charset="0"/>
                <a:cs typeface="Arial" panose="020B0604020202020204" pitchFamily="34" charset="0"/>
              </a:rPr>
              <a:t>. Snowball Publishing</a:t>
            </a:r>
          </a:p>
          <a:p>
            <a:pPr algn="just"/>
            <a:endParaRPr lang="en-GB" sz="1600" dirty="0">
              <a:solidFill>
                <a:srgbClr val="252728"/>
              </a:solidFill>
              <a:latin typeface="Arial" panose="020B0604020202020204" pitchFamily="34" charset="0"/>
              <a:cs typeface="Arial" panose="020B0604020202020204" pitchFamily="34" charset="0"/>
            </a:endParaRPr>
          </a:p>
          <a:p>
            <a:pPr algn="just"/>
            <a:r>
              <a:rPr lang="en-GB" sz="1600" b="0" i="0" dirty="0">
                <a:solidFill>
                  <a:srgbClr val="252728"/>
                </a:solidFill>
                <a:effectLst/>
                <a:latin typeface="Arial" panose="020B0604020202020204" pitchFamily="34" charset="0"/>
                <a:cs typeface="Arial" panose="020B0604020202020204" pitchFamily="34" charset="0"/>
              </a:rPr>
              <a:t>Robinson D, et. al. (2014) </a:t>
            </a:r>
            <a:r>
              <a:rPr lang="en-GB" sz="1600" b="0" i="1" dirty="0">
                <a:solidFill>
                  <a:srgbClr val="252728"/>
                </a:solidFill>
                <a:effectLst/>
                <a:latin typeface="Arial" panose="020B0604020202020204" pitchFamily="34" charset="0"/>
                <a:cs typeface="Arial" panose="020B0604020202020204" pitchFamily="34" charset="0"/>
              </a:rPr>
              <a:t>The drivers of employee engagement – Report 408</a:t>
            </a:r>
            <a:r>
              <a:rPr lang="en-GB" sz="1600" b="0" i="0" dirty="0">
                <a:solidFill>
                  <a:srgbClr val="252728"/>
                </a:solidFill>
                <a:effectLst/>
                <a:latin typeface="Arial" panose="020B0604020202020204" pitchFamily="34" charset="0"/>
                <a:cs typeface="Arial" panose="020B0604020202020204" pitchFamily="34" charset="0"/>
              </a:rPr>
              <a:t>. </a:t>
            </a:r>
            <a:r>
              <a:rPr lang="en-GB" sz="1600" dirty="0">
                <a:solidFill>
                  <a:srgbClr val="252728"/>
                </a:solidFill>
                <a:latin typeface="Arial" panose="020B0604020202020204" pitchFamily="34" charset="0"/>
                <a:cs typeface="Arial" panose="020B0604020202020204" pitchFamily="34" charset="0"/>
              </a:rPr>
              <a:t>Institute of employment studies. Available at: https://www.employment-studies.co.uk/report-summaries/report-summary-drivers-employee-engagement (accessed: 18.11.2022)</a:t>
            </a:r>
          </a:p>
          <a:p>
            <a:pPr algn="just"/>
            <a:endParaRPr lang="en-GB" sz="1600" dirty="0">
              <a:solidFill>
                <a:srgbClr val="252728"/>
              </a:solidFill>
              <a:latin typeface="Arial" panose="020B0604020202020204" pitchFamily="34" charset="0"/>
              <a:cs typeface="Arial" panose="020B0604020202020204" pitchFamily="34" charset="0"/>
            </a:endParaRPr>
          </a:p>
          <a:p>
            <a:pPr algn="just"/>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algn="just"/>
            <a:endParaRPr lang="en-GB" sz="1600" dirty="0">
              <a:solidFill>
                <a:schemeClr val="tx1">
                  <a:lumMod val="75000"/>
                </a:schemeClr>
              </a:solidFill>
              <a:latin typeface="Arial" panose="020B0604020202020204" pitchFamily="34" charset="0"/>
              <a:cs typeface="Arial" panose="020B0604020202020204" pitchFamily="34" charset="0"/>
            </a:endParaRPr>
          </a:p>
          <a:p>
            <a:pPr algn="just"/>
            <a:endParaRPr lang="en-GB" sz="1600" dirty="0">
              <a:solidFill>
                <a:schemeClr val="tx1">
                  <a:lumMod val="85000"/>
                  <a:lumOff val="1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9463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6F05DDE-5F2C-44F5-BACC-DED4737B1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FF488315-6DA1-32E8-5178-BA9B58E01417}"/>
              </a:ext>
            </a:extLst>
          </p:cNvPr>
          <p:cNvSpPr txBox="1"/>
          <p:nvPr/>
        </p:nvSpPr>
        <p:spPr>
          <a:xfrm>
            <a:off x="457200" y="269826"/>
            <a:ext cx="10830393" cy="4347117"/>
          </a:xfrm>
          <a:prstGeom prst="rect">
            <a:avLst/>
          </a:prstGeom>
        </p:spPr>
        <p:txBody>
          <a:bodyPr vert="horz" lIns="91440" tIns="45720" rIns="91440" bIns="45720" rtlCol="0" anchor="ctr">
            <a:normAutofit/>
          </a:bodyPr>
          <a:lstStyle/>
          <a:p>
            <a:pPr algn="ctr" defTabSz="914400">
              <a:lnSpc>
                <a:spcPct val="85000"/>
              </a:lnSpc>
              <a:spcBef>
                <a:spcPct val="0"/>
              </a:spcBef>
              <a:spcAft>
                <a:spcPts val="600"/>
              </a:spcAft>
            </a:pPr>
            <a:r>
              <a:rPr lang="en-US" sz="6000" spc="-50" dirty="0">
                <a:latin typeface="+mj-lt"/>
                <a:ea typeface="+mj-ea"/>
                <a:cs typeface="+mj-cs"/>
              </a:rPr>
              <a:t> </a:t>
            </a:r>
          </a:p>
        </p:txBody>
      </p:sp>
      <p:cxnSp>
        <p:nvCxnSpPr>
          <p:cNvPr id="9" name="Straight Connector 8">
            <a:extLst>
              <a:ext uri="{FF2B5EF4-FFF2-40B4-BE49-F238E27FC236}">
                <a16:creationId xmlns:a16="http://schemas.microsoft.com/office/drawing/2014/main" id="{D7E8ECA2-60A0-4D39-817D-F1E982ED7F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1500" y="5097592"/>
            <a:ext cx="596394"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1BC98EC-3567-943E-385F-BF1C95E0F1A0}"/>
              </a:ext>
            </a:extLst>
          </p:cNvPr>
          <p:cNvSpPr txBox="1"/>
          <p:nvPr/>
        </p:nvSpPr>
        <p:spPr>
          <a:xfrm>
            <a:off x="457200" y="269826"/>
            <a:ext cx="10830392" cy="3077766"/>
          </a:xfrm>
          <a:prstGeom prst="rect">
            <a:avLst/>
          </a:prstGeom>
          <a:noFill/>
        </p:spPr>
        <p:txBody>
          <a:bodyPr wrap="square">
            <a:spAutoFit/>
          </a:bodyPr>
          <a:lstStyle/>
          <a:p>
            <a:pPr algn="just"/>
            <a:r>
              <a:rPr lang="en-GB" sz="1600" dirty="0">
                <a:solidFill>
                  <a:srgbClr val="252728"/>
                </a:solidFill>
                <a:latin typeface="Arial" panose="020B0604020202020204" pitchFamily="34" charset="0"/>
                <a:cs typeface="Arial" panose="020B0604020202020204" pitchFamily="34" charset="0"/>
              </a:rPr>
              <a:t>Silverthorne, V. (2018) Employee engagement. TechTarget – July. </a:t>
            </a:r>
          </a:p>
          <a:p>
            <a:pPr algn="just"/>
            <a:r>
              <a:rPr lang="en-GB" sz="1600" dirty="0">
                <a:solidFill>
                  <a:schemeClr val="tx1">
                    <a:lumMod val="85000"/>
                    <a:lumOff val="15000"/>
                  </a:schemeClr>
                </a:solidFill>
                <a:latin typeface="Arial" panose="020B0604020202020204" pitchFamily="34" charset="0"/>
                <a:cs typeface="Arial" panose="020B0604020202020204" pitchFamily="34" charset="0"/>
              </a:rPr>
              <a:t>Available at: https://www.techtarget.com/searchhrsoftware/definition/employee-engagement </a:t>
            </a:r>
          </a:p>
          <a:p>
            <a:pPr algn="just"/>
            <a:r>
              <a:rPr lang="en-GB" sz="1600" dirty="0">
                <a:solidFill>
                  <a:schemeClr val="tx1">
                    <a:lumMod val="85000"/>
                    <a:lumOff val="15000"/>
                  </a:schemeClr>
                </a:solidFill>
                <a:latin typeface="Arial" panose="020B0604020202020204" pitchFamily="34" charset="0"/>
                <a:cs typeface="Arial" panose="020B0604020202020204" pitchFamily="34" charset="0"/>
              </a:rPr>
              <a:t>(accessed: 20.11.2022)</a:t>
            </a:r>
            <a:endParaRPr lang="en-GB" sz="16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S</a:t>
            </a:r>
            <a:r>
              <a:rPr lang="en-GB" sz="1600" b="0" i="0" dirty="0">
                <a:effectLst/>
                <a:latin typeface="Source Sans Pro" panose="020B0503030403020204" pitchFamily="34" charset="0"/>
              </a:rPr>
              <a:t>turman, M.C. </a:t>
            </a:r>
            <a:r>
              <a:rPr lang="en-GB" sz="1600" b="0" i="1" dirty="0">
                <a:effectLst/>
                <a:latin typeface="Source Sans Pro" panose="020B0503030403020204" pitchFamily="34" charset="0"/>
              </a:rPr>
              <a:t>et al.</a:t>
            </a:r>
            <a:r>
              <a:rPr lang="en-GB" sz="1600" b="0" i="0" dirty="0">
                <a:effectLst/>
                <a:latin typeface="Source Sans Pro" panose="020B0503030403020204" pitchFamily="34" charset="0"/>
              </a:rPr>
              <a:t> (2011) </a:t>
            </a:r>
            <a:r>
              <a:rPr lang="en-GB" sz="1600" b="0" i="1" dirty="0">
                <a:effectLst/>
                <a:latin typeface="Source Sans Pro" panose="020B0503030403020204" pitchFamily="34" charset="0"/>
              </a:rPr>
              <a:t>The Cornell School of Hotel Administration on hospitality : cutting edge thinking and practice</a:t>
            </a:r>
            <a:r>
              <a:rPr lang="en-GB" sz="1600" b="0" i="0" dirty="0">
                <a:effectLst/>
                <a:latin typeface="Source Sans Pro" panose="020B0503030403020204" pitchFamily="34" charset="0"/>
              </a:rPr>
              <a:t>. Hoboken, N.J: Wiley</a:t>
            </a:r>
            <a:endParaRPr lang="en-GB" sz="1600" dirty="0">
              <a:latin typeface="Arial" panose="020B0604020202020204" pitchFamily="34" charset="0"/>
              <a:cs typeface="Arial" panose="020B0604020202020204" pitchFamily="34" charset="0"/>
            </a:endParaRPr>
          </a:p>
          <a:p>
            <a:pPr algn="just"/>
            <a:endParaRPr lang="en-GB" sz="1600" dirty="0">
              <a:solidFill>
                <a:schemeClr val="tx1">
                  <a:lumMod val="75000"/>
                </a:schemeClr>
              </a:solidFill>
              <a:latin typeface="Arial" panose="020B0604020202020204" pitchFamily="34" charset="0"/>
              <a:cs typeface="Arial" panose="020B0604020202020204" pitchFamily="34" charset="0"/>
            </a:endParaRPr>
          </a:p>
          <a:p>
            <a:pPr algn="just"/>
            <a:r>
              <a:rPr lang="en-GB" sz="1600" dirty="0">
                <a:solidFill>
                  <a:schemeClr val="tx1">
                    <a:lumMod val="75000"/>
                  </a:schemeClr>
                </a:solidFill>
                <a:latin typeface="Arial" panose="020B0604020202020204" pitchFamily="34" charset="0"/>
                <a:cs typeface="Arial" panose="020B0604020202020204" pitchFamily="34" charset="0"/>
              </a:rPr>
              <a:t>Zinger, D. (2022) [blog] Zinger model. Available at: https://www. davidzinger.com/zinger-model/ (accessed:17.11.2022)</a:t>
            </a:r>
          </a:p>
          <a:p>
            <a:pPr algn="just"/>
            <a:endParaRPr lang="en-GB" sz="1600" dirty="0">
              <a:solidFill>
                <a:schemeClr val="tx1">
                  <a:lumMod val="75000"/>
                </a:schemeClr>
              </a:solidFill>
              <a:latin typeface="Arial" panose="020B0604020202020204" pitchFamily="34" charset="0"/>
              <a:cs typeface="Arial" panose="020B0604020202020204" pitchFamily="34" charset="0"/>
            </a:endParaRPr>
          </a:p>
          <a:p>
            <a:pPr algn="just"/>
            <a:r>
              <a:rPr lang="en-GB" sz="1600" dirty="0">
                <a:solidFill>
                  <a:schemeClr val="tx1">
                    <a:lumMod val="75000"/>
                  </a:schemeClr>
                </a:solidFill>
                <a:latin typeface="Arial" panose="020B0604020202020204" pitchFamily="34" charset="0"/>
                <a:cs typeface="Arial" panose="020B0604020202020204" pitchFamily="34" charset="0"/>
              </a:rPr>
              <a:t>Webber, A. (2022) </a:t>
            </a:r>
            <a:r>
              <a:rPr lang="en-GB" sz="1600" i="0" dirty="0">
                <a:effectLst/>
                <a:latin typeface="Arial" panose="020B0604020202020204" pitchFamily="34" charset="0"/>
                <a:cs typeface="Arial" panose="020B0604020202020204" pitchFamily="34" charset="0"/>
              </a:rPr>
              <a:t>UK among worst in Europe for employee engagement. Personnel today,14 June. Available at: </a:t>
            </a:r>
            <a:r>
              <a:rPr lang="en-GB" sz="1600" i="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https://www.personneltoday.com/hr/employee-engagement-levels-uk-gallup-report/</a:t>
            </a:r>
            <a:r>
              <a:rPr lang="en-GB" sz="1600" i="0" dirty="0">
                <a:effectLst/>
                <a:latin typeface="Arial" panose="020B0604020202020204" pitchFamily="34" charset="0"/>
                <a:cs typeface="Arial" panose="020B0604020202020204" pitchFamily="34" charset="0"/>
              </a:rPr>
              <a:t>:    ( accessed: 01.12.2022)</a:t>
            </a:r>
          </a:p>
          <a:p>
            <a:pPr algn="just"/>
            <a:endParaRPr lang="en-GB" sz="1800" dirty="0">
              <a:solidFill>
                <a:schemeClr val="tx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219189"/>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TM03457515[[fn=View]]</Template>
  <TotalTime>2752</TotalTime>
  <Words>942</Words>
  <Application>Microsoft Office PowerPoint</Application>
  <PresentationFormat>Widescreen</PresentationFormat>
  <Paragraphs>86</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Schoolbook</vt:lpstr>
      <vt:lpstr>Source Sans Pro</vt:lpstr>
      <vt:lpstr>Wingdings 2</vt:lpstr>
      <vt:lpstr>View</vt:lpstr>
      <vt:lpstr>Employees  engagement:</vt:lpstr>
      <vt:lpstr>Introduction: </vt:lpstr>
      <vt:lpstr>PowerPoint Presentation</vt:lpstr>
      <vt:lpstr>PowerPoint Presentation</vt:lpstr>
      <vt:lpstr>Employee engagement Statistics (Webber, 2022)</vt:lpstr>
      <vt:lpstr>PowerPoint Presentation</vt:lpstr>
      <vt:lpstr>Conclusions:</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Employees  engagement:</dc:title>
  <dc:creator>roxana belu</dc:creator>
  <cp:lastModifiedBy>roxana belu</cp:lastModifiedBy>
  <cp:revision>1</cp:revision>
  <dcterms:created xsi:type="dcterms:W3CDTF">2022-11-29T11:08:09Z</dcterms:created>
  <dcterms:modified xsi:type="dcterms:W3CDTF">2022-12-02T19:15:43Z</dcterms:modified>
</cp:coreProperties>
</file>