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7" r:id="rId2"/>
    <p:sldId id="258" r:id="rId3"/>
    <p:sldId id="267" r:id="rId4"/>
    <p:sldId id="265" r:id="rId5"/>
    <p:sldId id="266" r:id="rId6"/>
    <p:sldId id="268" r:id="rId7"/>
    <p:sldId id="263" r:id="rId8"/>
    <p:sldId id="269" r:id="rId9"/>
    <p:sldId id="264" r:id="rId10"/>
    <p:sldId id="260" r:id="rId11"/>
    <p:sldId id="261"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02" autoAdjust="0"/>
    <p:restoredTop sz="94660"/>
  </p:normalViewPr>
  <p:slideViewPr>
    <p:cSldViewPr snapToGrid="0">
      <p:cViewPr varScale="1">
        <p:scale>
          <a:sx n="67" d="100"/>
          <a:sy n="67" d="100"/>
        </p:scale>
        <p:origin x="68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370FCE0-EF0F-4585-9CF8-DA31C515AE2A}" type="datetimeFigureOut">
              <a:rPr lang="en-GB" smtClean="0"/>
              <a:t>16/12/2019</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C8FE02AA-CAE9-4466-9290-A9453B902FD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4666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70FCE0-EF0F-4585-9CF8-DA31C515AE2A}"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FE02AA-CAE9-4466-9290-A9453B902FD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223304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370FCE0-EF0F-4585-9CF8-DA31C515AE2A}"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FE02AA-CAE9-4466-9290-A9453B902FD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6896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370FCE0-EF0F-4585-9CF8-DA31C515AE2A}"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FE02AA-CAE9-4466-9290-A9453B902FD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42395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370FCE0-EF0F-4585-9CF8-DA31C515AE2A}" type="datetimeFigureOut">
              <a:rPr lang="en-GB" smtClean="0"/>
              <a:t>16/12/2019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8FE02AA-CAE9-4466-9290-A9453B902FD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44462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370FCE0-EF0F-4585-9CF8-DA31C515AE2A}" type="datetimeFigureOut">
              <a:rPr lang="en-GB" smtClean="0"/>
              <a:t>16/12/2019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8FE02AA-CAE9-4466-9290-A9453B902FD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33701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70FCE0-EF0F-4585-9CF8-DA31C515AE2A}" type="datetimeFigureOut">
              <a:rPr lang="en-GB" smtClean="0"/>
              <a:t>16/12/2019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8FE02AA-CAE9-4466-9290-A9453B902FD2}" type="slidenum">
              <a:rPr lang="en-GB" smtClean="0"/>
              <a:t>‹#›</a:t>
            </a:fld>
            <a:endParaRPr lang="en-GB"/>
          </a:p>
        </p:txBody>
      </p:sp>
    </p:spTree>
    <p:extLst>
      <p:ext uri="{BB962C8B-B14F-4D97-AF65-F5344CB8AC3E}">
        <p14:creationId xmlns:p14="http://schemas.microsoft.com/office/powerpoint/2010/main" val="1086006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370FCE0-EF0F-4585-9CF8-DA31C515AE2A}" type="datetimeFigureOut">
              <a:rPr lang="en-GB" smtClean="0"/>
              <a:t>16/12/2019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8FE02AA-CAE9-4466-9290-A9453B902FD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51672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0370FCE0-EF0F-4585-9CF8-DA31C515AE2A}" type="datetimeFigureOut">
              <a:rPr lang="en-GB" smtClean="0"/>
              <a:t>16/12/2019</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C8FE02AA-CAE9-4466-9290-A9453B902FD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936193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70FCE0-EF0F-4585-9CF8-DA31C515AE2A}"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FE02AA-CAE9-4466-9290-A9453B902FD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83835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70FCE0-EF0F-4585-9CF8-DA31C515AE2A}" type="datetimeFigureOut">
              <a:rPr lang="en-GB" smtClean="0"/>
              <a:t>16/12/2019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8FE02AA-CAE9-4466-9290-A9453B902FD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779076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0370FCE0-EF0F-4585-9CF8-DA31C515AE2A}" type="datetimeFigureOut">
              <a:rPr lang="en-GB" smtClean="0"/>
              <a:t>16/12/2019</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C8FE02AA-CAE9-4466-9290-A9453B902FD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11137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A6BED-EF12-4C2D-9C42-3C6BF8D33C49}"/>
              </a:ext>
            </a:extLst>
          </p:cNvPr>
          <p:cNvSpPr>
            <a:spLocks noGrp="1"/>
          </p:cNvSpPr>
          <p:nvPr>
            <p:ph type="title"/>
          </p:nvPr>
        </p:nvSpPr>
        <p:spPr>
          <a:xfrm>
            <a:off x="838200" y="479425"/>
            <a:ext cx="10515600" cy="1558925"/>
          </a:xfrm>
        </p:spPr>
        <p:txBody>
          <a:bodyPr>
            <a:normAutofit fontScale="90000"/>
          </a:bodyPr>
          <a:lstStyle/>
          <a:p>
            <a:pPr algn="ctr"/>
            <a:r>
              <a:rPr lang="en-GB" sz="13900" b="1" dirty="0">
                <a:latin typeface="Calibri Light" panose="020F0302020204030204" pitchFamily="34" charset="0"/>
                <a:cs typeface="Calibri Light" panose="020F0302020204030204" pitchFamily="34" charset="0"/>
              </a:rPr>
              <a:t>Joan</a:t>
            </a:r>
            <a:r>
              <a:rPr lang="en-GB" sz="11500" b="1" dirty="0">
                <a:latin typeface="Calibri Light" panose="020F0302020204030204" pitchFamily="34" charset="0"/>
                <a:cs typeface="Calibri Light" panose="020F0302020204030204" pitchFamily="34" charset="0"/>
              </a:rPr>
              <a:t> </a:t>
            </a:r>
            <a:r>
              <a:rPr lang="en-GB" sz="13900" b="1" dirty="0">
                <a:latin typeface="Calibri Light" panose="020F0302020204030204" pitchFamily="34" charset="0"/>
                <a:cs typeface="Calibri Light" panose="020F0302020204030204" pitchFamily="34" charset="0"/>
              </a:rPr>
              <a:t>of Arc</a:t>
            </a:r>
            <a:endParaRPr lang="en-GB" sz="11500" b="1" dirty="0">
              <a:latin typeface="Calibri Light" panose="020F0302020204030204" pitchFamily="34" charset="0"/>
              <a:cs typeface="Calibri Light" panose="020F0302020204030204" pitchFamily="34" charset="0"/>
            </a:endParaRPr>
          </a:p>
        </p:txBody>
      </p:sp>
      <p:pic>
        <p:nvPicPr>
          <p:cNvPr id="4" name="Picture 3">
            <a:extLst>
              <a:ext uri="{FF2B5EF4-FFF2-40B4-BE49-F238E27FC236}">
                <a16:creationId xmlns:a16="http://schemas.microsoft.com/office/drawing/2014/main" id="{DC84E504-0294-4427-8487-26ADEE409874}"/>
              </a:ext>
            </a:extLst>
          </p:cNvPr>
          <p:cNvPicPr>
            <a:picLocks noChangeAspect="1"/>
          </p:cNvPicPr>
          <p:nvPr/>
        </p:nvPicPr>
        <p:blipFill>
          <a:blip r:embed="rId2"/>
          <a:stretch>
            <a:fillRect/>
          </a:stretch>
        </p:blipFill>
        <p:spPr>
          <a:xfrm>
            <a:off x="838200" y="2429503"/>
            <a:ext cx="2274005" cy="3084843"/>
          </a:xfrm>
          <a:prstGeom prst="rect">
            <a:avLst/>
          </a:prstGeom>
        </p:spPr>
      </p:pic>
      <p:pic>
        <p:nvPicPr>
          <p:cNvPr id="5" name="Picture 4">
            <a:extLst>
              <a:ext uri="{FF2B5EF4-FFF2-40B4-BE49-F238E27FC236}">
                <a16:creationId xmlns:a16="http://schemas.microsoft.com/office/drawing/2014/main" id="{85438D33-DCAE-4F35-BDF9-A351FBF99ADA}"/>
              </a:ext>
            </a:extLst>
          </p:cNvPr>
          <p:cNvPicPr>
            <a:picLocks noChangeAspect="1"/>
          </p:cNvPicPr>
          <p:nvPr/>
        </p:nvPicPr>
        <p:blipFill>
          <a:blip r:embed="rId3"/>
          <a:stretch>
            <a:fillRect/>
          </a:stretch>
        </p:blipFill>
        <p:spPr>
          <a:xfrm>
            <a:off x="9317560" y="2429503"/>
            <a:ext cx="2036240" cy="3084843"/>
          </a:xfrm>
          <a:prstGeom prst="rect">
            <a:avLst/>
          </a:prstGeom>
        </p:spPr>
      </p:pic>
      <p:pic>
        <p:nvPicPr>
          <p:cNvPr id="6" name="Picture 5">
            <a:extLst>
              <a:ext uri="{FF2B5EF4-FFF2-40B4-BE49-F238E27FC236}">
                <a16:creationId xmlns:a16="http://schemas.microsoft.com/office/drawing/2014/main" id="{0DB8D41B-4B13-4316-946B-1594E70B7A9A}"/>
              </a:ext>
            </a:extLst>
          </p:cNvPr>
          <p:cNvPicPr>
            <a:picLocks noChangeAspect="1"/>
          </p:cNvPicPr>
          <p:nvPr/>
        </p:nvPicPr>
        <p:blipFill>
          <a:blip r:embed="rId4"/>
          <a:stretch>
            <a:fillRect/>
          </a:stretch>
        </p:blipFill>
        <p:spPr>
          <a:xfrm>
            <a:off x="3952875" y="2771774"/>
            <a:ext cx="4286250" cy="2400300"/>
          </a:xfrm>
          <a:prstGeom prst="rect">
            <a:avLst/>
          </a:prstGeom>
        </p:spPr>
      </p:pic>
      <p:sp>
        <p:nvSpPr>
          <p:cNvPr id="7" name="Rectangle 6">
            <a:extLst>
              <a:ext uri="{FF2B5EF4-FFF2-40B4-BE49-F238E27FC236}">
                <a16:creationId xmlns:a16="http://schemas.microsoft.com/office/drawing/2014/main" id="{05450757-7DF5-48C3-B800-1DD269346CD2}"/>
              </a:ext>
            </a:extLst>
          </p:cNvPr>
          <p:cNvSpPr/>
          <p:nvPr/>
        </p:nvSpPr>
        <p:spPr>
          <a:xfrm>
            <a:off x="9526420" y="5514346"/>
            <a:ext cx="1663982" cy="369332"/>
          </a:xfrm>
          <a:prstGeom prst="rect">
            <a:avLst/>
          </a:prstGeom>
        </p:spPr>
        <p:txBody>
          <a:bodyPr wrap="none">
            <a:spAutoFit/>
          </a:bodyPr>
          <a:lstStyle/>
          <a:p>
            <a:r>
              <a:rPr lang="en-GB" dirty="0">
                <a:latin typeface="Calibri Light" panose="020F0302020204030204" pitchFamily="34" charset="0"/>
                <a:cs typeface="Calibri Light" panose="020F0302020204030204" pitchFamily="34" charset="0"/>
              </a:rPr>
              <a:t>Painting, c.1485</a:t>
            </a:r>
          </a:p>
        </p:txBody>
      </p:sp>
    </p:spTree>
    <p:extLst>
      <p:ext uri="{BB962C8B-B14F-4D97-AF65-F5344CB8AC3E}">
        <p14:creationId xmlns:p14="http://schemas.microsoft.com/office/powerpoint/2010/main" val="22635489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B0CEE-EDB1-4A50-A36A-FBAB674F6169}"/>
              </a:ext>
            </a:extLst>
          </p:cNvPr>
          <p:cNvSpPr>
            <a:spLocks noGrp="1"/>
          </p:cNvSpPr>
          <p:nvPr>
            <p:ph type="title"/>
          </p:nvPr>
        </p:nvSpPr>
        <p:spPr>
          <a:xfrm>
            <a:off x="1451579" y="1430760"/>
            <a:ext cx="9603275" cy="624077"/>
          </a:xfrm>
        </p:spPr>
        <p:txBody>
          <a:bodyPr>
            <a:normAutofit/>
          </a:bodyPr>
          <a:lstStyle/>
          <a:p>
            <a:pPr algn="ctr"/>
            <a:r>
              <a:rPr lang="en-US" b="1" dirty="0">
                <a:latin typeface="Calibri Light" panose="020F0302020204030204" pitchFamily="34" charset="0"/>
                <a:cs typeface="Calibri Light" panose="020F0302020204030204" pitchFamily="34" charset="0"/>
              </a:rPr>
              <a:t>This presentation will contain:</a:t>
            </a:r>
            <a:endParaRPr lang="en-GB" b="1"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0F8823C0-B70F-4229-A492-8520836992BF}"/>
              </a:ext>
            </a:extLst>
          </p:cNvPr>
          <p:cNvSpPr>
            <a:spLocks noGrp="1"/>
          </p:cNvSpPr>
          <p:nvPr>
            <p:ph idx="1"/>
          </p:nvPr>
        </p:nvSpPr>
        <p:spPr/>
        <p:txBody>
          <a:bodyPr/>
          <a:lstStyle/>
          <a:p>
            <a:r>
              <a:rPr lang="en-US" dirty="0">
                <a:latin typeface="Calibri Light" panose="020F0302020204030204" pitchFamily="34" charset="0"/>
                <a:cs typeface="Calibri Light" panose="020F0302020204030204" pitchFamily="34" charset="0"/>
              </a:rPr>
              <a:t>Background information</a:t>
            </a:r>
          </a:p>
          <a:p>
            <a:r>
              <a:rPr lang="en-US" dirty="0">
                <a:latin typeface="Calibri Light" panose="020F0302020204030204" pitchFamily="34" charset="0"/>
                <a:cs typeface="Calibri Light" panose="020F0302020204030204" pitchFamily="34" charset="0"/>
              </a:rPr>
              <a:t>Reasons for Joan of Arc’s influence</a:t>
            </a:r>
          </a:p>
          <a:p>
            <a:r>
              <a:rPr lang="en-US" dirty="0">
                <a:latin typeface="Calibri Light" panose="020F0302020204030204" pitchFamily="34" charset="0"/>
                <a:cs typeface="Calibri Light" panose="020F0302020204030204" pitchFamily="34" charset="0"/>
              </a:rPr>
              <a:t>How did Joan of Arc change the history of war?</a:t>
            </a:r>
          </a:p>
          <a:p>
            <a:r>
              <a:rPr lang="en-US" dirty="0">
                <a:latin typeface="Calibri Light" panose="020F0302020204030204" pitchFamily="34" charset="0"/>
                <a:cs typeface="Calibri Light" panose="020F0302020204030204" pitchFamily="34" charset="0"/>
              </a:rPr>
              <a:t>Battle of Orleans</a:t>
            </a:r>
          </a:p>
          <a:p>
            <a:r>
              <a:rPr lang="en-US" dirty="0">
                <a:latin typeface="Calibri Light" panose="020F0302020204030204" pitchFamily="34" charset="0"/>
                <a:cs typeface="Calibri Light" panose="020F0302020204030204" pitchFamily="34" charset="0"/>
              </a:rPr>
              <a:t>What impact did Joan of Arc’s endeavors have on later military thinking and the art of war?</a:t>
            </a:r>
          </a:p>
          <a:p>
            <a:endParaRPr lang="en-US"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90339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9E82EC-5871-430A-BF86-73CC1CCFD48B}"/>
              </a:ext>
            </a:extLst>
          </p:cNvPr>
          <p:cNvSpPr>
            <a:spLocks noGrp="1"/>
          </p:cNvSpPr>
          <p:nvPr>
            <p:ph type="title"/>
          </p:nvPr>
        </p:nvSpPr>
        <p:spPr>
          <a:xfrm>
            <a:off x="1451579" y="1492778"/>
            <a:ext cx="9603275" cy="454010"/>
          </a:xfrm>
        </p:spPr>
        <p:txBody>
          <a:bodyPr>
            <a:normAutofit fontScale="90000"/>
          </a:bodyPr>
          <a:lstStyle/>
          <a:p>
            <a:pPr algn="ctr"/>
            <a:r>
              <a:rPr lang="en-GB" b="1" dirty="0">
                <a:latin typeface="Calibri Light" panose="020F0302020204030204" pitchFamily="34" charset="0"/>
                <a:cs typeface="Calibri Light" panose="020F0302020204030204" pitchFamily="34" charset="0"/>
              </a:rPr>
              <a:t>Background information</a:t>
            </a:r>
          </a:p>
        </p:txBody>
      </p:sp>
      <p:sp>
        <p:nvSpPr>
          <p:cNvPr id="3" name="Content Placeholder 2">
            <a:extLst>
              <a:ext uri="{FF2B5EF4-FFF2-40B4-BE49-F238E27FC236}">
                <a16:creationId xmlns:a16="http://schemas.microsoft.com/office/drawing/2014/main" id="{34E572EE-2B2E-4B7F-97BC-7721FB1E2D8E}"/>
              </a:ext>
            </a:extLst>
          </p:cNvPr>
          <p:cNvSpPr>
            <a:spLocks noGrp="1"/>
          </p:cNvSpPr>
          <p:nvPr>
            <p:ph idx="1"/>
          </p:nvPr>
        </p:nvSpPr>
        <p:spPr/>
        <p:txBody>
          <a:bodyPr>
            <a:normAutofit fontScale="92500" lnSpcReduction="20000"/>
          </a:bodyPr>
          <a:lstStyle/>
          <a:p>
            <a:r>
              <a:rPr lang="en-GB" dirty="0">
                <a:latin typeface="Calibri Light" panose="020F0302020204030204" pitchFamily="34" charset="0"/>
                <a:cs typeface="Calibri Light" panose="020F0302020204030204" pitchFamily="34" charset="0"/>
              </a:rPr>
              <a:t>Peasant girl from Domrémy</a:t>
            </a:r>
          </a:p>
          <a:p>
            <a:r>
              <a:rPr lang="en-GB" dirty="0">
                <a:latin typeface="Calibri Light" panose="020F0302020204030204" pitchFamily="34" charset="0"/>
                <a:cs typeface="Calibri Light" panose="020F0302020204030204" pitchFamily="34" charset="0"/>
              </a:rPr>
              <a:t>Her real name was Jehanne d’Arc</a:t>
            </a:r>
          </a:p>
          <a:p>
            <a:r>
              <a:rPr lang="en-GB" dirty="0">
                <a:latin typeface="Calibri Light" panose="020F0302020204030204" pitchFamily="34" charset="0"/>
                <a:cs typeface="Calibri Light" panose="020F0302020204030204" pitchFamily="34" charset="0"/>
              </a:rPr>
              <a:t>Joan of Arc was an English name given to her which was never used in her lifetime</a:t>
            </a:r>
          </a:p>
          <a:p>
            <a:r>
              <a:rPr lang="en-GB" dirty="0">
                <a:latin typeface="Calibri Light" panose="020F0302020204030204" pitchFamily="34" charset="0"/>
                <a:cs typeface="Calibri Light" panose="020F0302020204030204" pitchFamily="34" charset="0"/>
              </a:rPr>
              <a:t>Visited by Saint Michael, Saint Catherine and Saint Margaret</a:t>
            </a:r>
          </a:p>
          <a:p>
            <a:r>
              <a:rPr lang="en-GB" dirty="0">
                <a:latin typeface="Calibri Light" panose="020F0302020204030204" pitchFamily="34" charset="0"/>
                <a:cs typeface="Calibri Light" panose="020F0302020204030204" pitchFamily="34" charset="0"/>
              </a:rPr>
              <a:t>First vision of the Saints age 13</a:t>
            </a:r>
          </a:p>
          <a:p>
            <a:r>
              <a:rPr lang="en-GB" dirty="0">
                <a:latin typeface="Calibri Light" panose="020F0302020204030204" pitchFamily="34" charset="0"/>
                <a:cs typeface="Calibri Light" panose="020F0302020204030204" pitchFamily="34" charset="0"/>
              </a:rPr>
              <a:t>Fought in the Battle of Orleans age 17</a:t>
            </a:r>
          </a:p>
          <a:p>
            <a:r>
              <a:rPr lang="en-GB" dirty="0">
                <a:latin typeface="Calibri Light" panose="020F0302020204030204" pitchFamily="34" charset="0"/>
                <a:cs typeface="Calibri Light" panose="020F0302020204030204" pitchFamily="34" charset="0"/>
              </a:rPr>
              <a:t>Tried for sorcery and heresy in Rouen</a:t>
            </a:r>
          </a:p>
          <a:p>
            <a:r>
              <a:rPr lang="en-GB" dirty="0">
                <a:latin typeface="Calibri Light" panose="020F0302020204030204" pitchFamily="34" charset="0"/>
                <a:cs typeface="Calibri Light" panose="020F0302020204030204" pitchFamily="34" charset="0"/>
              </a:rPr>
              <a:t>Burned at the stake age 19</a:t>
            </a:r>
          </a:p>
          <a:p>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7960000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02B9B-EBED-4886-AF45-66150DFDD186}"/>
              </a:ext>
            </a:extLst>
          </p:cNvPr>
          <p:cNvSpPr>
            <a:spLocks noGrp="1"/>
          </p:cNvSpPr>
          <p:nvPr>
            <p:ph type="title"/>
          </p:nvPr>
        </p:nvSpPr>
        <p:spPr>
          <a:xfrm>
            <a:off x="1451579" y="1499809"/>
            <a:ext cx="9603275" cy="407648"/>
          </a:xfrm>
        </p:spPr>
        <p:txBody>
          <a:bodyPr>
            <a:normAutofit fontScale="90000"/>
          </a:bodyPr>
          <a:lstStyle/>
          <a:p>
            <a:pPr algn="ctr"/>
            <a:r>
              <a:rPr lang="en-GB" b="1" dirty="0">
                <a:latin typeface="Calibri Light" panose="020F0302020204030204" pitchFamily="34" charset="0"/>
                <a:cs typeface="Calibri Light" panose="020F0302020204030204" pitchFamily="34" charset="0"/>
              </a:rPr>
              <a:t>Reasons for Joan of arc’s influence</a:t>
            </a:r>
          </a:p>
        </p:txBody>
      </p:sp>
      <p:sp>
        <p:nvSpPr>
          <p:cNvPr id="3" name="Content Placeholder 2">
            <a:extLst>
              <a:ext uri="{FF2B5EF4-FFF2-40B4-BE49-F238E27FC236}">
                <a16:creationId xmlns:a16="http://schemas.microsoft.com/office/drawing/2014/main" id="{3C53395D-9C75-4FFF-A4EF-613B439B465D}"/>
              </a:ext>
            </a:extLst>
          </p:cNvPr>
          <p:cNvSpPr>
            <a:spLocks noGrp="1"/>
          </p:cNvSpPr>
          <p:nvPr>
            <p:ph idx="1"/>
          </p:nvPr>
        </p:nvSpPr>
        <p:spPr/>
        <p:txBody>
          <a:bodyPr/>
          <a:lstStyle/>
          <a:p>
            <a:pPr algn="just"/>
            <a:r>
              <a:rPr lang="en-US" dirty="0">
                <a:latin typeface="Calibri Light" panose="020F0302020204030204" pitchFamily="34" charset="0"/>
                <a:cs typeface="Calibri Light" panose="020F0302020204030204" pitchFamily="34" charset="0"/>
              </a:rPr>
              <a:t>‘For the French people, Joan of Arc embodied the archetype of a prophet or knight. Her behavior and influence on people were unexplainable from the rational point of view.’ (Richey, 2003) </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965011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446008-037C-4261-A0E2-914CC0D81369}"/>
              </a:ext>
            </a:extLst>
          </p:cNvPr>
          <p:cNvSpPr>
            <a:spLocks noGrp="1"/>
          </p:cNvSpPr>
          <p:nvPr>
            <p:ph idx="1"/>
          </p:nvPr>
        </p:nvSpPr>
        <p:spPr/>
        <p:txBody>
          <a:bodyPr/>
          <a:lstStyle/>
          <a:p>
            <a:pPr algn="just"/>
            <a:r>
              <a:rPr lang="en-US" dirty="0">
                <a:latin typeface="Calibri Light" panose="020F0302020204030204" pitchFamily="34" charset="0"/>
                <a:cs typeface="Calibri Light" panose="020F0302020204030204" pitchFamily="34" charset="0"/>
              </a:rPr>
              <a:t>‘The letter also exhibits Joan’s unusual, even unprecedented, sense of French national boundaries. Joan clearly has her sights on something bigger than victory at Orleans. In fact, her letter anticipates nothing less than the end of the war itself – as can be seen by her order that the English leave all France.’ (Fraioli, 2005)</a:t>
            </a:r>
          </a:p>
        </p:txBody>
      </p:sp>
    </p:spTree>
    <p:extLst>
      <p:ext uri="{BB962C8B-B14F-4D97-AF65-F5344CB8AC3E}">
        <p14:creationId xmlns:p14="http://schemas.microsoft.com/office/powerpoint/2010/main" val="403022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9AB4EE1-79D5-4FF3-BD22-A0F8F5299ABD}"/>
              </a:ext>
            </a:extLst>
          </p:cNvPr>
          <p:cNvSpPr>
            <a:spLocks noGrp="1"/>
          </p:cNvSpPr>
          <p:nvPr>
            <p:ph idx="1"/>
          </p:nvPr>
        </p:nvSpPr>
        <p:spPr/>
        <p:txBody>
          <a:bodyPr/>
          <a:lstStyle/>
          <a:p>
            <a:pPr algn="just"/>
            <a:r>
              <a:rPr lang="en-US" dirty="0">
                <a:latin typeface="Calibri Light" panose="020F0302020204030204" pitchFamily="34" charset="0"/>
                <a:cs typeface="Calibri Light" panose="020F0302020204030204" pitchFamily="34" charset="0"/>
              </a:rPr>
              <a:t>‘After years of one humiliating defeat after another, both the military and civil leadership of France were demoralized and discredited. When the Dauphin Charles granted Joan's urgent request to be equipped for war and placed at the head of his army, his decision must have been based in large part on the knowledge that every orthodox, every rational option had been tried and had failed. Only a regime in the final straits of desperation would pay any heed to an illiterate farm girl who claimed that the voice of God was instructing her to take charge of her country's army and lead it to victory.’ (Richey, 2000)</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2528829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DFAB1-EBBD-4FDF-9956-9D3EBEEDD047}"/>
              </a:ext>
            </a:extLst>
          </p:cNvPr>
          <p:cNvSpPr>
            <a:spLocks noGrp="1"/>
          </p:cNvSpPr>
          <p:nvPr>
            <p:ph type="title"/>
          </p:nvPr>
        </p:nvSpPr>
        <p:spPr>
          <a:xfrm>
            <a:off x="1451578" y="1467925"/>
            <a:ext cx="9603275" cy="449365"/>
          </a:xfrm>
        </p:spPr>
        <p:txBody>
          <a:bodyPr>
            <a:normAutofit fontScale="90000"/>
          </a:bodyPr>
          <a:lstStyle/>
          <a:p>
            <a:pPr algn="ctr"/>
            <a:r>
              <a:rPr lang="en-US" sz="3600" b="1" dirty="0">
                <a:latin typeface="Calibri Light" panose="020F0302020204030204" pitchFamily="34" charset="0"/>
                <a:cs typeface="Calibri Light" panose="020F0302020204030204" pitchFamily="34" charset="0"/>
              </a:rPr>
              <a:t>how did Joan of Arc change the history of war?</a:t>
            </a:r>
            <a:endParaRPr lang="en-GB" sz="3600" b="1"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2E41A9EC-9611-4CE1-B875-93BA997795AC}"/>
              </a:ext>
            </a:extLst>
          </p:cNvPr>
          <p:cNvSpPr>
            <a:spLocks noGrp="1"/>
          </p:cNvSpPr>
          <p:nvPr>
            <p:ph idx="1"/>
          </p:nvPr>
        </p:nvSpPr>
        <p:spPr/>
        <p:txBody>
          <a:bodyPr/>
          <a:lstStyle/>
          <a:p>
            <a:r>
              <a:rPr lang="en-GB" dirty="0">
                <a:latin typeface="Calibri Light" panose="020F0302020204030204" pitchFamily="34" charset="0"/>
                <a:cs typeface="Calibri Light" panose="020F0302020204030204" pitchFamily="34" charset="0"/>
              </a:rPr>
              <a:t>Battle of Orleans</a:t>
            </a:r>
          </a:p>
          <a:p>
            <a:r>
              <a:rPr lang="en-GB" dirty="0">
                <a:latin typeface="Calibri Light" panose="020F0302020204030204" pitchFamily="34" charset="0"/>
                <a:cs typeface="Calibri Light" panose="020F0302020204030204" pitchFamily="34" charset="0"/>
              </a:rPr>
              <a:t>Christianity in localised warfare</a:t>
            </a:r>
          </a:p>
          <a:p>
            <a:r>
              <a:rPr lang="en-GB" dirty="0">
                <a:latin typeface="Calibri Light" panose="020F0302020204030204" pitchFamily="34" charset="0"/>
                <a:cs typeface="Calibri Light" panose="020F0302020204030204" pitchFamily="34" charset="0"/>
              </a:rPr>
              <a:t>Female military leader/influence </a:t>
            </a:r>
          </a:p>
          <a:p>
            <a:r>
              <a:rPr lang="en-GB" dirty="0">
                <a:latin typeface="Calibri Light" panose="020F0302020204030204" pitchFamily="34" charset="0"/>
                <a:cs typeface="Calibri Light" panose="020F0302020204030204" pitchFamily="34" charset="0"/>
              </a:rPr>
              <a:t>A young adult given control over a national army (French)</a:t>
            </a:r>
          </a:p>
        </p:txBody>
      </p:sp>
    </p:spTree>
    <p:extLst>
      <p:ext uri="{BB962C8B-B14F-4D97-AF65-F5344CB8AC3E}">
        <p14:creationId xmlns:p14="http://schemas.microsoft.com/office/powerpoint/2010/main" val="3136328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1BBFF-CD06-46C5-93D6-E6F48922F324}"/>
              </a:ext>
            </a:extLst>
          </p:cNvPr>
          <p:cNvSpPr>
            <a:spLocks noGrp="1"/>
          </p:cNvSpPr>
          <p:nvPr>
            <p:ph type="title"/>
          </p:nvPr>
        </p:nvSpPr>
        <p:spPr>
          <a:xfrm>
            <a:off x="1451578" y="1489979"/>
            <a:ext cx="9603275" cy="397816"/>
          </a:xfrm>
        </p:spPr>
        <p:txBody>
          <a:bodyPr>
            <a:normAutofit fontScale="90000"/>
          </a:bodyPr>
          <a:lstStyle/>
          <a:p>
            <a:pPr algn="ctr"/>
            <a:r>
              <a:rPr lang="en-GB" b="1" dirty="0">
                <a:latin typeface="Calibri Light" panose="020F0302020204030204" pitchFamily="34" charset="0"/>
                <a:cs typeface="Calibri Light" panose="020F0302020204030204" pitchFamily="34" charset="0"/>
              </a:rPr>
              <a:t>The battle of Orleans </a:t>
            </a:r>
          </a:p>
        </p:txBody>
      </p:sp>
      <p:sp>
        <p:nvSpPr>
          <p:cNvPr id="3" name="Content Placeholder 2">
            <a:extLst>
              <a:ext uri="{FF2B5EF4-FFF2-40B4-BE49-F238E27FC236}">
                <a16:creationId xmlns:a16="http://schemas.microsoft.com/office/drawing/2014/main" id="{7FEF2824-9D42-4AD5-94FA-89DFE1E2F90D}"/>
              </a:ext>
            </a:extLst>
          </p:cNvPr>
          <p:cNvSpPr>
            <a:spLocks noGrp="1"/>
          </p:cNvSpPr>
          <p:nvPr>
            <p:ph idx="1"/>
          </p:nvPr>
        </p:nvSpPr>
        <p:spPr/>
        <p:txBody>
          <a:bodyPr/>
          <a:lstStyle/>
          <a:p>
            <a:r>
              <a:rPr lang="en-GB" dirty="0">
                <a:latin typeface="Calibri Light" panose="020F0302020204030204" pitchFamily="34" charset="0"/>
                <a:cs typeface="Calibri Light" panose="020F0302020204030204" pitchFamily="34" charset="0"/>
              </a:rPr>
              <a:t>Female commander</a:t>
            </a:r>
          </a:p>
          <a:p>
            <a:r>
              <a:rPr lang="en-GB" dirty="0">
                <a:latin typeface="Calibri Light" panose="020F0302020204030204" pitchFamily="34" charset="0"/>
                <a:cs typeface="Calibri Light" panose="020F0302020204030204" pitchFamily="34" charset="0"/>
              </a:rPr>
              <a:t>Joan turned the war into a holy war</a:t>
            </a:r>
          </a:p>
          <a:p>
            <a:r>
              <a:rPr lang="en-GB" dirty="0">
                <a:latin typeface="Calibri Light" panose="020F0302020204030204" pitchFamily="34" charset="0"/>
                <a:cs typeface="Calibri Light" panose="020F0302020204030204" pitchFamily="34" charset="0"/>
              </a:rPr>
              <a:t>English seemingly winning until Joan joined the battle</a:t>
            </a:r>
          </a:p>
          <a:p>
            <a:r>
              <a:rPr lang="en-GB" dirty="0">
                <a:latin typeface="Calibri Light" panose="020F0302020204030204" pitchFamily="34" charset="0"/>
                <a:cs typeface="Calibri Light" panose="020F0302020204030204" pitchFamily="34" charset="0"/>
              </a:rPr>
              <a:t>Nine days for relief soldiers to turn the siege</a:t>
            </a:r>
          </a:p>
          <a:p>
            <a:r>
              <a:rPr lang="en-GB" dirty="0">
                <a:latin typeface="Calibri Light" panose="020F0302020204030204" pitchFamily="34" charset="0"/>
                <a:cs typeface="Calibri Light" panose="020F0302020204030204" pitchFamily="34" charset="0"/>
              </a:rPr>
              <a:t>Total losses  - 6,000</a:t>
            </a:r>
          </a:p>
        </p:txBody>
      </p:sp>
    </p:spTree>
    <p:extLst>
      <p:ext uri="{BB962C8B-B14F-4D97-AF65-F5344CB8AC3E}">
        <p14:creationId xmlns:p14="http://schemas.microsoft.com/office/powerpoint/2010/main" val="24245287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07A73-749F-4CAC-8BCF-FEA931DAD7DB}"/>
              </a:ext>
            </a:extLst>
          </p:cNvPr>
          <p:cNvSpPr>
            <a:spLocks noGrp="1"/>
          </p:cNvSpPr>
          <p:nvPr>
            <p:ph type="title"/>
          </p:nvPr>
        </p:nvSpPr>
        <p:spPr>
          <a:xfrm>
            <a:off x="1451579" y="1096226"/>
            <a:ext cx="9603275" cy="919506"/>
          </a:xfrm>
        </p:spPr>
        <p:txBody>
          <a:bodyPr>
            <a:normAutofit fontScale="90000"/>
          </a:bodyPr>
          <a:lstStyle/>
          <a:p>
            <a:pPr algn="ctr"/>
            <a:r>
              <a:rPr lang="en-US" b="1" dirty="0">
                <a:latin typeface="Calibri Light" panose="020F0302020204030204" pitchFamily="34" charset="0"/>
                <a:cs typeface="Calibri Light" panose="020F0302020204030204" pitchFamily="34" charset="0"/>
              </a:rPr>
              <a:t>what impact did Joan of arc’s </a:t>
            </a:r>
            <a:r>
              <a:rPr lang="en-US" b="1" dirty="0" err="1">
                <a:latin typeface="Calibri Light" panose="020F0302020204030204" pitchFamily="34" charset="0"/>
                <a:cs typeface="Calibri Light" panose="020F0302020204030204" pitchFamily="34" charset="0"/>
              </a:rPr>
              <a:t>endeavours</a:t>
            </a:r>
            <a:r>
              <a:rPr lang="en-US" b="1" dirty="0">
                <a:latin typeface="Calibri Light" panose="020F0302020204030204" pitchFamily="34" charset="0"/>
                <a:cs typeface="Calibri Light" panose="020F0302020204030204" pitchFamily="34" charset="0"/>
              </a:rPr>
              <a:t> have on later military thinking and the art of war?</a:t>
            </a:r>
            <a:endParaRPr lang="en-GB" b="1"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B22E942C-6220-4D76-BCB3-EF498324B6F0}"/>
              </a:ext>
            </a:extLst>
          </p:cNvPr>
          <p:cNvSpPr>
            <a:spLocks noGrp="1"/>
          </p:cNvSpPr>
          <p:nvPr>
            <p:ph idx="1"/>
          </p:nvPr>
        </p:nvSpPr>
        <p:spPr/>
        <p:txBody>
          <a:bodyPr/>
          <a:lstStyle/>
          <a:p>
            <a:r>
              <a:rPr lang="en-GB" dirty="0">
                <a:latin typeface="Calibri Light" panose="020F0302020204030204" pitchFamily="34" charset="0"/>
                <a:cs typeface="Calibri Light" panose="020F0302020204030204" pitchFamily="34" charset="0"/>
              </a:rPr>
              <a:t>The changing of the 100 year war into a Holy War</a:t>
            </a:r>
          </a:p>
          <a:p>
            <a:r>
              <a:rPr lang="en-GB" dirty="0">
                <a:latin typeface="Calibri Light" panose="020F0302020204030204" pitchFamily="34" charset="0"/>
                <a:cs typeface="Calibri Light" panose="020F0302020204030204" pitchFamily="34" charset="0"/>
              </a:rPr>
              <a:t>Change of tactics and military thinking last minute</a:t>
            </a:r>
          </a:p>
          <a:p>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0885106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A6541-8502-4AB9-8902-3C0B42E6DAB6}"/>
              </a:ext>
            </a:extLst>
          </p:cNvPr>
          <p:cNvSpPr>
            <a:spLocks noGrp="1"/>
          </p:cNvSpPr>
          <p:nvPr>
            <p:ph type="title"/>
          </p:nvPr>
        </p:nvSpPr>
        <p:spPr>
          <a:xfrm>
            <a:off x="1451578" y="1471269"/>
            <a:ext cx="9603275" cy="471831"/>
          </a:xfrm>
        </p:spPr>
        <p:txBody>
          <a:bodyPr>
            <a:normAutofit fontScale="90000"/>
          </a:bodyPr>
          <a:lstStyle/>
          <a:p>
            <a:pPr algn="ctr"/>
            <a:r>
              <a:rPr lang="en-GB" b="1" dirty="0">
                <a:latin typeface="Calibri Light" panose="020F0302020204030204" pitchFamily="34" charset="0"/>
                <a:cs typeface="Calibri Light" panose="020F0302020204030204" pitchFamily="34" charset="0"/>
              </a:rPr>
              <a:t>To conclude</a:t>
            </a:r>
          </a:p>
        </p:txBody>
      </p:sp>
      <p:sp>
        <p:nvSpPr>
          <p:cNvPr id="3" name="Content Placeholder 2">
            <a:extLst>
              <a:ext uri="{FF2B5EF4-FFF2-40B4-BE49-F238E27FC236}">
                <a16:creationId xmlns:a16="http://schemas.microsoft.com/office/drawing/2014/main" id="{4ADD8EED-2198-4197-9659-7EFFE4918E57}"/>
              </a:ext>
            </a:extLst>
          </p:cNvPr>
          <p:cNvSpPr>
            <a:spLocks noGrp="1"/>
          </p:cNvSpPr>
          <p:nvPr>
            <p:ph idx="1"/>
          </p:nvPr>
        </p:nvSpPr>
        <p:spPr/>
        <p:txBody>
          <a:bodyPr/>
          <a:lstStyle/>
          <a:p>
            <a:r>
              <a:rPr lang="en-GB" dirty="0">
                <a:latin typeface="Calibri Light" panose="020F0302020204030204" pitchFamily="34" charset="0"/>
                <a:cs typeface="Calibri Light" panose="020F0302020204030204" pitchFamily="34" charset="0"/>
              </a:rPr>
              <a:t>Only national influence </a:t>
            </a:r>
          </a:p>
          <a:p>
            <a:r>
              <a:rPr lang="en-GB" dirty="0">
                <a:latin typeface="Calibri Light" panose="020F0302020204030204" pitchFamily="34" charset="0"/>
                <a:cs typeface="Calibri Light" panose="020F0302020204030204" pitchFamily="34" charset="0"/>
              </a:rPr>
              <a:t>Short life – little chance of heavy influence</a:t>
            </a:r>
          </a:p>
          <a:p>
            <a:r>
              <a:rPr lang="en-GB" dirty="0">
                <a:latin typeface="Calibri Light" panose="020F0302020204030204" pitchFamily="34" charset="0"/>
                <a:cs typeface="Calibri Light" panose="020F0302020204030204" pitchFamily="34" charset="0"/>
              </a:rPr>
              <a:t>No military experience</a:t>
            </a:r>
          </a:p>
        </p:txBody>
      </p:sp>
    </p:spTree>
    <p:extLst>
      <p:ext uri="{BB962C8B-B14F-4D97-AF65-F5344CB8AC3E}">
        <p14:creationId xmlns:p14="http://schemas.microsoft.com/office/powerpoint/2010/main" val="3502608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BCCCC-6F78-4203-ADFD-A8C606289989}"/>
              </a:ext>
            </a:extLst>
          </p:cNvPr>
          <p:cNvSpPr>
            <a:spLocks noGrp="1"/>
          </p:cNvSpPr>
          <p:nvPr>
            <p:ph type="title"/>
          </p:nvPr>
        </p:nvSpPr>
        <p:spPr>
          <a:xfrm>
            <a:off x="1451579" y="1391655"/>
            <a:ext cx="9603275" cy="1049235"/>
          </a:xfrm>
        </p:spPr>
        <p:txBody>
          <a:bodyPr>
            <a:normAutofit/>
          </a:bodyPr>
          <a:lstStyle/>
          <a:p>
            <a:pPr algn="ctr"/>
            <a:r>
              <a:rPr lang="en-US" b="1" dirty="0">
                <a:latin typeface="Calibri Light" panose="020F0302020204030204" pitchFamily="34" charset="0"/>
                <a:cs typeface="Calibri Light" panose="020F0302020204030204" pitchFamily="34" charset="0"/>
              </a:rPr>
              <a:t>reference list</a:t>
            </a:r>
            <a:endParaRPr lang="en-GB" b="1" dirty="0">
              <a:latin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5595DC80-E012-4183-89E2-133D9F03A756}"/>
              </a:ext>
            </a:extLst>
          </p:cNvPr>
          <p:cNvSpPr>
            <a:spLocks noGrp="1"/>
          </p:cNvSpPr>
          <p:nvPr>
            <p:ph idx="1"/>
          </p:nvPr>
        </p:nvSpPr>
        <p:spPr/>
        <p:txBody>
          <a:bodyPr/>
          <a:lstStyle/>
          <a:p>
            <a:r>
              <a:rPr lang="en-GB" dirty="0">
                <a:latin typeface="Calibri Light" panose="020F0302020204030204" pitchFamily="34" charset="0"/>
                <a:cs typeface="Calibri Light" panose="020F0302020204030204" pitchFamily="34" charset="0"/>
              </a:rPr>
              <a:t>www.catholictradition.org/Saints/joan12.jpg</a:t>
            </a:r>
          </a:p>
          <a:p>
            <a:r>
              <a:rPr lang="en-GB" dirty="0">
                <a:latin typeface="Calibri Light" panose="020F0302020204030204" pitchFamily="34" charset="0"/>
                <a:cs typeface="Calibri Light" panose="020F0302020204030204" pitchFamily="34" charset="0"/>
              </a:rPr>
              <a:t>https://en.wikipedia.org/wiki/Joan_of_Arc#/media/File:Joan_of_Arc_miniature_graded.jpg</a:t>
            </a:r>
          </a:p>
          <a:p>
            <a:r>
              <a:rPr lang="en-GB" dirty="0">
                <a:latin typeface="Calibri Light" panose="020F0302020204030204" pitchFamily="34" charset="0"/>
                <a:cs typeface="Calibri Light" panose="020F0302020204030204" pitchFamily="34" charset="0"/>
              </a:rPr>
              <a:t>Richey, S.W. 2003. </a:t>
            </a:r>
            <a:r>
              <a:rPr lang="en-US" i="1" dirty="0">
                <a:latin typeface="Calibri Light" panose="020F0302020204030204" pitchFamily="34" charset="0"/>
                <a:cs typeface="Calibri Light" panose="020F0302020204030204" pitchFamily="34" charset="0"/>
              </a:rPr>
              <a:t>Joan of Arc: The Warrior Saint. </a:t>
            </a:r>
            <a:r>
              <a:rPr lang="en-US" dirty="0">
                <a:latin typeface="Calibri Light" panose="020F0302020204030204" pitchFamily="34" charset="0"/>
                <a:cs typeface="Calibri Light" panose="020F0302020204030204" pitchFamily="34" charset="0"/>
              </a:rPr>
              <a:t>Westport: Greenwood Publishing Group.</a:t>
            </a:r>
          </a:p>
          <a:p>
            <a:r>
              <a:rPr lang="en-US" dirty="0">
                <a:latin typeface="Calibri Light" panose="020F0302020204030204" pitchFamily="34" charset="0"/>
                <a:cs typeface="Calibri Light" panose="020F0302020204030204" pitchFamily="34" charset="0"/>
              </a:rPr>
              <a:t>Fraioli, D.A. 2005. </a:t>
            </a:r>
            <a:r>
              <a:rPr lang="en-US" i="1" dirty="0">
                <a:latin typeface="Calibri Light" panose="020F0302020204030204" pitchFamily="34" charset="0"/>
                <a:cs typeface="Calibri Light" panose="020F0302020204030204" pitchFamily="34" charset="0"/>
              </a:rPr>
              <a:t>Joan of Arc and the Hundred Years War. </a:t>
            </a:r>
            <a:r>
              <a:rPr lang="en-US" dirty="0">
                <a:latin typeface="Calibri Light" panose="020F0302020204030204" pitchFamily="34" charset="0"/>
                <a:cs typeface="Calibri Light" panose="020F0302020204030204" pitchFamily="34" charset="0"/>
              </a:rPr>
              <a:t>Westport: Greenwood Press.</a:t>
            </a:r>
          </a:p>
          <a:p>
            <a:r>
              <a:rPr lang="en-US" dirty="0">
                <a:latin typeface="Calibri Light" panose="020F0302020204030204" pitchFamily="34" charset="0"/>
                <a:cs typeface="Calibri Light" panose="020F0302020204030204" pitchFamily="34" charset="0"/>
              </a:rPr>
              <a:t>Richey, S.W. 2000. </a:t>
            </a:r>
            <a:r>
              <a:rPr lang="en-US" i="1" dirty="0">
                <a:latin typeface="Calibri Light" panose="020F0302020204030204" pitchFamily="34" charset="0"/>
                <a:cs typeface="Calibri Light" panose="020F0302020204030204" pitchFamily="34" charset="0"/>
              </a:rPr>
              <a:t>Joan of Arc: A Military Appreciation. </a:t>
            </a:r>
            <a:r>
              <a:rPr lang="en-US" dirty="0">
                <a:latin typeface="Calibri Light" panose="020F0302020204030204" pitchFamily="34" charset="0"/>
                <a:cs typeface="Calibri Light" panose="020F0302020204030204" pitchFamily="34" charset="0"/>
              </a:rPr>
              <a:t>The Saint Joan of Arc Centre.  </a:t>
            </a:r>
            <a:endParaRPr lang="en-GB" i="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66071102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7114</TotalTime>
  <Words>580</Words>
  <Application>Microsoft Office PowerPoint</Application>
  <PresentationFormat>Widescreen</PresentationFormat>
  <Paragraphs>45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 Light</vt:lpstr>
      <vt:lpstr>Gill Sans MT</vt:lpstr>
      <vt:lpstr>Gallery</vt:lpstr>
      <vt:lpstr>Joan of Arc</vt:lpstr>
      <vt:lpstr>This presentation will contain:</vt:lpstr>
      <vt:lpstr>Background information</vt:lpstr>
      <vt:lpstr>Reasons for Joan of arc’s influence</vt:lpstr>
      <vt:lpstr>PowerPoint Presentation</vt:lpstr>
      <vt:lpstr>PowerPoint Presentation</vt:lpstr>
      <vt:lpstr>how did Joan of Arc change the history of war?</vt:lpstr>
      <vt:lpstr>The battle of Orleans </vt:lpstr>
      <vt:lpstr>what impact did Joan of arc’s endeavours have on later military thinking and the art of war?</vt:lpstr>
      <vt:lpstr>To conclude</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For this you need to create a PowerPoint presentation based upon a military figure, soldier, or philosopher studied on this course  Please note: YOU WILL BE PRESENTING THIS MATERIAL.  The aim of this exercise is to demonstrate your ability to use the software and you will be marked both on IT skills (using PowerPoint effectively) and your understanding of the impact on military history of your chosen subject matter.  Please give due attention to historical context – when and where did your individual make an impact; how did your individual change the history of war; and most importantly – what impact did their endeavours have on later military thinking and the art of war.   You will also demonstrate an ability to present this information in a coherent and expressive sequence of information. So, we will be looking for your ability to construct a visually effective slide show and also an articulate arrangement of the data.    Slide construction: One of the key points of effective slide production is to remember not to put too much on a slide – less is more – think ‘T’ shirt.   PowerPoint is a visual medium. This means that you need to think visually about your information. In other words, think about what you want your slides to SHOW the audience, as opposed to SAY to the audience. Ask yourself, what is the best way to represent the point/s you want to make?    In constructing your slides remember that slides should NEVER be cluttered and the colours you choose should not clash or hinder visibility in other ways. Avoid making the common mistake of putting everything you want to say on the slides. You should aim to use the slides as indicators of the point you are making.    Presentation should be structured like an essay. Make sure you create:  • A title slide   • An introduction slide outlining the overall structure of your presentation  • A mid-section made up of a selection of slides each of which outline or presents a point or observation you wish to make. See the above advice on context • A conclusion   • And finally a complete and accurate reference list.  Make sure you remember to reference all the images you use. If you are using your own photos, then you need to find out how to reference your own property correctly. </dc:title>
  <dc:creator>stokes family</dc:creator>
  <cp:lastModifiedBy>stokes family</cp:lastModifiedBy>
  <cp:revision>75</cp:revision>
  <dcterms:created xsi:type="dcterms:W3CDTF">2019-12-12T14:23:02Z</dcterms:created>
  <dcterms:modified xsi:type="dcterms:W3CDTF">2019-12-17T12:58:57Z</dcterms:modified>
</cp:coreProperties>
</file>