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13"/>
  </p:notesMasterIdLst>
  <p:sldIdLst>
    <p:sldId id="256" r:id="rId2"/>
    <p:sldId id="257" r:id="rId3"/>
    <p:sldId id="258" r:id="rId4"/>
    <p:sldId id="259" r:id="rId5"/>
    <p:sldId id="260" r:id="rId6"/>
    <p:sldId id="262" r:id="rId7"/>
    <p:sldId id="269"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CEAA86"/>
    <a:srgbClr val="FF5B5B"/>
    <a:srgbClr val="06C0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929F9F4-4A8F-4326-A1B4-22849713DDAB}" styleName="Estilo oscuro 1 - Énfasis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notesMaster" Target="notesMasters/notesMaster1.xml" /><Relationship Id="rId18" Type="http://schemas.microsoft.com/office/2016/11/relationships/changesInfo" Target="changesInfos/changesInfo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viewProps" Target="view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presProps" Target="presProps.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zel Javiera Robleto Lacayo (2439869)" userId="0d0a9457-4a16-42e7-aa05-a7ed3e2e230a" providerId="ADAL" clId="{D7981975-E263-3B51-AA04-D573F093DE39}"/>
    <pc:docChg chg="undo custSel modSld">
      <pc:chgData name="Hazel Javiera Robleto Lacayo (2439869)" userId="0d0a9457-4a16-42e7-aa05-a7ed3e2e230a" providerId="ADAL" clId="{D7981975-E263-3B51-AA04-D573F093DE39}" dt="2025-11-09T23:42:46.092" v="57" actId="27636"/>
      <pc:docMkLst>
        <pc:docMk/>
      </pc:docMkLst>
      <pc:sldChg chg="addSp delSp modSp mod setBg">
        <pc:chgData name="Hazel Javiera Robleto Lacayo (2439869)" userId="0d0a9457-4a16-42e7-aa05-a7ed3e2e230a" providerId="ADAL" clId="{D7981975-E263-3B51-AA04-D573F093DE39}" dt="2025-11-09T23:42:46.092" v="57" actId="27636"/>
        <pc:sldMkLst>
          <pc:docMk/>
          <pc:sldMk cId="359125969" sldId="265"/>
        </pc:sldMkLst>
        <pc:spChg chg="mod">
          <ac:chgData name="Hazel Javiera Robleto Lacayo (2439869)" userId="0d0a9457-4a16-42e7-aa05-a7ed3e2e230a" providerId="ADAL" clId="{D7981975-E263-3B51-AA04-D573F093DE39}" dt="2025-11-09T23:41:01.683" v="44" actId="1076"/>
          <ac:spMkLst>
            <pc:docMk/>
            <pc:sldMk cId="359125969" sldId="265"/>
            <ac:spMk id="2" creationId="{E07B30E9-9073-E60E-A7A9-048C6F3D6925}"/>
          </ac:spMkLst>
        </pc:spChg>
        <pc:spChg chg="mod">
          <ac:chgData name="Hazel Javiera Robleto Lacayo (2439869)" userId="0d0a9457-4a16-42e7-aa05-a7ed3e2e230a" providerId="ADAL" clId="{D7981975-E263-3B51-AA04-D573F093DE39}" dt="2025-11-09T23:42:46.092" v="57" actId="27636"/>
          <ac:spMkLst>
            <pc:docMk/>
            <pc:sldMk cId="359125969" sldId="265"/>
            <ac:spMk id="3" creationId="{5F8D0C3B-0DFC-3E5A-28D7-AC7CD95B6A10}"/>
          </ac:spMkLst>
        </pc:spChg>
        <pc:spChg chg="add del">
          <ac:chgData name="Hazel Javiera Robleto Lacayo (2439869)" userId="0d0a9457-4a16-42e7-aa05-a7ed3e2e230a" providerId="ADAL" clId="{D7981975-E263-3B51-AA04-D573F093DE39}" dt="2025-11-09T23:35:55.045" v="21" actId="26606"/>
          <ac:spMkLst>
            <pc:docMk/>
            <pc:sldMk cId="359125969" sldId="265"/>
            <ac:spMk id="8" creationId="{8775F366-526C-4C42-8931-696FFE8AA517}"/>
          </ac:spMkLst>
        </pc:spChg>
        <pc:spChg chg="add del">
          <ac:chgData name="Hazel Javiera Robleto Lacayo (2439869)" userId="0d0a9457-4a16-42e7-aa05-a7ed3e2e230a" providerId="ADAL" clId="{D7981975-E263-3B51-AA04-D573F093DE39}" dt="2025-11-09T23:35:55.045" v="21" actId="26606"/>
          <ac:spMkLst>
            <pc:docMk/>
            <pc:sldMk cId="359125969" sldId="265"/>
            <ac:spMk id="10" creationId="{2FE8DED1-24FF-4A79-873B-ECE3ABE73035}"/>
          </ac:spMkLst>
        </pc:spChg>
        <pc:spChg chg="add del">
          <ac:chgData name="Hazel Javiera Robleto Lacayo (2439869)" userId="0d0a9457-4a16-42e7-aa05-a7ed3e2e230a" providerId="ADAL" clId="{D7981975-E263-3B51-AA04-D573F093DE39}" dt="2025-11-09T23:35:55.045" v="21" actId="26606"/>
          <ac:spMkLst>
            <pc:docMk/>
            <pc:sldMk cId="359125969" sldId="265"/>
            <ac:spMk id="12" creationId="{0AA6A048-501A-4387-906B-B8A8543E7B11}"/>
          </ac:spMkLst>
        </pc:spChg>
        <pc:spChg chg="add del">
          <ac:chgData name="Hazel Javiera Robleto Lacayo (2439869)" userId="0d0a9457-4a16-42e7-aa05-a7ed3e2e230a" providerId="ADAL" clId="{D7981975-E263-3B51-AA04-D573F093DE39}" dt="2025-11-09T23:35:57.474" v="23" actId="26606"/>
          <ac:spMkLst>
            <pc:docMk/>
            <pc:sldMk cId="359125969" sldId="265"/>
            <ac:spMk id="14" creationId="{8775F366-526C-4C42-8931-696FFE8AA517}"/>
          </ac:spMkLst>
        </pc:spChg>
        <pc:spChg chg="add del">
          <ac:chgData name="Hazel Javiera Robleto Lacayo (2439869)" userId="0d0a9457-4a16-42e7-aa05-a7ed3e2e230a" providerId="ADAL" clId="{D7981975-E263-3B51-AA04-D573F093DE39}" dt="2025-11-09T23:35:57.474" v="23" actId="26606"/>
          <ac:spMkLst>
            <pc:docMk/>
            <pc:sldMk cId="359125969" sldId="265"/>
            <ac:spMk id="15" creationId="{209699A8-9F52-4C34-9606-370C555BC9A1}"/>
          </ac:spMkLst>
        </pc:spChg>
        <pc:spChg chg="add del">
          <ac:chgData name="Hazel Javiera Robleto Lacayo (2439869)" userId="0d0a9457-4a16-42e7-aa05-a7ed3e2e230a" providerId="ADAL" clId="{D7981975-E263-3B51-AA04-D573F093DE39}" dt="2025-11-09T23:40:51.283" v="42" actId="26606"/>
          <ac:spMkLst>
            <pc:docMk/>
            <pc:sldMk cId="359125969" sldId="265"/>
            <ac:spMk id="18" creationId="{8775F366-526C-4C42-8931-696FFE8AA517}"/>
          </ac:spMkLst>
        </pc:spChg>
        <pc:spChg chg="add del">
          <ac:chgData name="Hazel Javiera Robleto Lacayo (2439869)" userId="0d0a9457-4a16-42e7-aa05-a7ed3e2e230a" providerId="ADAL" clId="{D7981975-E263-3B51-AA04-D573F093DE39}" dt="2025-11-09T23:40:51.283" v="42" actId="26606"/>
          <ac:spMkLst>
            <pc:docMk/>
            <pc:sldMk cId="359125969" sldId="265"/>
            <ac:spMk id="19" creationId="{2FE8DED1-24FF-4A79-873B-ECE3ABE73035}"/>
          </ac:spMkLst>
        </pc:spChg>
        <pc:spChg chg="add del">
          <ac:chgData name="Hazel Javiera Robleto Lacayo (2439869)" userId="0d0a9457-4a16-42e7-aa05-a7ed3e2e230a" providerId="ADAL" clId="{D7981975-E263-3B51-AA04-D573F093DE39}" dt="2025-11-09T23:40:51.283" v="42" actId="26606"/>
          <ac:spMkLst>
            <pc:docMk/>
            <pc:sldMk cId="359125969" sldId="265"/>
            <ac:spMk id="20" creationId="{0AA6A048-501A-4387-906B-B8A8543E7B11}"/>
          </ac:spMkLst>
        </pc:spChg>
        <pc:spChg chg="add">
          <ac:chgData name="Hazel Javiera Robleto Lacayo (2439869)" userId="0d0a9457-4a16-42e7-aa05-a7ed3e2e230a" providerId="ADAL" clId="{D7981975-E263-3B51-AA04-D573F093DE39}" dt="2025-11-09T23:40:51.283" v="42" actId="26606"/>
          <ac:spMkLst>
            <pc:docMk/>
            <pc:sldMk cId="359125969" sldId="265"/>
            <ac:spMk id="25" creationId="{8775F366-526C-4C42-8931-696FFE8AA517}"/>
          </ac:spMkLst>
        </pc:spChg>
        <pc:spChg chg="add">
          <ac:chgData name="Hazel Javiera Robleto Lacayo (2439869)" userId="0d0a9457-4a16-42e7-aa05-a7ed3e2e230a" providerId="ADAL" clId="{D7981975-E263-3B51-AA04-D573F093DE39}" dt="2025-11-09T23:40:51.283" v="42" actId="26606"/>
          <ac:spMkLst>
            <pc:docMk/>
            <pc:sldMk cId="359125969" sldId="265"/>
            <ac:spMk id="27" creationId="{4D27C2E9-DB41-453D-8197-4596D08C6FAB}"/>
          </ac:spMkLst>
        </pc:spChg>
        <pc:spChg chg="add">
          <ac:chgData name="Hazel Javiera Robleto Lacayo (2439869)" userId="0d0a9457-4a16-42e7-aa05-a7ed3e2e230a" providerId="ADAL" clId="{D7981975-E263-3B51-AA04-D573F093DE39}" dt="2025-11-09T23:40:51.283" v="42" actId="26606"/>
          <ac:spMkLst>
            <pc:docMk/>
            <pc:sldMk cId="359125969" sldId="265"/>
            <ac:spMk id="29" creationId="{FEA0DBF3-132B-433F-B693-1F96F9BE7952}"/>
          </ac:spMkLst>
        </pc:spChg>
        <pc:cxnChg chg="add del">
          <ac:chgData name="Hazel Javiera Robleto Lacayo (2439869)" userId="0d0a9457-4a16-42e7-aa05-a7ed3e2e230a" providerId="ADAL" clId="{D7981975-E263-3B51-AA04-D573F093DE39}" dt="2025-11-09T23:35:57.474" v="23" actId="26606"/>
          <ac:cxnSpMkLst>
            <pc:docMk/>
            <pc:sldMk cId="359125969" sldId="265"/>
            <ac:cxnSpMk id="16" creationId="{90CF8BA8-E7AA-4F97-9E4C-CD11742FA003}"/>
          </ac:cxnSpMkLst>
        </pc:cxnChg>
      </pc:sldChg>
      <pc:sldChg chg="modSp mod setBg chgLayout">
        <pc:chgData name="Hazel Javiera Robleto Lacayo (2439869)" userId="0d0a9457-4a16-42e7-aa05-a7ed3e2e230a" providerId="ADAL" clId="{D7981975-E263-3B51-AA04-D573F093DE39}" dt="2025-11-09T23:34:58.098" v="18"/>
        <pc:sldMkLst>
          <pc:docMk/>
          <pc:sldMk cId="3645478630" sldId="268"/>
        </pc:sldMkLst>
        <pc:spChg chg="mod ord">
          <ac:chgData name="Hazel Javiera Robleto Lacayo (2439869)" userId="0d0a9457-4a16-42e7-aa05-a7ed3e2e230a" providerId="ADAL" clId="{D7981975-E263-3B51-AA04-D573F093DE39}" dt="2025-11-09T23:32:46.289" v="0" actId="700"/>
          <ac:spMkLst>
            <pc:docMk/>
            <pc:sldMk cId="3645478630" sldId="268"/>
            <ac:spMk id="2" creationId="{3FC915AA-9AD6-9DEC-20C0-9E11999F2E2F}"/>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B0D315-2DE9-49B8-8854-543D7DDB688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F1A2DE1-BCE9-4CD6-9493-B063AB8C126B}">
      <dgm:prSet/>
      <dgm:spPr/>
      <dgm:t>
        <a:bodyPr/>
        <a:lstStyle/>
        <a:p>
          <a:r>
            <a:rPr lang="en-GB" b="1"/>
            <a:t>Introduction </a:t>
          </a:r>
          <a:endParaRPr lang="en-US"/>
        </a:p>
      </dgm:t>
    </dgm:pt>
    <dgm:pt modelId="{26D09862-0D70-4A96-A5CD-F0B78642A643}" type="parTrans" cxnId="{D6AEC8B2-7A14-467F-BCE3-B9C5E6BEAF66}">
      <dgm:prSet/>
      <dgm:spPr/>
      <dgm:t>
        <a:bodyPr/>
        <a:lstStyle/>
        <a:p>
          <a:endParaRPr lang="en-US"/>
        </a:p>
      </dgm:t>
    </dgm:pt>
    <dgm:pt modelId="{48A3E153-3778-4EE9-BD66-E37C2B954EDB}" type="sibTrans" cxnId="{D6AEC8B2-7A14-467F-BCE3-B9C5E6BEAF66}">
      <dgm:prSet/>
      <dgm:spPr/>
      <dgm:t>
        <a:bodyPr/>
        <a:lstStyle/>
        <a:p>
          <a:endParaRPr lang="en-US"/>
        </a:p>
      </dgm:t>
    </dgm:pt>
    <dgm:pt modelId="{FA736B60-CFC5-4958-8573-35E06E13291C}">
      <dgm:prSet/>
      <dgm:spPr/>
      <dgm:t>
        <a:bodyPr/>
        <a:lstStyle/>
        <a:p>
          <a:r>
            <a:rPr lang="en-GB" b="1"/>
            <a:t>Company background</a:t>
          </a:r>
          <a:endParaRPr lang="en-US"/>
        </a:p>
      </dgm:t>
    </dgm:pt>
    <dgm:pt modelId="{8BDF6053-7D81-440B-8E72-5D1842AA85F3}" type="parTrans" cxnId="{FF50A9D0-7B07-4D5D-A2AD-DB2A4AA39386}">
      <dgm:prSet/>
      <dgm:spPr/>
      <dgm:t>
        <a:bodyPr/>
        <a:lstStyle/>
        <a:p>
          <a:endParaRPr lang="en-US"/>
        </a:p>
      </dgm:t>
    </dgm:pt>
    <dgm:pt modelId="{A36A5F3A-23E5-4698-ACA3-3EBB3EAC7108}" type="sibTrans" cxnId="{FF50A9D0-7B07-4D5D-A2AD-DB2A4AA39386}">
      <dgm:prSet/>
      <dgm:spPr/>
      <dgm:t>
        <a:bodyPr/>
        <a:lstStyle/>
        <a:p>
          <a:endParaRPr lang="en-US"/>
        </a:p>
      </dgm:t>
    </dgm:pt>
    <dgm:pt modelId="{12807ADC-AC1D-4297-A383-FDEFC2D785F1}">
      <dgm:prSet/>
      <dgm:spPr/>
      <dgm:t>
        <a:bodyPr/>
        <a:lstStyle/>
        <a:p>
          <a:r>
            <a:rPr lang="en-GB" b="1"/>
            <a:t>Problem: nature and scope</a:t>
          </a:r>
          <a:endParaRPr lang="en-US"/>
        </a:p>
      </dgm:t>
    </dgm:pt>
    <dgm:pt modelId="{BE72A67B-F799-4C09-8F2E-0BF99A15078A}" type="parTrans" cxnId="{BD5C0E88-763C-42FD-8572-54349DE96233}">
      <dgm:prSet/>
      <dgm:spPr/>
      <dgm:t>
        <a:bodyPr/>
        <a:lstStyle/>
        <a:p>
          <a:endParaRPr lang="en-US"/>
        </a:p>
      </dgm:t>
    </dgm:pt>
    <dgm:pt modelId="{34CA8773-C811-45B4-835B-7F411B21D36D}" type="sibTrans" cxnId="{BD5C0E88-763C-42FD-8572-54349DE96233}">
      <dgm:prSet/>
      <dgm:spPr/>
      <dgm:t>
        <a:bodyPr/>
        <a:lstStyle/>
        <a:p>
          <a:endParaRPr lang="en-US"/>
        </a:p>
      </dgm:t>
    </dgm:pt>
    <dgm:pt modelId="{9C89FB85-23C3-414F-8156-DE90453615D4}">
      <dgm:prSet/>
      <dgm:spPr/>
      <dgm:t>
        <a:bodyPr/>
        <a:lstStyle/>
        <a:p>
          <a:r>
            <a:rPr lang="en-GB" b="1"/>
            <a:t>PESTLE ANALYSIS: Green Haven Florists</a:t>
          </a:r>
          <a:endParaRPr lang="en-US"/>
        </a:p>
      </dgm:t>
    </dgm:pt>
    <dgm:pt modelId="{E2AFE5AF-AF12-4582-BC7C-D5FE6639958C}" type="parTrans" cxnId="{4B6A6D27-90FE-4E20-9255-9CB39A0A8FFF}">
      <dgm:prSet/>
      <dgm:spPr/>
      <dgm:t>
        <a:bodyPr/>
        <a:lstStyle/>
        <a:p>
          <a:endParaRPr lang="en-US"/>
        </a:p>
      </dgm:t>
    </dgm:pt>
    <dgm:pt modelId="{BEAE89FA-3C56-438F-A75A-C135AAFAC111}" type="sibTrans" cxnId="{4B6A6D27-90FE-4E20-9255-9CB39A0A8FFF}">
      <dgm:prSet/>
      <dgm:spPr/>
      <dgm:t>
        <a:bodyPr/>
        <a:lstStyle/>
        <a:p>
          <a:endParaRPr lang="en-US"/>
        </a:p>
      </dgm:t>
    </dgm:pt>
    <dgm:pt modelId="{3CD989A0-5FC5-4BFF-BADD-C1F4BF07710E}">
      <dgm:prSet/>
      <dgm:spPr/>
      <dgm:t>
        <a:bodyPr/>
        <a:lstStyle/>
        <a:p>
          <a:r>
            <a:rPr lang="en-GB" b="1"/>
            <a:t>Cause and effect analysis: Fishbone diagram</a:t>
          </a:r>
          <a:endParaRPr lang="en-US"/>
        </a:p>
      </dgm:t>
    </dgm:pt>
    <dgm:pt modelId="{065C62C9-EEE6-4CEB-8BA9-6E99914C25FC}" type="parTrans" cxnId="{BD66191D-ED4A-4419-B30A-396392EF9C44}">
      <dgm:prSet/>
      <dgm:spPr/>
      <dgm:t>
        <a:bodyPr/>
        <a:lstStyle/>
        <a:p>
          <a:endParaRPr lang="en-US"/>
        </a:p>
      </dgm:t>
    </dgm:pt>
    <dgm:pt modelId="{5D36F8AC-83F7-4477-8A74-F450011C1AFD}" type="sibTrans" cxnId="{BD66191D-ED4A-4419-B30A-396392EF9C44}">
      <dgm:prSet/>
      <dgm:spPr/>
      <dgm:t>
        <a:bodyPr/>
        <a:lstStyle/>
        <a:p>
          <a:endParaRPr lang="en-US"/>
        </a:p>
      </dgm:t>
    </dgm:pt>
    <dgm:pt modelId="{B6D3DFC3-226F-4BE0-B5DE-07362CE2D712}">
      <dgm:prSet/>
      <dgm:spPr/>
      <dgm:t>
        <a:bodyPr/>
        <a:lstStyle/>
        <a:p>
          <a:r>
            <a:rPr lang="en-GB" b="1"/>
            <a:t>Conclusion</a:t>
          </a:r>
          <a:endParaRPr lang="en-US"/>
        </a:p>
      </dgm:t>
    </dgm:pt>
    <dgm:pt modelId="{4C5630BD-629B-41FF-9DA8-98B79AFA4647}" type="parTrans" cxnId="{42581E64-023C-40D4-9D56-8A713B18C1ED}">
      <dgm:prSet/>
      <dgm:spPr/>
      <dgm:t>
        <a:bodyPr/>
        <a:lstStyle/>
        <a:p>
          <a:endParaRPr lang="en-US"/>
        </a:p>
      </dgm:t>
    </dgm:pt>
    <dgm:pt modelId="{FE6803E9-6D3B-4DB0-AEE6-1907CF3C3AE9}" type="sibTrans" cxnId="{42581E64-023C-40D4-9D56-8A713B18C1ED}">
      <dgm:prSet/>
      <dgm:spPr/>
      <dgm:t>
        <a:bodyPr/>
        <a:lstStyle/>
        <a:p>
          <a:endParaRPr lang="en-US"/>
        </a:p>
      </dgm:t>
    </dgm:pt>
    <dgm:pt modelId="{6209D711-35E4-4F6B-A052-F14E1F3317A3}">
      <dgm:prSet/>
      <dgm:spPr/>
      <dgm:t>
        <a:bodyPr/>
        <a:lstStyle/>
        <a:p>
          <a:r>
            <a:rPr lang="en-GB" b="1"/>
            <a:t>References</a:t>
          </a:r>
          <a:endParaRPr lang="en-US"/>
        </a:p>
      </dgm:t>
    </dgm:pt>
    <dgm:pt modelId="{91DD6058-1A89-412F-9982-5C8411734F50}" type="parTrans" cxnId="{3734A52B-77E7-4036-9AF7-291B08C2FC38}">
      <dgm:prSet/>
      <dgm:spPr/>
      <dgm:t>
        <a:bodyPr/>
        <a:lstStyle/>
        <a:p>
          <a:endParaRPr lang="en-US"/>
        </a:p>
      </dgm:t>
    </dgm:pt>
    <dgm:pt modelId="{804C8F3E-2660-453A-920C-61970577D793}" type="sibTrans" cxnId="{3734A52B-77E7-4036-9AF7-291B08C2FC38}">
      <dgm:prSet/>
      <dgm:spPr/>
      <dgm:t>
        <a:bodyPr/>
        <a:lstStyle/>
        <a:p>
          <a:endParaRPr lang="en-US"/>
        </a:p>
      </dgm:t>
    </dgm:pt>
    <dgm:pt modelId="{DE895738-A0CB-1D44-9EDB-EB3FFF4B3EB0}" type="pres">
      <dgm:prSet presAssocID="{AEB0D315-2DE9-49B8-8854-543D7DDB6882}" presName="linear" presStyleCnt="0">
        <dgm:presLayoutVars>
          <dgm:animLvl val="lvl"/>
          <dgm:resizeHandles val="exact"/>
        </dgm:presLayoutVars>
      </dgm:prSet>
      <dgm:spPr/>
    </dgm:pt>
    <dgm:pt modelId="{3C925C48-C364-D746-A5F0-55064DD8C710}" type="pres">
      <dgm:prSet presAssocID="{1F1A2DE1-BCE9-4CD6-9493-B063AB8C126B}" presName="parentText" presStyleLbl="node1" presStyleIdx="0" presStyleCnt="7">
        <dgm:presLayoutVars>
          <dgm:chMax val="0"/>
          <dgm:bulletEnabled val="1"/>
        </dgm:presLayoutVars>
      </dgm:prSet>
      <dgm:spPr/>
    </dgm:pt>
    <dgm:pt modelId="{4BE8B502-9DEF-0641-B6A9-634B35E768D7}" type="pres">
      <dgm:prSet presAssocID="{48A3E153-3778-4EE9-BD66-E37C2B954EDB}" presName="spacer" presStyleCnt="0"/>
      <dgm:spPr/>
    </dgm:pt>
    <dgm:pt modelId="{8636ACD5-78DF-F541-A42C-7F8994EC6169}" type="pres">
      <dgm:prSet presAssocID="{FA736B60-CFC5-4958-8573-35E06E13291C}" presName="parentText" presStyleLbl="node1" presStyleIdx="1" presStyleCnt="7">
        <dgm:presLayoutVars>
          <dgm:chMax val="0"/>
          <dgm:bulletEnabled val="1"/>
        </dgm:presLayoutVars>
      </dgm:prSet>
      <dgm:spPr/>
    </dgm:pt>
    <dgm:pt modelId="{4DE4172D-E921-BF47-97C1-637351ABB890}" type="pres">
      <dgm:prSet presAssocID="{A36A5F3A-23E5-4698-ACA3-3EBB3EAC7108}" presName="spacer" presStyleCnt="0"/>
      <dgm:spPr/>
    </dgm:pt>
    <dgm:pt modelId="{CDB63B39-D9F6-6443-AF35-3BB57B6BCCA5}" type="pres">
      <dgm:prSet presAssocID="{12807ADC-AC1D-4297-A383-FDEFC2D785F1}" presName="parentText" presStyleLbl="node1" presStyleIdx="2" presStyleCnt="7">
        <dgm:presLayoutVars>
          <dgm:chMax val="0"/>
          <dgm:bulletEnabled val="1"/>
        </dgm:presLayoutVars>
      </dgm:prSet>
      <dgm:spPr/>
    </dgm:pt>
    <dgm:pt modelId="{D11EC5C6-387D-2748-B1EF-03F2FA8279F2}" type="pres">
      <dgm:prSet presAssocID="{34CA8773-C811-45B4-835B-7F411B21D36D}" presName="spacer" presStyleCnt="0"/>
      <dgm:spPr/>
    </dgm:pt>
    <dgm:pt modelId="{60F2553F-5D42-CA44-9292-8210D3C3676F}" type="pres">
      <dgm:prSet presAssocID="{9C89FB85-23C3-414F-8156-DE90453615D4}" presName="parentText" presStyleLbl="node1" presStyleIdx="3" presStyleCnt="7">
        <dgm:presLayoutVars>
          <dgm:chMax val="0"/>
          <dgm:bulletEnabled val="1"/>
        </dgm:presLayoutVars>
      </dgm:prSet>
      <dgm:spPr/>
    </dgm:pt>
    <dgm:pt modelId="{7AC6E1A9-8E52-5E4F-9950-5E1CC978AAFA}" type="pres">
      <dgm:prSet presAssocID="{BEAE89FA-3C56-438F-A75A-C135AAFAC111}" presName="spacer" presStyleCnt="0"/>
      <dgm:spPr/>
    </dgm:pt>
    <dgm:pt modelId="{4D9DA473-FE12-3D46-9179-6A92EADF767E}" type="pres">
      <dgm:prSet presAssocID="{3CD989A0-5FC5-4BFF-BADD-C1F4BF07710E}" presName="parentText" presStyleLbl="node1" presStyleIdx="4" presStyleCnt="7">
        <dgm:presLayoutVars>
          <dgm:chMax val="0"/>
          <dgm:bulletEnabled val="1"/>
        </dgm:presLayoutVars>
      </dgm:prSet>
      <dgm:spPr/>
    </dgm:pt>
    <dgm:pt modelId="{BEBC66A4-DE62-FC44-9D62-ACD8B8317C50}" type="pres">
      <dgm:prSet presAssocID="{5D36F8AC-83F7-4477-8A74-F450011C1AFD}" presName="spacer" presStyleCnt="0"/>
      <dgm:spPr/>
    </dgm:pt>
    <dgm:pt modelId="{04FC45F4-83B6-184E-AA5C-7A793C15DAC1}" type="pres">
      <dgm:prSet presAssocID="{B6D3DFC3-226F-4BE0-B5DE-07362CE2D712}" presName="parentText" presStyleLbl="node1" presStyleIdx="5" presStyleCnt="7">
        <dgm:presLayoutVars>
          <dgm:chMax val="0"/>
          <dgm:bulletEnabled val="1"/>
        </dgm:presLayoutVars>
      </dgm:prSet>
      <dgm:spPr/>
    </dgm:pt>
    <dgm:pt modelId="{C889D5B6-404D-E94C-AACE-2DA63B67356F}" type="pres">
      <dgm:prSet presAssocID="{FE6803E9-6D3B-4DB0-AEE6-1907CF3C3AE9}" presName="spacer" presStyleCnt="0"/>
      <dgm:spPr/>
    </dgm:pt>
    <dgm:pt modelId="{1515C77F-995D-C04D-8F05-E7E36F7FAC0E}" type="pres">
      <dgm:prSet presAssocID="{6209D711-35E4-4F6B-A052-F14E1F3317A3}" presName="parentText" presStyleLbl="node1" presStyleIdx="6" presStyleCnt="7">
        <dgm:presLayoutVars>
          <dgm:chMax val="0"/>
          <dgm:bulletEnabled val="1"/>
        </dgm:presLayoutVars>
      </dgm:prSet>
      <dgm:spPr/>
    </dgm:pt>
  </dgm:ptLst>
  <dgm:cxnLst>
    <dgm:cxn modelId="{50B6810F-E3AE-CA40-9481-E78BFADA6E41}" type="presOf" srcId="{FA736B60-CFC5-4958-8573-35E06E13291C}" destId="{8636ACD5-78DF-F541-A42C-7F8994EC6169}" srcOrd="0" destOrd="0" presId="urn:microsoft.com/office/officeart/2005/8/layout/vList2"/>
    <dgm:cxn modelId="{BD66191D-ED4A-4419-B30A-396392EF9C44}" srcId="{AEB0D315-2DE9-49B8-8854-543D7DDB6882}" destId="{3CD989A0-5FC5-4BFF-BADD-C1F4BF07710E}" srcOrd="4" destOrd="0" parTransId="{065C62C9-EEE6-4CEB-8BA9-6E99914C25FC}" sibTransId="{5D36F8AC-83F7-4477-8A74-F450011C1AFD}"/>
    <dgm:cxn modelId="{4B6A6D27-90FE-4E20-9255-9CB39A0A8FFF}" srcId="{AEB0D315-2DE9-49B8-8854-543D7DDB6882}" destId="{9C89FB85-23C3-414F-8156-DE90453615D4}" srcOrd="3" destOrd="0" parTransId="{E2AFE5AF-AF12-4582-BC7C-D5FE6639958C}" sibTransId="{BEAE89FA-3C56-438F-A75A-C135AAFAC111}"/>
    <dgm:cxn modelId="{3734A52B-77E7-4036-9AF7-291B08C2FC38}" srcId="{AEB0D315-2DE9-49B8-8854-543D7DDB6882}" destId="{6209D711-35E4-4F6B-A052-F14E1F3317A3}" srcOrd="6" destOrd="0" parTransId="{91DD6058-1A89-412F-9982-5C8411734F50}" sibTransId="{804C8F3E-2660-453A-920C-61970577D793}"/>
    <dgm:cxn modelId="{0F488342-96F7-F143-B50E-38DDB383DFD4}" type="presOf" srcId="{1F1A2DE1-BCE9-4CD6-9493-B063AB8C126B}" destId="{3C925C48-C364-D746-A5F0-55064DD8C710}" srcOrd="0" destOrd="0" presId="urn:microsoft.com/office/officeart/2005/8/layout/vList2"/>
    <dgm:cxn modelId="{4C4F0644-B52A-D24E-BEB3-BC5BBE12FE3C}" type="presOf" srcId="{B6D3DFC3-226F-4BE0-B5DE-07362CE2D712}" destId="{04FC45F4-83B6-184E-AA5C-7A793C15DAC1}" srcOrd="0" destOrd="0" presId="urn:microsoft.com/office/officeart/2005/8/layout/vList2"/>
    <dgm:cxn modelId="{42581E64-023C-40D4-9D56-8A713B18C1ED}" srcId="{AEB0D315-2DE9-49B8-8854-543D7DDB6882}" destId="{B6D3DFC3-226F-4BE0-B5DE-07362CE2D712}" srcOrd="5" destOrd="0" parTransId="{4C5630BD-629B-41FF-9DA8-98B79AFA4647}" sibTransId="{FE6803E9-6D3B-4DB0-AEE6-1907CF3C3AE9}"/>
    <dgm:cxn modelId="{7E77434B-8BEF-2F44-957C-DCAE4DC89859}" type="presOf" srcId="{9C89FB85-23C3-414F-8156-DE90453615D4}" destId="{60F2553F-5D42-CA44-9292-8210D3C3676F}" srcOrd="0" destOrd="0" presId="urn:microsoft.com/office/officeart/2005/8/layout/vList2"/>
    <dgm:cxn modelId="{F1FD9383-8202-4445-BD3C-C89033EE260B}" type="presOf" srcId="{12807ADC-AC1D-4297-A383-FDEFC2D785F1}" destId="{CDB63B39-D9F6-6443-AF35-3BB57B6BCCA5}" srcOrd="0" destOrd="0" presId="urn:microsoft.com/office/officeart/2005/8/layout/vList2"/>
    <dgm:cxn modelId="{BD5C0E88-763C-42FD-8572-54349DE96233}" srcId="{AEB0D315-2DE9-49B8-8854-543D7DDB6882}" destId="{12807ADC-AC1D-4297-A383-FDEFC2D785F1}" srcOrd="2" destOrd="0" parTransId="{BE72A67B-F799-4C09-8F2E-0BF99A15078A}" sibTransId="{34CA8773-C811-45B4-835B-7F411B21D36D}"/>
    <dgm:cxn modelId="{D6AEC8B2-7A14-467F-BCE3-B9C5E6BEAF66}" srcId="{AEB0D315-2DE9-49B8-8854-543D7DDB6882}" destId="{1F1A2DE1-BCE9-4CD6-9493-B063AB8C126B}" srcOrd="0" destOrd="0" parTransId="{26D09862-0D70-4A96-A5CD-F0B78642A643}" sibTransId="{48A3E153-3778-4EE9-BD66-E37C2B954EDB}"/>
    <dgm:cxn modelId="{87645FB7-4190-0040-A82F-347167ABC80E}" type="presOf" srcId="{AEB0D315-2DE9-49B8-8854-543D7DDB6882}" destId="{DE895738-A0CB-1D44-9EDB-EB3FFF4B3EB0}" srcOrd="0" destOrd="0" presId="urn:microsoft.com/office/officeart/2005/8/layout/vList2"/>
    <dgm:cxn modelId="{CD7136BC-3315-C248-844F-18250C0BA39D}" type="presOf" srcId="{3CD989A0-5FC5-4BFF-BADD-C1F4BF07710E}" destId="{4D9DA473-FE12-3D46-9179-6A92EADF767E}" srcOrd="0" destOrd="0" presId="urn:microsoft.com/office/officeart/2005/8/layout/vList2"/>
    <dgm:cxn modelId="{FF50A9D0-7B07-4D5D-A2AD-DB2A4AA39386}" srcId="{AEB0D315-2DE9-49B8-8854-543D7DDB6882}" destId="{FA736B60-CFC5-4958-8573-35E06E13291C}" srcOrd="1" destOrd="0" parTransId="{8BDF6053-7D81-440B-8E72-5D1842AA85F3}" sibTransId="{A36A5F3A-23E5-4698-ACA3-3EBB3EAC7108}"/>
    <dgm:cxn modelId="{216536DA-7564-534E-B3C2-E57D0D572212}" type="presOf" srcId="{6209D711-35E4-4F6B-A052-F14E1F3317A3}" destId="{1515C77F-995D-C04D-8F05-E7E36F7FAC0E}" srcOrd="0" destOrd="0" presId="urn:microsoft.com/office/officeart/2005/8/layout/vList2"/>
    <dgm:cxn modelId="{801C1AFA-61A6-6649-9303-5C87EDF6BD24}" type="presParOf" srcId="{DE895738-A0CB-1D44-9EDB-EB3FFF4B3EB0}" destId="{3C925C48-C364-D746-A5F0-55064DD8C710}" srcOrd="0" destOrd="0" presId="urn:microsoft.com/office/officeart/2005/8/layout/vList2"/>
    <dgm:cxn modelId="{68BB08BD-21A1-2A40-96D6-A75C3CD24301}" type="presParOf" srcId="{DE895738-A0CB-1D44-9EDB-EB3FFF4B3EB0}" destId="{4BE8B502-9DEF-0641-B6A9-634B35E768D7}" srcOrd="1" destOrd="0" presId="urn:microsoft.com/office/officeart/2005/8/layout/vList2"/>
    <dgm:cxn modelId="{8789FA6C-46CA-5F40-8E44-1423E09DA2F3}" type="presParOf" srcId="{DE895738-A0CB-1D44-9EDB-EB3FFF4B3EB0}" destId="{8636ACD5-78DF-F541-A42C-7F8994EC6169}" srcOrd="2" destOrd="0" presId="urn:microsoft.com/office/officeart/2005/8/layout/vList2"/>
    <dgm:cxn modelId="{66A13355-428C-FF41-987D-D8640E3DA85E}" type="presParOf" srcId="{DE895738-A0CB-1D44-9EDB-EB3FFF4B3EB0}" destId="{4DE4172D-E921-BF47-97C1-637351ABB890}" srcOrd="3" destOrd="0" presId="urn:microsoft.com/office/officeart/2005/8/layout/vList2"/>
    <dgm:cxn modelId="{4110F68A-F120-C14A-B162-193561D6AA7E}" type="presParOf" srcId="{DE895738-A0CB-1D44-9EDB-EB3FFF4B3EB0}" destId="{CDB63B39-D9F6-6443-AF35-3BB57B6BCCA5}" srcOrd="4" destOrd="0" presId="urn:microsoft.com/office/officeart/2005/8/layout/vList2"/>
    <dgm:cxn modelId="{20273D98-E4FA-A44B-BC69-3469FC146CE1}" type="presParOf" srcId="{DE895738-A0CB-1D44-9EDB-EB3FFF4B3EB0}" destId="{D11EC5C6-387D-2748-B1EF-03F2FA8279F2}" srcOrd="5" destOrd="0" presId="urn:microsoft.com/office/officeart/2005/8/layout/vList2"/>
    <dgm:cxn modelId="{930B7BEC-8285-F64C-8A69-E7DF8A3BBF9C}" type="presParOf" srcId="{DE895738-A0CB-1D44-9EDB-EB3FFF4B3EB0}" destId="{60F2553F-5D42-CA44-9292-8210D3C3676F}" srcOrd="6" destOrd="0" presId="urn:microsoft.com/office/officeart/2005/8/layout/vList2"/>
    <dgm:cxn modelId="{D8A277F3-B888-154F-BA0A-1010CA3E7108}" type="presParOf" srcId="{DE895738-A0CB-1D44-9EDB-EB3FFF4B3EB0}" destId="{7AC6E1A9-8E52-5E4F-9950-5E1CC978AAFA}" srcOrd="7" destOrd="0" presId="urn:microsoft.com/office/officeart/2005/8/layout/vList2"/>
    <dgm:cxn modelId="{DAD3BDB0-F7BA-E54D-93FF-E36F2218A50E}" type="presParOf" srcId="{DE895738-A0CB-1D44-9EDB-EB3FFF4B3EB0}" destId="{4D9DA473-FE12-3D46-9179-6A92EADF767E}" srcOrd="8" destOrd="0" presId="urn:microsoft.com/office/officeart/2005/8/layout/vList2"/>
    <dgm:cxn modelId="{DE5899DA-EE37-5A4C-A0FE-26E246A25B3F}" type="presParOf" srcId="{DE895738-A0CB-1D44-9EDB-EB3FFF4B3EB0}" destId="{BEBC66A4-DE62-FC44-9D62-ACD8B8317C50}" srcOrd="9" destOrd="0" presId="urn:microsoft.com/office/officeart/2005/8/layout/vList2"/>
    <dgm:cxn modelId="{EB6D416A-EFFC-CC40-BA95-44666E666AD7}" type="presParOf" srcId="{DE895738-A0CB-1D44-9EDB-EB3FFF4B3EB0}" destId="{04FC45F4-83B6-184E-AA5C-7A793C15DAC1}" srcOrd="10" destOrd="0" presId="urn:microsoft.com/office/officeart/2005/8/layout/vList2"/>
    <dgm:cxn modelId="{95040392-4E0E-0147-A646-E8F68AC330D0}" type="presParOf" srcId="{DE895738-A0CB-1D44-9EDB-EB3FFF4B3EB0}" destId="{C889D5B6-404D-E94C-AACE-2DA63B67356F}" srcOrd="11" destOrd="0" presId="urn:microsoft.com/office/officeart/2005/8/layout/vList2"/>
    <dgm:cxn modelId="{41B8DD5B-D89B-414C-BD15-0F729C01669D}" type="presParOf" srcId="{DE895738-A0CB-1D44-9EDB-EB3FFF4B3EB0}" destId="{1515C77F-995D-C04D-8F05-E7E36F7FAC0E}"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925C48-C364-D746-A5F0-55064DD8C710}">
      <dsp:nvSpPr>
        <dsp:cNvPr id="0" name=""/>
        <dsp:cNvSpPr/>
      </dsp:nvSpPr>
      <dsp:spPr>
        <a:xfrm>
          <a:off x="0" y="18218"/>
          <a:ext cx="7460271" cy="57563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Introduction </a:t>
          </a:r>
          <a:endParaRPr lang="en-US" sz="2400" kern="1200"/>
        </a:p>
      </dsp:txBody>
      <dsp:txXfrm>
        <a:off x="28100" y="46318"/>
        <a:ext cx="7404071" cy="519439"/>
      </dsp:txXfrm>
    </dsp:sp>
    <dsp:sp modelId="{8636ACD5-78DF-F541-A42C-7F8994EC6169}">
      <dsp:nvSpPr>
        <dsp:cNvPr id="0" name=""/>
        <dsp:cNvSpPr/>
      </dsp:nvSpPr>
      <dsp:spPr>
        <a:xfrm>
          <a:off x="0" y="662978"/>
          <a:ext cx="7460271" cy="57563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Company background</a:t>
          </a:r>
          <a:endParaRPr lang="en-US" sz="2400" kern="1200"/>
        </a:p>
      </dsp:txBody>
      <dsp:txXfrm>
        <a:off x="28100" y="691078"/>
        <a:ext cx="7404071" cy="519439"/>
      </dsp:txXfrm>
    </dsp:sp>
    <dsp:sp modelId="{CDB63B39-D9F6-6443-AF35-3BB57B6BCCA5}">
      <dsp:nvSpPr>
        <dsp:cNvPr id="0" name=""/>
        <dsp:cNvSpPr/>
      </dsp:nvSpPr>
      <dsp:spPr>
        <a:xfrm>
          <a:off x="0" y="1307738"/>
          <a:ext cx="7460271" cy="57563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Problem: nature and scope</a:t>
          </a:r>
          <a:endParaRPr lang="en-US" sz="2400" kern="1200"/>
        </a:p>
      </dsp:txBody>
      <dsp:txXfrm>
        <a:off x="28100" y="1335838"/>
        <a:ext cx="7404071" cy="519439"/>
      </dsp:txXfrm>
    </dsp:sp>
    <dsp:sp modelId="{60F2553F-5D42-CA44-9292-8210D3C3676F}">
      <dsp:nvSpPr>
        <dsp:cNvPr id="0" name=""/>
        <dsp:cNvSpPr/>
      </dsp:nvSpPr>
      <dsp:spPr>
        <a:xfrm>
          <a:off x="0" y="1952498"/>
          <a:ext cx="7460271" cy="57563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PESTLE ANALYSIS: Green Haven Florists</a:t>
          </a:r>
          <a:endParaRPr lang="en-US" sz="2400" kern="1200"/>
        </a:p>
      </dsp:txBody>
      <dsp:txXfrm>
        <a:off x="28100" y="1980598"/>
        <a:ext cx="7404071" cy="519439"/>
      </dsp:txXfrm>
    </dsp:sp>
    <dsp:sp modelId="{4D9DA473-FE12-3D46-9179-6A92EADF767E}">
      <dsp:nvSpPr>
        <dsp:cNvPr id="0" name=""/>
        <dsp:cNvSpPr/>
      </dsp:nvSpPr>
      <dsp:spPr>
        <a:xfrm>
          <a:off x="0" y="2597258"/>
          <a:ext cx="7460271" cy="57563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Cause and effect analysis: Fishbone diagram</a:t>
          </a:r>
          <a:endParaRPr lang="en-US" sz="2400" kern="1200"/>
        </a:p>
      </dsp:txBody>
      <dsp:txXfrm>
        <a:off x="28100" y="2625358"/>
        <a:ext cx="7404071" cy="519439"/>
      </dsp:txXfrm>
    </dsp:sp>
    <dsp:sp modelId="{04FC45F4-83B6-184E-AA5C-7A793C15DAC1}">
      <dsp:nvSpPr>
        <dsp:cNvPr id="0" name=""/>
        <dsp:cNvSpPr/>
      </dsp:nvSpPr>
      <dsp:spPr>
        <a:xfrm>
          <a:off x="0" y="3242018"/>
          <a:ext cx="7460271" cy="57563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Conclusion</a:t>
          </a:r>
          <a:endParaRPr lang="en-US" sz="2400" kern="1200"/>
        </a:p>
      </dsp:txBody>
      <dsp:txXfrm>
        <a:off x="28100" y="3270118"/>
        <a:ext cx="7404071" cy="519439"/>
      </dsp:txXfrm>
    </dsp:sp>
    <dsp:sp modelId="{1515C77F-995D-C04D-8F05-E7E36F7FAC0E}">
      <dsp:nvSpPr>
        <dsp:cNvPr id="0" name=""/>
        <dsp:cNvSpPr/>
      </dsp:nvSpPr>
      <dsp:spPr>
        <a:xfrm>
          <a:off x="0" y="3886778"/>
          <a:ext cx="7460271" cy="575639"/>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References</a:t>
          </a:r>
          <a:endParaRPr lang="en-US" sz="2400" kern="1200"/>
        </a:p>
      </dsp:txBody>
      <dsp:txXfrm>
        <a:off x="28100" y="3914878"/>
        <a:ext cx="7404071" cy="51943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09/11/2025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‹Nº›</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s-MX"/>
              <a:t>Haz clic para modificar el estilo de título del patrón</a:t>
            </a:r>
            <a:endParaRPr lang="en-US"/>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MX"/>
              <a:t>Haz clic para editar el estilo de subtítulo del patrón</a:t>
            </a:r>
            <a:endParaRPr lang="en-US"/>
          </a:p>
        </p:txBody>
      </p:sp>
      <p:sp>
        <p:nvSpPr>
          <p:cNvPr id="4" name="Date Placeholder 3"/>
          <p:cNvSpPr>
            <a:spLocks noGrp="1"/>
          </p:cNvSpPr>
          <p:nvPr>
            <p:ph type="dt" sz="half" idx="10"/>
          </p:nvPr>
        </p:nvSpPr>
        <p:spPr/>
        <p:txBody>
          <a:bodyPr/>
          <a:lstStyle/>
          <a:p>
            <a:fld id="{08B9EBBA-996F-894A-B54A-D6246ED52CEA}"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3635753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s-MX"/>
              <a:t>Haz clic para modificar el estilo de título del patrón</a:t>
            </a:r>
            <a:endParaRPr lang="en-US"/>
          </a:p>
        </p:txBody>
      </p:sp>
      <p:sp>
        <p:nvSpPr>
          <p:cNvPr id="3" name="Content Placeholder 2"/>
          <p:cNvSpPr>
            <a:spLocks noGrp="1"/>
          </p:cNvSpPr>
          <p:nvPr>
            <p:ph idx="1"/>
          </p:nvPr>
        </p:nvSpPr>
        <p:spPr>
          <a:xfrm>
            <a:off x="818712" y="2222287"/>
            <a:ext cx="10554574" cy="3636511"/>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Date Placeholder 3"/>
          <p:cNvSpPr>
            <a:spLocks noGrp="1"/>
          </p:cNvSpPr>
          <p:nvPr>
            <p:ph type="dt" sz="half" idx="10"/>
          </p:nvPr>
        </p:nvSpPr>
        <p:spPr/>
        <p:txBody>
          <a:bodyPr/>
          <a:lstStyle/>
          <a:p>
            <a:fld id="{9B3A1323-8D79-1946-B0D7-40001CF92E9D}"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2538353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s-MX"/>
              <a:t>Haz clic para modificar el estilo de título del patrón</a:t>
            </a:r>
            <a:endParaRPr lang="en-US"/>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MX"/>
              <a:t>Haga clic para modificar los estilos de texto del patrón</a:t>
            </a:r>
          </a:p>
        </p:txBody>
      </p:sp>
      <p:sp>
        <p:nvSpPr>
          <p:cNvPr id="4" name="Date Placeholder 3"/>
          <p:cNvSpPr>
            <a:spLocks noGrp="1"/>
          </p:cNvSpPr>
          <p:nvPr>
            <p:ph type="dt" sz="half" idx="10"/>
          </p:nvPr>
        </p:nvSpPr>
        <p:spPr/>
        <p:txBody>
          <a:bodyPr/>
          <a:lstStyle/>
          <a:p>
            <a:fld id="{8DFA1846-DA80-1C48-A609-854EA85C59AD}"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1750154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s-MX"/>
              <a:t>Haz clic para modificar el estilo de título del patrón</a:t>
            </a:r>
            <a:endParaRPr lang="en-US"/>
          </a:p>
        </p:txBody>
      </p:sp>
      <p:sp>
        <p:nvSpPr>
          <p:cNvPr id="3" name="Content Placeholder 2"/>
          <p:cNvSpPr>
            <a:spLocks noGrp="1"/>
          </p:cNvSpPr>
          <p:nvPr>
            <p:ph sz="half" idx="1"/>
          </p:nvPr>
        </p:nvSpPr>
        <p:spPr>
          <a:xfrm>
            <a:off x="818712" y="2222287"/>
            <a:ext cx="5185873" cy="3638763"/>
          </a:xfrm>
        </p:spPr>
        <p:txBody>
          <a:bodyPr>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5" name="Date Placeholder 4"/>
          <p:cNvSpPr>
            <a:spLocks noGrp="1"/>
          </p:cNvSpPr>
          <p:nvPr>
            <p:ph type="dt" sz="half" idx="10"/>
          </p:nvPr>
        </p:nvSpPr>
        <p:spPr/>
        <p:txBody>
          <a:bodyPr/>
          <a:lstStyle/>
          <a:p>
            <a:fld id="{57302355-E14B-8545-A8F8-0FE83CC9D524}" type="datetimeFigureOut">
              <a:rPr lang="en-US" dirty="0"/>
              <a:pPr/>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1844103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s-MX"/>
              <a:t>Haz clic para modificar el estilo de título del patrón</a:t>
            </a:r>
            <a:endParaRPr lang="en-US"/>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7" name="Date Placeholder 6"/>
          <p:cNvSpPr>
            <a:spLocks noGrp="1"/>
          </p:cNvSpPr>
          <p:nvPr>
            <p:ph type="dt" sz="half" idx="10"/>
          </p:nvPr>
        </p:nvSpPr>
        <p:spPr/>
        <p:txBody>
          <a:bodyPr/>
          <a:lstStyle/>
          <a:p>
            <a:fld id="{02640F58-564D-2B4F-AE67-E407BA4FCF45}" type="datetimeFigureOut">
              <a:rPr lang="en-US" dirty="0"/>
              <a:pPr/>
              <a:t>11/9/2025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691716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s-MX"/>
              <a:t>Haz clic para modificar el estilo de título del patrón</a:t>
            </a:r>
            <a:endParaRPr lang="en-US"/>
          </a:p>
        </p:txBody>
      </p:sp>
      <p:sp>
        <p:nvSpPr>
          <p:cNvPr id="3" name="Date Placeholder 2"/>
          <p:cNvSpPr>
            <a:spLocks noGrp="1"/>
          </p:cNvSpPr>
          <p:nvPr>
            <p:ph type="dt" sz="half" idx="10"/>
          </p:nvPr>
        </p:nvSpPr>
        <p:spPr/>
        <p:txBody>
          <a:bodyPr/>
          <a:lstStyle/>
          <a:p>
            <a:fld id="{F13A34C8-038E-2045-AF43-DF7DBB8E0E9E}" type="datetimeFigureOut">
              <a:rPr lang="en-US" dirty="0"/>
              <a:pPr/>
              <a:t>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41634326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11/9/2025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3743387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s-MX"/>
              <a:t>Haz clic para modificar el estilo de título del patrón</a:t>
            </a:r>
            <a:endParaRPr lang="en-US"/>
          </a:p>
        </p:txBody>
      </p:sp>
      <p:sp>
        <p:nvSpPr>
          <p:cNvPr id="3" name="Content Placeholder 2"/>
          <p:cNvSpPr>
            <a:spLocks noGrp="1"/>
          </p:cNvSpPr>
          <p:nvPr>
            <p:ph idx="1"/>
          </p:nvPr>
        </p:nvSpPr>
        <p:spPr>
          <a:xfrm>
            <a:off x="4855633" y="446088"/>
            <a:ext cx="6252633" cy="5414963"/>
          </a:xfrm>
        </p:spPr>
        <p:txBody>
          <a:bodyPr>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MX"/>
              <a:t>Haga clic para modificar los estilos de texto del patrón</a:t>
            </a:r>
          </a:p>
        </p:txBody>
      </p:sp>
      <p:sp>
        <p:nvSpPr>
          <p:cNvPr id="5" name="Date Placeholder 4"/>
          <p:cNvSpPr>
            <a:spLocks noGrp="1"/>
          </p:cNvSpPr>
          <p:nvPr>
            <p:ph type="dt" sz="half" idx="10"/>
          </p:nvPr>
        </p:nvSpPr>
        <p:spPr/>
        <p:txBody>
          <a:bodyPr/>
          <a:lstStyle/>
          <a:p>
            <a:fld id="{D0DF5E60-9974-AC48-9591-99C2BB44B7CF}" type="datetimeFigureOut">
              <a:rPr lang="en-US" dirty="0"/>
              <a:pPr/>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313177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s-MX"/>
              <a:t>Haz clic para modificar el estilo de título del patrón</a:t>
            </a:r>
            <a:endParaRPr lang="en-US"/>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s-MX"/>
              <a:t>Haz clic en el icono para agregar una imagen</a:t>
            </a:r>
            <a:endParaRPr lang="en-US"/>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MX"/>
              <a:t>Haga clic para modificar los estilos de texto del patrón</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11/9/2025</a:t>
            </a:fld>
            <a:endParaRPr lang="en-US"/>
          </a:p>
        </p:txBody>
      </p:sp>
      <p:sp>
        <p:nvSpPr>
          <p:cNvPr id="6" name="Footer Placeholder 5"/>
          <p:cNvSpPr>
            <a:spLocks noGrp="1"/>
          </p:cNvSpPr>
          <p:nvPr>
            <p:ph type="ftr" sz="quarter" idx="11"/>
          </p:nvPr>
        </p:nvSpPr>
        <p:spPr>
          <a:xfrm>
            <a:off x="590396" y="6041362"/>
            <a:ext cx="3295413" cy="365125"/>
          </a:xfrm>
        </p:spPr>
        <p:txBody>
          <a:bodyPr/>
          <a:lstStyle/>
          <a:p>
            <a:endParaRPr lang="en-US"/>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4036092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s-MX"/>
              <a:t>Haz clic para modificar el estilo de título del patrón</a:t>
            </a:r>
            <a:endParaRPr lang="en-US"/>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s-MX"/>
              <a:t>Haz clic en el icono para agregar una imagen</a:t>
            </a:r>
            <a:endParaRPr lang="en-US"/>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MX"/>
              <a:t>Haga clic para modificar los estilos de texto del patrón</a:t>
            </a:r>
          </a:p>
        </p:txBody>
      </p:sp>
      <p:sp>
        <p:nvSpPr>
          <p:cNvPr id="5" name="Date Placeholder 4"/>
          <p:cNvSpPr>
            <a:spLocks noGrp="1"/>
          </p:cNvSpPr>
          <p:nvPr>
            <p:ph type="dt" sz="half" idx="10"/>
          </p:nvPr>
        </p:nvSpPr>
        <p:spPr/>
        <p:txBody>
          <a:bodyPr/>
          <a:lstStyle/>
          <a:p>
            <a:fld id="{18C79C5D-2A6F-F04D-97DA-BEF2467B64E4}" type="datetimeFigureOut">
              <a:rPr lang="en-US" dirty="0"/>
              <a:pPr/>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1661607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s-MX"/>
              <a:t>Haz clic para modificar el estilo de título del patrón</a:t>
            </a:r>
            <a:endParaRPr lang="en-US"/>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MX"/>
              <a:t>Haga clic para modificar los estilos de texto del patrón</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s-MX"/>
              <a:t>Haga clic para modificar los estilos de texto del patrón</a:t>
            </a:r>
          </a:p>
        </p:txBody>
      </p:sp>
      <p:sp>
        <p:nvSpPr>
          <p:cNvPr id="4" name="Date Placeholder 3"/>
          <p:cNvSpPr>
            <a:spLocks noGrp="1"/>
          </p:cNvSpPr>
          <p:nvPr>
            <p:ph type="dt" sz="half" idx="10"/>
          </p:nvPr>
        </p:nvSpPr>
        <p:spPr/>
        <p:txBody>
          <a:bodyPr/>
          <a:lstStyle/>
          <a:p>
            <a:fld id="{8DFA1846-DA80-1C48-A609-854EA85C59AD}"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22535600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s-MX"/>
              <a:t>Haz clic para modificar el estilo de título del patrón</a:t>
            </a:r>
            <a:endParaRPr lang="en-US"/>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s-MX"/>
              <a:t>Haga clic para modificar los estilos de texto del patrón</a:t>
            </a:r>
          </a:p>
        </p:txBody>
      </p:sp>
      <p:sp>
        <p:nvSpPr>
          <p:cNvPr id="2" name="Date Placeholder 1"/>
          <p:cNvSpPr>
            <a:spLocks noGrp="1"/>
          </p:cNvSpPr>
          <p:nvPr>
            <p:ph type="dt" sz="half" idx="10"/>
          </p:nvPr>
        </p:nvSpPr>
        <p:spPr/>
        <p:txBody>
          <a:bodyPr/>
          <a:lstStyle/>
          <a:p>
            <a:fld id="{FBF54567-0DE4-3F47-BF90-CB84690072F9}" type="datetimeFigureOut">
              <a:rPr lang="en-US" dirty="0"/>
              <a:pPr/>
              <a:t>11/9/2025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3799178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s-MX"/>
              <a:t>Haz clic para modificar el estilo de título del patrón</a:t>
            </a:r>
            <a:endParaRPr lang="en-US"/>
          </a:p>
        </p:txBody>
      </p:sp>
      <p:sp>
        <p:nvSpPr>
          <p:cNvPr id="3" name="Vertical Text Placeholder 2"/>
          <p:cNvSpPr>
            <a:spLocks noGrp="1"/>
          </p:cNvSpPr>
          <p:nvPr>
            <p:ph type="body" orient="vert" idx="1"/>
          </p:nvPr>
        </p:nvSpPr>
        <p:spPr/>
        <p:txBody>
          <a:bodyPr vert="eaVert" ancho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Date Placeholder 3"/>
          <p:cNvSpPr>
            <a:spLocks noGrp="1"/>
          </p:cNvSpPr>
          <p:nvPr>
            <p:ph type="dt" sz="half" idx="10"/>
          </p:nvPr>
        </p:nvSpPr>
        <p:spPr/>
        <p:txBody>
          <a:bodyPr/>
          <a:lstStyle/>
          <a:p>
            <a:fld id="{C6C52C72-DE31-F449-A4ED-4C594FD91407}"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5245460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s-MX"/>
              <a:t>Haz clic para modificar el estilo de título del patrón</a:t>
            </a:r>
            <a:endParaRPr lang="en-US"/>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4" name="Date Placeholder 3"/>
          <p:cNvSpPr>
            <a:spLocks noGrp="1"/>
          </p:cNvSpPr>
          <p:nvPr>
            <p:ph type="dt" sz="half" idx="10"/>
          </p:nvPr>
        </p:nvSpPr>
        <p:spPr/>
        <p:txBody>
          <a:bodyPr/>
          <a:lstStyle/>
          <a:p>
            <a:fld id="{ED62726E-379B-B349-9EED-81ED093FA806}" type="datetimeFigureOut">
              <a:rPr lang="en-US" dirty="0"/>
              <a:pPr/>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a:p>
        </p:txBody>
      </p:sp>
    </p:spTree>
    <p:extLst>
      <p:ext uri="{BB962C8B-B14F-4D97-AF65-F5344CB8AC3E}">
        <p14:creationId xmlns:p14="http://schemas.microsoft.com/office/powerpoint/2010/main" val="4025079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theme" Target="../theme/theme1.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s-MX"/>
              <a:t>Haz clic para modificar el estilo de título del patrón</a:t>
            </a:r>
            <a:endParaRPr lang="en-US"/>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11/9/2025</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‹Nº›</a:t>
            </a:fld>
            <a:endParaRPr lang="en-US"/>
          </a:p>
        </p:txBody>
      </p:sp>
    </p:spTree>
    <p:extLst>
      <p:ext uri="{BB962C8B-B14F-4D97-AF65-F5344CB8AC3E}">
        <p14:creationId xmlns:p14="http://schemas.microsoft.com/office/powerpoint/2010/main" val="1004664591"/>
      </p:ext>
    </p:extLst>
  </p:cSld>
  <p:clrMap bg1="dk1" tx1="lt1" bg2="dk2" tx2="lt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3.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3.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3.xml" /></Relationships>
</file>

<file path=ppt/slides/_rels/slide4.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3.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 /></Relationships>
</file>

<file path=ppt/slides/_rels/slide6.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3.xml" /></Relationships>
</file>

<file path=ppt/slides/_rels/slide7.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3.xml" /></Relationships>
</file>

<file path=ppt/slides/_rels/slide8.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png"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3.xml" /></Relationships>
</file>

<file path=ppt/slides/_rels/slide10.xml.rels><?xml version="1.0" encoding="UTF-8" standalone="yes"?>
<Relationships xmlns="http://schemas.openxmlformats.org/package/2006/relationships"><Relationship Id="rId3" Type="http://schemas.openxmlformats.org/officeDocument/2006/relationships/hyperlink" Target="https://www.cipd.org/en/knowledge/factsheets/pestle-analysis-factsheet/" TargetMode="External" /><Relationship Id="rId2" Type="http://schemas.openxmlformats.org/officeDocument/2006/relationships/hyperlink" Target="https://hbr.org/2012/09/are-you-solving-the-right-problem" TargetMode="External" /><Relationship Id="rId1" Type="http://schemas.openxmlformats.org/officeDocument/2006/relationships/slideLayout" Target="../slideLayouts/slideLayout3.xml" /><Relationship Id="rId5" Type="http://schemas.openxmlformats.org/officeDocument/2006/relationships/hyperlink" Target="https://bgmcgroup.com/exploring-the-fishbone-diagram-types-advantages-drawbacks-and-revealing-the-six-ms-of-change/" TargetMode="External" /><Relationship Id="rId4" Type="http://schemas.openxmlformats.org/officeDocument/2006/relationships/hyperlink" Target="https://uk.practicallaw.thomsonreuters.com/w-006-4835?transitionType=Default&amp;contextData=(sc.Default)&amp;firstPage=true" TargetMode="External" /></Relationships>
</file>

<file path=ppt/slides/_rels/slide11.xml.rels><?xml version="1.0" encoding="UTF-8" standalone="yes"?>
<Relationships xmlns="http://schemas.openxmlformats.org/package/2006/relationships"><Relationship Id="rId2" Type="http://schemas.openxmlformats.org/officeDocument/2006/relationships/image" Target="../media/image9.pn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4047A07-72EC-41BC-A55F-C264F639FB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n 4">
            <a:extLst>
              <a:ext uri="{FF2B5EF4-FFF2-40B4-BE49-F238E27FC236}">
                <a16:creationId xmlns:a16="http://schemas.microsoft.com/office/drawing/2014/main" id="{F4E0E21E-7CD1-8869-3412-C2929A1871FC}"/>
              </a:ext>
            </a:extLst>
          </p:cNvPr>
          <p:cNvPicPr>
            <a:picLocks noChangeAspect="1"/>
          </p:cNvPicPr>
          <p:nvPr/>
        </p:nvPicPr>
        <p:blipFill>
          <a:blip r:embed="rId3">
            <a:alphaModFix amt="40000"/>
            <a:extLst>
              <a:ext uri="{28A0092B-C50C-407E-A947-70E740481C1C}">
                <a14:useLocalDpi xmlns:a14="http://schemas.microsoft.com/office/drawing/2010/main" val="0"/>
              </a:ext>
            </a:extLst>
          </a:blip>
          <a:srcRect r="20000"/>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810001" y="1449147"/>
            <a:ext cx="10572000" cy="3732453"/>
          </a:xfrm>
        </p:spPr>
        <p:txBody>
          <a:bodyPr>
            <a:noAutofit/>
          </a:bodyPr>
          <a:lstStyle/>
          <a:p>
            <a:pPr>
              <a:lnSpc>
                <a:spcPct val="90000"/>
              </a:lnSpc>
            </a:pPr>
            <a:r>
              <a:rPr lang="en-GB" sz="2000" dirty="0">
                <a:latin typeface="Amasis MT Pro Black"/>
              </a:rPr>
              <a:t>MODUL</a:t>
            </a:r>
            <a:r>
              <a:rPr lang="es-419" sz="2000" dirty="0">
                <a:latin typeface="Amasis MT Pro Black"/>
              </a:rPr>
              <a:t>E</a:t>
            </a:r>
            <a:r>
              <a:rPr lang="en-GB" sz="2000" dirty="0">
                <a:latin typeface="Amasis MT Pro Black"/>
              </a:rPr>
              <a:t> NAME </a:t>
            </a:r>
            <a:br>
              <a:rPr lang="es-419" sz="2000" dirty="0">
                <a:latin typeface="Amasis MT Pro Black" panose="02040A04050005020304" pitchFamily="18" charset="0"/>
              </a:rPr>
            </a:br>
            <a:r>
              <a:rPr lang="es-419" sz="2000" b="0" dirty="0">
                <a:latin typeface="A"/>
              </a:rPr>
              <a:t>Problem Solving and Decision Making</a:t>
            </a:r>
            <a:br>
              <a:rPr lang="es-419" sz="2000" b="0" dirty="0">
                <a:latin typeface="A"/>
              </a:rPr>
            </a:br>
            <a:br>
              <a:rPr lang="en-GB" sz="2000" dirty="0">
                <a:latin typeface="A"/>
              </a:rPr>
            </a:br>
            <a:r>
              <a:rPr lang="en-GB" sz="2000" dirty="0">
                <a:latin typeface="Amasis MT Pro Black"/>
              </a:rPr>
              <a:t>MODULE CODE</a:t>
            </a:r>
            <a:br>
              <a:rPr lang="es-419" sz="2000" dirty="0">
                <a:latin typeface="A"/>
              </a:rPr>
            </a:br>
            <a:r>
              <a:rPr lang="es-419" sz="2000" b="0" dirty="0">
                <a:latin typeface="A"/>
              </a:rPr>
              <a:t>LCLM4004-LON</a:t>
            </a:r>
            <a:r>
              <a:rPr lang="en-GB" sz="2000" b="0" dirty="0">
                <a:latin typeface="A"/>
              </a:rPr>
              <a:t> </a:t>
            </a:r>
            <a:br>
              <a:rPr lang="es-419" sz="2000" b="0" dirty="0">
                <a:latin typeface="A"/>
              </a:rPr>
            </a:br>
            <a:br>
              <a:rPr lang="en-GB" sz="2000" dirty="0">
                <a:latin typeface="A"/>
              </a:rPr>
            </a:br>
            <a:r>
              <a:rPr lang="en-GB" sz="2000" dirty="0">
                <a:latin typeface="Amasis MT Pro Black"/>
              </a:rPr>
              <a:t>STUDENT NAME</a:t>
            </a:r>
            <a:br>
              <a:rPr lang="es-419" sz="2000" dirty="0">
                <a:latin typeface="A"/>
              </a:rPr>
            </a:br>
            <a:r>
              <a:rPr lang="es-419" sz="2000" b="0" dirty="0">
                <a:latin typeface="A"/>
              </a:rPr>
              <a:t>Hazel Javiera Robleto Lacayo</a:t>
            </a:r>
            <a:br>
              <a:rPr lang="es-419" sz="2000" b="0" dirty="0">
                <a:latin typeface="A"/>
              </a:rPr>
            </a:br>
            <a:br>
              <a:rPr lang="en-GB" sz="2000" dirty="0">
                <a:latin typeface="A"/>
              </a:rPr>
            </a:br>
            <a:r>
              <a:rPr lang="en-GB" sz="2000" dirty="0">
                <a:latin typeface="Amasis MT Pro Black"/>
              </a:rPr>
              <a:t>STUDENT ID</a:t>
            </a:r>
            <a:br>
              <a:rPr lang="es-419" sz="2000" dirty="0">
                <a:latin typeface="A"/>
              </a:rPr>
            </a:br>
            <a:r>
              <a:rPr lang="es-419" sz="2000" b="0" dirty="0">
                <a:latin typeface="A"/>
              </a:rPr>
              <a:t>2439869</a:t>
            </a:r>
            <a:r>
              <a:rPr lang="en-GB" sz="2000" dirty="0">
                <a:latin typeface="A"/>
              </a:rPr>
              <a:t> </a:t>
            </a:r>
            <a:br>
              <a:rPr lang="es-419" sz="2000" dirty="0">
                <a:latin typeface="A"/>
              </a:rPr>
            </a:br>
            <a:br>
              <a:rPr lang="en-GB" sz="2000" dirty="0">
                <a:latin typeface="A"/>
              </a:rPr>
            </a:br>
            <a:r>
              <a:rPr lang="en-GB" sz="2000" dirty="0">
                <a:latin typeface="Amasis MT Pro Black"/>
              </a:rPr>
              <a:t>LECTURER</a:t>
            </a:r>
            <a:br>
              <a:rPr lang="es-419" sz="2000" dirty="0">
                <a:latin typeface="A"/>
              </a:rPr>
            </a:br>
            <a:r>
              <a:rPr lang="es-419" sz="2000" b="0" dirty="0">
                <a:latin typeface="A"/>
              </a:rPr>
              <a:t>Toyin Adisa</a:t>
            </a:r>
            <a:br>
              <a:rPr lang="es-419" sz="2000" b="0" dirty="0">
                <a:latin typeface="A"/>
              </a:rPr>
            </a:br>
            <a:br>
              <a:rPr lang="en-GB" sz="2000" dirty="0">
                <a:latin typeface="A"/>
              </a:rPr>
            </a:br>
            <a:r>
              <a:rPr lang="en-GB" sz="2000" dirty="0">
                <a:latin typeface="Amasis MT Pro Black"/>
              </a:rPr>
              <a:t>Assignment 1: Presentation</a:t>
            </a:r>
          </a:p>
        </p:txBody>
      </p:sp>
    </p:spTree>
    <p:extLst>
      <p:ext uri="{BB962C8B-B14F-4D97-AF65-F5344CB8AC3E}">
        <p14:creationId xmlns:p14="http://schemas.microsoft.com/office/powerpoint/2010/main" val="2563627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684213" y="650530"/>
            <a:ext cx="8534401" cy="868680"/>
          </a:xfrm>
        </p:spPr>
        <p:txBody>
          <a:bodyPr/>
          <a:lstStyle/>
          <a:p>
            <a:pPr algn="ctr"/>
            <a:r>
              <a:rPr lang="en-GB" b="1">
                <a:latin typeface="Amasis MT Pro Black" panose="02040A04050005020304" pitchFamily="18" charset="0"/>
              </a:rPr>
              <a:t>OVERVIEW</a:t>
            </a:r>
          </a:p>
        </p:txBody>
      </p:sp>
      <p:graphicFrame>
        <p:nvGraphicFramePr>
          <p:cNvPr id="5" name="Text Placeholder 2">
            <a:extLst>
              <a:ext uri="{FF2B5EF4-FFF2-40B4-BE49-F238E27FC236}">
                <a16:creationId xmlns:a16="http://schemas.microsoft.com/office/drawing/2014/main" id="{83555976-0325-72B2-B2A5-9E2D7A7C9395}"/>
              </a:ext>
            </a:extLst>
          </p:cNvPr>
          <p:cNvGraphicFramePr/>
          <p:nvPr>
            <p:extLst>
              <p:ext uri="{D42A27DB-BD31-4B8C-83A1-F6EECF244321}">
                <p14:modId xmlns:p14="http://schemas.microsoft.com/office/powerpoint/2010/main" val="1778798786"/>
              </p:ext>
            </p:extLst>
          </p:nvPr>
        </p:nvGraphicFramePr>
        <p:xfrm>
          <a:off x="2362192" y="1715046"/>
          <a:ext cx="7460271" cy="4480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 name="Freeform 6">
            <a:extLst>
              <a:ext uri="{FF2B5EF4-FFF2-40B4-BE49-F238E27FC236}">
                <a16:creationId xmlns:a16="http://schemas.microsoft.com/office/drawing/2014/main" id="{E446B7E6-8568-417F-959E-DB3D1E7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54047A07-72EC-41BC-A55F-C264F639FB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hite calculator">
            <a:extLst>
              <a:ext uri="{FF2B5EF4-FFF2-40B4-BE49-F238E27FC236}">
                <a16:creationId xmlns:a16="http://schemas.microsoft.com/office/drawing/2014/main" id="{DCD36AD7-1008-9FA8-B36B-C899D7DC1C39}"/>
              </a:ext>
            </a:extLst>
          </p:cNvPr>
          <p:cNvPicPr>
            <a:picLocks noChangeAspect="1"/>
          </p:cNvPicPr>
          <p:nvPr/>
        </p:nvPicPr>
        <p:blipFill>
          <a:blip r:embed="rId2">
            <a:alphaModFix amt="40000"/>
          </a:blip>
          <a:srcRect t="28" b="15702"/>
          <a:stretch>
            <a:fillRect/>
          </a:stretch>
        </p:blipFill>
        <p:spPr>
          <a:xfrm>
            <a:off x="0" y="10"/>
            <a:ext cx="12191980" cy="6857990"/>
          </a:xfrm>
          <a:prstGeom prst="rect">
            <a:avLst/>
          </a:prstGeom>
        </p:spPr>
      </p:pic>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810001" y="173060"/>
            <a:ext cx="6205317" cy="3732453"/>
          </a:xfrm>
        </p:spPr>
        <p:txBody>
          <a:bodyPr vert="horz" lIns="91440" tIns="45720" rIns="91440" bIns="45720" rtlCol="0" anchor="b">
            <a:normAutofit/>
          </a:bodyPr>
          <a:lstStyle/>
          <a:p>
            <a:pPr algn="l"/>
            <a:r>
              <a:rPr lang="en-US" sz="5400">
                <a:latin typeface="Amasis MT Pro Black"/>
              </a:rPr>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5633883" y="1187348"/>
            <a:ext cx="6205317" cy="4987602"/>
          </a:xfrm>
        </p:spPr>
        <p:txBody>
          <a:bodyPr vert="horz" lIns="91440" tIns="45720" rIns="91440" bIns="45720" rtlCol="0" anchor="t">
            <a:normAutofit/>
          </a:bodyPr>
          <a:lstStyle/>
          <a:p>
            <a:pPr algn="l">
              <a:lnSpc>
                <a:spcPct val="90000"/>
              </a:lnSpc>
            </a:pPr>
            <a:r>
              <a:rPr lang="es-419" sz="2000"/>
              <a:t>I will be presenting an analysis of Green Haven Florists, an small independent flower shop based in Norwich, UK. The purpose of this presentation is to explore the main challenges the business is currently facing, particularly the recent 30% decline in sales the impact of online competition on its performance.</a:t>
            </a:r>
          </a:p>
          <a:p>
            <a:pPr algn="l">
              <a:lnSpc>
                <a:spcPct val="90000"/>
              </a:lnSpc>
            </a:pPr>
            <a:r>
              <a:rPr lang="es-419" sz="2000"/>
              <a:t>I will </a:t>
            </a:r>
            <a:r>
              <a:rPr lang="es-419" sz="2000" err="1"/>
              <a:t>begin</a:t>
            </a:r>
            <a:r>
              <a:rPr lang="es-419" sz="2000"/>
              <a:t> </a:t>
            </a:r>
            <a:r>
              <a:rPr lang="es-419" sz="2000" err="1"/>
              <a:t>by</a:t>
            </a:r>
            <a:r>
              <a:rPr lang="es-419" sz="2000"/>
              <a:t> </a:t>
            </a:r>
            <a:r>
              <a:rPr lang="es-419" sz="2000" err="1"/>
              <a:t>identifying</a:t>
            </a:r>
            <a:r>
              <a:rPr lang="es-419" sz="2000"/>
              <a:t> the </a:t>
            </a:r>
            <a:r>
              <a:rPr lang="es-419" sz="2000" err="1"/>
              <a:t>core</a:t>
            </a:r>
            <a:r>
              <a:rPr lang="es-419" sz="2000"/>
              <a:t> </a:t>
            </a:r>
            <a:r>
              <a:rPr lang="es-419" sz="2000" err="1"/>
              <a:t>problems</a:t>
            </a:r>
            <a:r>
              <a:rPr lang="es-419" sz="2000"/>
              <a:t> </a:t>
            </a:r>
            <a:r>
              <a:rPr lang="es-419" sz="2000" err="1"/>
              <a:t>affecting</a:t>
            </a:r>
            <a:r>
              <a:rPr lang="es-419" sz="2000"/>
              <a:t> the </a:t>
            </a:r>
            <a:r>
              <a:rPr lang="es-419" sz="2000" err="1"/>
              <a:t>company</a:t>
            </a:r>
            <a:r>
              <a:rPr lang="es-419" sz="2000"/>
              <a:t> </a:t>
            </a:r>
            <a:r>
              <a:rPr lang="es-419" sz="2000" err="1"/>
              <a:t>using</a:t>
            </a:r>
            <a:r>
              <a:rPr lang="es-419" sz="2000"/>
              <a:t> the 5W2H </a:t>
            </a:r>
            <a:r>
              <a:rPr lang="es-419" sz="2000" err="1"/>
              <a:t>method</a:t>
            </a:r>
            <a:r>
              <a:rPr lang="es-419" sz="2000"/>
              <a:t>. </a:t>
            </a:r>
            <a:r>
              <a:rPr lang="es-419" sz="2000" err="1"/>
              <a:t>Then</a:t>
            </a:r>
            <a:r>
              <a:rPr lang="es-419" sz="2000"/>
              <a:t> I will </a:t>
            </a:r>
            <a:r>
              <a:rPr lang="es-419" sz="2000" err="1"/>
              <a:t>discuss</a:t>
            </a:r>
            <a:r>
              <a:rPr lang="es-419" sz="2000"/>
              <a:t> the </a:t>
            </a:r>
            <a:r>
              <a:rPr lang="es-419" sz="2000" err="1"/>
              <a:t>external</a:t>
            </a:r>
            <a:r>
              <a:rPr lang="es-419" sz="2000"/>
              <a:t> </a:t>
            </a:r>
            <a:r>
              <a:rPr lang="es-419" sz="2000" err="1"/>
              <a:t>factors</a:t>
            </a:r>
            <a:r>
              <a:rPr lang="es-419" sz="2000"/>
              <a:t> </a:t>
            </a:r>
            <a:r>
              <a:rPr lang="es-419" sz="2000" err="1"/>
              <a:t>influencing</a:t>
            </a:r>
            <a:r>
              <a:rPr lang="es-419" sz="2000"/>
              <a:t> the business </a:t>
            </a:r>
            <a:r>
              <a:rPr lang="es-419" sz="2000" err="1"/>
              <a:t>through</a:t>
            </a:r>
            <a:r>
              <a:rPr lang="es-419" sz="2000"/>
              <a:t> a PESTEL analysis. </a:t>
            </a:r>
          </a:p>
          <a:p>
            <a:pPr algn="l">
              <a:lnSpc>
                <a:spcPct val="90000"/>
              </a:lnSpc>
            </a:pPr>
            <a:r>
              <a:rPr lang="es-419" sz="2000" err="1"/>
              <a:t>Finally</a:t>
            </a:r>
            <a:r>
              <a:rPr lang="es-419" sz="2000"/>
              <a:t>, I will </a:t>
            </a:r>
            <a:r>
              <a:rPr lang="es-419" sz="2000" err="1"/>
              <a:t>present</a:t>
            </a:r>
            <a:r>
              <a:rPr lang="es-419" sz="2000"/>
              <a:t> a cause and </a:t>
            </a:r>
            <a:r>
              <a:rPr lang="es-419" sz="2000" err="1"/>
              <a:t>effect</a:t>
            </a:r>
            <a:r>
              <a:rPr lang="es-419" sz="2000"/>
              <a:t> </a:t>
            </a:r>
            <a:r>
              <a:rPr lang="es-419" sz="2000" err="1"/>
              <a:t>diagram</a:t>
            </a:r>
            <a:r>
              <a:rPr lang="es-419" sz="2000"/>
              <a:t> to </a:t>
            </a:r>
            <a:r>
              <a:rPr lang="es-419" sz="2000" err="1"/>
              <a:t>highlight</a:t>
            </a:r>
            <a:r>
              <a:rPr lang="es-419" sz="2000"/>
              <a:t> the </a:t>
            </a:r>
            <a:r>
              <a:rPr lang="es-419" sz="2000" err="1"/>
              <a:t>root</a:t>
            </a:r>
            <a:r>
              <a:rPr lang="es-419" sz="2000"/>
              <a:t> causes of </a:t>
            </a:r>
            <a:r>
              <a:rPr lang="es-419" sz="2000" err="1"/>
              <a:t>these</a:t>
            </a:r>
            <a:r>
              <a:rPr lang="es-419" sz="2000"/>
              <a:t> </a:t>
            </a:r>
            <a:r>
              <a:rPr lang="es-419" sz="2000" err="1"/>
              <a:t>issues</a:t>
            </a:r>
            <a:r>
              <a:rPr lang="es-419" sz="2000"/>
              <a:t> and </a:t>
            </a:r>
            <a:r>
              <a:rPr lang="es-419" sz="2000" err="1"/>
              <a:t>propose</a:t>
            </a:r>
            <a:r>
              <a:rPr lang="es-419" sz="2000"/>
              <a:t> </a:t>
            </a:r>
            <a:r>
              <a:rPr lang="es-419" sz="2000" err="1"/>
              <a:t>strategies</a:t>
            </a:r>
            <a:r>
              <a:rPr lang="es-419" sz="2000"/>
              <a:t> </a:t>
            </a:r>
            <a:r>
              <a:rPr lang="es-419" sz="2000" err="1"/>
              <a:t>that</a:t>
            </a:r>
            <a:r>
              <a:rPr lang="es-419" sz="2000"/>
              <a:t> </a:t>
            </a:r>
            <a:r>
              <a:rPr lang="es-419" sz="2000" err="1"/>
              <a:t>could</a:t>
            </a:r>
            <a:r>
              <a:rPr lang="es-419" sz="2000"/>
              <a:t> </a:t>
            </a:r>
            <a:r>
              <a:rPr lang="es-419" sz="2000" err="1"/>
              <a:t>help</a:t>
            </a:r>
            <a:r>
              <a:rPr lang="es-419" sz="2000"/>
              <a:t> Green Haven Florists </a:t>
            </a:r>
            <a:r>
              <a:rPr lang="es-419" sz="2000" err="1"/>
              <a:t>adapt</a:t>
            </a:r>
            <a:r>
              <a:rPr lang="es-419" sz="2000"/>
              <a:t> and </a:t>
            </a:r>
            <a:r>
              <a:rPr lang="es-419" sz="2000" err="1"/>
              <a:t>remain</a:t>
            </a:r>
            <a:r>
              <a:rPr lang="es-419" sz="2000"/>
              <a:t> </a:t>
            </a:r>
            <a:r>
              <a:rPr lang="es-419" sz="2000" err="1"/>
              <a:t>sustainable</a:t>
            </a:r>
            <a:r>
              <a:rPr lang="es-419" sz="2000"/>
              <a:t> in a </a:t>
            </a:r>
            <a:r>
              <a:rPr lang="es-419" sz="2000" err="1"/>
              <a:t>rapidly</a:t>
            </a:r>
            <a:r>
              <a:rPr lang="es-419" sz="2000"/>
              <a:t> </a:t>
            </a:r>
            <a:r>
              <a:rPr lang="es-419" sz="2000" err="1"/>
              <a:t>changing</a:t>
            </a:r>
            <a:r>
              <a:rPr lang="es-419" sz="2000"/>
              <a:t> </a:t>
            </a:r>
            <a:r>
              <a:rPr lang="es-419" sz="2000" err="1"/>
              <a:t>retail</a:t>
            </a:r>
            <a:r>
              <a:rPr lang="es-419" sz="2000"/>
              <a:t> </a:t>
            </a:r>
            <a:r>
              <a:rPr lang="es-419" sz="2000" err="1"/>
              <a:t>environment</a:t>
            </a:r>
            <a:r>
              <a:rPr lang="es-419" sz="2000"/>
              <a:t>.</a:t>
            </a:r>
          </a:p>
          <a:p>
            <a:pPr algn="l">
              <a:lnSpc>
                <a:spcPct val="90000"/>
              </a:lnSpc>
            </a:pPr>
            <a:endParaRPr lang="en-US"/>
          </a:p>
          <a:p>
            <a:pPr algn="l">
              <a:lnSpc>
                <a:spcPct val="90000"/>
              </a:lnSpc>
            </a:pPr>
            <a:endParaRPr lang="en-US" sz="1400" b="1"/>
          </a:p>
          <a:p>
            <a:pPr algn="l">
              <a:lnSpc>
                <a:spcPct val="90000"/>
              </a:lnSpc>
            </a:pPr>
            <a:endParaRPr lang="en-US" sz="1400" b="1"/>
          </a:p>
          <a:p>
            <a:pPr algn="l">
              <a:lnSpc>
                <a:spcPct val="90000"/>
              </a:lnSpc>
            </a:pPr>
            <a:endParaRPr lang="en-US" sz="1400" b="1"/>
          </a:p>
          <a:p>
            <a:pPr algn="l">
              <a:lnSpc>
                <a:spcPct val="90000"/>
              </a:lnSpc>
            </a:pPr>
            <a:endParaRPr lang="en-US" sz="1400" b="1"/>
          </a:p>
          <a:p>
            <a:pPr algn="l">
              <a:lnSpc>
                <a:spcPct val="90000"/>
              </a:lnSpc>
            </a:pPr>
            <a:endParaRPr lang="en-US" sz="1400" b="1"/>
          </a:p>
          <a:p>
            <a:pPr algn="l">
              <a:lnSpc>
                <a:spcPct val="90000"/>
              </a:lnSpc>
            </a:pPr>
            <a:endParaRPr lang="en-US" sz="1400" b="1"/>
          </a:p>
          <a:p>
            <a:pPr algn="l">
              <a:lnSpc>
                <a:spcPct val="90000"/>
              </a:lnSpc>
            </a:pPr>
            <a:endParaRPr lang="en-US" sz="1400" b="1"/>
          </a:p>
          <a:p>
            <a:pPr algn="l">
              <a:lnSpc>
                <a:spcPct val="90000"/>
              </a:lnSpc>
            </a:pPr>
            <a:endParaRPr lang="en-US"/>
          </a:p>
        </p:txBody>
      </p:sp>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2" name="Freeform 6">
            <a:extLst>
              <a:ext uri="{FF2B5EF4-FFF2-40B4-BE49-F238E27FC236}">
                <a16:creationId xmlns:a16="http://schemas.microsoft.com/office/drawing/2014/main" id="{E446B7E6-8568-417F-959E-DB3D1E7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4" name="Rectangle 23">
            <a:extLst>
              <a:ext uri="{FF2B5EF4-FFF2-40B4-BE49-F238E27FC236}">
                <a16:creationId xmlns:a16="http://schemas.microsoft.com/office/drawing/2014/main" id="{54047A07-72EC-41BC-A55F-C264F639FB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Different coloured tulips">
            <a:extLst>
              <a:ext uri="{FF2B5EF4-FFF2-40B4-BE49-F238E27FC236}">
                <a16:creationId xmlns:a16="http://schemas.microsoft.com/office/drawing/2014/main" id="{DA21546B-F5E0-D5F8-BB7C-79186F7767D3}"/>
              </a:ext>
            </a:extLst>
          </p:cNvPr>
          <p:cNvPicPr>
            <a:picLocks noChangeAspect="1"/>
          </p:cNvPicPr>
          <p:nvPr/>
        </p:nvPicPr>
        <p:blipFill>
          <a:blip r:embed="rId2">
            <a:duotone>
              <a:schemeClr val="bg2">
                <a:shade val="45000"/>
                <a:satMod val="135000"/>
              </a:schemeClr>
              <a:prstClr val="white"/>
            </a:duotone>
            <a:alphaModFix amt="40000"/>
          </a:blip>
          <a:srcRect t="2054" b="13676"/>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559278" y="481899"/>
            <a:ext cx="10572000" cy="1175451"/>
          </a:xfrm>
        </p:spPr>
        <p:txBody>
          <a:bodyPr vert="horz" lIns="91440" tIns="45720" rIns="91440" bIns="45720" rtlCol="0" anchor="b">
            <a:normAutofit/>
          </a:bodyPr>
          <a:lstStyle/>
          <a:p>
            <a:pPr algn="l"/>
            <a:r>
              <a:rPr lang="en-US" sz="5400">
                <a:latin typeface="Amasis MT Pro Black"/>
              </a:rPr>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559278" y="2114152"/>
            <a:ext cx="10572000" cy="3799951"/>
          </a:xfrm>
        </p:spPr>
        <p:txBody>
          <a:bodyPr vert="horz" lIns="91440" tIns="45720" rIns="91440" bIns="45720" rtlCol="0" anchor="t">
            <a:noAutofit/>
          </a:bodyPr>
          <a:lstStyle/>
          <a:p>
            <a:pPr algn="l">
              <a:lnSpc>
                <a:spcPct val="90000"/>
              </a:lnSpc>
            </a:pPr>
            <a:r>
              <a:rPr lang="en-US" sz="2000"/>
              <a:t>Green Haven Florists is an independent flower shop founded in 2016 in Norwich, United Kingdom, by owners Liam and Priya Patel. Since its establishment, the company has built a strong reputation for its focus on bespoke floral arrangements, sustainable materials and environmentally friendly practices.</a:t>
            </a:r>
          </a:p>
          <a:p>
            <a:pPr algn="l">
              <a:lnSpc>
                <a:spcPct val="90000"/>
              </a:lnSpc>
            </a:pPr>
            <a:r>
              <a:rPr lang="en-US" sz="2000"/>
              <a:t>The business is recognised for its close customer relationships and community engagement, providing services for individual clients and events. Its value proposition is based on craftsmanship, locally sourced flowers, and strong environmental commitment.</a:t>
            </a:r>
          </a:p>
          <a:p>
            <a:pPr algn="l">
              <a:lnSpc>
                <a:spcPct val="90000"/>
              </a:lnSpc>
            </a:pPr>
            <a:r>
              <a:rPr lang="en-US" sz="2000"/>
              <a:t>In its early years, Green Haven Florists consolidated its position within the local market; however shifting economic conditions, market digitalisation and intensifying online competition have progressively challenged its traditional business model resulting in a 30% decline in sales. </a:t>
            </a:r>
          </a:p>
        </p:txBody>
      </p:sp>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6">
            <a:extLst>
              <a:ext uri="{FF2B5EF4-FFF2-40B4-BE49-F238E27FC236}">
                <a16:creationId xmlns:a16="http://schemas.microsoft.com/office/drawing/2014/main" id="{133F8CB7-795C-4272-9073-64D8CF97F2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180DE8A2-73B1-4AFE-8FB9-BE4B66F398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6">
            <a:extLst>
              <a:ext uri="{FF2B5EF4-FFF2-40B4-BE49-F238E27FC236}">
                <a16:creationId xmlns:a16="http://schemas.microsoft.com/office/drawing/2014/main" id="{E5ADB140-E61F-4DA4-A342-F5EF70772D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rgbClr val="212121"/>
          </a:solidFill>
          <a:ln>
            <a:noFill/>
          </a:ln>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451514" y="394943"/>
            <a:ext cx="11288972" cy="816637"/>
          </a:xfrm>
          <a:effectLst/>
        </p:spPr>
        <p:txBody>
          <a:bodyPr vert="horz" lIns="91440" tIns="45720" rIns="91440" bIns="45720" rtlCol="0" anchor="b">
            <a:normAutofit/>
          </a:bodyPr>
          <a:lstStyle/>
          <a:p>
            <a:pPr algn="l"/>
            <a:r>
              <a:rPr lang="en-US" sz="3200">
                <a:solidFill>
                  <a:srgbClr val="FFFFFF"/>
                </a:solidFill>
                <a:latin typeface="Amasis MT Pro Black"/>
              </a:rPr>
              <a:t>5W2H ANALYSIS </a:t>
            </a:r>
          </a:p>
        </p:txBody>
      </p:sp>
      <p:graphicFrame>
        <p:nvGraphicFramePr>
          <p:cNvPr id="7" name="Tabla 6">
            <a:extLst>
              <a:ext uri="{FF2B5EF4-FFF2-40B4-BE49-F238E27FC236}">
                <a16:creationId xmlns:a16="http://schemas.microsoft.com/office/drawing/2014/main" id="{5EC04CE0-BCC8-5673-8288-05EB55AD27C3}"/>
              </a:ext>
            </a:extLst>
          </p:cNvPr>
          <p:cNvGraphicFramePr>
            <a:graphicFrameLocks noGrp="1"/>
          </p:cNvGraphicFramePr>
          <p:nvPr>
            <p:extLst>
              <p:ext uri="{D42A27DB-BD31-4B8C-83A1-F6EECF244321}">
                <p14:modId xmlns:p14="http://schemas.microsoft.com/office/powerpoint/2010/main" val="2512577659"/>
              </p:ext>
            </p:extLst>
          </p:nvPr>
        </p:nvGraphicFramePr>
        <p:xfrm>
          <a:off x="0" y="1869056"/>
          <a:ext cx="12172906" cy="4999279"/>
        </p:xfrm>
        <a:graphic>
          <a:graphicData uri="http://schemas.openxmlformats.org/drawingml/2006/table">
            <a:tbl>
              <a:tblPr firstCol="1">
                <a:tableStyleId>{E929F9F4-4A8F-4326-A1B4-22849713DDAB}</a:tableStyleId>
              </a:tblPr>
              <a:tblGrid>
                <a:gridCol w="1643328">
                  <a:extLst>
                    <a:ext uri="{9D8B030D-6E8A-4147-A177-3AD203B41FA5}">
                      <a16:colId xmlns:a16="http://schemas.microsoft.com/office/drawing/2014/main" val="2748742168"/>
                    </a:ext>
                  </a:extLst>
                </a:gridCol>
                <a:gridCol w="10529578">
                  <a:extLst>
                    <a:ext uri="{9D8B030D-6E8A-4147-A177-3AD203B41FA5}">
                      <a16:colId xmlns:a16="http://schemas.microsoft.com/office/drawing/2014/main" val="2929081473"/>
                    </a:ext>
                  </a:extLst>
                </a:gridCol>
              </a:tblGrid>
              <a:tr h="930466">
                <a:tc>
                  <a:txBody>
                    <a:bodyPr/>
                    <a:lstStyle/>
                    <a:p>
                      <a:r>
                        <a:rPr lang="es-419" sz="1600" cap="none" spc="0" err="1">
                          <a:solidFill>
                            <a:srgbClr val="000000"/>
                          </a:solidFill>
                          <a:latin typeface="Amasis MT Pro Black"/>
                        </a:rPr>
                        <a:t>What</a:t>
                      </a:r>
                      <a:r>
                        <a:rPr lang="es-419" sz="1600" cap="none" spc="0">
                          <a:solidFill>
                            <a:srgbClr val="000000"/>
                          </a:solidFill>
                          <a:latin typeface="Amasis MT Pro Black"/>
                        </a:rPr>
                        <a:t> ?</a:t>
                      </a:r>
                      <a:endParaRPr lang="es-NI" sz="1600" cap="none" spc="0">
                        <a:solidFill>
                          <a:srgbClr val="000000"/>
                        </a:solidFill>
                        <a:latin typeface="Amasis MT Pro Black"/>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s-419" sz="1600" cap="none" spc="0">
                          <a:solidFill>
                            <a:srgbClr val="000000"/>
                          </a:solidFill>
                          <a:latin typeface="Century Gothic"/>
                        </a:rPr>
                        <a:t>Green Haven </a:t>
                      </a:r>
                      <a:r>
                        <a:rPr lang="es-419" sz="1600" cap="none" spc="0" err="1">
                          <a:solidFill>
                            <a:srgbClr val="000000"/>
                          </a:solidFill>
                          <a:latin typeface="Century Gothic"/>
                        </a:rPr>
                        <a:t>Florists</a:t>
                      </a:r>
                      <a:r>
                        <a:rPr lang="es-419" sz="1600" cap="none" spc="0">
                          <a:solidFill>
                            <a:srgbClr val="000000"/>
                          </a:solidFill>
                          <a:latin typeface="Century Gothic"/>
                        </a:rPr>
                        <a:t> </a:t>
                      </a:r>
                      <a:r>
                        <a:rPr lang="es-419" sz="1600" cap="none" spc="0" err="1">
                          <a:solidFill>
                            <a:srgbClr val="000000"/>
                          </a:solidFill>
                          <a:latin typeface="Century Gothic"/>
                        </a:rPr>
                        <a:t>is</a:t>
                      </a:r>
                      <a:r>
                        <a:rPr lang="es-419" sz="1600" cap="none" spc="0">
                          <a:solidFill>
                            <a:srgbClr val="000000"/>
                          </a:solidFill>
                          <a:latin typeface="Century Gothic"/>
                        </a:rPr>
                        <a:t> </a:t>
                      </a:r>
                      <a:r>
                        <a:rPr lang="es-419" sz="1600" cap="none" spc="0" err="1">
                          <a:solidFill>
                            <a:srgbClr val="000000"/>
                          </a:solidFill>
                          <a:latin typeface="Century Gothic"/>
                        </a:rPr>
                        <a:t>experiencing</a:t>
                      </a:r>
                      <a:r>
                        <a:rPr lang="es-419" sz="1600" cap="none" spc="0">
                          <a:solidFill>
                            <a:srgbClr val="000000"/>
                          </a:solidFill>
                          <a:latin typeface="Century Gothic"/>
                        </a:rPr>
                        <a:t> a 30 % decline in store sales </a:t>
                      </a:r>
                      <a:r>
                        <a:rPr lang="es-419" sz="1600" cap="none" spc="0" err="1">
                          <a:solidFill>
                            <a:srgbClr val="000000"/>
                          </a:solidFill>
                          <a:latin typeface="Century Gothic"/>
                        </a:rPr>
                        <a:t>over</a:t>
                      </a:r>
                      <a:r>
                        <a:rPr lang="es-419" sz="1600" cap="none" spc="0">
                          <a:solidFill>
                            <a:srgbClr val="000000"/>
                          </a:solidFill>
                          <a:latin typeface="Century Gothic"/>
                        </a:rPr>
                        <a:t> </a:t>
                      </a:r>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past</a:t>
                      </a:r>
                      <a:r>
                        <a:rPr lang="es-419" sz="1600" cap="none" spc="0">
                          <a:solidFill>
                            <a:srgbClr val="000000"/>
                          </a:solidFill>
                          <a:latin typeface="Century Gothic"/>
                        </a:rPr>
                        <a:t> </a:t>
                      </a:r>
                      <a:r>
                        <a:rPr lang="es-419" sz="1600" cap="none" spc="0" err="1">
                          <a:solidFill>
                            <a:srgbClr val="000000"/>
                          </a:solidFill>
                          <a:latin typeface="Century Gothic"/>
                        </a:rPr>
                        <a:t>year</a:t>
                      </a:r>
                      <a:r>
                        <a:rPr lang="es-419" sz="1600" cap="none" spc="0">
                          <a:solidFill>
                            <a:srgbClr val="000000"/>
                          </a:solidFill>
                          <a:latin typeface="Century Gothic"/>
                        </a:rPr>
                        <a:t>. </a:t>
                      </a:r>
                      <a:r>
                        <a:rPr lang="es-419" sz="1600" cap="none" spc="0" err="1">
                          <a:solidFill>
                            <a:srgbClr val="000000"/>
                          </a:solidFill>
                          <a:latin typeface="Century Gothic"/>
                        </a:rPr>
                        <a:t>The</a:t>
                      </a:r>
                      <a:r>
                        <a:rPr lang="es-419" sz="1600" cap="none" spc="0">
                          <a:solidFill>
                            <a:srgbClr val="000000"/>
                          </a:solidFill>
                          <a:latin typeface="Century Gothic"/>
                        </a:rPr>
                        <a:t> shop </a:t>
                      </a:r>
                      <a:r>
                        <a:rPr lang="es-419" sz="1600" cap="none" spc="0" err="1">
                          <a:solidFill>
                            <a:srgbClr val="000000"/>
                          </a:solidFill>
                          <a:latin typeface="Century Gothic"/>
                        </a:rPr>
                        <a:t>is</a:t>
                      </a:r>
                      <a:r>
                        <a:rPr lang="es-419" sz="1600" cap="none" spc="0">
                          <a:solidFill>
                            <a:srgbClr val="000000"/>
                          </a:solidFill>
                          <a:latin typeface="Century Gothic"/>
                        </a:rPr>
                        <a:t> </a:t>
                      </a:r>
                      <a:r>
                        <a:rPr lang="es-419" sz="1600" cap="none" spc="0" err="1">
                          <a:solidFill>
                            <a:srgbClr val="000000"/>
                          </a:solidFill>
                          <a:latin typeface="Century Gothic"/>
                        </a:rPr>
                        <a:t>also</a:t>
                      </a:r>
                      <a:r>
                        <a:rPr lang="es-419" sz="1600" cap="none" spc="0">
                          <a:solidFill>
                            <a:srgbClr val="000000"/>
                          </a:solidFill>
                          <a:latin typeface="Century Gothic"/>
                        </a:rPr>
                        <a:t> </a:t>
                      </a:r>
                      <a:r>
                        <a:rPr lang="es-419" sz="1600" cap="none" spc="0" err="1">
                          <a:solidFill>
                            <a:srgbClr val="000000"/>
                          </a:solidFill>
                          <a:latin typeface="Century Gothic"/>
                        </a:rPr>
                        <a:t>struggling</a:t>
                      </a:r>
                      <a:r>
                        <a:rPr lang="es-419" sz="1600" cap="none" spc="0">
                          <a:solidFill>
                            <a:srgbClr val="000000"/>
                          </a:solidFill>
                          <a:latin typeface="Century Gothic"/>
                        </a:rPr>
                        <a:t> </a:t>
                      </a:r>
                      <a:r>
                        <a:rPr lang="es-419" sz="1600" cap="none" spc="0" err="1">
                          <a:solidFill>
                            <a:srgbClr val="000000"/>
                          </a:solidFill>
                          <a:latin typeface="Century Gothic"/>
                        </a:rPr>
                        <a:t>to</a:t>
                      </a:r>
                      <a:r>
                        <a:rPr lang="es-419" sz="1600" cap="none" spc="0">
                          <a:solidFill>
                            <a:srgbClr val="000000"/>
                          </a:solidFill>
                          <a:latin typeface="Century Gothic"/>
                        </a:rPr>
                        <a:t> </a:t>
                      </a:r>
                      <a:r>
                        <a:rPr lang="es-419" sz="1600" cap="none" spc="0" err="1">
                          <a:solidFill>
                            <a:srgbClr val="000000"/>
                          </a:solidFill>
                          <a:latin typeface="Century Gothic"/>
                        </a:rPr>
                        <a:t>maintain</a:t>
                      </a:r>
                      <a:r>
                        <a:rPr lang="es-419" sz="1600" cap="none" spc="0">
                          <a:solidFill>
                            <a:srgbClr val="000000"/>
                          </a:solidFill>
                          <a:latin typeface="Century Gothic"/>
                        </a:rPr>
                        <a:t> </a:t>
                      </a:r>
                      <a:r>
                        <a:rPr lang="es-419" sz="1600" cap="none" spc="0" err="1">
                          <a:solidFill>
                            <a:srgbClr val="000000"/>
                          </a:solidFill>
                          <a:latin typeface="Century Gothic"/>
                        </a:rPr>
                        <a:t>profitability</a:t>
                      </a:r>
                      <a:r>
                        <a:rPr lang="es-419" sz="1600" cap="none" spc="0">
                          <a:solidFill>
                            <a:srgbClr val="000000"/>
                          </a:solidFill>
                          <a:latin typeface="Century Gothic"/>
                        </a:rPr>
                        <a:t> </a:t>
                      </a:r>
                      <a:r>
                        <a:rPr lang="es-419" sz="1600" cap="none" spc="0" err="1">
                          <a:solidFill>
                            <a:srgbClr val="000000"/>
                          </a:solidFill>
                          <a:latin typeface="Century Gothic"/>
                        </a:rPr>
                        <a:t>due</a:t>
                      </a:r>
                      <a:r>
                        <a:rPr lang="es-419" sz="1600" cap="none" spc="0">
                          <a:solidFill>
                            <a:srgbClr val="000000"/>
                          </a:solidFill>
                          <a:latin typeface="Century Gothic"/>
                        </a:rPr>
                        <a:t> </a:t>
                      </a:r>
                      <a:r>
                        <a:rPr lang="es-419" sz="1600" cap="none" spc="0" err="1">
                          <a:solidFill>
                            <a:srgbClr val="000000"/>
                          </a:solidFill>
                          <a:latin typeface="Century Gothic"/>
                        </a:rPr>
                        <a:t>to</a:t>
                      </a:r>
                      <a:r>
                        <a:rPr lang="es-419" sz="1600" cap="none" spc="0">
                          <a:solidFill>
                            <a:srgbClr val="000000"/>
                          </a:solidFill>
                          <a:latin typeface="Century Gothic"/>
                        </a:rPr>
                        <a:t> </a:t>
                      </a:r>
                      <a:r>
                        <a:rPr lang="es-419" sz="1600" cap="none" spc="0" err="1">
                          <a:solidFill>
                            <a:srgbClr val="000000"/>
                          </a:solidFill>
                          <a:latin typeface="Century Gothic"/>
                        </a:rPr>
                        <a:t>rising</a:t>
                      </a:r>
                      <a:r>
                        <a:rPr lang="es-419" sz="1600" cap="none" spc="0">
                          <a:solidFill>
                            <a:srgbClr val="000000"/>
                          </a:solidFill>
                          <a:latin typeface="Century Gothic"/>
                        </a:rPr>
                        <a:t> </a:t>
                      </a:r>
                      <a:r>
                        <a:rPr lang="es-419" sz="1600" cap="none" spc="0" err="1">
                          <a:solidFill>
                            <a:srgbClr val="000000"/>
                          </a:solidFill>
                          <a:latin typeface="Century Gothic"/>
                        </a:rPr>
                        <a:t>operational</a:t>
                      </a:r>
                      <a:r>
                        <a:rPr lang="es-419" sz="1600" cap="none" spc="0">
                          <a:solidFill>
                            <a:srgbClr val="000000"/>
                          </a:solidFill>
                          <a:latin typeface="Century Gothic"/>
                        </a:rPr>
                        <a:t> </a:t>
                      </a:r>
                      <a:r>
                        <a:rPr lang="es-419" sz="1600" cap="none" spc="0" err="1">
                          <a:solidFill>
                            <a:srgbClr val="000000"/>
                          </a:solidFill>
                          <a:latin typeface="Century Gothic"/>
                        </a:rPr>
                        <a:t>costs</a:t>
                      </a:r>
                      <a:r>
                        <a:rPr lang="es-419" sz="1600" cap="none" spc="0">
                          <a:solidFill>
                            <a:srgbClr val="000000"/>
                          </a:solidFill>
                          <a:latin typeface="Century Gothic"/>
                        </a:rPr>
                        <a:t> and </a:t>
                      </a:r>
                      <a:r>
                        <a:rPr lang="es-419" sz="1600" cap="none" spc="0" err="1">
                          <a:solidFill>
                            <a:srgbClr val="000000"/>
                          </a:solidFill>
                          <a:latin typeface="Century Gothic"/>
                        </a:rPr>
                        <a:t>strong</a:t>
                      </a:r>
                      <a:r>
                        <a:rPr lang="es-419" sz="1600" cap="none" spc="0">
                          <a:solidFill>
                            <a:srgbClr val="000000"/>
                          </a:solidFill>
                          <a:latin typeface="Century Gothic"/>
                        </a:rPr>
                        <a:t> </a:t>
                      </a:r>
                      <a:r>
                        <a:rPr lang="es-419" sz="1600" cap="none" spc="0" err="1">
                          <a:solidFill>
                            <a:srgbClr val="000000"/>
                          </a:solidFill>
                          <a:latin typeface="Century Gothic"/>
                        </a:rPr>
                        <a:t>competition</a:t>
                      </a:r>
                      <a:r>
                        <a:rPr lang="es-419" sz="1600" cap="none" spc="0">
                          <a:solidFill>
                            <a:srgbClr val="000000"/>
                          </a:solidFill>
                          <a:latin typeface="Century Gothic"/>
                        </a:rPr>
                        <a:t> </a:t>
                      </a:r>
                      <a:r>
                        <a:rPr lang="es-419" sz="1600" cap="none" spc="0" err="1">
                          <a:solidFill>
                            <a:srgbClr val="000000"/>
                          </a:solidFill>
                          <a:latin typeface="Century Gothic"/>
                        </a:rPr>
                        <a:t>from</a:t>
                      </a:r>
                      <a:r>
                        <a:rPr lang="es-419" sz="1600" cap="none" spc="0">
                          <a:solidFill>
                            <a:srgbClr val="000000"/>
                          </a:solidFill>
                          <a:latin typeface="Century Gothic"/>
                        </a:rPr>
                        <a:t> online </a:t>
                      </a:r>
                      <a:r>
                        <a:rPr lang="es-419" sz="1600" cap="none" spc="0" err="1">
                          <a:solidFill>
                            <a:srgbClr val="000000"/>
                          </a:solidFill>
                          <a:latin typeface="Century Gothic"/>
                        </a:rPr>
                        <a:t>flower</a:t>
                      </a:r>
                      <a:r>
                        <a:rPr lang="es-419" sz="1600" cap="none" spc="0">
                          <a:solidFill>
                            <a:srgbClr val="000000"/>
                          </a:solidFill>
                          <a:latin typeface="Century Gothic"/>
                        </a:rPr>
                        <a:t> </a:t>
                      </a:r>
                      <a:r>
                        <a:rPr lang="es-419" sz="1600" cap="none" spc="0" err="1">
                          <a:solidFill>
                            <a:srgbClr val="000000"/>
                          </a:solidFill>
                          <a:latin typeface="Century Gothic"/>
                        </a:rPr>
                        <a:t>retailers</a:t>
                      </a:r>
                      <a:r>
                        <a:rPr lang="es-419" sz="1600" cap="none" spc="0">
                          <a:solidFill>
                            <a:srgbClr val="000000"/>
                          </a:solidFill>
                          <a:latin typeface="Century Gothic"/>
                        </a:rPr>
                        <a:t> and new local </a:t>
                      </a:r>
                      <a:r>
                        <a:rPr lang="es-419" sz="1600" cap="none" spc="0" err="1">
                          <a:solidFill>
                            <a:srgbClr val="000000"/>
                          </a:solidFill>
                          <a:latin typeface="Century Gothic"/>
                        </a:rPr>
                        <a:t>competitors</a:t>
                      </a:r>
                      <a:r>
                        <a:rPr lang="es-419" sz="1600" cap="none" spc="0">
                          <a:solidFill>
                            <a:srgbClr val="000000"/>
                          </a:solidFill>
                          <a:latin typeface="Century Gothic"/>
                        </a:rPr>
                        <a:t>.</a:t>
                      </a:r>
                      <a:endParaRPr lang="es-NI" sz="1600" cap="none" spc="0">
                        <a:solidFill>
                          <a:srgbClr val="000000"/>
                        </a:solidFill>
                        <a:latin typeface="Century Gothic"/>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2861035776"/>
                  </a:ext>
                </a:extLst>
              </a:tr>
              <a:tr h="693906">
                <a:tc>
                  <a:txBody>
                    <a:bodyPr/>
                    <a:lstStyle/>
                    <a:p>
                      <a:r>
                        <a:rPr lang="es-419" sz="1600" cap="none" spc="0">
                          <a:solidFill>
                            <a:srgbClr val="000000"/>
                          </a:solidFill>
                          <a:latin typeface="Amasis MT Pro Black"/>
                        </a:rPr>
                        <a:t>Who?</a:t>
                      </a:r>
                      <a:endParaRPr lang="es-NI" sz="1600" cap="none" spc="0">
                        <a:solidFill>
                          <a:srgbClr val="000000"/>
                        </a:solidFill>
                        <a:latin typeface="Amasis MT Pro Black"/>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s-419" sz="1600" cap="none" spc="0" err="1">
                          <a:solidFill>
                            <a:srgbClr val="000000"/>
                          </a:solidFill>
                          <a:latin typeface="Century Gothic"/>
                        </a:rPr>
                        <a:t>It</a:t>
                      </a:r>
                      <a:r>
                        <a:rPr lang="es-419" sz="1600" cap="none" spc="0">
                          <a:solidFill>
                            <a:srgbClr val="000000"/>
                          </a:solidFill>
                          <a:latin typeface="Century Gothic"/>
                        </a:rPr>
                        <a:t> </a:t>
                      </a:r>
                      <a:r>
                        <a:rPr lang="es-419" sz="1600" cap="none" spc="0" err="1">
                          <a:solidFill>
                            <a:srgbClr val="000000"/>
                          </a:solidFill>
                          <a:latin typeface="Century Gothic"/>
                        </a:rPr>
                        <a:t>affects</a:t>
                      </a:r>
                      <a:r>
                        <a:rPr lang="es-419" sz="1600" cap="none" spc="0">
                          <a:solidFill>
                            <a:srgbClr val="000000"/>
                          </a:solidFill>
                          <a:latin typeface="Century Gothic"/>
                        </a:rPr>
                        <a:t> </a:t>
                      </a:r>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owners</a:t>
                      </a:r>
                      <a:r>
                        <a:rPr lang="es-419" sz="1600" cap="none" spc="0">
                          <a:solidFill>
                            <a:srgbClr val="000000"/>
                          </a:solidFill>
                          <a:latin typeface="Century Gothic"/>
                        </a:rPr>
                        <a:t>, Liam and Priya Patel, </a:t>
                      </a:r>
                      <a:r>
                        <a:rPr lang="es-419" sz="1600" cap="none" spc="0" err="1">
                          <a:solidFill>
                            <a:srgbClr val="000000"/>
                          </a:solidFill>
                          <a:latin typeface="Century Gothic"/>
                        </a:rPr>
                        <a:t>their</a:t>
                      </a:r>
                      <a:r>
                        <a:rPr lang="es-419" sz="1600" cap="none" spc="0">
                          <a:solidFill>
                            <a:srgbClr val="000000"/>
                          </a:solidFill>
                          <a:latin typeface="Century Gothic"/>
                        </a:rPr>
                        <a:t> </a:t>
                      </a:r>
                      <a:r>
                        <a:rPr lang="es-419" sz="1600" cap="none" spc="0" err="1">
                          <a:solidFill>
                            <a:srgbClr val="000000"/>
                          </a:solidFill>
                          <a:latin typeface="Century Gothic"/>
                        </a:rPr>
                        <a:t>employees</a:t>
                      </a:r>
                      <a:r>
                        <a:rPr lang="es-419" sz="1600" cap="none" spc="0">
                          <a:solidFill>
                            <a:srgbClr val="000000"/>
                          </a:solidFill>
                          <a:latin typeface="Century Gothic"/>
                        </a:rPr>
                        <a:t> and </a:t>
                      </a:r>
                      <a:r>
                        <a:rPr lang="es-419" sz="1600" cap="none" spc="0" err="1">
                          <a:solidFill>
                            <a:srgbClr val="000000"/>
                          </a:solidFill>
                          <a:latin typeface="Century Gothic"/>
                        </a:rPr>
                        <a:t>their</a:t>
                      </a:r>
                      <a:r>
                        <a:rPr lang="es-419" sz="1600" cap="none" spc="0">
                          <a:solidFill>
                            <a:srgbClr val="000000"/>
                          </a:solidFill>
                          <a:latin typeface="Century Gothic"/>
                        </a:rPr>
                        <a:t> </a:t>
                      </a:r>
                      <a:r>
                        <a:rPr lang="es-419" sz="1600" cap="none" spc="0" err="1">
                          <a:solidFill>
                            <a:srgbClr val="000000"/>
                          </a:solidFill>
                          <a:latin typeface="Century Gothic"/>
                        </a:rPr>
                        <a:t>customers</a:t>
                      </a:r>
                      <a:r>
                        <a:rPr lang="es-419" sz="1600" cap="none" spc="0">
                          <a:solidFill>
                            <a:srgbClr val="000000"/>
                          </a:solidFill>
                          <a:latin typeface="Century Gothic"/>
                        </a:rPr>
                        <a:t>, </a:t>
                      </a:r>
                      <a:r>
                        <a:rPr lang="es-419" sz="1600" cap="none" spc="0" err="1">
                          <a:solidFill>
                            <a:srgbClr val="000000"/>
                          </a:solidFill>
                          <a:latin typeface="Century Gothic"/>
                        </a:rPr>
                        <a:t>who</a:t>
                      </a:r>
                      <a:r>
                        <a:rPr lang="es-419" sz="1600" cap="none" spc="0">
                          <a:solidFill>
                            <a:srgbClr val="000000"/>
                          </a:solidFill>
                          <a:latin typeface="Century Gothic"/>
                        </a:rPr>
                        <a:t> are </a:t>
                      </a:r>
                      <a:r>
                        <a:rPr lang="es-419" sz="1600" cap="none" spc="0" err="1">
                          <a:solidFill>
                            <a:srgbClr val="000000"/>
                          </a:solidFill>
                          <a:latin typeface="Century Gothic"/>
                        </a:rPr>
                        <a:t>now</a:t>
                      </a:r>
                      <a:r>
                        <a:rPr lang="es-419" sz="1600" cap="none" spc="0">
                          <a:solidFill>
                            <a:srgbClr val="000000"/>
                          </a:solidFill>
                          <a:latin typeface="Century Gothic"/>
                        </a:rPr>
                        <a:t> </a:t>
                      </a:r>
                      <a:r>
                        <a:rPr lang="es-419" sz="1600" cap="none" spc="0" err="1">
                          <a:solidFill>
                            <a:srgbClr val="000000"/>
                          </a:solidFill>
                          <a:latin typeface="Century Gothic"/>
                        </a:rPr>
                        <a:t>turning</a:t>
                      </a:r>
                      <a:r>
                        <a:rPr lang="es-419" sz="1600" cap="none" spc="0">
                          <a:solidFill>
                            <a:srgbClr val="000000"/>
                          </a:solidFill>
                          <a:latin typeface="Century Gothic"/>
                        </a:rPr>
                        <a:t> </a:t>
                      </a:r>
                      <a:r>
                        <a:rPr lang="es-419" sz="1600" cap="none" spc="0" err="1">
                          <a:solidFill>
                            <a:srgbClr val="000000"/>
                          </a:solidFill>
                          <a:latin typeface="Century Gothic"/>
                        </a:rPr>
                        <a:t>to</a:t>
                      </a:r>
                      <a:r>
                        <a:rPr lang="es-419" sz="1600" cap="none" spc="0">
                          <a:solidFill>
                            <a:srgbClr val="000000"/>
                          </a:solidFill>
                          <a:latin typeface="Century Gothic"/>
                        </a:rPr>
                        <a:t> </a:t>
                      </a:r>
                      <a:r>
                        <a:rPr lang="es-419" sz="1600" cap="none" spc="0" err="1">
                          <a:solidFill>
                            <a:srgbClr val="000000"/>
                          </a:solidFill>
                          <a:latin typeface="Century Gothic"/>
                        </a:rPr>
                        <a:t>competitors</a:t>
                      </a:r>
                      <a:r>
                        <a:rPr lang="es-419" sz="1600" cap="none" spc="0">
                          <a:solidFill>
                            <a:srgbClr val="000000"/>
                          </a:solidFill>
                          <a:latin typeface="Century Gothic"/>
                        </a:rPr>
                        <a:t> </a:t>
                      </a:r>
                      <a:r>
                        <a:rPr lang="es-419" sz="1600" cap="none" spc="0" err="1">
                          <a:solidFill>
                            <a:srgbClr val="000000"/>
                          </a:solidFill>
                          <a:latin typeface="Century Gothic"/>
                        </a:rPr>
                        <a:t>with</a:t>
                      </a:r>
                      <a:r>
                        <a:rPr lang="es-419" sz="1600" cap="none" spc="0">
                          <a:solidFill>
                            <a:srgbClr val="000000"/>
                          </a:solidFill>
                          <a:latin typeface="Century Gothic"/>
                        </a:rPr>
                        <a:t> more </a:t>
                      </a:r>
                      <a:r>
                        <a:rPr lang="es-419" sz="1600" cap="none" spc="0" err="1">
                          <a:solidFill>
                            <a:srgbClr val="000000"/>
                          </a:solidFill>
                          <a:latin typeface="Century Gothic"/>
                        </a:rPr>
                        <a:t>modern</a:t>
                      </a:r>
                      <a:r>
                        <a:rPr lang="es-419" sz="1600" cap="none" spc="0">
                          <a:solidFill>
                            <a:srgbClr val="000000"/>
                          </a:solidFill>
                          <a:latin typeface="Century Gothic"/>
                        </a:rPr>
                        <a:t> and </a:t>
                      </a:r>
                      <a:r>
                        <a:rPr lang="es-419" sz="1600" cap="none" spc="0" err="1">
                          <a:solidFill>
                            <a:srgbClr val="000000"/>
                          </a:solidFill>
                          <a:latin typeface="Century Gothic"/>
                        </a:rPr>
                        <a:t>convenient</a:t>
                      </a:r>
                      <a:r>
                        <a:rPr lang="es-419" sz="1600" cap="none" spc="0">
                          <a:solidFill>
                            <a:srgbClr val="000000"/>
                          </a:solidFill>
                          <a:latin typeface="Century Gothic"/>
                        </a:rPr>
                        <a:t> online </a:t>
                      </a:r>
                      <a:r>
                        <a:rPr lang="es-419" sz="1600" cap="none" spc="0" err="1">
                          <a:solidFill>
                            <a:srgbClr val="000000"/>
                          </a:solidFill>
                          <a:latin typeface="Century Gothic"/>
                        </a:rPr>
                        <a:t>services</a:t>
                      </a:r>
                      <a:r>
                        <a:rPr lang="es-419" sz="1600" cap="none" spc="0">
                          <a:solidFill>
                            <a:srgbClr val="000000"/>
                          </a:solidFill>
                          <a:latin typeface="Century Gothic"/>
                        </a:rPr>
                        <a:t>.</a:t>
                      </a:r>
                      <a:endParaRPr lang="es-NI" sz="1600" cap="none" spc="0">
                        <a:solidFill>
                          <a:srgbClr val="000000"/>
                        </a:solidFill>
                        <a:latin typeface="Century Gothic"/>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117475708"/>
                  </a:ext>
                </a:extLst>
              </a:tr>
              <a:tr h="662365">
                <a:tc>
                  <a:txBody>
                    <a:bodyPr/>
                    <a:lstStyle/>
                    <a:p>
                      <a:r>
                        <a:rPr lang="es-419" sz="1600" cap="none" spc="0" err="1">
                          <a:solidFill>
                            <a:srgbClr val="000000"/>
                          </a:solidFill>
                          <a:latin typeface="Amasis MT Pro Black"/>
                        </a:rPr>
                        <a:t>When</a:t>
                      </a:r>
                      <a:r>
                        <a:rPr lang="es-419" sz="1600" cap="none" spc="0">
                          <a:solidFill>
                            <a:srgbClr val="000000"/>
                          </a:solidFill>
                          <a:latin typeface="Amasis MT Pro Black"/>
                        </a:rPr>
                        <a:t>?</a:t>
                      </a:r>
                      <a:endParaRPr lang="es-NI" sz="1600" cap="none" spc="0">
                        <a:solidFill>
                          <a:srgbClr val="000000"/>
                        </a:solidFill>
                        <a:latin typeface="Amasis MT Pro Black"/>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issues</a:t>
                      </a:r>
                      <a:r>
                        <a:rPr lang="es-419" sz="1600" cap="none" spc="0">
                          <a:solidFill>
                            <a:srgbClr val="000000"/>
                          </a:solidFill>
                          <a:latin typeface="Century Gothic"/>
                        </a:rPr>
                        <a:t> </a:t>
                      </a:r>
                      <a:r>
                        <a:rPr lang="es-419" sz="1600" cap="none" spc="0" err="1">
                          <a:solidFill>
                            <a:srgbClr val="000000"/>
                          </a:solidFill>
                          <a:latin typeface="Century Gothic"/>
                        </a:rPr>
                        <a:t>have</a:t>
                      </a:r>
                      <a:r>
                        <a:rPr lang="es-419" sz="1600" cap="none" spc="0">
                          <a:solidFill>
                            <a:srgbClr val="000000"/>
                          </a:solidFill>
                          <a:latin typeface="Century Gothic"/>
                        </a:rPr>
                        <a:t> </a:t>
                      </a:r>
                      <a:r>
                        <a:rPr lang="es-419" sz="1600" cap="none" spc="0" err="1">
                          <a:solidFill>
                            <a:srgbClr val="000000"/>
                          </a:solidFill>
                          <a:latin typeface="Century Gothic"/>
                        </a:rPr>
                        <a:t>become</a:t>
                      </a:r>
                      <a:r>
                        <a:rPr lang="es-419" sz="1600" cap="none" spc="0">
                          <a:solidFill>
                            <a:srgbClr val="000000"/>
                          </a:solidFill>
                          <a:latin typeface="Century Gothic"/>
                        </a:rPr>
                        <a:t> </a:t>
                      </a:r>
                      <a:r>
                        <a:rPr lang="es-419" sz="1600" cap="none" spc="0" err="1">
                          <a:solidFill>
                            <a:srgbClr val="000000"/>
                          </a:solidFill>
                          <a:latin typeface="Century Gothic"/>
                        </a:rPr>
                        <a:t>evident</a:t>
                      </a:r>
                      <a:r>
                        <a:rPr lang="es-419" sz="1600" cap="none" spc="0">
                          <a:solidFill>
                            <a:srgbClr val="000000"/>
                          </a:solidFill>
                          <a:latin typeface="Century Gothic"/>
                        </a:rPr>
                        <a:t> </a:t>
                      </a:r>
                      <a:r>
                        <a:rPr lang="es-419" sz="1600" cap="none" spc="0" err="1">
                          <a:solidFill>
                            <a:srgbClr val="000000"/>
                          </a:solidFill>
                          <a:latin typeface="Century Gothic"/>
                        </a:rPr>
                        <a:t>over</a:t>
                      </a:r>
                      <a:r>
                        <a:rPr lang="es-419" sz="1600" cap="none" spc="0">
                          <a:solidFill>
                            <a:srgbClr val="000000"/>
                          </a:solidFill>
                          <a:latin typeface="Century Gothic"/>
                        </a:rPr>
                        <a:t> </a:t>
                      </a:r>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last</a:t>
                      </a:r>
                      <a:r>
                        <a:rPr lang="es-419" sz="1600" cap="none" spc="0">
                          <a:solidFill>
                            <a:srgbClr val="000000"/>
                          </a:solidFill>
                          <a:latin typeface="Century Gothic"/>
                        </a:rPr>
                        <a:t> 12 </a:t>
                      </a:r>
                      <a:r>
                        <a:rPr lang="es-419" sz="1600" cap="none" spc="0" err="1">
                          <a:solidFill>
                            <a:srgbClr val="000000"/>
                          </a:solidFill>
                          <a:latin typeface="Century Gothic"/>
                        </a:rPr>
                        <a:t>months</a:t>
                      </a:r>
                      <a:r>
                        <a:rPr lang="es-419" sz="1600" cap="none" spc="0">
                          <a:solidFill>
                            <a:srgbClr val="000000"/>
                          </a:solidFill>
                          <a:latin typeface="Century Gothic"/>
                        </a:rPr>
                        <a:t>, </a:t>
                      </a:r>
                      <a:r>
                        <a:rPr lang="es-419" sz="1600" cap="none" spc="0" err="1">
                          <a:solidFill>
                            <a:srgbClr val="000000"/>
                          </a:solidFill>
                          <a:latin typeface="Century Gothic"/>
                        </a:rPr>
                        <a:t>coinciding</a:t>
                      </a:r>
                      <a:r>
                        <a:rPr lang="es-419" sz="1600" cap="none" spc="0">
                          <a:solidFill>
                            <a:srgbClr val="000000"/>
                          </a:solidFill>
                          <a:latin typeface="Century Gothic"/>
                        </a:rPr>
                        <a:t> </a:t>
                      </a:r>
                      <a:r>
                        <a:rPr lang="es-419" sz="1600" cap="none" spc="0" err="1">
                          <a:solidFill>
                            <a:srgbClr val="000000"/>
                          </a:solidFill>
                          <a:latin typeface="Century Gothic"/>
                        </a:rPr>
                        <a:t>with</a:t>
                      </a:r>
                      <a:r>
                        <a:rPr lang="es-419" sz="1600" cap="none" spc="0">
                          <a:solidFill>
                            <a:srgbClr val="000000"/>
                          </a:solidFill>
                          <a:latin typeface="Century Gothic"/>
                        </a:rPr>
                        <a:t> </a:t>
                      </a:r>
                      <a:r>
                        <a:rPr lang="es-419" sz="1600" cap="none" spc="0" err="1">
                          <a:solidFill>
                            <a:srgbClr val="000000"/>
                          </a:solidFill>
                          <a:latin typeface="Century Gothic"/>
                        </a:rPr>
                        <a:t>broader</a:t>
                      </a:r>
                      <a:r>
                        <a:rPr lang="es-419" sz="1600" cap="none" spc="0">
                          <a:solidFill>
                            <a:srgbClr val="000000"/>
                          </a:solidFill>
                          <a:latin typeface="Century Gothic"/>
                        </a:rPr>
                        <a:t> </a:t>
                      </a:r>
                      <a:r>
                        <a:rPr lang="es-419" sz="1600" cap="none" spc="0" err="1">
                          <a:solidFill>
                            <a:srgbClr val="000000"/>
                          </a:solidFill>
                          <a:latin typeface="Century Gothic"/>
                        </a:rPr>
                        <a:t>market</a:t>
                      </a:r>
                      <a:r>
                        <a:rPr lang="es-419" sz="1600" cap="none" spc="0">
                          <a:solidFill>
                            <a:srgbClr val="000000"/>
                          </a:solidFill>
                          <a:latin typeface="Century Gothic"/>
                        </a:rPr>
                        <a:t> </a:t>
                      </a:r>
                      <a:r>
                        <a:rPr lang="es-419" sz="1600" cap="none" spc="0" err="1">
                          <a:solidFill>
                            <a:srgbClr val="000000"/>
                          </a:solidFill>
                          <a:latin typeface="Century Gothic"/>
                        </a:rPr>
                        <a:t>changes</a:t>
                      </a:r>
                      <a:r>
                        <a:rPr lang="es-419" sz="1600" cap="none" spc="0">
                          <a:solidFill>
                            <a:srgbClr val="000000"/>
                          </a:solidFill>
                          <a:latin typeface="Century Gothic"/>
                        </a:rPr>
                        <a:t> in </a:t>
                      </a:r>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retail</a:t>
                      </a:r>
                      <a:r>
                        <a:rPr lang="es-419" sz="1600" cap="none" spc="0">
                          <a:solidFill>
                            <a:srgbClr val="000000"/>
                          </a:solidFill>
                          <a:latin typeface="Century Gothic"/>
                        </a:rPr>
                        <a:t> and floral industries, </a:t>
                      </a:r>
                      <a:r>
                        <a:rPr lang="es-419" sz="1600" cap="none" spc="0" err="1">
                          <a:solidFill>
                            <a:srgbClr val="000000"/>
                          </a:solidFill>
                          <a:latin typeface="Century Gothic"/>
                        </a:rPr>
                        <a:t>specially</a:t>
                      </a:r>
                      <a:r>
                        <a:rPr lang="es-419" sz="1600" cap="none" spc="0">
                          <a:solidFill>
                            <a:srgbClr val="000000"/>
                          </a:solidFill>
                          <a:latin typeface="Century Gothic"/>
                        </a:rPr>
                        <a:t> </a:t>
                      </a:r>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rise</a:t>
                      </a:r>
                      <a:r>
                        <a:rPr lang="es-419" sz="1600" cap="none" spc="0">
                          <a:solidFill>
                            <a:srgbClr val="000000"/>
                          </a:solidFill>
                          <a:latin typeface="Century Gothic"/>
                        </a:rPr>
                        <a:t> </a:t>
                      </a:r>
                      <a:r>
                        <a:rPr lang="es-419" sz="1600" cap="none" spc="0" err="1">
                          <a:solidFill>
                            <a:srgbClr val="000000"/>
                          </a:solidFill>
                          <a:latin typeface="Century Gothic"/>
                        </a:rPr>
                        <a:t>of</a:t>
                      </a:r>
                      <a:r>
                        <a:rPr lang="es-419" sz="1600" cap="none" spc="0">
                          <a:solidFill>
                            <a:srgbClr val="000000"/>
                          </a:solidFill>
                          <a:latin typeface="Century Gothic"/>
                        </a:rPr>
                        <a:t> online </a:t>
                      </a:r>
                      <a:r>
                        <a:rPr lang="es-419" sz="1600" cap="none" spc="0" err="1">
                          <a:solidFill>
                            <a:srgbClr val="000000"/>
                          </a:solidFill>
                          <a:latin typeface="Century Gothic"/>
                        </a:rPr>
                        <a:t>delivery</a:t>
                      </a:r>
                      <a:r>
                        <a:rPr lang="es-419" sz="1600" cap="none" spc="0">
                          <a:solidFill>
                            <a:srgbClr val="000000"/>
                          </a:solidFill>
                          <a:latin typeface="Century Gothic"/>
                        </a:rPr>
                        <a:t> </a:t>
                      </a:r>
                      <a:r>
                        <a:rPr lang="es-419" sz="1600" cap="none" spc="0" err="1">
                          <a:solidFill>
                            <a:srgbClr val="000000"/>
                          </a:solidFill>
                          <a:latin typeface="Century Gothic"/>
                        </a:rPr>
                        <a:t>services</a:t>
                      </a:r>
                      <a:r>
                        <a:rPr lang="es-419" sz="1600" cap="none" spc="0">
                          <a:solidFill>
                            <a:srgbClr val="000000"/>
                          </a:solidFill>
                          <a:latin typeface="Century Gothic"/>
                        </a:rPr>
                        <a:t> and </a:t>
                      </a:r>
                      <a:r>
                        <a:rPr lang="es-419" sz="1600" cap="none" spc="0" err="1">
                          <a:solidFill>
                            <a:srgbClr val="000000"/>
                          </a:solidFill>
                          <a:latin typeface="Century Gothic"/>
                        </a:rPr>
                        <a:t>inflation</a:t>
                      </a:r>
                      <a:r>
                        <a:rPr lang="es-419" sz="1600" cap="none" spc="0">
                          <a:solidFill>
                            <a:srgbClr val="000000"/>
                          </a:solidFill>
                          <a:latin typeface="Century Gothic"/>
                        </a:rPr>
                        <a:t> </a:t>
                      </a:r>
                      <a:r>
                        <a:rPr lang="es-419" sz="1600" cap="none" spc="0" err="1">
                          <a:solidFill>
                            <a:srgbClr val="000000"/>
                          </a:solidFill>
                          <a:latin typeface="Century Gothic"/>
                        </a:rPr>
                        <a:t>pressures</a:t>
                      </a:r>
                      <a:r>
                        <a:rPr lang="es-419" sz="1600" cap="none" spc="0">
                          <a:solidFill>
                            <a:srgbClr val="000000"/>
                          </a:solidFill>
                          <a:latin typeface="Century Gothic"/>
                        </a:rPr>
                        <a:t>.</a:t>
                      </a:r>
                      <a:endParaRPr lang="es-NI" sz="1600" cap="none" spc="0">
                        <a:solidFill>
                          <a:srgbClr val="000000"/>
                        </a:solidFill>
                        <a:latin typeface="Century Gothic"/>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438472808"/>
                  </a:ext>
                </a:extLst>
              </a:tr>
              <a:tr h="693906">
                <a:tc>
                  <a:txBody>
                    <a:bodyPr/>
                    <a:lstStyle/>
                    <a:p>
                      <a:r>
                        <a:rPr lang="es-419" sz="1600" cap="none" spc="0" err="1">
                          <a:solidFill>
                            <a:srgbClr val="000000"/>
                          </a:solidFill>
                          <a:latin typeface="Amasis MT Pro Black"/>
                        </a:rPr>
                        <a:t>Where</a:t>
                      </a:r>
                      <a:r>
                        <a:rPr lang="es-419" sz="1600" cap="none" spc="0">
                          <a:solidFill>
                            <a:srgbClr val="000000"/>
                          </a:solidFill>
                          <a:latin typeface="Amasis MT Pro Black"/>
                        </a:rPr>
                        <a:t>?</a:t>
                      </a:r>
                      <a:endParaRPr lang="es-NI" sz="1600" cap="none" spc="0">
                        <a:solidFill>
                          <a:srgbClr val="000000"/>
                        </a:solidFill>
                        <a:latin typeface="Amasis MT Pro Black"/>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problem</a:t>
                      </a:r>
                      <a:r>
                        <a:rPr lang="es-419" sz="1600" cap="none" spc="0">
                          <a:solidFill>
                            <a:srgbClr val="000000"/>
                          </a:solidFill>
                          <a:latin typeface="Century Gothic"/>
                        </a:rPr>
                        <a:t> </a:t>
                      </a:r>
                      <a:r>
                        <a:rPr lang="es-419" sz="1600" cap="none" spc="0" err="1">
                          <a:solidFill>
                            <a:srgbClr val="000000"/>
                          </a:solidFill>
                          <a:latin typeface="Century Gothic"/>
                        </a:rPr>
                        <a:t>is</a:t>
                      </a:r>
                      <a:r>
                        <a:rPr lang="es-419" sz="1600" cap="none" spc="0">
                          <a:solidFill>
                            <a:srgbClr val="000000"/>
                          </a:solidFill>
                          <a:latin typeface="Century Gothic"/>
                        </a:rPr>
                        <a:t> </a:t>
                      </a:r>
                      <a:r>
                        <a:rPr lang="es-419" sz="1600" cap="none" spc="0" err="1">
                          <a:solidFill>
                            <a:srgbClr val="000000"/>
                          </a:solidFill>
                          <a:latin typeface="Century Gothic"/>
                        </a:rPr>
                        <a:t>taking</a:t>
                      </a:r>
                      <a:r>
                        <a:rPr lang="es-419" sz="1600" cap="none" spc="0">
                          <a:solidFill>
                            <a:srgbClr val="000000"/>
                          </a:solidFill>
                          <a:latin typeface="Century Gothic"/>
                        </a:rPr>
                        <a:t> place in Norwich, </a:t>
                      </a:r>
                      <a:r>
                        <a:rPr lang="es-419" sz="1600" cap="none" spc="0" err="1">
                          <a:solidFill>
                            <a:srgbClr val="000000"/>
                          </a:solidFill>
                          <a:latin typeface="Century Gothic"/>
                        </a:rPr>
                        <a:t>United</a:t>
                      </a:r>
                      <a:r>
                        <a:rPr lang="es-419" sz="1600" cap="none" spc="0">
                          <a:solidFill>
                            <a:srgbClr val="000000"/>
                          </a:solidFill>
                          <a:latin typeface="Century Gothic"/>
                        </a:rPr>
                        <a:t> </a:t>
                      </a:r>
                      <a:r>
                        <a:rPr lang="es-419" sz="1600" cap="none" spc="0" err="1">
                          <a:solidFill>
                            <a:srgbClr val="000000"/>
                          </a:solidFill>
                          <a:latin typeface="Century Gothic"/>
                        </a:rPr>
                        <a:t>Kingdom</a:t>
                      </a:r>
                      <a:r>
                        <a:rPr lang="es-419" sz="1600" cap="none" spc="0">
                          <a:solidFill>
                            <a:srgbClr val="000000"/>
                          </a:solidFill>
                          <a:latin typeface="Century Gothic"/>
                        </a:rPr>
                        <a:t>, </a:t>
                      </a:r>
                      <a:r>
                        <a:rPr lang="es-419" sz="1600" cap="none" spc="0" err="1">
                          <a:solidFill>
                            <a:srgbClr val="000000"/>
                          </a:solidFill>
                          <a:latin typeface="Century Gothic"/>
                        </a:rPr>
                        <a:t>specially</a:t>
                      </a:r>
                      <a:r>
                        <a:rPr lang="es-419" sz="1600" cap="none" spc="0">
                          <a:solidFill>
                            <a:srgbClr val="000000"/>
                          </a:solidFill>
                          <a:latin typeface="Century Gothic"/>
                        </a:rPr>
                        <a:t> </a:t>
                      </a:r>
                      <a:r>
                        <a:rPr lang="es-419" sz="1600" cap="none" spc="0" err="1">
                          <a:solidFill>
                            <a:srgbClr val="000000"/>
                          </a:solidFill>
                          <a:latin typeface="Century Gothic"/>
                        </a:rPr>
                        <a:t>affecting</a:t>
                      </a:r>
                      <a:r>
                        <a:rPr lang="es-419" sz="1600" cap="none" spc="0">
                          <a:solidFill>
                            <a:srgbClr val="000000"/>
                          </a:solidFill>
                          <a:latin typeface="Century Gothic"/>
                        </a:rPr>
                        <a:t> </a:t>
                      </a:r>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physical</a:t>
                      </a:r>
                      <a:r>
                        <a:rPr lang="es-419" sz="1600" cap="none" spc="0">
                          <a:solidFill>
                            <a:srgbClr val="000000"/>
                          </a:solidFill>
                          <a:latin typeface="Century Gothic"/>
                        </a:rPr>
                        <a:t> store </a:t>
                      </a:r>
                      <a:r>
                        <a:rPr lang="es-419" sz="1600" cap="none" spc="0" err="1">
                          <a:solidFill>
                            <a:srgbClr val="000000"/>
                          </a:solidFill>
                          <a:latin typeface="Century Gothic"/>
                        </a:rPr>
                        <a:t>operations</a:t>
                      </a:r>
                      <a:r>
                        <a:rPr lang="es-419" sz="1600" cap="none" spc="0">
                          <a:solidFill>
                            <a:srgbClr val="000000"/>
                          </a:solidFill>
                          <a:latin typeface="Century Gothic"/>
                        </a:rPr>
                        <a:t> and </a:t>
                      </a:r>
                      <a:r>
                        <a:rPr lang="es-419" sz="1600" cap="none" spc="0" err="1">
                          <a:solidFill>
                            <a:srgbClr val="000000"/>
                          </a:solidFill>
                          <a:latin typeface="Century Gothic"/>
                        </a:rPr>
                        <a:t>its</a:t>
                      </a:r>
                      <a:r>
                        <a:rPr lang="es-419" sz="1600" cap="none" spc="0">
                          <a:solidFill>
                            <a:srgbClr val="000000"/>
                          </a:solidFill>
                          <a:latin typeface="Century Gothic"/>
                        </a:rPr>
                        <a:t> local </a:t>
                      </a:r>
                      <a:r>
                        <a:rPr lang="es-419" sz="1600" cap="none" spc="0" err="1">
                          <a:solidFill>
                            <a:srgbClr val="000000"/>
                          </a:solidFill>
                          <a:latin typeface="Century Gothic"/>
                        </a:rPr>
                        <a:t>customer</a:t>
                      </a:r>
                      <a:r>
                        <a:rPr lang="es-419" sz="1600" cap="none" spc="0">
                          <a:solidFill>
                            <a:srgbClr val="000000"/>
                          </a:solidFill>
                          <a:latin typeface="Century Gothic"/>
                        </a:rPr>
                        <a:t> base. </a:t>
                      </a:r>
                      <a:endParaRPr lang="es-NI" sz="1600" cap="none" spc="0">
                        <a:solidFill>
                          <a:srgbClr val="000000"/>
                        </a:solidFill>
                        <a:latin typeface="Century Gothic"/>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100164695"/>
                  </a:ext>
                </a:extLst>
              </a:tr>
              <a:tr h="662365">
                <a:tc>
                  <a:txBody>
                    <a:bodyPr/>
                    <a:lstStyle/>
                    <a:p>
                      <a:r>
                        <a:rPr lang="es-419" sz="1600" cap="none" spc="0" err="1">
                          <a:solidFill>
                            <a:srgbClr val="000000"/>
                          </a:solidFill>
                          <a:latin typeface="Amasis MT Pro Black"/>
                        </a:rPr>
                        <a:t>Why</a:t>
                      </a:r>
                      <a:r>
                        <a:rPr lang="es-419" sz="1600" cap="none" spc="0">
                          <a:solidFill>
                            <a:srgbClr val="000000"/>
                          </a:solidFill>
                          <a:latin typeface="Amasis MT Pro Black"/>
                        </a:rPr>
                        <a:t>?</a:t>
                      </a:r>
                      <a:endParaRPr lang="es-NI" sz="1600" cap="none" spc="0">
                        <a:solidFill>
                          <a:srgbClr val="000000"/>
                        </a:solidFill>
                        <a:latin typeface="Amasis MT Pro Black"/>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s-419" sz="1600" cap="none" spc="0" err="1">
                          <a:solidFill>
                            <a:srgbClr val="000000"/>
                          </a:solidFill>
                          <a:latin typeface="Century Gothic"/>
                        </a:rPr>
                        <a:t>The</a:t>
                      </a:r>
                      <a:r>
                        <a:rPr lang="es-419" sz="1600" cap="none" spc="0">
                          <a:solidFill>
                            <a:srgbClr val="000000"/>
                          </a:solidFill>
                          <a:latin typeface="Century Gothic"/>
                        </a:rPr>
                        <a:t> decline </a:t>
                      </a:r>
                      <a:r>
                        <a:rPr lang="es-419" sz="1600" cap="none" spc="0" err="1">
                          <a:solidFill>
                            <a:srgbClr val="000000"/>
                          </a:solidFill>
                          <a:latin typeface="Century Gothic"/>
                        </a:rPr>
                        <a:t>is</a:t>
                      </a:r>
                      <a:r>
                        <a:rPr lang="es-419" sz="1600" cap="none" spc="0">
                          <a:solidFill>
                            <a:srgbClr val="000000"/>
                          </a:solidFill>
                          <a:latin typeface="Century Gothic"/>
                        </a:rPr>
                        <a:t> </a:t>
                      </a:r>
                      <a:r>
                        <a:rPr lang="es-419" sz="1600" cap="none" spc="0" err="1">
                          <a:solidFill>
                            <a:srgbClr val="000000"/>
                          </a:solidFill>
                          <a:latin typeface="Century Gothic"/>
                        </a:rPr>
                        <a:t>mainly</a:t>
                      </a:r>
                      <a:r>
                        <a:rPr lang="es-419" sz="1600" cap="none" spc="0">
                          <a:solidFill>
                            <a:srgbClr val="000000"/>
                          </a:solidFill>
                          <a:latin typeface="Century Gothic"/>
                        </a:rPr>
                        <a:t> </a:t>
                      </a:r>
                      <a:r>
                        <a:rPr lang="es-419" sz="1600" cap="none" spc="0" err="1">
                          <a:solidFill>
                            <a:srgbClr val="000000"/>
                          </a:solidFill>
                          <a:latin typeface="Century Gothic"/>
                        </a:rPr>
                        <a:t>caused</a:t>
                      </a:r>
                      <a:r>
                        <a:rPr lang="es-419" sz="1600" cap="none" spc="0">
                          <a:solidFill>
                            <a:srgbClr val="000000"/>
                          </a:solidFill>
                          <a:latin typeface="Century Gothic"/>
                        </a:rPr>
                        <a:t> </a:t>
                      </a:r>
                      <a:r>
                        <a:rPr lang="es-419" sz="1600" cap="none" spc="0" err="1">
                          <a:solidFill>
                            <a:srgbClr val="000000"/>
                          </a:solidFill>
                          <a:latin typeface="Century Gothic"/>
                        </a:rPr>
                        <a:t>by</a:t>
                      </a:r>
                      <a:r>
                        <a:rPr lang="es-419" sz="1600" cap="none" spc="0">
                          <a:solidFill>
                            <a:srgbClr val="000000"/>
                          </a:solidFill>
                          <a:latin typeface="Century Gothic"/>
                        </a:rPr>
                        <a:t> a shift in </a:t>
                      </a:r>
                      <a:r>
                        <a:rPr lang="es-419" sz="1600" cap="none" spc="0" err="1">
                          <a:solidFill>
                            <a:srgbClr val="000000"/>
                          </a:solidFill>
                          <a:latin typeface="Century Gothic"/>
                        </a:rPr>
                        <a:t>customer</a:t>
                      </a:r>
                      <a:r>
                        <a:rPr lang="es-419" sz="1600" cap="none" spc="0">
                          <a:solidFill>
                            <a:srgbClr val="000000"/>
                          </a:solidFill>
                          <a:latin typeface="Century Gothic"/>
                        </a:rPr>
                        <a:t> </a:t>
                      </a:r>
                      <a:r>
                        <a:rPr lang="es-419" sz="1600" cap="none" spc="0" err="1">
                          <a:solidFill>
                            <a:srgbClr val="000000"/>
                          </a:solidFill>
                          <a:latin typeface="Century Gothic"/>
                        </a:rPr>
                        <a:t>behaviour</a:t>
                      </a:r>
                      <a:r>
                        <a:rPr lang="es-419" sz="1600" cap="none" spc="0">
                          <a:solidFill>
                            <a:srgbClr val="000000"/>
                          </a:solidFill>
                          <a:latin typeface="Century Gothic"/>
                        </a:rPr>
                        <a:t> </a:t>
                      </a:r>
                      <a:r>
                        <a:rPr lang="es-419" sz="1600" cap="none" spc="0" err="1">
                          <a:solidFill>
                            <a:srgbClr val="000000"/>
                          </a:solidFill>
                          <a:latin typeface="Century Gothic"/>
                        </a:rPr>
                        <a:t>towards</a:t>
                      </a:r>
                      <a:r>
                        <a:rPr lang="es-419" sz="1600" cap="none" spc="0">
                          <a:solidFill>
                            <a:srgbClr val="000000"/>
                          </a:solidFill>
                          <a:latin typeface="Century Gothic"/>
                        </a:rPr>
                        <a:t> online shopping, </a:t>
                      </a:r>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closure</a:t>
                      </a:r>
                      <a:r>
                        <a:rPr lang="es-419" sz="1600" cap="none" spc="0">
                          <a:solidFill>
                            <a:srgbClr val="000000"/>
                          </a:solidFill>
                          <a:latin typeface="Century Gothic"/>
                        </a:rPr>
                        <a:t> </a:t>
                      </a:r>
                      <a:r>
                        <a:rPr lang="es-419" sz="1600" cap="none" spc="0" err="1">
                          <a:solidFill>
                            <a:srgbClr val="000000"/>
                          </a:solidFill>
                          <a:latin typeface="Century Gothic"/>
                        </a:rPr>
                        <a:t>of</a:t>
                      </a:r>
                      <a:r>
                        <a:rPr lang="es-419" sz="1600" cap="none" spc="0">
                          <a:solidFill>
                            <a:srgbClr val="000000"/>
                          </a:solidFill>
                          <a:latin typeface="Century Gothic"/>
                        </a:rPr>
                        <a:t> </a:t>
                      </a:r>
                      <a:r>
                        <a:rPr lang="es-419" sz="1600" cap="none" spc="0" err="1">
                          <a:solidFill>
                            <a:srgbClr val="000000"/>
                          </a:solidFill>
                          <a:latin typeface="Century Gothic"/>
                        </a:rPr>
                        <a:t>nearby</a:t>
                      </a:r>
                      <a:r>
                        <a:rPr lang="es-419" sz="1600" cap="none" spc="0">
                          <a:solidFill>
                            <a:srgbClr val="000000"/>
                          </a:solidFill>
                          <a:latin typeface="Century Gothic"/>
                        </a:rPr>
                        <a:t> </a:t>
                      </a:r>
                      <a:r>
                        <a:rPr lang="es-419" sz="1600" cap="none" spc="0" err="1">
                          <a:solidFill>
                            <a:srgbClr val="000000"/>
                          </a:solidFill>
                          <a:latin typeface="Century Gothic"/>
                        </a:rPr>
                        <a:t>businesses</a:t>
                      </a:r>
                      <a:r>
                        <a:rPr lang="es-419" sz="1600" cap="none" spc="0">
                          <a:solidFill>
                            <a:srgbClr val="000000"/>
                          </a:solidFill>
                          <a:latin typeface="Century Gothic"/>
                        </a:rPr>
                        <a:t> </a:t>
                      </a:r>
                      <a:r>
                        <a:rPr lang="es-419" sz="1600" cap="none" spc="0" err="1">
                          <a:solidFill>
                            <a:srgbClr val="000000"/>
                          </a:solidFill>
                          <a:latin typeface="Century Gothic"/>
                        </a:rPr>
                        <a:t>reducing</a:t>
                      </a:r>
                      <a:r>
                        <a:rPr lang="es-419" sz="1600" cap="none" spc="0">
                          <a:solidFill>
                            <a:srgbClr val="000000"/>
                          </a:solidFill>
                          <a:latin typeface="Century Gothic"/>
                        </a:rPr>
                        <a:t> </a:t>
                      </a:r>
                      <a:r>
                        <a:rPr lang="es-419" sz="1600" cap="none" spc="0" err="1">
                          <a:solidFill>
                            <a:srgbClr val="000000"/>
                          </a:solidFill>
                          <a:latin typeface="Century Gothic"/>
                        </a:rPr>
                        <a:t>foot</a:t>
                      </a:r>
                      <a:r>
                        <a:rPr lang="es-419" sz="1600" cap="none" spc="0">
                          <a:solidFill>
                            <a:srgbClr val="000000"/>
                          </a:solidFill>
                          <a:latin typeface="Century Gothic"/>
                        </a:rPr>
                        <a:t> </a:t>
                      </a:r>
                      <a:r>
                        <a:rPr lang="es-419" sz="1600" cap="none" spc="0" err="1">
                          <a:solidFill>
                            <a:srgbClr val="000000"/>
                          </a:solidFill>
                          <a:latin typeface="Century Gothic"/>
                        </a:rPr>
                        <a:t>traffic</a:t>
                      </a:r>
                      <a:r>
                        <a:rPr lang="es-419" sz="1600" cap="none" spc="0">
                          <a:solidFill>
                            <a:srgbClr val="000000"/>
                          </a:solidFill>
                          <a:latin typeface="Century Gothic"/>
                        </a:rPr>
                        <a:t>.</a:t>
                      </a:r>
                      <a:endParaRPr lang="es-NI" sz="1600" cap="none" spc="0">
                        <a:solidFill>
                          <a:srgbClr val="000000"/>
                        </a:solidFill>
                        <a:latin typeface="Century Gothic"/>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2722754445"/>
                  </a:ext>
                </a:extLst>
              </a:tr>
              <a:tr h="693906">
                <a:tc>
                  <a:txBody>
                    <a:bodyPr/>
                    <a:lstStyle/>
                    <a:p>
                      <a:r>
                        <a:rPr lang="es-419" sz="1600" cap="none" spc="0" err="1">
                          <a:solidFill>
                            <a:srgbClr val="000000"/>
                          </a:solidFill>
                          <a:latin typeface="Amasis MT Pro Black"/>
                        </a:rPr>
                        <a:t>How</a:t>
                      </a:r>
                      <a:r>
                        <a:rPr lang="es-419" sz="1600" cap="none" spc="0">
                          <a:solidFill>
                            <a:srgbClr val="000000"/>
                          </a:solidFill>
                          <a:latin typeface="Amasis MT Pro Black"/>
                        </a:rPr>
                        <a:t>?</a:t>
                      </a:r>
                      <a:endParaRPr lang="es-NI" sz="1600" cap="none" spc="0">
                        <a:solidFill>
                          <a:srgbClr val="000000"/>
                        </a:solidFill>
                        <a:latin typeface="Amasis MT Pro Black"/>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business</a:t>
                      </a:r>
                      <a:r>
                        <a:rPr lang="es-419" sz="1600" cap="none" spc="0">
                          <a:solidFill>
                            <a:srgbClr val="000000"/>
                          </a:solidFill>
                          <a:latin typeface="Century Gothic"/>
                        </a:rPr>
                        <a:t> has </a:t>
                      </a:r>
                      <a:r>
                        <a:rPr lang="es-419" sz="1600" cap="none" spc="0" err="1">
                          <a:solidFill>
                            <a:srgbClr val="000000"/>
                          </a:solidFill>
                          <a:latin typeface="Century Gothic"/>
                        </a:rPr>
                        <a:t>failed</a:t>
                      </a:r>
                      <a:r>
                        <a:rPr lang="es-419" sz="1600" cap="none" spc="0">
                          <a:solidFill>
                            <a:srgbClr val="000000"/>
                          </a:solidFill>
                          <a:latin typeface="Century Gothic"/>
                        </a:rPr>
                        <a:t> </a:t>
                      </a:r>
                      <a:r>
                        <a:rPr lang="es-419" sz="1600" cap="none" spc="0" err="1">
                          <a:solidFill>
                            <a:srgbClr val="000000"/>
                          </a:solidFill>
                          <a:latin typeface="Century Gothic"/>
                        </a:rPr>
                        <a:t>to</a:t>
                      </a:r>
                      <a:r>
                        <a:rPr lang="es-419" sz="1600" cap="none" spc="0">
                          <a:solidFill>
                            <a:srgbClr val="000000"/>
                          </a:solidFill>
                          <a:latin typeface="Century Gothic"/>
                        </a:rPr>
                        <a:t> </a:t>
                      </a:r>
                      <a:r>
                        <a:rPr lang="es-419" sz="1600" cap="none" spc="0" err="1">
                          <a:solidFill>
                            <a:srgbClr val="000000"/>
                          </a:solidFill>
                          <a:latin typeface="Century Gothic"/>
                        </a:rPr>
                        <a:t>adapt</a:t>
                      </a:r>
                      <a:r>
                        <a:rPr lang="es-419" sz="1600" cap="none" spc="0">
                          <a:solidFill>
                            <a:srgbClr val="000000"/>
                          </a:solidFill>
                          <a:latin typeface="Century Gothic"/>
                        </a:rPr>
                        <a:t> </a:t>
                      </a:r>
                      <a:r>
                        <a:rPr lang="es-419" sz="1600" cap="none" spc="0" err="1">
                          <a:solidFill>
                            <a:srgbClr val="000000"/>
                          </a:solidFill>
                          <a:latin typeface="Century Gothic"/>
                        </a:rPr>
                        <a:t>its</a:t>
                      </a:r>
                      <a:r>
                        <a:rPr lang="es-419" sz="1600" cap="none" spc="0">
                          <a:solidFill>
                            <a:srgbClr val="000000"/>
                          </a:solidFill>
                          <a:latin typeface="Century Gothic"/>
                        </a:rPr>
                        <a:t> </a:t>
                      </a:r>
                      <a:r>
                        <a:rPr lang="es-419" sz="1600" cap="none" spc="0" err="1">
                          <a:solidFill>
                            <a:srgbClr val="000000"/>
                          </a:solidFill>
                          <a:latin typeface="Century Gothic"/>
                        </a:rPr>
                        <a:t>strategies</a:t>
                      </a:r>
                      <a:r>
                        <a:rPr lang="es-419" sz="1600" cap="none" spc="0">
                          <a:solidFill>
                            <a:srgbClr val="000000"/>
                          </a:solidFill>
                          <a:latin typeface="Century Gothic"/>
                        </a:rPr>
                        <a:t>; </a:t>
                      </a:r>
                      <a:r>
                        <a:rPr lang="es-419" sz="1600" cap="none" spc="0" err="1">
                          <a:solidFill>
                            <a:srgbClr val="000000"/>
                          </a:solidFill>
                          <a:latin typeface="Century Gothic"/>
                        </a:rPr>
                        <a:t>it</a:t>
                      </a:r>
                      <a:r>
                        <a:rPr lang="es-419" sz="1600" cap="none" spc="0">
                          <a:solidFill>
                            <a:srgbClr val="000000"/>
                          </a:solidFill>
                          <a:latin typeface="Century Gothic"/>
                        </a:rPr>
                        <a:t> </a:t>
                      </a:r>
                      <a:r>
                        <a:rPr lang="es-419" sz="1600" cap="none" spc="0" err="1">
                          <a:solidFill>
                            <a:srgbClr val="000000"/>
                          </a:solidFill>
                          <a:latin typeface="Century Gothic"/>
                        </a:rPr>
                        <a:t>relies</a:t>
                      </a:r>
                      <a:r>
                        <a:rPr lang="es-419" sz="1600" cap="none" spc="0">
                          <a:solidFill>
                            <a:srgbClr val="000000"/>
                          </a:solidFill>
                          <a:latin typeface="Century Gothic"/>
                        </a:rPr>
                        <a:t> </a:t>
                      </a:r>
                      <a:r>
                        <a:rPr lang="es-419" sz="1600" cap="none" spc="0" err="1">
                          <a:solidFill>
                            <a:srgbClr val="000000"/>
                          </a:solidFill>
                          <a:latin typeface="Century Gothic"/>
                        </a:rPr>
                        <a:t>mainly</a:t>
                      </a:r>
                      <a:r>
                        <a:rPr lang="es-419" sz="1600" cap="none" spc="0">
                          <a:solidFill>
                            <a:srgbClr val="000000"/>
                          </a:solidFill>
                          <a:latin typeface="Century Gothic"/>
                        </a:rPr>
                        <a:t> </a:t>
                      </a:r>
                      <a:r>
                        <a:rPr lang="es-419" sz="1600" cap="none" spc="0" err="1">
                          <a:solidFill>
                            <a:srgbClr val="000000"/>
                          </a:solidFill>
                          <a:latin typeface="Century Gothic"/>
                        </a:rPr>
                        <a:t>on</a:t>
                      </a:r>
                      <a:r>
                        <a:rPr lang="es-419" sz="1600" cap="none" spc="0">
                          <a:solidFill>
                            <a:srgbClr val="000000"/>
                          </a:solidFill>
                          <a:latin typeface="Century Gothic"/>
                        </a:rPr>
                        <a:t> </a:t>
                      </a:r>
                      <a:r>
                        <a:rPr lang="es-419" sz="1600" cap="none" spc="0" err="1">
                          <a:solidFill>
                            <a:srgbClr val="000000"/>
                          </a:solidFill>
                          <a:latin typeface="Century Gothic"/>
                        </a:rPr>
                        <a:t>traditional</a:t>
                      </a:r>
                      <a:r>
                        <a:rPr lang="es-419" sz="1600" cap="none" spc="0">
                          <a:solidFill>
                            <a:srgbClr val="000000"/>
                          </a:solidFill>
                          <a:latin typeface="Century Gothic"/>
                        </a:rPr>
                        <a:t> marketing, has </a:t>
                      </a:r>
                      <a:r>
                        <a:rPr lang="es-419" sz="1600" cap="none" spc="0" err="1">
                          <a:solidFill>
                            <a:srgbClr val="000000"/>
                          </a:solidFill>
                          <a:latin typeface="Century Gothic"/>
                        </a:rPr>
                        <a:t>limited</a:t>
                      </a:r>
                      <a:r>
                        <a:rPr lang="es-419" sz="1600" cap="none" spc="0">
                          <a:solidFill>
                            <a:srgbClr val="000000"/>
                          </a:solidFill>
                          <a:latin typeface="Century Gothic"/>
                        </a:rPr>
                        <a:t> online </a:t>
                      </a:r>
                      <a:r>
                        <a:rPr lang="es-419" sz="1600" cap="none" spc="0" err="1">
                          <a:solidFill>
                            <a:srgbClr val="000000"/>
                          </a:solidFill>
                          <a:latin typeface="Century Gothic"/>
                        </a:rPr>
                        <a:t>visibility</a:t>
                      </a:r>
                      <a:r>
                        <a:rPr lang="es-419" sz="1600" cap="none" spc="0">
                          <a:solidFill>
                            <a:srgbClr val="000000"/>
                          </a:solidFill>
                          <a:latin typeface="Century Gothic"/>
                        </a:rPr>
                        <a:t> and faces </a:t>
                      </a:r>
                      <a:r>
                        <a:rPr lang="es-419" sz="1600" cap="none" spc="0" err="1">
                          <a:solidFill>
                            <a:srgbClr val="000000"/>
                          </a:solidFill>
                          <a:latin typeface="Century Gothic"/>
                        </a:rPr>
                        <a:t>higher</a:t>
                      </a:r>
                      <a:r>
                        <a:rPr lang="es-419" sz="1600" cap="none" spc="0">
                          <a:solidFill>
                            <a:srgbClr val="000000"/>
                          </a:solidFill>
                          <a:latin typeface="Century Gothic"/>
                        </a:rPr>
                        <a:t> </a:t>
                      </a:r>
                      <a:r>
                        <a:rPr lang="es-419" sz="1600" cap="none" spc="0" err="1">
                          <a:solidFill>
                            <a:srgbClr val="000000"/>
                          </a:solidFill>
                          <a:latin typeface="Century Gothic"/>
                        </a:rPr>
                        <a:t>supplier</a:t>
                      </a:r>
                      <a:r>
                        <a:rPr lang="es-419" sz="1600" cap="none" spc="0">
                          <a:solidFill>
                            <a:srgbClr val="000000"/>
                          </a:solidFill>
                          <a:latin typeface="Century Gothic"/>
                        </a:rPr>
                        <a:t> </a:t>
                      </a:r>
                      <a:r>
                        <a:rPr lang="es-419" sz="1600" cap="none" spc="0" err="1">
                          <a:solidFill>
                            <a:srgbClr val="000000"/>
                          </a:solidFill>
                          <a:latin typeface="Century Gothic"/>
                        </a:rPr>
                        <a:t>costs</a:t>
                      </a:r>
                      <a:r>
                        <a:rPr lang="es-419" sz="1600" cap="none" spc="0">
                          <a:solidFill>
                            <a:srgbClr val="000000"/>
                          </a:solidFill>
                          <a:latin typeface="Century Gothic"/>
                        </a:rPr>
                        <a:t>. </a:t>
                      </a:r>
                      <a:endParaRPr lang="es-NI" sz="1600" cap="none" spc="0">
                        <a:solidFill>
                          <a:srgbClr val="000000"/>
                        </a:solidFill>
                        <a:latin typeface="Century Gothic"/>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408570129"/>
                  </a:ext>
                </a:extLst>
              </a:tr>
              <a:tr h="662365">
                <a:tc>
                  <a:txBody>
                    <a:bodyPr/>
                    <a:lstStyle/>
                    <a:p>
                      <a:r>
                        <a:rPr lang="es-419" sz="1600" cap="none" spc="0" err="1">
                          <a:solidFill>
                            <a:srgbClr val="000000"/>
                          </a:solidFill>
                          <a:latin typeface="Amasis MT Pro Black"/>
                        </a:rPr>
                        <a:t>How</a:t>
                      </a:r>
                      <a:r>
                        <a:rPr lang="es-419" sz="1600" cap="none" spc="0">
                          <a:solidFill>
                            <a:srgbClr val="000000"/>
                          </a:solidFill>
                          <a:latin typeface="Amasis MT Pro Black"/>
                        </a:rPr>
                        <a:t> </a:t>
                      </a:r>
                      <a:r>
                        <a:rPr lang="es-419" sz="1600" cap="none" spc="0" err="1">
                          <a:solidFill>
                            <a:srgbClr val="000000"/>
                          </a:solidFill>
                          <a:latin typeface="Amasis MT Pro Black"/>
                        </a:rPr>
                        <a:t>much</a:t>
                      </a:r>
                      <a:r>
                        <a:rPr lang="es-419" sz="1600" cap="none" spc="0">
                          <a:solidFill>
                            <a:srgbClr val="000000"/>
                          </a:solidFill>
                          <a:latin typeface="Amasis MT Pro Black"/>
                        </a:rPr>
                        <a:t>?</a:t>
                      </a:r>
                      <a:endParaRPr lang="es-NI" sz="1600" cap="none" spc="0">
                        <a:solidFill>
                          <a:srgbClr val="000000"/>
                        </a:solidFill>
                        <a:latin typeface="Amasis MT Pro Black"/>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tc>
                  <a:txBody>
                    <a:bodyPr/>
                    <a:lstStyle/>
                    <a:p>
                      <a:r>
                        <a:rPr lang="es-419" sz="1600" cap="none" spc="0" err="1">
                          <a:solidFill>
                            <a:srgbClr val="000000"/>
                          </a:solidFill>
                          <a:latin typeface="Century Gothic"/>
                        </a:rPr>
                        <a:t>The</a:t>
                      </a:r>
                      <a:r>
                        <a:rPr lang="es-419" sz="1600" cap="none" spc="0">
                          <a:solidFill>
                            <a:srgbClr val="000000"/>
                          </a:solidFill>
                          <a:latin typeface="Century Gothic"/>
                        </a:rPr>
                        <a:t> store has </a:t>
                      </a:r>
                      <a:r>
                        <a:rPr lang="es-419" sz="1600" cap="none" spc="0" err="1">
                          <a:solidFill>
                            <a:srgbClr val="000000"/>
                          </a:solidFill>
                          <a:latin typeface="Century Gothic"/>
                        </a:rPr>
                        <a:t>suffered</a:t>
                      </a:r>
                      <a:r>
                        <a:rPr lang="es-419" sz="1600" cap="none" spc="0">
                          <a:solidFill>
                            <a:srgbClr val="000000"/>
                          </a:solidFill>
                          <a:latin typeface="Century Gothic"/>
                        </a:rPr>
                        <a:t> a 30% </a:t>
                      </a:r>
                      <a:r>
                        <a:rPr lang="es-419" sz="1600" cap="none" spc="0" err="1">
                          <a:solidFill>
                            <a:srgbClr val="000000"/>
                          </a:solidFill>
                          <a:latin typeface="Century Gothic"/>
                        </a:rPr>
                        <a:t>drop</a:t>
                      </a:r>
                      <a:r>
                        <a:rPr lang="es-419" sz="1600" cap="none" spc="0">
                          <a:solidFill>
                            <a:srgbClr val="000000"/>
                          </a:solidFill>
                          <a:latin typeface="Century Gothic"/>
                        </a:rPr>
                        <a:t> in sales, and </a:t>
                      </a:r>
                      <a:r>
                        <a:rPr lang="es-419" sz="1600" cap="none" spc="0" err="1">
                          <a:solidFill>
                            <a:srgbClr val="000000"/>
                          </a:solidFill>
                          <a:latin typeface="Century Gothic"/>
                        </a:rPr>
                        <a:t>operational</a:t>
                      </a:r>
                      <a:r>
                        <a:rPr lang="es-419" sz="1600" cap="none" spc="0">
                          <a:solidFill>
                            <a:srgbClr val="000000"/>
                          </a:solidFill>
                          <a:latin typeface="Century Gothic"/>
                        </a:rPr>
                        <a:t> expenses </a:t>
                      </a:r>
                      <a:r>
                        <a:rPr lang="es-419" sz="1600" cap="none" spc="0" err="1">
                          <a:solidFill>
                            <a:srgbClr val="000000"/>
                          </a:solidFill>
                          <a:latin typeface="Century Gothic"/>
                        </a:rPr>
                        <a:t>have</a:t>
                      </a:r>
                      <a:r>
                        <a:rPr lang="es-419" sz="1600" cap="none" spc="0">
                          <a:solidFill>
                            <a:srgbClr val="000000"/>
                          </a:solidFill>
                          <a:latin typeface="Century Gothic"/>
                        </a:rPr>
                        <a:t> </a:t>
                      </a:r>
                      <a:r>
                        <a:rPr lang="es-419" sz="1600" cap="none" spc="0" err="1">
                          <a:solidFill>
                            <a:srgbClr val="000000"/>
                          </a:solidFill>
                          <a:latin typeface="Century Gothic"/>
                        </a:rPr>
                        <a:t>increased</a:t>
                      </a:r>
                      <a:r>
                        <a:rPr lang="es-419" sz="1600" cap="none" spc="0">
                          <a:solidFill>
                            <a:srgbClr val="000000"/>
                          </a:solidFill>
                          <a:latin typeface="Century Gothic"/>
                        </a:rPr>
                        <a:t> </a:t>
                      </a:r>
                      <a:r>
                        <a:rPr lang="es-419" sz="1600" cap="none" spc="0" err="1">
                          <a:solidFill>
                            <a:srgbClr val="000000"/>
                          </a:solidFill>
                          <a:latin typeface="Century Gothic"/>
                        </a:rPr>
                        <a:t>due</a:t>
                      </a:r>
                      <a:r>
                        <a:rPr lang="es-419" sz="1600" cap="none" spc="0">
                          <a:solidFill>
                            <a:srgbClr val="000000"/>
                          </a:solidFill>
                          <a:latin typeface="Century Gothic"/>
                        </a:rPr>
                        <a:t> </a:t>
                      </a:r>
                      <a:r>
                        <a:rPr lang="es-419" sz="1600" cap="none" spc="0" err="1">
                          <a:solidFill>
                            <a:srgbClr val="000000"/>
                          </a:solidFill>
                          <a:latin typeface="Century Gothic"/>
                        </a:rPr>
                        <a:t>to</a:t>
                      </a:r>
                      <a:r>
                        <a:rPr lang="es-419" sz="1600" cap="none" spc="0">
                          <a:solidFill>
                            <a:srgbClr val="000000"/>
                          </a:solidFill>
                          <a:latin typeface="Century Gothic"/>
                        </a:rPr>
                        <a:t> </a:t>
                      </a:r>
                      <a:r>
                        <a:rPr lang="es-419" sz="1600" cap="none" spc="0" err="1">
                          <a:solidFill>
                            <a:srgbClr val="000000"/>
                          </a:solidFill>
                          <a:latin typeface="Century Gothic"/>
                        </a:rPr>
                        <a:t>higher</a:t>
                      </a:r>
                      <a:r>
                        <a:rPr lang="es-419" sz="1600" cap="none" spc="0">
                          <a:solidFill>
                            <a:srgbClr val="000000"/>
                          </a:solidFill>
                          <a:latin typeface="Century Gothic"/>
                        </a:rPr>
                        <a:t> </a:t>
                      </a:r>
                      <a:r>
                        <a:rPr lang="es-419" sz="1600" cap="none" spc="0" err="1">
                          <a:solidFill>
                            <a:srgbClr val="000000"/>
                          </a:solidFill>
                          <a:latin typeface="Century Gothic"/>
                        </a:rPr>
                        <a:t>flower</a:t>
                      </a:r>
                      <a:r>
                        <a:rPr lang="es-419" sz="1600" cap="none" spc="0">
                          <a:solidFill>
                            <a:srgbClr val="000000"/>
                          </a:solidFill>
                          <a:latin typeface="Century Gothic"/>
                        </a:rPr>
                        <a:t> </a:t>
                      </a:r>
                      <a:r>
                        <a:rPr lang="es-419" sz="1600" cap="none" spc="0" err="1">
                          <a:solidFill>
                            <a:srgbClr val="000000"/>
                          </a:solidFill>
                          <a:latin typeface="Century Gothic"/>
                        </a:rPr>
                        <a:t>prices</a:t>
                      </a:r>
                      <a:r>
                        <a:rPr lang="es-419" sz="1600" cap="none" spc="0">
                          <a:solidFill>
                            <a:srgbClr val="000000"/>
                          </a:solidFill>
                          <a:latin typeface="Century Gothic"/>
                        </a:rPr>
                        <a:t> and </a:t>
                      </a:r>
                      <a:r>
                        <a:rPr lang="es-419" sz="1600" cap="none" spc="0" err="1">
                          <a:solidFill>
                            <a:srgbClr val="000000"/>
                          </a:solidFill>
                          <a:latin typeface="Century Gothic"/>
                        </a:rPr>
                        <a:t>the</a:t>
                      </a:r>
                      <a:r>
                        <a:rPr lang="es-419" sz="1600" cap="none" spc="0">
                          <a:solidFill>
                            <a:srgbClr val="000000"/>
                          </a:solidFill>
                          <a:latin typeface="Century Gothic"/>
                        </a:rPr>
                        <a:t> </a:t>
                      </a:r>
                      <a:r>
                        <a:rPr lang="es-419" sz="1600" cap="none" spc="0" err="1">
                          <a:solidFill>
                            <a:srgbClr val="000000"/>
                          </a:solidFill>
                          <a:latin typeface="Century Gothic"/>
                        </a:rPr>
                        <a:t>cost</a:t>
                      </a:r>
                      <a:r>
                        <a:rPr lang="es-419" sz="1600" cap="none" spc="0">
                          <a:solidFill>
                            <a:srgbClr val="000000"/>
                          </a:solidFill>
                          <a:latin typeface="Century Gothic"/>
                        </a:rPr>
                        <a:t> </a:t>
                      </a:r>
                      <a:r>
                        <a:rPr lang="es-419" sz="1600" cap="none" spc="0" err="1">
                          <a:solidFill>
                            <a:srgbClr val="000000"/>
                          </a:solidFill>
                          <a:latin typeface="Century Gothic"/>
                        </a:rPr>
                        <a:t>of</a:t>
                      </a:r>
                      <a:r>
                        <a:rPr lang="es-419" sz="1600" cap="none" spc="0">
                          <a:solidFill>
                            <a:srgbClr val="000000"/>
                          </a:solidFill>
                          <a:latin typeface="Century Gothic"/>
                        </a:rPr>
                        <a:t> </a:t>
                      </a:r>
                      <a:r>
                        <a:rPr lang="es-419" sz="1600" cap="none" spc="0" err="1">
                          <a:solidFill>
                            <a:srgbClr val="000000"/>
                          </a:solidFill>
                          <a:latin typeface="Century Gothic"/>
                        </a:rPr>
                        <a:t>maintening</a:t>
                      </a:r>
                      <a:r>
                        <a:rPr lang="es-419" sz="1600" cap="none" spc="0">
                          <a:solidFill>
                            <a:srgbClr val="000000"/>
                          </a:solidFill>
                          <a:latin typeface="Century Gothic"/>
                        </a:rPr>
                        <a:t> </a:t>
                      </a:r>
                      <a:r>
                        <a:rPr lang="es-419" sz="1600" cap="none" spc="0" err="1">
                          <a:solidFill>
                            <a:srgbClr val="000000"/>
                          </a:solidFill>
                          <a:latin typeface="Century Gothic"/>
                        </a:rPr>
                        <a:t>sustainable</a:t>
                      </a:r>
                      <a:r>
                        <a:rPr lang="es-419" sz="1600" cap="none" spc="0">
                          <a:solidFill>
                            <a:srgbClr val="000000"/>
                          </a:solidFill>
                          <a:latin typeface="Century Gothic"/>
                        </a:rPr>
                        <a:t> </a:t>
                      </a:r>
                      <a:r>
                        <a:rPr lang="es-419" sz="1600" cap="none" spc="0" err="1">
                          <a:solidFill>
                            <a:srgbClr val="000000"/>
                          </a:solidFill>
                          <a:latin typeface="Century Gothic"/>
                        </a:rPr>
                        <a:t>packaging</a:t>
                      </a:r>
                      <a:r>
                        <a:rPr lang="es-419" sz="1600" cap="none" spc="0">
                          <a:solidFill>
                            <a:srgbClr val="000000"/>
                          </a:solidFill>
                          <a:latin typeface="Century Gothic"/>
                        </a:rPr>
                        <a:t>. As a </a:t>
                      </a:r>
                      <a:r>
                        <a:rPr lang="es-419" sz="1600" cap="none" spc="0" err="1">
                          <a:solidFill>
                            <a:srgbClr val="000000"/>
                          </a:solidFill>
                          <a:latin typeface="Century Gothic"/>
                        </a:rPr>
                        <a:t>result</a:t>
                      </a:r>
                      <a:r>
                        <a:rPr lang="es-419" sz="1600" cap="none" spc="0">
                          <a:solidFill>
                            <a:srgbClr val="000000"/>
                          </a:solidFill>
                          <a:latin typeface="Century Gothic"/>
                        </a:rPr>
                        <a:t>, </a:t>
                      </a:r>
                      <a:r>
                        <a:rPr lang="es-419" sz="1600" cap="none" spc="0" err="1">
                          <a:solidFill>
                            <a:srgbClr val="000000"/>
                          </a:solidFill>
                          <a:latin typeface="Century Gothic"/>
                        </a:rPr>
                        <a:t>profitability</a:t>
                      </a:r>
                      <a:r>
                        <a:rPr lang="es-419" sz="1600" cap="none" spc="0">
                          <a:solidFill>
                            <a:srgbClr val="000000"/>
                          </a:solidFill>
                          <a:latin typeface="Century Gothic"/>
                        </a:rPr>
                        <a:t> has </a:t>
                      </a:r>
                      <a:r>
                        <a:rPr lang="es-419" sz="1600" cap="none" spc="0" err="1">
                          <a:solidFill>
                            <a:srgbClr val="000000"/>
                          </a:solidFill>
                          <a:latin typeface="Century Gothic"/>
                        </a:rPr>
                        <a:t>decreased</a:t>
                      </a:r>
                      <a:r>
                        <a:rPr lang="es-419" sz="1600" cap="none" spc="0">
                          <a:solidFill>
                            <a:srgbClr val="000000"/>
                          </a:solidFill>
                          <a:latin typeface="Century Gothic"/>
                        </a:rPr>
                        <a:t>.</a:t>
                      </a:r>
                      <a:endParaRPr lang="es-NI" sz="1600" cap="none" spc="0">
                        <a:solidFill>
                          <a:srgbClr val="000000"/>
                        </a:solidFill>
                        <a:latin typeface="Century Gothic"/>
                      </a:endParaRPr>
                    </a:p>
                  </a:txBody>
                  <a:tcPr marL="83946" marR="83946" marT="58762" marB="58762">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8734033"/>
                  </a:ext>
                </a:extLst>
              </a:tr>
            </a:tbl>
          </a:graphicData>
        </a:graphic>
      </p:graphicFrame>
    </p:spTree>
    <p:extLst>
      <p:ext uri="{BB962C8B-B14F-4D97-AF65-F5344CB8AC3E}">
        <p14:creationId xmlns:p14="http://schemas.microsoft.com/office/powerpoint/2010/main" val="1424087263"/>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3" name="Freeform 6">
            <a:extLst>
              <a:ext uri="{FF2B5EF4-FFF2-40B4-BE49-F238E27FC236}">
                <a16:creationId xmlns:a16="http://schemas.microsoft.com/office/drawing/2014/main" id="{E446B7E6-8568-417F-959E-DB3D1E7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useBgFill="1">
        <p:nvSpPr>
          <p:cNvPr id="25" name="Rectangle 24">
            <a:extLst>
              <a:ext uri="{FF2B5EF4-FFF2-40B4-BE49-F238E27FC236}">
                <a16:creationId xmlns:a16="http://schemas.microsoft.com/office/drawing/2014/main" id="{54047A07-72EC-41BC-A55F-C264F639FB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213B130-85A9-EE31-3478-D24B22E1B27D}"/>
              </a:ext>
            </a:extLst>
          </p:cNvPr>
          <p:cNvPicPr>
            <a:picLocks noChangeAspect="1"/>
          </p:cNvPicPr>
          <p:nvPr/>
        </p:nvPicPr>
        <p:blipFill>
          <a:blip r:embed="rId2">
            <a:alphaModFix amt="40000"/>
          </a:blip>
          <a:srcRect/>
          <a:stretch>
            <a:fillRect/>
          </a:stretch>
        </p:blipFill>
        <p:spPr>
          <a:xfrm>
            <a:off x="20" y="10"/>
            <a:ext cx="12191980" cy="6857989"/>
          </a:xfrm>
          <a:prstGeom prst="rect">
            <a:avLst/>
          </a:prstGeom>
        </p:spPr>
      </p:pic>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4869" y="845298"/>
            <a:ext cx="12182264" cy="1144527"/>
          </a:xfrm>
        </p:spPr>
        <p:txBody>
          <a:bodyPr vert="horz" lIns="91440" tIns="45720" rIns="91440" bIns="45720" rtlCol="0" anchor="b">
            <a:normAutofit fontScale="90000"/>
          </a:bodyPr>
          <a:lstStyle/>
          <a:p>
            <a:pPr algn="l"/>
            <a:r>
              <a:rPr lang="en-US" sz="5400"/>
              <a:t>PESTLE ANALYSIS: Green Haven Florists</a:t>
            </a:r>
            <a:br>
              <a:rPr lang="en-US" sz="5400"/>
            </a:br>
            <a:endParaRPr lang="en-US" sz="5400"/>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364303" y="1413338"/>
            <a:ext cx="10572000" cy="4992596"/>
          </a:xfrm>
        </p:spPr>
        <p:txBody>
          <a:bodyPr vert="horz" lIns="91440" tIns="45720" rIns="91440" bIns="45720" rtlCol="0" anchor="t">
            <a:noAutofit/>
          </a:bodyPr>
          <a:lstStyle/>
          <a:p>
            <a:pPr algn="l">
              <a:lnSpc>
                <a:spcPct val="90000"/>
              </a:lnSpc>
            </a:pPr>
            <a:r>
              <a:rPr lang="en-US" sz="2000" b="1"/>
              <a:t>POLITICAL</a:t>
            </a:r>
          </a:p>
          <a:p>
            <a:pPr marL="342900" indent="-342900" algn="l">
              <a:lnSpc>
                <a:spcPct val="90000"/>
              </a:lnSpc>
              <a:buFont typeface="Arial" charset="2"/>
              <a:buChar char="•"/>
            </a:pPr>
            <a:r>
              <a:rPr lang="en-US" sz="2000"/>
              <a:t>Government policies promote eco-friendly materials, increasing costs.</a:t>
            </a:r>
            <a:endParaRPr lang="en-US"/>
          </a:p>
          <a:p>
            <a:pPr marL="342900" indent="-342900" algn="l">
              <a:lnSpc>
                <a:spcPct val="90000"/>
              </a:lnSpc>
              <a:buFont typeface="Arial" charset="2"/>
              <a:buChar char="•"/>
            </a:pPr>
            <a:r>
              <a:rPr lang="en-US" sz="2000"/>
              <a:t>Post-Brexit import rules make flower supplies more expensive. </a:t>
            </a:r>
            <a:endParaRPr lang="en-US"/>
          </a:p>
          <a:p>
            <a:pPr algn="l">
              <a:lnSpc>
                <a:spcPct val="90000"/>
              </a:lnSpc>
            </a:pPr>
            <a:endParaRPr lang="en-US" sz="2000"/>
          </a:p>
          <a:p>
            <a:pPr algn="l">
              <a:lnSpc>
                <a:spcPct val="90000"/>
              </a:lnSpc>
            </a:pPr>
            <a:r>
              <a:rPr lang="en-US" sz="2000" b="1"/>
              <a:t>ECONOMIC</a:t>
            </a:r>
          </a:p>
          <a:p>
            <a:pPr marL="342900" indent="-342900" algn="l">
              <a:lnSpc>
                <a:spcPct val="90000"/>
              </a:lnSpc>
              <a:buFont typeface="Arial" charset="2"/>
              <a:buChar char="•"/>
            </a:pPr>
            <a:r>
              <a:rPr lang="en-US" sz="2000"/>
              <a:t>Inflation raises energy and product costs.</a:t>
            </a:r>
          </a:p>
          <a:p>
            <a:pPr marL="342900" indent="-342900" algn="l">
              <a:lnSpc>
                <a:spcPct val="90000"/>
              </a:lnSpc>
              <a:buFont typeface="Arial" charset="2"/>
              <a:buChar char="•"/>
            </a:pPr>
            <a:r>
              <a:rPr lang="en-US" sz="2000"/>
              <a:t>Consumers spend less due to the cost of living crisis.</a:t>
            </a:r>
            <a:endParaRPr lang="en-US" sz="2000" b="1"/>
          </a:p>
          <a:p>
            <a:pPr marL="342900" indent="-342900" algn="l">
              <a:lnSpc>
                <a:spcPct val="90000"/>
              </a:lnSpc>
              <a:buFont typeface="Arial" charset="2"/>
              <a:buChar char="•"/>
            </a:pPr>
            <a:endParaRPr lang="en-US" sz="2000" b="1"/>
          </a:p>
          <a:p>
            <a:pPr algn="l">
              <a:lnSpc>
                <a:spcPct val="90000"/>
              </a:lnSpc>
            </a:pPr>
            <a:r>
              <a:rPr lang="en-US" sz="2000" b="1"/>
              <a:t>SOCIAL</a:t>
            </a:r>
          </a:p>
          <a:p>
            <a:pPr marL="342900" indent="-342900" algn="l">
              <a:lnSpc>
                <a:spcPct val="90000"/>
              </a:lnSpc>
              <a:buFont typeface="Arial" charset="2"/>
              <a:buChar char="•"/>
            </a:pPr>
            <a:r>
              <a:rPr lang="en-US" sz="2000"/>
              <a:t>Customers prefer online shopping and quick delivery.</a:t>
            </a:r>
            <a:endParaRPr lang="en-US" sz="2000" b="1"/>
          </a:p>
          <a:p>
            <a:pPr marL="342900" indent="-342900" algn="l">
              <a:lnSpc>
                <a:spcPct val="90000"/>
              </a:lnSpc>
              <a:buFont typeface="Arial" charset="2"/>
              <a:buChar char="•"/>
            </a:pPr>
            <a:r>
              <a:rPr lang="en-US" sz="2000"/>
              <a:t>Social media influences younger buyers more than traditional advertising. </a:t>
            </a:r>
          </a:p>
          <a:p>
            <a:pPr algn="l">
              <a:lnSpc>
                <a:spcPct val="90000"/>
              </a:lnSpc>
            </a:pPr>
            <a:r>
              <a:rPr lang="en-US" sz="2000"/>
              <a:t> </a:t>
            </a:r>
          </a:p>
          <a:p>
            <a:pPr algn="l">
              <a:lnSpc>
                <a:spcPct val="90000"/>
              </a:lnSpc>
            </a:pPr>
            <a:endParaRPr lang="en-US" sz="2000"/>
          </a:p>
        </p:txBody>
      </p:sp>
    </p:spTree>
    <p:extLst>
      <p:ext uri="{BB962C8B-B14F-4D97-AF65-F5344CB8AC3E}">
        <p14:creationId xmlns:p14="http://schemas.microsoft.com/office/powerpoint/2010/main" val="138271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BB93946A-E009-1F97-2451-9EDB7012207A}"/>
            </a:ext>
          </a:extLst>
        </p:cNvPr>
        <p:cNvGrpSpPr/>
        <p:nvPr/>
      </p:nvGrpSpPr>
      <p:grpSpPr>
        <a:xfrm>
          <a:off x="0" y="0"/>
          <a:ext cx="0" cy="0"/>
          <a:chOff x="0" y="0"/>
          <a:chExt cx="0" cy="0"/>
        </a:xfrm>
      </p:grpSpPr>
      <p:sp>
        <p:nvSpPr>
          <p:cNvPr id="23" name="Freeform 6">
            <a:extLst>
              <a:ext uri="{FF2B5EF4-FFF2-40B4-BE49-F238E27FC236}">
                <a16:creationId xmlns:a16="http://schemas.microsoft.com/office/drawing/2014/main" id="{E37B9847-9E96-F143-C608-788804E25A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useBgFill="1">
        <p:nvSpPr>
          <p:cNvPr id="25" name="Rectangle 24">
            <a:extLst>
              <a:ext uri="{FF2B5EF4-FFF2-40B4-BE49-F238E27FC236}">
                <a16:creationId xmlns:a16="http://schemas.microsoft.com/office/drawing/2014/main" id="{E784CEE1-BE88-7117-8D4E-810B3F7A2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68A3AE9-E54D-B07E-13D9-576715DFB6B6}"/>
              </a:ext>
            </a:extLst>
          </p:cNvPr>
          <p:cNvPicPr>
            <a:picLocks noChangeAspect="1"/>
          </p:cNvPicPr>
          <p:nvPr/>
        </p:nvPicPr>
        <p:blipFill>
          <a:blip r:embed="rId2">
            <a:alphaModFix amt="40000"/>
          </a:blip>
          <a:srcRect/>
          <a:stretch>
            <a:fillRect/>
          </a:stretch>
        </p:blipFill>
        <p:spPr>
          <a:xfrm>
            <a:off x="20" y="10"/>
            <a:ext cx="12191980" cy="6857989"/>
          </a:xfrm>
          <a:prstGeom prst="rect">
            <a:avLst/>
          </a:prstGeom>
        </p:spPr>
      </p:pic>
      <p:sp>
        <p:nvSpPr>
          <p:cNvPr id="2" name="Title 1">
            <a:extLst>
              <a:ext uri="{FF2B5EF4-FFF2-40B4-BE49-F238E27FC236}">
                <a16:creationId xmlns:a16="http://schemas.microsoft.com/office/drawing/2014/main" id="{890064D5-D2F9-3EC1-78EA-A9523F5EF4BE}"/>
              </a:ext>
            </a:extLst>
          </p:cNvPr>
          <p:cNvSpPr>
            <a:spLocks noGrp="1"/>
          </p:cNvSpPr>
          <p:nvPr>
            <p:ph type="title"/>
          </p:nvPr>
        </p:nvSpPr>
        <p:spPr>
          <a:xfrm>
            <a:off x="4869" y="845298"/>
            <a:ext cx="12182264" cy="1144527"/>
          </a:xfrm>
        </p:spPr>
        <p:txBody>
          <a:bodyPr vert="horz" lIns="91440" tIns="45720" rIns="91440" bIns="45720" rtlCol="0" anchor="b">
            <a:normAutofit fontScale="90000"/>
          </a:bodyPr>
          <a:lstStyle/>
          <a:p>
            <a:pPr algn="l"/>
            <a:r>
              <a:rPr lang="en-US" sz="5400"/>
              <a:t>PESTLE ANALYSIS: Green Haven Florists</a:t>
            </a:r>
            <a:br>
              <a:rPr lang="en-US" sz="5400"/>
            </a:br>
            <a:endParaRPr lang="en-US" sz="5400"/>
          </a:p>
        </p:txBody>
      </p:sp>
      <p:sp>
        <p:nvSpPr>
          <p:cNvPr id="3" name="Text Placeholder 2">
            <a:extLst>
              <a:ext uri="{FF2B5EF4-FFF2-40B4-BE49-F238E27FC236}">
                <a16:creationId xmlns:a16="http://schemas.microsoft.com/office/drawing/2014/main" id="{885F8816-4083-A43A-25FD-1CB0591C8743}"/>
              </a:ext>
            </a:extLst>
          </p:cNvPr>
          <p:cNvSpPr>
            <a:spLocks noGrp="1"/>
          </p:cNvSpPr>
          <p:nvPr>
            <p:ph type="body" idx="1"/>
          </p:nvPr>
        </p:nvSpPr>
        <p:spPr>
          <a:xfrm>
            <a:off x="407435" y="1657753"/>
            <a:ext cx="10572000" cy="4705049"/>
          </a:xfrm>
        </p:spPr>
        <p:txBody>
          <a:bodyPr vert="horz" lIns="91440" tIns="45720" rIns="91440" bIns="45720" rtlCol="0" anchor="ctr">
            <a:noAutofit/>
          </a:bodyPr>
          <a:lstStyle/>
          <a:p>
            <a:pPr algn="l">
              <a:spcBef>
                <a:spcPts val="0"/>
              </a:spcBef>
              <a:spcAft>
                <a:spcPts val="0"/>
              </a:spcAft>
            </a:pPr>
            <a:r>
              <a:rPr lang="en-US" sz="2000" b="1"/>
              <a:t>TECHNOLOGICAL</a:t>
            </a:r>
            <a:r>
              <a:rPr lang="en-US" sz="2000"/>
              <a:t> </a:t>
            </a:r>
          </a:p>
          <a:p>
            <a:pPr algn="l">
              <a:spcBef>
                <a:spcPts val="0"/>
              </a:spcBef>
              <a:spcAft>
                <a:spcPts val="0"/>
              </a:spcAft>
            </a:pPr>
            <a:endParaRPr lang="en-US" sz="2000"/>
          </a:p>
          <a:p>
            <a:pPr marL="285750" indent="-285750" algn="l">
              <a:spcBef>
                <a:spcPts val="0"/>
              </a:spcBef>
              <a:spcAft>
                <a:spcPts val="0"/>
              </a:spcAft>
              <a:buFont typeface="Arial,Sans-Serif"/>
              <a:buChar char="•"/>
            </a:pPr>
            <a:r>
              <a:rPr lang="en-US" sz="2000"/>
              <a:t>Outdated website limits online sales opportunities. </a:t>
            </a:r>
          </a:p>
          <a:p>
            <a:pPr marL="285750" indent="-285750" algn="l">
              <a:spcBef>
                <a:spcPts val="0"/>
              </a:spcBef>
              <a:spcAft>
                <a:spcPts val="0"/>
              </a:spcAft>
              <a:buFont typeface="Arial,Sans-Serif"/>
              <a:buChar char="•"/>
            </a:pPr>
            <a:r>
              <a:rPr lang="en-US" sz="2000"/>
              <a:t>Competitors use digital platforms for marketing and delivery .</a:t>
            </a:r>
          </a:p>
          <a:p>
            <a:pPr algn="l">
              <a:spcBef>
                <a:spcPts val="0"/>
              </a:spcBef>
              <a:spcAft>
                <a:spcPts val="0"/>
              </a:spcAft>
            </a:pPr>
            <a:endParaRPr lang="en-US" sz="2000"/>
          </a:p>
          <a:p>
            <a:pPr algn="l">
              <a:spcBef>
                <a:spcPts val="0"/>
              </a:spcBef>
              <a:spcAft>
                <a:spcPts val="0"/>
              </a:spcAft>
            </a:pPr>
            <a:r>
              <a:rPr lang="en-US" sz="2000" b="1"/>
              <a:t>LEGAL</a:t>
            </a:r>
            <a:r>
              <a:rPr lang="en-US" sz="2000"/>
              <a:t> </a:t>
            </a:r>
          </a:p>
          <a:p>
            <a:pPr algn="l">
              <a:spcBef>
                <a:spcPts val="0"/>
              </a:spcBef>
              <a:spcAft>
                <a:spcPts val="0"/>
              </a:spcAft>
            </a:pPr>
            <a:endParaRPr lang="en-US" sz="2000"/>
          </a:p>
          <a:p>
            <a:pPr marL="285750" indent="-285750" algn="l">
              <a:spcBef>
                <a:spcPts val="0"/>
              </a:spcBef>
              <a:spcAft>
                <a:spcPts val="0"/>
              </a:spcAft>
              <a:buFont typeface="Arial,Sans-Serif"/>
              <a:buChar char="•"/>
            </a:pPr>
            <a:r>
              <a:rPr lang="en-US" sz="2000"/>
              <a:t>Must follow consumer protection and employment regulations. </a:t>
            </a:r>
          </a:p>
          <a:p>
            <a:pPr marL="285750" indent="-285750" algn="l">
              <a:spcBef>
                <a:spcPts val="0"/>
              </a:spcBef>
              <a:spcAft>
                <a:spcPts val="0"/>
              </a:spcAft>
              <a:buFont typeface="Arial,Sans-Serif"/>
              <a:buChar char="•"/>
            </a:pPr>
            <a:r>
              <a:rPr lang="en-US" sz="2000"/>
              <a:t>Import and safety laws raise administrative and compliance costs. </a:t>
            </a:r>
          </a:p>
          <a:p>
            <a:pPr marL="285750" indent="-285750" algn="l">
              <a:spcBef>
                <a:spcPts val="0"/>
              </a:spcBef>
              <a:spcAft>
                <a:spcPts val="0"/>
              </a:spcAft>
              <a:buFont typeface="Arial,Sans-Serif"/>
              <a:buChar char="•"/>
            </a:pPr>
            <a:endParaRPr lang="en-US" sz="2000"/>
          </a:p>
          <a:p>
            <a:pPr algn="l">
              <a:spcBef>
                <a:spcPts val="0"/>
              </a:spcBef>
              <a:spcAft>
                <a:spcPts val="0"/>
              </a:spcAft>
            </a:pPr>
            <a:endParaRPr lang="en-US" sz="2000"/>
          </a:p>
          <a:p>
            <a:pPr algn="l">
              <a:spcBef>
                <a:spcPts val="0"/>
              </a:spcBef>
              <a:spcAft>
                <a:spcPts val="0"/>
              </a:spcAft>
            </a:pPr>
            <a:r>
              <a:rPr lang="en-US" sz="2000" b="1"/>
              <a:t>ENVIRONMENTAL</a:t>
            </a:r>
            <a:r>
              <a:rPr lang="en-US" sz="2000"/>
              <a:t> </a:t>
            </a:r>
          </a:p>
          <a:p>
            <a:pPr algn="l">
              <a:spcBef>
                <a:spcPts val="0"/>
              </a:spcBef>
              <a:spcAft>
                <a:spcPts val="0"/>
              </a:spcAft>
            </a:pPr>
            <a:endParaRPr lang="en-US" sz="2000"/>
          </a:p>
          <a:p>
            <a:pPr marL="285750" indent="-285750" algn="l">
              <a:spcBef>
                <a:spcPts val="0"/>
              </a:spcBef>
              <a:spcAft>
                <a:spcPts val="0"/>
              </a:spcAft>
              <a:buFont typeface="Arial,Sans-Serif"/>
              <a:buChar char="•"/>
            </a:pPr>
            <a:r>
              <a:rPr lang="en-US" sz="2000"/>
              <a:t>High demand for sustainable products increases sourcing costs. </a:t>
            </a:r>
          </a:p>
          <a:p>
            <a:pPr marL="285750" indent="-285750" algn="l">
              <a:spcBef>
                <a:spcPts val="0"/>
              </a:spcBef>
              <a:spcAft>
                <a:spcPts val="0"/>
              </a:spcAft>
              <a:buFont typeface="Arial,Sans-Serif"/>
              <a:buChar char="•"/>
            </a:pPr>
            <a:r>
              <a:rPr lang="en-US" sz="2000"/>
              <a:t>Supply issues affect availability of eco-friendly materials.</a:t>
            </a:r>
          </a:p>
          <a:p>
            <a:pPr algn="ctr">
              <a:spcBef>
                <a:spcPts val="0"/>
              </a:spcBef>
              <a:spcAft>
                <a:spcPts val="0"/>
              </a:spcAft>
            </a:pPr>
            <a:endParaRPr lang="en-US" sz="2000"/>
          </a:p>
          <a:p>
            <a:pPr algn="l">
              <a:lnSpc>
                <a:spcPct val="90000"/>
              </a:lnSpc>
            </a:pPr>
            <a:endParaRPr lang="en-US" sz="2000"/>
          </a:p>
        </p:txBody>
      </p:sp>
    </p:spTree>
    <p:extLst>
      <p:ext uri="{BB962C8B-B14F-4D97-AF65-F5344CB8AC3E}">
        <p14:creationId xmlns:p14="http://schemas.microsoft.com/office/powerpoint/2010/main" val="38055390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EAA8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idx="4294967295"/>
          </p:nvPr>
        </p:nvSpPr>
        <p:spPr>
          <a:xfrm>
            <a:off x="0" y="-109538"/>
            <a:ext cx="10088563" cy="741363"/>
          </a:xfrm>
        </p:spPr>
        <p:txBody>
          <a:bodyPr/>
          <a:lstStyle/>
          <a:p>
            <a:r>
              <a:rPr lang="en-GB" sz="3200">
                <a:latin typeface="Amasis MT Pro Black"/>
              </a:rPr>
              <a:t>Cause and effect analysis: Fishbone diagram</a:t>
            </a:r>
            <a:endParaRPr lang="en-US" sz="3200">
              <a:solidFill>
                <a:srgbClr val="000000"/>
              </a:solidFill>
              <a:latin typeface="Amasis MT Pro Black"/>
            </a:endParaRPr>
          </a:p>
        </p:txBody>
      </p:sp>
      <p:pic>
        <p:nvPicPr>
          <p:cNvPr id="4" name="Picture 3">
            <a:extLst>
              <a:ext uri="{FF2B5EF4-FFF2-40B4-BE49-F238E27FC236}">
                <a16:creationId xmlns:a16="http://schemas.microsoft.com/office/drawing/2014/main" id="{44EDA254-84AE-CF56-6E80-CF12C1610E0A}"/>
              </a:ext>
            </a:extLst>
          </p:cNvPr>
          <p:cNvPicPr>
            <a:picLocks noChangeAspect="1"/>
          </p:cNvPicPr>
          <p:nvPr/>
        </p:nvPicPr>
        <p:blipFill>
          <a:blip r:embed="rId2"/>
          <a:srcRect l="13889" b="9697"/>
          <a:stretch>
            <a:fillRect/>
          </a:stretch>
        </p:blipFill>
        <p:spPr>
          <a:xfrm>
            <a:off x="2357" y="1325230"/>
            <a:ext cx="1552876" cy="3622657"/>
          </a:xfrm>
          <a:prstGeom prst="rect">
            <a:avLst/>
          </a:prstGeom>
        </p:spPr>
      </p:pic>
      <p:pic>
        <p:nvPicPr>
          <p:cNvPr id="5" name="Picture 4">
            <a:extLst>
              <a:ext uri="{FF2B5EF4-FFF2-40B4-BE49-F238E27FC236}">
                <a16:creationId xmlns:a16="http://schemas.microsoft.com/office/drawing/2014/main" id="{50606529-7F9E-2E18-2D99-7AF48F79C9AD}"/>
              </a:ext>
            </a:extLst>
          </p:cNvPr>
          <p:cNvPicPr>
            <a:picLocks noChangeAspect="1"/>
          </p:cNvPicPr>
          <p:nvPr/>
        </p:nvPicPr>
        <p:blipFill>
          <a:blip r:embed="rId3"/>
          <a:srcRect r="49296" b="-485"/>
          <a:stretch>
            <a:fillRect/>
          </a:stretch>
        </p:blipFill>
        <p:spPr>
          <a:xfrm>
            <a:off x="10941258" y="1296120"/>
            <a:ext cx="1243655" cy="4136416"/>
          </a:xfrm>
          <a:prstGeom prst="rect">
            <a:avLst/>
          </a:prstGeom>
        </p:spPr>
      </p:pic>
      <p:cxnSp>
        <p:nvCxnSpPr>
          <p:cNvPr id="6" name="Straight Arrow Connector 5">
            <a:extLst>
              <a:ext uri="{FF2B5EF4-FFF2-40B4-BE49-F238E27FC236}">
                <a16:creationId xmlns:a16="http://schemas.microsoft.com/office/drawing/2014/main" id="{6AB92528-2CA9-C6CE-ACAC-4108F16D6A28}"/>
              </a:ext>
            </a:extLst>
          </p:cNvPr>
          <p:cNvCxnSpPr/>
          <p:nvPr/>
        </p:nvCxnSpPr>
        <p:spPr>
          <a:xfrm>
            <a:off x="1534544" y="3223404"/>
            <a:ext cx="9403427" cy="51759"/>
          </a:xfrm>
          <a:prstGeom prst="straightConnector1">
            <a:avLst/>
          </a:prstGeom>
          <a:ln w="57150">
            <a:solidFill>
              <a:schemeClr val="bg1"/>
            </a:solidFill>
            <a:tailEnd type="triangle"/>
          </a:ln>
        </p:spPr>
        <p:style>
          <a:lnRef idx="3">
            <a:schemeClr val="dk1"/>
          </a:lnRef>
          <a:fillRef idx="0">
            <a:schemeClr val="dk1"/>
          </a:fillRef>
          <a:effectRef idx="2">
            <a:schemeClr val="dk1"/>
          </a:effectRef>
          <a:fontRef idx="minor">
            <a:schemeClr val="tx1"/>
          </a:fontRef>
        </p:style>
      </p:cxnSp>
      <p:cxnSp>
        <p:nvCxnSpPr>
          <p:cNvPr id="7" name="Straight Arrow Connector 6">
            <a:extLst>
              <a:ext uri="{FF2B5EF4-FFF2-40B4-BE49-F238E27FC236}">
                <a16:creationId xmlns:a16="http://schemas.microsoft.com/office/drawing/2014/main" id="{8D5ADC89-ED43-9453-BD97-F3DD0B5D9D83}"/>
              </a:ext>
            </a:extLst>
          </p:cNvPr>
          <p:cNvCxnSpPr/>
          <p:nvPr/>
        </p:nvCxnSpPr>
        <p:spPr>
          <a:xfrm>
            <a:off x="2270024" y="3254395"/>
            <a:ext cx="1517290" cy="206714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9" name="Straight Arrow Connector 8">
            <a:extLst>
              <a:ext uri="{FF2B5EF4-FFF2-40B4-BE49-F238E27FC236}">
                <a16:creationId xmlns:a16="http://schemas.microsoft.com/office/drawing/2014/main" id="{755E5C51-476F-54CC-26FF-14D749565CF7}"/>
              </a:ext>
            </a:extLst>
          </p:cNvPr>
          <p:cNvCxnSpPr>
            <a:cxnSpLocks/>
          </p:cNvCxnSpPr>
          <p:nvPr/>
        </p:nvCxnSpPr>
        <p:spPr>
          <a:xfrm>
            <a:off x="5203005" y="3254395"/>
            <a:ext cx="1517291" cy="206714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 name="Straight Arrow Connector 9">
            <a:extLst>
              <a:ext uri="{FF2B5EF4-FFF2-40B4-BE49-F238E27FC236}">
                <a16:creationId xmlns:a16="http://schemas.microsoft.com/office/drawing/2014/main" id="{F9DCB640-5362-1853-1A9B-1BF67AA6C9E2}"/>
              </a:ext>
            </a:extLst>
          </p:cNvPr>
          <p:cNvCxnSpPr>
            <a:cxnSpLocks/>
          </p:cNvCxnSpPr>
          <p:nvPr/>
        </p:nvCxnSpPr>
        <p:spPr>
          <a:xfrm>
            <a:off x="7862815" y="3326281"/>
            <a:ext cx="1301631" cy="199525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1" name="Straight Arrow Connector 10">
            <a:extLst>
              <a:ext uri="{FF2B5EF4-FFF2-40B4-BE49-F238E27FC236}">
                <a16:creationId xmlns:a16="http://schemas.microsoft.com/office/drawing/2014/main" id="{14FB808B-1F30-F7EE-5110-652E2AF451B1}"/>
              </a:ext>
            </a:extLst>
          </p:cNvPr>
          <p:cNvCxnSpPr/>
          <p:nvPr/>
        </p:nvCxnSpPr>
        <p:spPr>
          <a:xfrm flipV="1">
            <a:off x="1929861" y="1320321"/>
            <a:ext cx="1317926" cy="1846589"/>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597E8C43-C221-9689-6673-B135A41F2A4B}"/>
              </a:ext>
            </a:extLst>
          </p:cNvPr>
          <p:cNvCxnSpPr>
            <a:cxnSpLocks/>
          </p:cNvCxnSpPr>
          <p:nvPr/>
        </p:nvCxnSpPr>
        <p:spPr>
          <a:xfrm flipV="1">
            <a:off x="4460275" y="1392206"/>
            <a:ext cx="1317926" cy="1817834"/>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C0154A0-592D-619B-7879-38F729D33C75}"/>
              </a:ext>
            </a:extLst>
          </p:cNvPr>
          <p:cNvCxnSpPr>
            <a:cxnSpLocks/>
          </p:cNvCxnSpPr>
          <p:nvPr/>
        </p:nvCxnSpPr>
        <p:spPr>
          <a:xfrm flipV="1">
            <a:off x="7105710" y="1334698"/>
            <a:ext cx="1317926" cy="194723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5C82A17D-A55C-8965-16F6-63C74205B016}"/>
              </a:ext>
            </a:extLst>
          </p:cNvPr>
          <p:cNvCxnSpPr/>
          <p:nvPr/>
        </p:nvCxnSpPr>
        <p:spPr>
          <a:xfrm>
            <a:off x="2588523" y="2283304"/>
            <a:ext cx="1555750"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A568B064-362C-8E86-F0C8-661F246F4C7E}"/>
              </a:ext>
            </a:extLst>
          </p:cNvPr>
          <p:cNvCxnSpPr>
            <a:cxnSpLocks/>
          </p:cNvCxnSpPr>
          <p:nvPr/>
        </p:nvCxnSpPr>
        <p:spPr>
          <a:xfrm>
            <a:off x="2027806" y="3016549"/>
            <a:ext cx="1555750"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17" name="Straight Arrow Connector 16">
            <a:extLst>
              <a:ext uri="{FF2B5EF4-FFF2-40B4-BE49-F238E27FC236}">
                <a16:creationId xmlns:a16="http://schemas.microsoft.com/office/drawing/2014/main" id="{0258AC3B-1182-6632-D8AB-8DEA478E4255}"/>
              </a:ext>
            </a:extLst>
          </p:cNvPr>
          <p:cNvCxnSpPr>
            <a:cxnSpLocks/>
          </p:cNvCxnSpPr>
          <p:nvPr/>
        </p:nvCxnSpPr>
        <p:spPr>
          <a:xfrm>
            <a:off x="2919202" y="4022963"/>
            <a:ext cx="1555750"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a16="http://schemas.microsoft.com/office/drawing/2014/main" id="{0E835112-662F-2246-2273-AFE5E0D9A1ED}"/>
              </a:ext>
            </a:extLst>
          </p:cNvPr>
          <p:cNvCxnSpPr>
            <a:cxnSpLocks/>
          </p:cNvCxnSpPr>
          <p:nvPr/>
        </p:nvCxnSpPr>
        <p:spPr>
          <a:xfrm>
            <a:off x="3724335" y="5086890"/>
            <a:ext cx="1742656" cy="1498"/>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19" name="Straight Arrow Connector 18">
            <a:extLst>
              <a:ext uri="{FF2B5EF4-FFF2-40B4-BE49-F238E27FC236}">
                <a16:creationId xmlns:a16="http://schemas.microsoft.com/office/drawing/2014/main" id="{ABB34EFA-9DDF-57BB-8C80-0E44F5444803}"/>
              </a:ext>
            </a:extLst>
          </p:cNvPr>
          <p:cNvCxnSpPr>
            <a:cxnSpLocks/>
          </p:cNvCxnSpPr>
          <p:nvPr/>
        </p:nvCxnSpPr>
        <p:spPr>
          <a:xfrm>
            <a:off x="5248333" y="2125151"/>
            <a:ext cx="1555750"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0" name="Straight Arrow Connector 19">
            <a:extLst>
              <a:ext uri="{FF2B5EF4-FFF2-40B4-BE49-F238E27FC236}">
                <a16:creationId xmlns:a16="http://schemas.microsoft.com/office/drawing/2014/main" id="{4DEDD12C-125E-539A-C1C6-5A0D3C3F9FA4}"/>
              </a:ext>
            </a:extLst>
          </p:cNvPr>
          <p:cNvCxnSpPr>
            <a:cxnSpLocks/>
          </p:cNvCxnSpPr>
          <p:nvPr/>
        </p:nvCxnSpPr>
        <p:spPr>
          <a:xfrm>
            <a:off x="4687618" y="3016547"/>
            <a:ext cx="1555750"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92AC6749-63B7-1F53-CA4E-4248AA9E9AC9}"/>
              </a:ext>
            </a:extLst>
          </p:cNvPr>
          <p:cNvCxnSpPr>
            <a:cxnSpLocks/>
          </p:cNvCxnSpPr>
          <p:nvPr/>
        </p:nvCxnSpPr>
        <p:spPr>
          <a:xfrm>
            <a:off x="5895315" y="4022963"/>
            <a:ext cx="1555750"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81AC7B1D-FCEC-371B-614A-5A6CDCA31272}"/>
              </a:ext>
            </a:extLst>
          </p:cNvPr>
          <p:cNvCxnSpPr>
            <a:cxnSpLocks/>
          </p:cNvCxnSpPr>
          <p:nvPr/>
        </p:nvCxnSpPr>
        <p:spPr>
          <a:xfrm>
            <a:off x="6484786" y="4784962"/>
            <a:ext cx="1555750"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71D43C9E-44C1-2009-597B-87E9A307FC57}"/>
              </a:ext>
            </a:extLst>
          </p:cNvPr>
          <p:cNvCxnSpPr>
            <a:cxnSpLocks/>
          </p:cNvCxnSpPr>
          <p:nvPr/>
        </p:nvCxnSpPr>
        <p:spPr>
          <a:xfrm>
            <a:off x="7764373" y="2412698"/>
            <a:ext cx="1555750"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6FF6FAC8-2ADE-392F-4801-E68A0DB35BB2}"/>
              </a:ext>
            </a:extLst>
          </p:cNvPr>
          <p:cNvCxnSpPr>
            <a:cxnSpLocks/>
          </p:cNvCxnSpPr>
          <p:nvPr/>
        </p:nvCxnSpPr>
        <p:spPr>
          <a:xfrm>
            <a:off x="7261163" y="3088434"/>
            <a:ext cx="1555750"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90A8DDC9-EDDD-14DB-60E4-A0C097DE5C11}"/>
              </a:ext>
            </a:extLst>
          </p:cNvPr>
          <p:cNvCxnSpPr>
            <a:cxnSpLocks/>
          </p:cNvCxnSpPr>
          <p:nvPr/>
        </p:nvCxnSpPr>
        <p:spPr>
          <a:xfrm>
            <a:off x="8411353" y="4022962"/>
            <a:ext cx="1555750"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6" name="Straight Arrow Connector 25">
            <a:extLst>
              <a:ext uri="{FF2B5EF4-FFF2-40B4-BE49-F238E27FC236}">
                <a16:creationId xmlns:a16="http://schemas.microsoft.com/office/drawing/2014/main" id="{99442A66-4118-07A9-96DE-8773CE3C8AD2}"/>
              </a:ext>
            </a:extLst>
          </p:cNvPr>
          <p:cNvCxnSpPr>
            <a:cxnSpLocks/>
          </p:cNvCxnSpPr>
          <p:nvPr/>
        </p:nvCxnSpPr>
        <p:spPr>
          <a:xfrm>
            <a:off x="9015202" y="5086887"/>
            <a:ext cx="1253826" cy="15875"/>
          </a:xfrm>
          <a:prstGeom prst="straightConnector1">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29" name="TextBox 28">
            <a:extLst>
              <a:ext uri="{FF2B5EF4-FFF2-40B4-BE49-F238E27FC236}">
                <a16:creationId xmlns:a16="http://schemas.microsoft.com/office/drawing/2014/main" id="{8EE2D141-3780-18F4-0145-976CFBCC06D8}"/>
              </a:ext>
            </a:extLst>
          </p:cNvPr>
          <p:cNvSpPr txBox="1"/>
          <p:nvPr/>
        </p:nvSpPr>
        <p:spPr>
          <a:xfrm>
            <a:off x="3051295" y="1657889"/>
            <a:ext cx="242617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Strong online competition </a:t>
            </a:r>
          </a:p>
        </p:txBody>
      </p:sp>
      <p:sp>
        <p:nvSpPr>
          <p:cNvPr id="30" name="TextBox 29">
            <a:extLst>
              <a:ext uri="{FF2B5EF4-FFF2-40B4-BE49-F238E27FC236}">
                <a16:creationId xmlns:a16="http://schemas.microsoft.com/office/drawing/2014/main" id="{1146DFED-3EBF-7596-595B-EE3741063C8F}"/>
              </a:ext>
            </a:extLst>
          </p:cNvPr>
          <p:cNvSpPr txBox="1"/>
          <p:nvPr/>
        </p:nvSpPr>
        <p:spPr>
          <a:xfrm>
            <a:off x="2807478" y="878218"/>
            <a:ext cx="1321519" cy="400110"/>
          </a:xfrm>
          <a:prstGeom prst="rect">
            <a:avLst/>
          </a:prstGeom>
          <a:solidFill>
            <a:srgbClr val="92D050"/>
          </a:solid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solidFill>
                  <a:schemeClr val="bg1"/>
                </a:solidFill>
              </a:rPr>
              <a:t>Market </a:t>
            </a:r>
            <a:endParaRPr lang="en-US">
              <a:solidFill>
                <a:schemeClr val="bg1"/>
              </a:solidFill>
            </a:endParaRPr>
          </a:p>
        </p:txBody>
      </p:sp>
      <p:sp>
        <p:nvSpPr>
          <p:cNvPr id="31" name="TextBox 30">
            <a:extLst>
              <a:ext uri="{FF2B5EF4-FFF2-40B4-BE49-F238E27FC236}">
                <a16:creationId xmlns:a16="http://schemas.microsoft.com/office/drawing/2014/main" id="{FBF9A93D-F7F1-ED93-1DB9-45FCA024D161}"/>
              </a:ext>
            </a:extLst>
          </p:cNvPr>
          <p:cNvSpPr txBox="1"/>
          <p:nvPr/>
        </p:nvSpPr>
        <p:spPr>
          <a:xfrm>
            <a:off x="5711705" y="878216"/>
            <a:ext cx="1738463" cy="400110"/>
          </a:xfrm>
          <a:prstGeom prst="rect">
            <a:avLst/>
          </a:prstGeom>
          <a:solidFill>
            <a:srgbClr val="92D050"/>
          </a:solid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solidFill>
                  <a:schemeClr val="bg1"/>
                </a:solidFill>
              </a:rPr>
              <a:t>Economic </a:t>
            </a:r>
          </a:p>
        </p:txBody>
      </p:sp>
      <p:sp>
        <p:nvSpPr>
          <p:cNvPr id="32" name="TextBox 31">
            <a:extLst>
              <a:ext uri="{FF2B5EF4-FFF2-40B4-BE49-F238E27FC236}">
                <a16:creationId xmlns:a16="http://schemas.microsoft.com/office/drawing/2014/main" id="{59C9E516-BACA-56F0-AFBC-04408A4C6A8F}"/>
              </a:ext>
            </a:extLst>
          </p:cNvPr>
          <p:cNvSpPr txBox="1"/>
          <p:nvPr/>
        </p:nvSpPr>
        <p:spPr>
          <a:xfrm>
            <a:off x="8414647" y="878218"/>
            <a:ext cx="2198538" cy="400110"/>
          </a:xfrm>
          <a:prstGeom prst="rect">
            <a:avLst/>
          </a:prstGeom>
          <a:solidFill>
            <a:srgbClr val="92D050"/>
          </a:solid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solidFill>
                  <a:schemeClr val="bg1"/>
                </a:solidFill>
              </a:rPr>
              <a:t>Technological </a:t>
            </a:r>
          </a:p>
        </p:txBody>
      </p:sp>
      <p:sp>
        <p:nvSpPr>
          <p:cNvPr id="33" name="TextBox 32">
            <a:extLst>
              <a:ext uri="{FF2B5EF4-FFF2-40B4-BE49-F238E27FC236}">
                <a16:creationId xmlns:a16="http://schemas.microsoft.com/office/drawing/2014/main" id="{919325CB-E55C-7770-C436-2D7965E4C7B1}"/>
              </a:ext>
            </a:extLst>
          </p:cNvPr>
          <p:cNvSpPr txBox="1"/>
          <p:nvPr/>
        </p:nvSpPr>
        <p:spPr>
          <a:xfrm>
            <a:off x="3368194" y="5421463"/>
            <a:ext cx="1752839" cy="400110"/>
          </a:xfrm>
          <a:prstGeom prst="rect">
            <a:avLst/>
          </a:prstGeom>
          <a:solidFill>
            <a:srgbClr val="92D050"/>
          </a:solid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solidFill>
                  <a:schemeClr val="bg1"/>
                </a:solidFill>
              </a:rPr>
              <a:t>Operational </a:t>
            </a:r>
          </a:p>
        </p:txBody>
      </p:sp>
      <p:sp>
        <p:nvSpPr>
          <p:cNvPr id="34" name="TextBox 33">
            <a:extLst>
              <a:ext uri="{FF2B5EF4-FFF2-40B4-BE49-F238E27FC236}">
                <a16:creationId xmlns:a16="http://schemas.microsoft.com/office/drawing/2014/main" id="{A82DCBDA-BDA4-D1FB-E481-7592995049AD}"/>
              </a:ext>
            </a:extLst>
          </p:cNvPr>
          <p:cNvSpPr txBox="1"/>
          <p:nvPr/>
        </p:nvSpPr>
        <p:spPr>
          <a:xfrm>
            <a:off x="6200534" y="5421463"/>
            <a:ext cx="1551556" cy="400110"/>
          </a:xfrm>
          <a:prstGeom prst="rect">
            <a:avLst/>
          </a:prstGeom>
          <a:solidFill>
            <a:srgbClr val="92D050"/>
          </a:solid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solidFill>
                  <a:schemeClr val="bg1"/>
                </a:solidFill>
              </a:rPr>
              <a:t>Customer </a:t>
            </a:r>
          </a:p>
        </p:txBody>
      </p:sp>
      <p:sp>
        <p:nvSpPr>
          <p:cNvPr id="35" name="TextBox 34">
            <a:extLst>
              <a:ext uri="{FF2B5EF4-FFF2-40B4-BE49-F238E27FC236}">
                <a16:creationId xmlns:a16="http://schemas.microsoft.com/office/drawing/2014/main" id="{E9172B58-145C-D57E-9B9F-121BA08C2532}"/>
              </a:ext>
            </a:extLst>
          </p:cNvPr>
          <p:cNvSpPr txBox="1"/>
          <p:nvPr/>
        </p:nvSpPr>
        <p:spPr>
          <a:xfrm>
            <a:off x="8659062" y="5421463"/>
            <a:ext cx="1839103" cy="400110"/>
          </a:xfrm>
          <a:prstGeom prst="rect">
            <a:avLst/>
          </a:prstGeom>
          <a:solidFill>
            <a:srgbClr val="92D050"/>
          </a:solidFill>
          <a:ln>
            <a:solidFill>
              <a:srgbClr val="00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solidFill>
                  <a:schemeClr val="bg1"/>
                </a:solidFill>
              </a:rPr>
              <a:t>Supply chain </a:t>
            </a:r>
          </a:p>
        </p:txBody>
      </p:sp>
      <p:sp>
        <p:nvSpPr>
          <p:cNvPr id="36" name="TextBox 35">
            <a:extLst>
              <a:ext uri="{FF2B5EF4-FFF2-40B4-BE49-F238E27FC236}">
                <a16:creationId xmlns:a16="http://schemas.microsoft.com/office/drawing/2014/main" id="{013A454D-DD6D-539D-4A44-992D691B618C}"/>
              </a:ext>
            </a:extLst>
          </p:cNvPr>
          <p:cNvSpPr txBox="1"/>
          <p:nvPr/>
        </p:nvSpPr>
        <p:spPr>
          <a:xfrm>
            <a:off x="2476200" y="2419888"/>
            <a:ext cx="242617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Customers prefer convenience</a:t>
            </a:r>
          </a:p>
        </p:txBody>
      </p:sp>
      <p:sp>
        <p:nvSpPr>
          <p:cNvPr id="37" name="TextBox 36">
            <a:extLst>
              <a:ext uri="{FF2B5EF4-FFF2-40B4-BE49-F238E27FC236}">
                <a16:creationId xmlns:a16="http://schemas.microsoft.com/office/drawing/2014/main" id="{D571C096-EA74-5603-F110-6F07315C4DA5}"/>
              </a:ext>
            </a:extLst>
          </p:cNvPr>
          <p:cNvSpPr txBox="1"/>
          <p:nvPr/>
        </p:nvSpPr>
        <p:spPr>
          <a:xfrm>
            <a:off x="5610465" y="1485361"/>
            <a:ext cx="242617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Inflation, increases operational costs</a:t>
            </a:r>
          </a:p>
        </p:txBody>
      </p:sp>
      <p:sp>
        <p:nvSpPr>
          <p:cNvPr id="38" name="TextBox 37">
            <a:extLst>
              <a:ext uri="{FF2B5EF4-FFF2-40B4-BE49-F238E27FC236}">
                <a16:creationId xmlns:a16="http://schemas.microsoft.com/office/drawing/2014/main" id="{60C20E03-5759-C989-E36F-254B3F63FCCB}"/>
              </a:ext>
            </a:extLst>
          </p:cNvPr>
          <p:cNvSpPr txBox="1"/>
          <p:nvPr/>
        </p:nvSpPr>
        <p:spPr>
          <a:xfrm>
            <a:off x="5121634" y="2146718"/>
            <a:ext cx="242617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Reduced consumer spending power limits sales</a:t>
            </a:r>
          </a:p>
        </p:txBody>
      </p:sp>
      <p:sp>
        <p:nvSpPr>
          <p:cNvPr id="39" name="TextBox 38">
            <a:extLst>
              <a:ext uri="{FF2B5EF4-FFF2-40B4-BE49-F238E27FC236}">
                <a16:creationId xmlns:a16="http://schemas.microsoft.com/office/drawing/2014/main" id="{E03B7D11-7A72-9ECC-1474-ED127545DF09}"/>
              </a:ext>
            </a:extLst>
          </p:cNvPr>
          <p:cNvSpPr txBox="1"/>
          <p:nvPr/>
        </p:nvSpPr>
        <p:spPr>
          <a:xfrm>
            <a:off x="8299031" y="1485361"/>
            <a:ext cx="242617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Outdated website without online ordering </a:t>
            </a:r>
          </a:p>
        </p:txBody>
      </p:sp>
      <p:sp>
        <p:nvSpPr>
          <p:cNvPr id="40" name="TextBox 39">
            <a:extLst>
              <a:ext uri="{FF2B5EF4-FFF2-40B4-BE49-F238E27FC236}">
                <a16:creationId xmlns:a16="http://schemas.microsoft.com/office/drawing/2014/main" id="{5E4A57CC-C35A-45D9-8FF3-691388BCE738}"/>
              </a:ext>
            </a:extLst>
          </p:cNvPr>
          <p:cNvSpPr txBox="1"/>
          <p:nvPr/>
        </p:nvSpPr>
        <p:spPr>
          <a:xfrm>
            <a:off x="7551407" y="2434266"/>
            <a:ext cx="271372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Weak social media and digital marketing </a:t>
            </a:r>
          </a:p>
        </p:txBody>
      </p:sp>
      <p:sp>
        <p:nvSpPr>
          <p:cNvPr id="41" name="TextBox 40">
            <a:extLst>
              <a:ext uri="{FF2B5EF4-FFF2-40B4-BE49-F238E27FC236}">
                <a16:creationId xmlns:a16="http://schemas.microsoft.com/office/drawing/2014/main" id="{97286720-D04C-2FF1-DC97-8CB03D4C9EBE}"/>
              </a:ext>
            </a:extLst>
          </p:cNvPr>
          <p:cNvSpPr txBox="1"/>
          <p:nvPr/>
        </p:nvSpPr>
        <p:spPr>
          <a:xfrm>
            <a:off x="2778124" y="3426303"/>
            <a:ext cx="2713726" cy="6607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Dependence on walk-in customers only</a:t>
            </a:r>
          </a:p>
        </p:txBody>
      </p:sp>
      <p:sp>
        <p:nvSpPr>
          <p:cNvPr id="42" name="TextBox 41">
            <a:extLst>
              <a:ext uri="{FF2B5EF4-FFF2-40B4-BE49-F238E27FC236}">
                <a16:creationId xmlns:a16="http://schemas.microsoft.com/office/drawing/2014/main" id="{3BD80906-DDE8-2C5C-C368-A1938ED8E972}"/>
              </a:ext>
            </a:extLst>
          </p:cNvPr>
          <p:cNvSpPr txBox="1"/>
          <p:nvPr/>
        </p:nvSpPr>
        <p:spPr>
          <a:xfrm>
            <a:off x="5811747" y="3383172"/>
            <a:ext cx="272810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Lack of online promotions </a:t>
            </a:r>
          </a:p>
        </p:txBody>
      </p:sp>
      <p:sp>
        <p:nvSpPr>
          <p:cNvPr id="43" name="TextBox 42">
            <a:extLst>
              <a:ext uri="{FF2B5EF4-FFF2-40B4-BE49-F238E27FC236}">
                <a16:creationId xmlns:a16="http://schemas.microsoft.com/office/drawing/2014/main" id="{74C7B71B-EC17-C386-00CD-243C7845D085}"/>
              </a:ext>
            </a:extLst>
          </p:cNvPr>
          <p:cNvSpPr txBox="1"/>
          <p:nvPr/>
        </p:nvSpPr>
        <p:spPr>
          <a:xfrm>
            <a:off x="6185558" y="4173926"/>
            <a:ext cx="242617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Website viewed as old-fashioned and slow </a:t>
            </a:r>
          </a:p>
        </p:txBody>
      </p:sp>
      <p:sp>
        <p:nvSpPr>
          <p:cNvPr id="44" name="TextBox 43">
            <a:extLst>
              <a:ext uri="{FF2B5EF4-FFF2-40B4-BE49-F238E27FC236}">
                <a16:creationId xmlns:a16="http://schemas.microsoft.com/office/drawing/2014/main" id="{88BF4F6A-D2C6-584E-F5D1-487FB945F9EE}"/>
              </a:ext>
            </a:extLst>
          </p:cNvPr>
          <p:cNvSpPr txBox="1"/>
          <p:nvPr/>
        </p:nvSpPr>
        <p:spPr>
          <a:xfrm>
            <a:off x="3468238" y="4159549"/>
            <a:ext cx="2713726"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High costs due to sustainable materials and packaging</a:t>
            </a:r>
          </a:p>
        </p:txBody>
      </p:sp>
      <p:sp>
        <p:nvSpPr>
          <p:cNvPr id="45" name="TextBox 44">
            <a:extLst>
              <a:ext uri="{FF2B5EF4-FFF2-40B4-BE49-F238E27FC236}">
                <a16:creationId xmlns:a16="http://schemas.microsoft.com/office/drawing/2014/main" id="{8EEF820B-B5E5-8126-66C8-1AA227055AD5}"/>
              </a:ext>
            </a:extLst>
          </p:cNvPr>
          <p:cNvSpPr txBox="1"/>
          <p:nvPr/>
        </p:nvSpPr>
        <p:spPr>
          <a:xfrm>
            <a:off x="8299030" y="3383171"/>
            <a:ext cx="242617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Delays in imported flower deliveries </a:t>
            </a:r>
          </a:p>
        </p:txBody>
      </p:sp>
      <p:sp>
        <p:nvSpPr>
          <p:cNvPr id="47" name="TextBox 46">
            <a:extLst>
              <a:ext uri="{FF2B5EF4-FFF2-40B4-BE49-F238E27FC236}">
                <a16:creationId xmlns:a16="http://schemas.microsoft.com/office/drawing/2014/main" id="{7A4FD39E-EE25-E681-9C5C-85CBC6C19B5A}"/>
              </a:ext>
            </a:extLst>
          </p:cNvPr>
          <p:cNvSpPr txBox="1"/>
          <p:nvPr/>
        </p:nvSpPr>
        <p:spPr>
          <a:xfrm>
            <a:off x="8514691" y="4461473"/>
            <a:ext cx="242617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Increased prices for eco- friendly products </a:t>
            </a:r>
          </a:p>
        </p:txBody>
      </p:sp>
      <p:sp>
        <p:nvSpPr>
          <p:cNvPr id="49" name="TextBox 48">
            <a:extLst>
              <a:ext uri="{FF2B5EF4-FFF2-40B4-BE49-F238E27FC236}">
                <a16:creationId xmlns:a16="http://schemas.microsoft.com/office/drawing/2014/main" id="{A12CF713-8FD6-3E9C-24D9-EC633F066B2F}"/>
              </a:ext>
            </a:extLst>
          </p:cNvPr>
          <p:cNvSpPr txBox="1"/>
          <p:nvPr/>
        </p:nvSpPr>
        <p:spPr>
          <a:xfrm>
            <a:off x="63500" y="1388312"/>
            <a:ext cx="14287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chemeClr val="bg1"/>
                </a:solidFill>
              </a:rPr>
              <a:t>Decline in sales </a:t>
            </a:r>
          </a:p>
        </p:txBody>
      </p:sp>
    </p:spTree>
    <p:extLst>
      <p:ext uri="{BB962C8B-B14F-4D97-AF65-F5344CB8AC3E}">
        <p14:creationId xmlns:p14="http://schemas.microsoft.com/office/powerpoint/2010/main" val="3645478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6">
            <a:extLst>
              <a:ext uri="{FF2B5EF4-FFF2-40B4-BE49-F238E27FC236}">
                <a16:creationId xmlns:a16="http://schemas.microsoft.com/office/drawing/2014/main" id="{E446B7E6-8568-417F-959E-DB3D1E7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useBgFill="1">
        <p:nvSpPr>
          <p:cNvPr id="11" name="Rectangle 10">
            <a:extLst>
              <a:ext uri="{FF2B5EF4-FFF2-40B4-BE49-F238E27FC236}">
                <a16:creationId xmlns:a16="http://schemas.microsoft.com/office/drawing/2014/main" id="{54047A07-72EC-41BC-A55F-C264F639FB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ámara y planta sobre la mesa">
            <a:extLst>
              <a:ext uri="{FF2B5EF4-FFF2-40B4-BE49-F238E27FC236}">
                <a16:creationId xmlns:a16="http://schemas.microsoft.com/office/drawing/2014/main" id="{C7539318-249D-54AB-C479-995DF1AD71F8}"/>
              </a:ext>
            </a:extLst>
          </p:cNvPr>
          <p:cNvPicPr>
            <a:picLocks noChangeAspect="1"/>
          </p:cNvPicPr>
          <p:nvPr/>
        </p:nvPicPr>
        <p:blipFill>
          <a:blip r:embed="rId2">
            <a:alphaModFix amt="40000"/>
          </a:blip>
          <a:srcRect t="5367" r="-2" b="10235"/>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594341" y="1578542"/>
            <a:ext cx="10572000" cy="1173284"/>
          </a:xfrm>
        </p:spPr>
        <p:txBody>
          <a:bodyPr vert="horz" lIns="91440" tIns="45720" rIns="91440" bIns="45720" rtlCol="0" anchor="b">
            <a:normAutofit/>
          </a:bodyPr>
          <a:lstStyle/>
          <a:p>
            <a:pPr algn="l"/>
            <a:r>
              <a:rPr lang="en-US" sz="540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982529" y="3426168"/>
            <a:ext cx="10572000" cy="434974"/>
          </a:xfrm>
        </p:spPr>
        <p:txBody>
          <a:bodyPr vert="horz" lIns="91440" tIns="45720" rIns="91440" bIns="45720" rtlCol="0" anchor="t">
            <a:noAutofit/>
          </a:bodyPr>
          <a:lstStyle/>
          <a:p>
            <a:pPr algn="l">
              <a:lnSpc>
                <a:spcPct val="90000"/>
              </a:lnSpc>
            </a:pPr>
            <a:r>
              <a:rPr lang="en-US" sz="2000"/>
              <a:t>In conclusion, Green Haven Florists is currently facing a decline in sales due to economic pressures, growing online competition, and limited digital presence factors such as inflation, higher supply costs, and changing customer habits have affected its profitability. To overcome these challenges, the company should modernize its website, strengthen online marketing, and collaborate with local suppliers to reduce costs while maintaining its sustainable values .</a:t>
            </a:r>
          </a:p>
          <a:p>
            <a:pPr algn="l">
              <a:lnSpc>
                <a:spcPct val="90000"/>
              </a:lnSpc>
            </a:pPr>
            <a:endParaRPr lang="en-US" sz="900"/>
          </a:p>
        </p:txBody>
      </p:sp>
    </p:spTree>
    <p:extLst>
      <p:ext uri="{BB962C8B-B14F-4D97-AF65-F5344CB8AC3E}">
        <p14:creationId xmlns:p14="http://schemas.microsoft.com/office/powerpoint/2010/main" val="3970473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5" name="Freeform 6">
            <a:extLst>
              <a:ext uri="{FF2B5EF4-FFF2-40B4-BE49-F238E27FC236}">
                <a16:creationId xmlns:a16="http://schemas.microsoft.com/office/drawing/2014/main" id="{8775F366-526C-4C42-8931-696FFE8AA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useBgFill="1">
        <p:nvSpPr>
          <p:cNvPr id="27" name="Rectangle 26">
            <a:extLst>
              <a:ext uri="{FF2B5EF4-FFF2-40B4-BE49-F238E27FC236}">
                <a16:creationId xmlns:a16="http://schemas.microsoft.com/office/drawing/2014/main" id="{4D27C2E9-DB41-453D-8197-4596D08C6F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6">
            <a:extLst>
              <a:ext uri="{FF2B5EF4-FFF2-40B4-BE49-F238E27FC236}">
                <a16:creationId xmlns:a16="http://schemas.microsoft.com/office/drawing/2014/main" id="{FEA0DBF3-132B-433F-B693-1F96F9BE79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solidFill>
            <a:schemeClr val="accent4"/>
          </a:solidFill>
          <a:ln>
            <a:noFill/>
          </a:ln>
          <a:effectLst/>
          <a:extLst>
            <a:ext uri="{91240B29-F687-4f45-9708-019B960494DF}">
              <a14:hiddenLine xmlns="" xmlns:a14="http://schemas.microsoft.com/office/drawing/2010/main" xmlns:p14="http://schemas.microsoft.com/office/powerpoint/2010/main" xmlns:a16="http://schemas.microsoft.com/office/drawing/2014/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5343129" y="3364151"/>
            <a:ext cx="10572000" cy="2971051"/>
          </a:xfrm>
          <a:effectLst/>
        </p:spPr>
        <p:txBody>
          <a:bodyPr vert="horz" lIns="91440" tIns="45720" rIns="91440" bIns="45720" rtlCol="0" anchor="b">
            <a:noAutofit/>
          </a:bodyPr>
          <a:lstStyle/>
          <a:p>
            <a:pPr algn="l"/>
            <a:r>
              <a:rPr lang="en-US" sz="5400" dirty="0"/>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489881" y="816316"/>
            <a:ext cx="10572000" cy="4008350"/>
          </a:xfrm>
          <a:effectLst/>
        </p:spPr>
        <p:txBody>
          <a:bodyPr vert="horz" lIns="91440" tIns="45720" rIns="91440" bIns="45720" rtlCol="0" anchor="t">
            <a:normAutofit/>
          </a:bodyPr>
          <a:lstStyle/>
          <a:p>
            <a:pPr algn="l">
              <a:lnSpc>
                <a:spcPct val="90000"/>
              </a:lnSpc>
            </a:pPr>
            <a:r>
              <a:rPr lang="en-US" sz="2600" dirty="0">
                <a:effectLst/>
              </a:rPr>
              <a:t>• </a:t>
            </a:r>
            <a:r>
              <a:rPr lang="en-US" sz="1900" dirty="0"/>
              <a:t>Reading on the need to identify the ‘right’ business problem: </a:t>
            </a:r>
            <a:r>
              <a:rPr lang="en-US" sz="1900" dirty="0" err="1"/>
              <a:t>Spradlin</a:t>
            </a:r>
            <a:r>
              <a:rPr lang="en-US" sz="1900" dirty="0"/>
              <a:t>, D. (2012). Are you solving the right problem? </a:t>
            </a:r>
            <a:r>
              <a:rPr lang="en-US" sz="1900" i="1" dirty="0"/>
              <a:t>Harvard Business Review</a:t>
            </a:r>
            <a:endParaRPr lang="en-US" sz="1900" dirty="0"/>
          </a:p>
          <a:p>
            <a:pPr algn="l">
              <a:lnSpc>
                <a:spcPct val="90000"/>
              </a:lnSpc>
            </a:pPr>
            <a:r>
              <a:rPr lang="en-US" sz="500" dirty="0"/>
              <a:t>• </a:t>
            </a:r>
            <a:r>
              <a:rPr lang="en-US" sz="1900" u="sng" dirty="0">
                <a:hlinkClick r:id="rId2">
                  <a:extLst>
                    <a:ext uri="{A12FA001-AC4F-418D-AE19-62706E023703}">
                      <ahyp:hlinkClr xmlns:ahyp="http://schemas.microsoft.com/office/drawing/2018/hyperlinkcolor" val="tx"/>
                    </a:ext>
                  </a:extLst>
                </a:hlinkClick>
              </a:rPr>
              <a:t>https://hbr.org/2012/09/are-you-solving-the-right-problem</a:t>
            </a:r>
            <a:endParaRPr lang="en-US" sz="1900" dirty="0"/>
          </a:p>
          <a:p>
            <a:pPr algn="l">
              <a:lnSpc>
                <a:spcPct val="90000"/>
              </a:lnSpc>
            </a:pPr>
            <a:r>
              <a:rPr lang="en-US" sz="1900" dirty="0"/>
              <a:t>• CIPD (2025) </a:t>
            </a:r>
            <a:r>
              <a:rPr lang="en-US" sz="1900" i="1" dirty="0"/>
              <a:t>PESTLE ANALYSIS </a:t>
            </a:r>
            <a:r>
              <a:rPr lang="en-US" sz="1900" dirty="0"/>
              <a:t>Available at: </a:t>
            </a:r>
            <a:r>
              <a:rPr lang="en-US" sz="1900" dirty="0">
                <a:hlinkClick r:id="rId3">
                  <a:extLst>
                    <a:ext uri="{A12FA001-AC4F-418D-AE19-62706E023703}">
                      <ahyp:hlinkClr xmlns:ahyp="http://schemas.microsoft.com/office/drawing/2018/hyperlinkcolor" val="tx"/>
                    </a:ext>
                  </a:extLst>
                </a:hlinkClick>
              </a:rPr>
              <a:t>https://www.cipd.org/en/knowledge/factsheets/pestle-analysis-factsheet/</a:t>
            </a:r>
            <a:r>
              <a:rPr lang="en-US" sz="1900" dirty="0"/>
              <a:t> (Accessed: 8 November 2025)</a:t>
            </a:r>
          </a:p>
          <a:p>
            <a:pPr algn="l">
              <a:lnSpc>
                <a:spcPct val="90000"/>
              </a:lnSpc>
            </a:pPr>
            <a:r>
              <a:rPr lang="en-US" sz="1900" dirty="0"/>
              <a:t>• </a:t>
            </a:r>
            <a:r>
              <a:rPr lang="en-US" sz="1900" dirty="0">
                <a:hlinkClick r:id="rId4">
                  <a:extLst>
                    <a:ext uri="{A12FA001-AC4F-418D-AE19-62706E023703}">
                      <ahyp:hlinkClr xmlns:ahyp="http://schemas.microsoft.com/office/drawing/2018/hyperlinkcolor" val="tx"/>
                    </a:ext>
                  </a:extLst>
                </a:hlinkClick>
              </a:rPr>
              <a:t>https://uk.practicallaw.thomsonreuters.com/w-006-4835?transitionType=Default&amp;contextData=(sc.Default)&amp;firstPage=true</a:t>
            </a:r>
            <a:endParaRPr lang="en-US" sz="1900" dirty="0"/>
          </a:p>
          <a:p>
            <a:pPr algn="l">
              <a:lnSpc>
                <a:spcPct val="90000"/>
              </a:lnSpc>
            </a:pPr>
            <a:r>
              <a:rPr lang="en-US" sz="1900" dirty="0"/>
              <a:t>•BGMC(2024) </a:t>
            </a:r>
            <a:r>
              <a:rPr lang="en-US" sz="1900" i="1" dirty="0"/>
              <a:t>Exploring the Fishbone Diagram: Types, Advantages, Drawbacks, and Revealing the Six M’s of Change </a:t>
            </a:r>
            <a:r>
              <a:rPr lang="en-US" sz="1900" dirty="0"/>
              <a:t>Available at: </a:t>
            </a:r>
            <a:r>
              <a:rPr lang="en-US" sz="1900" dirty="0">
                <a:hlinkClick r:id="rId5">
                  <a:extLst>
                    <a:ext uri="{A12FA001-AC4F-418D-AE19-62706E023703}">
                      <ahyp:hlinkClr xmlns:ahyp="http://schemas.microsoft.com/office/drawing/2018/hyperlinkcolor" val="tx"/>
                    </a:ext>
                  </a:extLst>
                </a:hlinkClick>
              </a:rPr>
              <a:t>https://bgmcgroup.com/exploring-the-fishbone-diagram-types-advantages-drawbacks-and-revealing-the-six-ms-of-change/</a:t>
            </a:r>
            <a:r>
              <a:rPr lang="en-US" sz="1900" dirty="0"/>
              <a:t> (Accessed: 9 November 2025</a:t>
            </a:r>
            <a:r>
              <a:rPr lang="en-US" sz="1900" b="1" dirty="0"/>
              <a:t>)</a:t>
            </a:r>
            <a:endParaRPr lang="en-US" sz="1900" dirty="0"/>
          </a:p>
          <a:p>
            <a:pPr algn="l">
              <a:lnSpc>
                <a:spcPct val="90000"/>
              </a:lnSpc>
            </a:pPr>
            <a:endParaRPr lang="en-US" sz="500" dirty="0"/>
          </a:p>
          <a:p>
            <a:pPr algn="l">
              <a:lnSpc>
                <a:spcPct val="90000"/>
              </a:lnSpc>
            </a:pPr>
            <a:endParaRPr lang="en-US" sz="500" dirty="0"/>
          </a:p>
          <a:p>
            <a:pPr algn="l">
              <a:lnSpc>
                <a:spcPct val="90000"/>
              </a:lnSpc>
            </a:pPr>
            <a:endParaRPr lang="en-US" sz="500" u="sng" dirty="0"/>
          </a:p>
          <a:p>
            <a:pPr algn="l">
              <a:lnSpc>
                <a:spcPct val="90000"/>
              </a:lnSpc>
            </a:pPr>
            <a:endParaRPr lang="en-US" sz="500" b="1" dirty="0"/>
          </a:p>
        </p:txBody>
      </p:sp>
    </p:spTree>
    <p:extLst>
      <p:ext uri="{BB962C8B-B14F-4D97-AF65-F5344CB8AC3E}">
        <p14:creationId xmlns:p14="http://schemas.microsoft.com/office/powerpoint/2010/main" val="359125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6096000" y="2218899"/>
            <a:ext cx="4901347" cy="2420202"/>
          </a:xfrm>
        </p:spPr>
        <p:txBody>
          <a:bodyPr vert="horz" lIns="91440" tIns="45720" rIns="91440" bIns="45720" rtlCol="0" anchor="b">
            <a:normAutofit/>
          </a:bodyPr>
          <a:lstStyle/>
          <a:p>
            <a:r>
              <a:rPr lang="en-US" sz="4100" dirty="0"/>
              <a:t>				</a:t>
            </a:r>
            <a:r>
              <a:rPr lang="en-US" sz="5400" dirty="0">
                <a:latin typeface="Amasis MT Pro Black"/>
              </a:rPr>
              <a:t>Questions </a:t>
            </a:r>
            <a:r>
              <a:rPr lang="es-419" sz="5400" dirty="0">
                <a:latin typeface="Amasis MT Pro Black"/>
              </a:rPr>
              <a:t>?</a:t>
            </a:r>
            <a:endParaRPr lang="en-US" sz="5400" dirty="0">
              <a:latin typeface="Amasis MT Pro Black"/>
            </a:endParaRPr>
          </a:p>
        </p:txBody>
      </p:sp>
      <p:pic>
        <p:nvPicPr>
          <p:cNvPr id="3" name="Picture 2">
            <a:extLst>
              <a:ext uri="{FF2B5EF4-FFF2-40B4-BE49-F238E27FC236}">
                <a16:creationId xmlns:a16="http://schemas.microsoft.com/office/drawing/2014/main" id="{43193D8C-D8CC-A9B6-DDE1-FC4A11219E4E}"/>
              </a:ext>
            </a:extLst>
          </p:cNvPr>
          <p:cNvPicPr>
            <a:picLocks noChangeAspect="1"/>
          </p:cNvPicPr>
          <p:nvPr/>
        </p:nvPicPr>
        <p:blipFill>
          <a:blip r:embed="rId2"/>
          <a:stretch>
            <a:fillRect/>
          </a:stretch>
        </p:blipFill>
        <p:spPr>
          <a:xfrm>
            <a:off x="487094" y="611659"/>
            <a:ext cx="5208756" cy="3687097"/>
          </a:xfrm>
          <a:prstGeom prst="rect">
            <a:avLst/>
          </a:prstGeom>
        </p:spPr>
      </p:pic>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itable">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Panorámica</PresentationFormat>
  <Slides>11</Slides>
  <Notes>1</Notes>
  <HiddenSlides>0</HiddenSlide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Citable</vt:lpstr>
      <vt:lpstr>MODULE NAME  Problem Solving and Decision Making  MODULE CODE LCLM4004-LON   STUDENT NAME Hazel Javiera Robleto Lacayo  STUDENT ID 2439869   LECTURER Toyin Adisa  Assignment 1: Presentation</vt:lpstr>
      <vt:lpstr>OVERVIEW</vt:lpstr>
      <vt:lpstr>Introduction</vt:lpstr>
      <vt:lpstr>Company background</vt:lpstr>
      <vt:lpstr>5W2H ANALYSIS </vt:lpstr>
      <vt:lpstr>PESTLE ANALYSIS: Green Haven Florists </vt:lpstr>
      <vt:lpstr>PESTLE ANALYSIS: Green Haven Florists </vt:lpstr>
      <vt:lpstr>Cause and effect analysis: Fishbone diagram</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NAME  Problem Solving and Decision Making MODULE CODE LCLM4004-LON  STUDENT NAME Hazel Javiera Robleto Lacayo STUDENT ID 2439869  LECTURER Toyin Adisa Assignment 1: Presentation</dc:title>
  <dc:creator>Anita Nan</dc:creator>
  <cp:lastModifiedBy>Hazel Robleto Lacayo</cp:lastModifiedBy>
  <cp:revision>3</cp:revision>
  <dcterms:created xsi:type="dcterms:W3CDTF">2024-10-08T15:58:04Z</dcterms:created>
  <dcterms:modified xsi:type="dcterms:W3CDTF">2025-11-09T23:42:56Z</dcterms:modified>
</cp:coreProperties>
</file>