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2" r:id="rId5"/>
    <p:sldId id="260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C5961F1-9D58-47C3-9C93-04C1CA96F353}" type="datetimeFigureOut">
              <a:rPr lang="en-GB" smtClean="0"/>
              <a:pPr/>
              <a:t>28/11/2012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3627856"/>
            <a:ext cx="8077200" cy="1673352"/>
          </a:xfrm>
        </p:spPr>
        <p:txBody>
          <a:bodyPr/>
          <a:lstStyle/>
          <a:p>
            <a:r>
              <a:rPr lang="en-GB" dirty="0" smtClean="0"/>
              <a:t>Theory and Methodology for the Study of Ancient Religions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2100808"/>
            <a:ext cx="8077200" cy="1499616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Tombs of the Mesara</a:t>
            </a:r>
            <a:endParaRPr lang="en-GB" sz="36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020272" y="5517232"/>
            <a:ext cx="1907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/>
              <a:t>CLCL7003</a:t>
            </a:r>
            <a:endParaRPr lang="en-GB" sz="3200" b="1" dirty="0"/>
          </a:p>
        </p:txBody>
      </p:sp>
      <p:pic>
        <p:nvPicPr>
          <p:cNvPr id="7" name="Picture 7" descr="kamilari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60648"/>
            <a:ext cx="4312672" cy="2938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4196534"/>
            <a:ext cx="7000924" cy="259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  <a:prstDash val="solid"/>
          </a:ln>
        </p:spPr>
        <p:txBody>
          <a:bodyPr>
            <a:normAutofit/>
          </a:bodyPr>
          <a:lstStyle/>
          <a:p>
            <a:r>
              <a:rPr lang="en-GB" dirty="0" smtClean="0"/>
              <a:t>Introducing the Mesara </a:t>
            </a:r>
            <a:r>
              <a:rPr lang="en-GB" i="1" dirty="0" err="1" smtClean="0"/>
              <a:t>Tholoi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25609"/>
          </a:xfrm>
        </p:spPr>
        <p:txBody>
          <a:bodyPr/>
          <a:lstStyle/>
          <a:p>
            <a:r>
              <a:rPr lang="en-GB" sz="2400" dirty="0" smtClean="0"/>
              <a:t>Tombs </a:t>
            </a:r>
            <a:r>
              <a:rPr lang="en-GB" sz="2400" dirty="0"/>
              <a:t>of the </a:t>
            </a:r>
            <a:r>
              <a:rPr lang="en-GB" sz="2400" dirty="0" err="1" smtClean="0"/>
              <a:t>Mesara</a:t>
            </a:r>
            <a:r>
              <a:rPr lang="en-GB" sz="2400" dirty="0" smtClean="0"/>
              <a:t>: characterised </a:t>
            </a:r>
            <a:r>
              <a:rPr lang="en-GB" sz="2400" dirty="0"/>
              <a:t>by complex </a:t>
            </a:r>
            <a:r>
              <a:rPr lang="en-GB" sz="2400" dirty="0" smtClean="0"/>
              <a:t>&amp; varied </a:t>
            </a:r>
            <a:r>
              <a:rPr lang="en-GB" sz="2400" dirty="0"/>
              <a:t>burial </a:t>
            </a:r>
            <a:r>
              <a:rPr lang="en-GB" sz="2400" dirty="0" smtClean="0"/>
              <a:t>assemblages</a:t>
            </a:r>
            <a:endParaRPr lang="en-GB" sz="2400" dirty="0"/>
          </a:p>
          <a:p>
            <a:r>
              <a:rPr lang="en-GB" sz="2400" dirty="0" smtClean="0"/>
              <a:t>In </a:t>
            </a:r>
            <a:r>
              <a:rPr lang="en-GB" sz="2400" dirty="0"/>
              <a:t>use over </a:t>
            </a:r>
            <a:r>
              <a:rPr lang="en-GB" sz="2400" dirty="0" smtClean="0"/>
              <a:t>successive </a:t>
            </a:r>
            <a:r>
              <a:rPr lang="en-GB" sz="2400" dirty="0"/>
              <a:t>generations </a:t>
            </a:r>
            <a:r>
              <a:rPr lang="en-GB" sz="2400" dirty="0" smtClean="0"/>
              <a:t>(estimated at up to 1000 years)</a:t>
            </a:r>
            <a:endParaRPr lang="en-GB" sz="2400" dirty="0"/>
          </a:p>
          <a:p>
            <a:r>
              <a:rPr lang="en-GB" sz="2400" dirty="0" smtClean="0"/>
              <a:t>Extrapolating </a:t>
            </a:r>
            <a:r>
              <a:rPr lang="en-GB" sz="2400" dirty="0"/>
              <a:t>evidence back over an enormous time </a:t>
            </a:r>
            <a:r>
              <a:rPr lang="en-GB" sz="2400" dirty="0" smtClean="0"/>
              <a:t>period:</a:t>
            </a:r>
          </a:p>
          <a:p>
            <a:pPr lvl="1"/>
            <a:r>
              <a:rPr lang="en-GB" sz="2000" dirty="0" smtClean="0"/>
              <a:t>We </a:t>
            </a:r>
            <a:r>
              <a:rPr lang="en-GB" sz="2000" dirty="0"/>
              <a:t>cannot assume that practices, beliefs </a:t>
            </a:r>
            <a:r>
              <a:rPr lang="en-GB" sz="2000" dirty="0" smtClean="0"/>
              <a:t>&amp; social </a:t>
            </a:r>
            <a:r>
              <a:rPr lang="en-GB" sz="2000" dirty="0"/>
              <a:t>conditions remained </a:t>
            </a:r>
            <a:r>
              <a:rPr lang="en-GB" sz="2000" dirty="0" smtClean="0"/>
              <a:t>constant</a:t>
            </a:r>
            <a:endParaRPr lang="en-GB" sz="2000" dirty="0"/>
          </a:p>
        </p:txBody>
      </p:sp>
      <p:sp>
        <p:nvSpPr>
          <p:cNvPr id="6" name="Oval 5"/>
          <p:cNvSpPr/>
          <p:nvPr/>
        </p:nvSpPr>
        <p:spPr>
          <a:xfrm>
            <a:off x="4283968" y="5949280"/>
            <a:ext cx="792088" cy="648072"/>
          </a:xfrm>
          <a:prstGeom prst="ellipse">
            <a:avLst/>
          </a:prstGeom>
          <a:noFill/>
          <a:ln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Tholos</a:t>
            </a:r>
            <a:r>
              <a:rPr lang="en-GB" dirty="0" smtClean="0"/>
              <a:t> Tombs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464496" cy="4623816"/>
          </a:xfrm>
        </p:spPr>
        <p:txBody>
          <a:bodyPr>
            <a:noAutofit/>
          </a:bodyPr>
          <a:lstStyle/>
          <a:p>
            <a:r>
              <a:rPr lang="en-GB" dirty="0" smtClean="0"/>
              <a:t>Circular built tombs </a:t>
            </a:r>
            <a:r>
              <a:rPr lang="en-GB" dirty="0" smtClean="0"/>
              <a:t>intended to house multiple </a:t>
            </a:r>
            <a:r>
              <a:rPr lang="en-GB" dirty="0" smtClean="0"/>
              <a:t>burials</a:t>
            </a:r>
          </a:p>
          <a:p>
            <a:r>
              <a:rPr lang="en-GB" dirty="0" smtClean="0"/>
              <a:t>Earlier examples comprise simple circular chamber</a:t>
            </a:r>
          </a:p>
          <a:p>
            <a:r>
              <a:rPr lang="en-GB" dirty="0" smtClean="0"/>
              <a:t>Later </a:t>
            </a:r>
            <a:r>
              <a:rPr lang="en-GB" i="1" dirty="0" err="1" smtClean="0"/>
              <a:t>tholoi</a:t>
            </a:r>
            <a:r>
              <a:rPr lang="en-GB" dirty="0" smtClean="0"/>
              <a:t> have complex of rectangular rooms (annexes) built up against tomb entrance</a:t>
            </a:r>
          </a:p>
          <a:p>
            <a:endParaRPr lang="en-GB" dirty="0" smtClean="0"/>
          </a:p>
        </p:txBody>
      </p:sp>
      <p:pic>
        <p:nvPicPr>
          <p:cNvPr id="5" name="Picture 7" descr="leben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9000" contrast="-9000"/>
          </a:blip>
          <a:srcRect/>
          <a:stretch>
            <a:fillRect/>
          </a:stretch>
        </p:blipFill>
        <p:spPr bwMode="auto">
          <a:xfrm>
            <a:off x="6084168" y="260648"/>
            <a:ext cx="2703858" cy="2736304"/>
          </a:xfrm>
          <a:prstGeom prst="rect">
            <a:avLst/>
          </a:prstGeom>
          <a:noFill/>
        </p:spPr>
      </p:pic>
      <p:pic>
        <p:nvPicPr>
          <p:cNvPr id="7" name="Picture 6" descr="kamilari03"/>
          <p:cNvPicPr>
            <a:picLocks noChangeAspect="1" noChangeArrowheads="1"/>
          </p:cNvPicPr>
          <p:nvPr/>
        </p:nvPicPr>
        <p:blipFill>
          <a:blip r:embed="rId3" cstate="print">
            <a:lum bright="-9000" contrast="-9000"/>
          </a:blip>
          <a:srcRect/>
          <a:stretch>
            <a:fillRect/>
          </a:stretch>
        </p:blipFill>
        <p:spPr bwMode="auto">
          <a:xfrm>
            <a:off x="4788024" y="3573015"/>
            <a:ext cx="4032448" cy="2763571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868144" y="6309320"/>
            <a:ext cx="26885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Kamilari</a:t>
            </a:r>
            <a:r>
              <a:rPr lang="en-GB" sz="2000" dirty="0" smtClean="0">
                <a:solidFill>
                  <a:srgbClr val="FFC000"/>
                </a:solidFill>
              </a:rPr>
              <a:t>, photo L. Steel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796136" y="2996952"/>
            <a:ext cx="31120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Lebena</a:t>
            </a:r>
            <a:r>
              <a:rPr lang="en-GB" sz="2000" dirty="0" smtClean="0">
                <a:solidFill>
                  <a:srgbClr val="FFC000"/>
                </a:solidFill>
              </a:rPr>
              <a:t>, </a:t>
            </a:r>
            <a:r>
              <a:rPr lang="en-GB" sz="2000" i="1" dirty="0" smtClean="0">
                <a:solidFill>
                  <a:srgbClr val="FFC000"/>
                </a:solidFill>
              </a:rPr>
              <a:t>Aerial Atlas of Crete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Placement of </a:t>
            </a:r>
            <a:r>
              <a:rPr lang="en-GB" i="1" dirty="0" err="1" smtClean="0"/>
              <a:t>Tholoi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824536" cy="5040560"/>
          </a:xfrm>
        </p:spPr>
        <p:txBody>
          <a:bodyPr>
            <a:normAutofit/>
          </a:bodyPr>
          <a:lstStyle/>
          <a:p>
            <a:r>
              <a:rPr lang="en-GB" sz="2600" dirty="0" smtClean="0"/>
              <a:t>All </a:t>
            </a:r>
            <a:r>
              <a:rPr lang="en-GB" sz="2600" dirty="0" smtClean="0"/>
              <a:t>tombs within 250m from </a:t>
            </a:r>
            <a:r>
              <a:rPr lang="en-GB" sz="2600" dirty="0" smtClean="0"/>
              <a:t>settlement</a:t>
            </a:r>
          </a:p>
          <a:p>
            <a:r>
              <a:rPr lang="en-GB" sz="2600" dirty="0" smtClean="0"/>
              <a:t>Village &amp; tomb were </a:t>
            </a:r>
            <a:r>
              <a:rPr lang="en-GB" sz="2600" dirty="0" err="1" smtClean="0"/>
              <a:t>intervisible</a:t>
            </a:r>
            <a:endParaRPr lang="en-GB" sz="2600" dirty="0" smtClean="0"/>
          </a:p>
          <a:p>
            <a:r>
              <a:rPr lang="en-GB" sz="2600" dirty="0" smtClean="0"/>
              <a:t>But an </a:t>
            </a:r>
            <a:r>
              <a:rPr lang="en-GB" sz="2600" dirty="0" smtClean="0"/>
              <a:t>apparent aversion to placing the tombs to the </a:t>
            </a:r>
            <a:r>
              <a:rPr lang="en-GB" sz="2600" dirty="0" smtClean="0">
                <a:solidFill>
                  <a:srgbClr val="FFC000"/>
                </a:solidFill>
              </a:rPr>
              <a:t>west</a:t>
            </a:r>
            <a:r>
              <a:rPr lang="en-GB" sz="2600" dirty="0" smtClean="0"/>
              <a:t> of settlement</a:t>
            </a:r>
          </a:p>
          <a:p>
            <a:r>
              <a:rPr lang="en-GB" sz="2600" dirty="0" err="1" smtClean="0"/>
              <a:t>Branigan</a:t>
            </a:r>
            <a:r>
              <a:rPr lang="en-GB" sz="2600" dirty="0" smtClean="0"/>
              <a:t>:</a:t>
            </a:r>
          </a:p>
          <a:p>
            <a:pPr lvl="1"/>
            <a:r>
              <a:rPr lang="en-GB" sz="2200" dirty="0" smtClean="0"/>
              <a:t>Tombs should be immediately accessible &amp; visible,</a:t>
            </a:r>
          </a:p>
          <a:p>
            <a:pPr lvl="1"/>
            <a:r>
              <a:rPr lang="en-GB" sz="2200" dirty="0" smtClean="0"/>
              <a:t>The village should not be visible from the entrance to the tomb</a:t>
            </a:r>
          </a:p>
          <a:p>
            <a:endParaRPr lang="en-GB" dirty="0"/>
          </a:p>
        </p:txBody>
      </p:sp>
      <p:pic>
        <p:nvPicPr>
          <p:cNvPr id="6" name="Picture 13" descr="kamilari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0000" contrast="-11000"/>
          </a:blip>
          <a:srcRect/>
          <a:stretch>
            <a:fillRect/>
          </a:stretch>
        </p:blipFill>
        <p:spPr bwMode="auto">
          <a:xfrm>
            <a:off x="4797325" y="2204864"/>
            <a:ext cx="4227475" cy="288032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228184" y="5157192"/>
            <a:ext cx="26662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Kamilari</a:t>
            </a:r>
            <a:r>
              <a:rPr lang="en-GB" sz="2000" dirty="0" smtClean="0">
                <a:solidFill>
                  <a:srgbClr val="FFC000"/>
                </a:solidFill>
              </a:rPr>
              <a:t>; photo L. Steel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 of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>
                <a:solidFill>
                  <a:srgbClr val="FFC000"/>
                </a:solidFill>
              </a:rPr>
              <a:t>Multi-phased funerary ritual</a:t>
            </a:r>
            <a:endParaRPr lang="en-GB" sz="2800" dirty="0"/>
          </a:p>
          <a:p>
            <a:r>
              <a:rPr lang="en-GB" sz="2800" dirty="0" smtClean="0"/>
              <a:t>Inhumation: contracted </a:t>
            </a:r>
            <a:r>
              <a:rPr lang="en-GB" sz="2800" dirty="0"/>
              <a:t>position, head </a:t>
            </a:r>
            <a:r>
              <a:rPr lang="en-GB" sz="2800" dirty="0" smtClean="0"/>
              <a:t>towards </a:t>
            </a:r>
            <a:r>
              <a:rPr lang="en-GB" sz="2800" dirty="0"/>
              <a:t>the </a:t>
            </a:r>
            <a:r>
              <a:rPr lang="en-GB" sz="2800" dirty="0" smtClean="0"/>
              <a:t>east</a:t>
            </a:r>
          </a:p>
          <a:p>
            <a:r>
              <a:rPr lang="en-GB" sz="2800" dirty="0" smtClean="0"/>
              <a:t>Accompanied </a:t>
            </a:r>
            <a:r>
              <a:rPr lang="en-GB" sz="2800" dirty="0"/>
              <a:t>by grave goods, food </a:t>
            </a:r>
            <a:r>
              <a:rPr lang="en-GB" sz="2800" dirty="0" smtClean="0"/>
              <a:t>&amp; drink</a:t>
            </a:r>
          </a:p>
          <a:p>
            <a:r>
              <a:rPr lang="en-GB" sz="2800" dirty="0" smtClean="0"/>
              <a:t>Toasting </a:t>
            </a:r>
            <a:r>
              <a:rPr lang="en-GB" sz="2800" dirty="0"/>
              <a:t>the dead – integral element of funerary </a:t>
            </a:r>
            <a:r>
              <a:rPr lang="en-GB" sz="2800" dirty="0" smtClean="0"/>
              <a:t>ritual</a:t>
            </a:r>
          </a:p>
          <a:p>
            <a:r>
              <a:rPr lang="en-GB" sz="2800" dirty="0" smtClean="0"/>
              <a:t>Multiple </a:t>
            </a:r>
            <a:r>
              <a:rPr lang="en-GB" sz="2800" dirty="0"/>
              <a:t>burials made over </a:t>
            </a:r>
            <a:r>
              <a:rPr lang="en-GB" sz="2800" dirty="0" smtClean="0"/>
              <a:t>generations: confused </a:t>
            </a:r>
            <a:r>
              <a:rPr lang="en-GB" sz="2800" dirty="0"/>
              <a:t>mass of bones </a:t>
            </a:r>
            <a:r>
              <a:rPr lang="en-GB" sz="2800" dirty="0" smtClean="0"/>
              <a:t>&amp; grave goods</a:t>
            </a:r>
          </a:p>
          <a:p>
            <a:r>
              <a:rPr lang="en-GB" sz="2800" dirty="0" smtClean="0"/>
              <a:t>Periodic fumigation:</a:t>
            </a:r>
          </a:p>
          <a:p>
            <a:pPr lvl="1"/>
            <a:r>
              <a:rPr lang="en-GB" sz="2400" dirty="0" smtClean="0"/>
              <a:t>Traces </a:t>
            </a:r>
            <a:r>
              <a:rPr lang="en-GB" sz="2400" dirty="0"/>
              <a:t>of fire in some </a:t>
            </a:r>
            <a:r>
              <a:rPr lang="en-GB" sz="2400" dirty="0" smtClean="0"/>
              <a:t>tombs</a:t>
            </a:r>
          </a:p>
          <a:p>
            <a:pPr lvl="1"/>
            <a:r>
              <a:rPr lang="en-GB" sz="2400" dirty="0" smtClean="0"/>
              <a:t>Sterile </a:t>
            </a:r>
            <a:r>
              <a:rPr lang="en-GB" sz="2400" dirty="0"/>
              <a:t>layer of white sand separating burial </a:t>
            </a:r>
            <a:r>
              <a:rPr lang="en-GB" sz="2400" dirty="0" smtClean="0"/>
              <a:t>strata</a:t>
            </a:r>
            <a:endParaRPr lang="en-GB" sz="2400" dirty="0"/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 of the Dead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896544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Tombs were </a:t>
            </a:r>
            <a:r>
              <a:rPr lang="en-GB" dirty="0" smtClean="0"/>
              <a:t>not a permanent resting </a:t>
            </a:r>
            <a:r>
              <a:rPr lang="en-GB" dirty="0" smtClean="0"/>
              <a:t>place for the deceased</a:t>
            </a:r>
            <a:endParaRPr lang="en-GB" dirty="0" smtClean="0"/>
          </a:p>
          <a:p>
            <a:pPr lvl="1"/>
            <a:r>
              <a:rPr lang="en-GB" dirty="0" smtClean="0"/>
              <a:t>Earlier inhumations disturbed &amp; </a:t>
            </a:r>
            <a:r>
              <a:rPr lang="en-GB" dirty="0"/>
              <a:t>moved to one side to make room for new </a:t>
            </a:r>
            <a:r>
              <a:rPr lang="en-GB" dirty="0" smtClean="0"/>
              <a:t>burials</a:t>
            </a:r>
            <a:endParaRPr lang="en-GB" dirty="0"/>
          </a:p>
          <a:p>
            <a:r>
              <a:rPr lang="en-GB" dirty="0"/>
              <a:t>Nearby </a:t>
            </a:r>
            <a:r>
              <a:rPr lang="en-GB" dirty="0" err="1" smtClean="0"/>
              <a:t>ossuaries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Periodic removal of contents of tomb</a:t>
            </a:r>
          </a:p>
          <a:p>
            <a:pPr lvl="1"/>
            <a:r>
              <a:rPr lang="en-GB" dirty="0" err="1" smtClean="0"/>
              <a:t>Redeposited</a:t>
            </a:r>
            <a:r>
              <a:rPr lang="en-GB" dirty="0" smtClean="0"/>
              <a:t> </a:t>
            </a:r>
            <a:r>
              <a:rPr lang="en-GB" dirty="0"/>
              <a:t>in </a:t>
            </a:r>
            <a:r>
              <a:rPr lang="en-GB" dirty="0" smtClean="0"/>
              <a:t>annexes</a:t>
            </a:r>
          </a:p>
          <a:p>
            <a:r>
              <a:rPr lang="en-GB" dirty="0" err="1" smtClean="0"/>
              <a:t>Platanos</a:t>
            </a:r>
            <a:r>
              <a:rPr lang="en-GB" dirty="0"/>
              <a:t>: </a:t>
            </a:r>
            <a:r>
              <a:rPr lang="en-GB" dirty="0" smtClean="0"/>
              <a:t>tombs </a:t>
            </a:r>
            <a:r>
              <a:rPr lang="en-GB" dirty="0"/>
              <a:t>were thoroughly cleared of earlier burials </a:t>
            </a:r>
            <a:r>
              <a:rPr lang="en-GB" dirty="0" smtClean="0"/>
              <a:t>&amp; grave </a:t>
            </a:r>
            <a:r>
              <a:rPr lang="en-GB" dirty="0"/>
              <a:t>goods during period of </a:t>
            </a:r>
            <a:r>
              <a:rPr lang="en-GB" dirty="0" smtClean="0"/>
              <a:t>use = an </a:t>
            </a:r>
            <a:r>
              <a:rPr lang="en-GB" dirty="0"/>
              <a:t>integral part of the funerary ritual</a:t>
            </a:r>
          </a:p>
        </p:txBody>
      </p:sp>
      <p:pic>
        <p:nvPicPr>
          <p:cNvPr id="7" name="Picture 9" descr="odigitri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7000" contrast="-7000"/>
          </a:blip>
          <a:srcRect/>
          <a:stretch>
            <a:fillRect/>
          </a:stretch>
        </p:blipFill>
        <p:spPr bwMode="auto">
          <a:xfrm>
            <a:off x="5066114" y="1988840"/>
            <a:ext cx="3916754" cy="3744416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508104" y="5877272"/>
            <a:ext cx="3310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Platanos</a:t>
            </a:r>
            <a:r>
              <a:rPr lang="en-GB" sz="2000" dirty="0" smtClean="0">
                <a:solidFill>
                  <a:srgbClr val="FFC000"/>
                </a:solidFill>
              </a:rPr>
              <a:t>, </a:t>
            </a:r>
            <a:r>
              <a:rPr lang="en-GB" sz="2000" i="1" dirty="0" smtClean="0">
                <a:solidFill>
                  <a:srgbClr val="FFC000"/>
                </a:solidFill>
              </a:rPr>
              <a:t>Aerial Atlas of Crete</a:t>
            </a:r>
            <a:endParaRPr lang="en-GB" sz="2000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Ancestor 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Care </a:t>
            </a:r>
            <a:r>
              <a:rPr lang="en-GB" sz="2400" dirty="0"/>
              <a:t>of body while still </a:t>
            </a:r>
            <a:r>
              <a:rPr lang="en-GB" sz="2400" dirty="0" smtClean="0"/>
              <a:t>articulated: laid </a:t>
            </a:r>
            <a:r>
              <a:rPr lang="en-GB" sz="2400" dirty="0"/>
              <a:t>out </a:t>
            </a:r>
            <a:r>
              <a:rPr lang="en-GB" sz="2400" dirty="0" smtClean="0"/>
              <a:t>&amp; provided </a:t>
            </a:r>
            <a:r>
              <a:rPr lang="en-GB" sz="2400" dirty="0"/>
              <a:t>with grave </a:t>
            </a:r>
            <a:r>
              <a:rPr lang="en-GB" sz="2400" dirty="0" smtClean="0"/>
              <a:t>goods</a:t>
            </a:r>
          </a:p>
          <a:p>
            <a:pPr lvl="1"/>
            <a:r>
              <a:rPr lang="en-GB" dirty="0" smtClean="0"/>
              <a:t>Murphy: deceased </a:t>
            </a:r>
            <a:r>
              <a:rPr lang="en-GB" dirty="0"/>
              <a:t>is treated as an </a:t>
            </a:r>
            <a:r>
              <a:rPr lang="en-GB" dirty="0" smtClean="0"/>
              <a:t>individual</a:t>
            </a:r>
          </a:p>
          <a:p>
            <a:r>
              <a:rPr lang="en-GB" sz="2400" dirty="0" smtClean="0"/>
              <a:t>Subsequent “lack </a:t>
            </a:r>
            <a:r>
              <a:rPr lang="en-GB" sz="2400" dirty="0"/>
              <a:t>of </a:t>
            </a:r>
            <a:r>
              <a:rPr lang="en-GB" sz="2400" dirty="0" smtClean="0"/>
              <a:t>respect” </a:t>
            </a:r>
            <a:r>
              <a:rPr lang="en-GB" sz="2400" dirty="0"/>
              <a:t>for physical remains when body was </a:t>
            </a:r>
            <a:r>
              <a:rPr lang="en-GB" sz="2400" dirty="0" smtClean="0"/>
              <a:t>decomposed</a:t>
            </a:r>
          </a:p>
          <a:p>
            <a:pPr lvl="1"/>
            <a:r>
              <a:rPr lang="en-GB" dirty="0" smtClean="0"/>
              <a:t>Murphy : cleaning </a:t>
            </a:r>
            <a:r>
              <a:rPr lang="en-GB" dirty="0"/>
              <a:t>of </a:t>
            </a:r>
            <a:r>
              <a:rPr lang="en-GB" dirty="0" smtClean="0"/>
              <a:t>bones using obsidian </a:t>
            </a:r>
            <a:r>
              <a:rPr lang="en-GB" dirty="0"/>
              <a:t>blades represents </a:t>
            </a:r>
            <a:r>
              <a:rPr lang="en-GB" dirty="0" smtClean="0"/>
              <a:t>a </a:t>
            </a:r>
            <a:r>
              <a:rPr lang="en-GB" dirty="0"/>
              <a:t>purification </a:t>
            </a:r>
            <a:r>
              <a:rPr lang="en-GB" dirty="0" smtClean="0"/>
              <a:t>ritual</a:t>
            </a:r>
          </a:p>
          <a:p>
            <a:r>
              <a:rPr lang="en-GB" sz="2400" dirty="0" smtClean="0"/>
              <a:t>After </a:t>
            </a:r>
            <a:r>
              <a:rPr lang="en-GB" sz="2400" dirty="0"/>
              <a:t>a certain period the deceased is incorporated into realm of the ancestors </a:t>
            </a:r>
            <a:r>
              <a:rPr lang="en-GB" sz="2400" dirty="0" smtClean="0"/>
              <a:t>&amp; mourners </a:t>
            </a:r>
            <a:r>
              <a:rPr lang="en-GB" sz="2400" dirty="0"/>
              <a:t>are reintegrated into </a:t>
            </a:r>
            <a:r>
              <a:rPr lang="en-GB" sz="2400" dirty="0" smtClean="0"/>
              <a:t>community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6" name="Picture 4" descr="obsidi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580112" y="2420888"/>
            <a:ext cx="3284381" cy="233191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5796136" y="4797152"/>
            <a:ext cx="31261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Obsidian blades used in</a:t>
            </a:r>
          </a:p>
          <a:p>
            <a:r>
              <a:rPr lang="en-GB" sz="2000" dirty="0" smtClean="0">
                <a:solidFill>
                  <a:srgbClr val="FFC000"/>
                </a:solidFill>
              </a:rPr>
              <a:t>Early Minoan funerary ritual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Funerary Ritual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5338936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Annexes: </a:t>
            </a:r>
            <a:r>
              <a:rPr lang="en-GB" dirty="0" smtClean="0"/>
              <a:t>large </a:t>
            </a:r>
            <a:r>
              <a:rPr lang="en-GB" dirty="0"/>
              <a:t>quantities of drinking </a:t>
            </a:r>
            <a:r>
              <a:rPr lang="en-GB" dirty="0" smtClean="0"/>
              <a:t>equipment: jugs </a:t>
            </a:r>
            <a:r>
              <a:rPr lang="en-GB" dirty="0"/>
              <a:t>&amp; </a:t>
            </a:r>
            <a:r>
              <a:rPr lang="en-GB" dirty="0" smtClean="0"/>
              <a:t>cups</a:t>
            </a:r>
            <a:endParaRPr lang="en-GB" dirty="0"/>
          </a:p>
          <a:p>
            <a:pPr lvl="1"/>
            <a:r>
              <a:rPr lang="en-GB" dirty="0"/>
              <a:t>Branigan: ceremonial drinking </a:t>
            </a:r>
            <a:r>
              <a:rPr lang="en-GB" dirty="0" smtClean="0"/>
              <a:t>or libation</a:t>
            </a:r>
          </a:p>
          <a:p>
            <a:pPr lvl="1"/>
            <a:r>
              <a:rPr lang="en-GB" dirty="0" smtClean="0"/>
              <a:t>Final </a:t>
            </a:r>
            <a:r>
              <a:rPr lang="en-GB" dirty="0"/>
              <a:t>meal with the dead? </a:t>
            </a:r>
          </a:p>
          <a:p>
            <a:r>
              <a:rPr lang="en-GB" dirty="0" smtClean="0"/>
              <a:t>Creation &amp; maintenance </a:t>
            </a:r>
            <a:r>
              <a:rPr lang="en-GB" dirty="0"/>
              <a:t>of group identities </a:t>
            </a:r>
            <a:r>
              <a:rPr lang="en-GB" dirty="0" smtClean="0"/>
              <a:t>&amp; negotiation </a:t>
            </a:r>
            <a:r>
              <a:rPr lang="en-GB" dirty="0"/>
              <a:t>of </a:t>
            </a:r>
            <a:r>
              <a:rPr lang="en-GB" dirty="0" smtClean="0"/>
              <a:t>power</a:t>
            </a:r>
          </a:p>
          <a:p>
            <a:r>
              <a:rPr lang="en-GB" dirty="0" smtClean="0"/>
              <a:t>Alcohol consumption: enhanced the intense </a:t>
            </a:r>
            <a:r>
              <a:rPr lang="en-GB" dirty="0"/>
              <a:t>experience of the </a:t>
            </a:r>
            <a:r>
              <a:rPr lang="en-GB" dirty="0" smtClean="0"/>
              <a:t>participants</a:t>
            </a:r>
            <a:endParaRPr lang="en-GB" dirty="0"/>
          </a:p>
          <a:p>
            <a:r>
              <a:rPr lang="en-GB" dirty="0" smtClean="0"/>
              <a:t>Ritual occurs in </a:t>
            </a:r>
            <a:r>
              <a:rPr lang="en-GB" dirty="0"/>
              <a:t>a socially liminal </a:t>
            </a:r>
            <a:r>
              <a:rPr lang="en-GB" dirty="0" smtClean="0"/>
              <a:t>area: mourners &amp; dead </a:t>
            </a:r>
            <a:r>
              <a:rPr lang="en-GB" dirty="0"/>
              <a:t>are removed from </a:t>
            </a:r>
            <a:r>
              <a:rPr lang="en-GB" dirty="0" smtClean="0"/>
              <a:t>daily life</a:t>
            </a:r>
            <a:endParaRPr lang="en-GB" dirty="0"/>
          </a:p>
        </p:txBody>
      </p:sp>
      <p:pic>
        <p:nvPicPr>
          <p:cNvPr id="6" name="Picture 12" descr="ay onouphri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0000" contrast="-11000"/>
          </a:blip>
          <a:srcRect/>
          <a:stretch>
            <a:fillRect/>
          </a:stretch>
        </p:blipFill>
        <p:spPr bwMode="auto">
          <a:xfrm>
            <a:off x="5936120" y="1947877"/>
            <a:ext cx="2956360" cy="3869581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300192" y="5817458"/>
            <a:ext cx="25071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Ayios Onouphrios jug,</a:t>
            </a:r>
          </a:p>
          <a:p>
            <a:r>
              <a:rPr lang="en-GB" sz="2000" dirty="0" err="1" smtClean="0">
                <a:solidFill>
                  <a:srgbClr val="FFC000"/>
                </a:solidFill>
              </a:rPr>
              <a:t>Herakleion</a:t>
            </a:r>
            <a:r>
              <a:rPr lang="en-GB" sz="2000" dirty="0" smtClean="0">
                <a:solidFill>
                  <a:srgbClr val="FFC000"/>
                </a:solidFill>
              </a:rPr>
              <a:t> Museum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Toasting the Dead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968552" cy="4752528"/>
          </a:xfrm>
        </p:spPr>
        <p:txBody>
          <a:bodyPr>
            <a:noAutofit/>
          </a:bodyPr>
          <a:lstStyle/>
          <a:p>
            <a:r>
              <a:rPr lang="en-GB" sz="2400" dirty="0" smtClean="0"/>
              <a:t>EM </a:t>
            </a:r>
            <a:r>
              <a:rPr lang="en-GB" sz="2400" dirty="0"/>
              <a:t>I-II: </a:t>
            </a:r>
            <a:r>
              <a:rPr lang="en-GB" sz="2400" dirty="0" smtClean="0"/>
              <a:t>took </a:t>
            </a:r>
            <a:r>
              <a:rPr lang="en-GB" sz="2400" dirty="0"/>
              <a:t>place within the tomb chamber (large quantities of </a:t>
            </a:r>
            <a:r>
              <a:rPr lang="en-GB" sz="2400" dirty="0" smtClean="0"/>
              <a:t>cups)</a:t>
            </a:r>
            <a:endParaRPr lang="en-GB" sz="2400" dirty="0"/>
          </a:p>
          <a:p>
            <a:r>
              <a:rPr lang="en-GB" sz="2400" dirty="0"/>
              <a:t>EM III: </a:t>
            </a:r>
            <a:r>
              <a:rPr lang="en-GB" sz="2400" dirty="0" smtClean="0"/>
              <a:t>ceremony </a:t>
            </a:r>
            <a:r>
              <a:rPr lang="en-GB" sz="2400" dirty="0"/>
              <a:t>moved from tomb to subsidiary </a:t>
            </a:r>
            <a:r>
              <a:rPr lang="en-GB" sz="2400" dirty="0" smtClean="0"/>
              <a:t>chamber</a:t>
            </a:r>
          </a:p>
          <a:p>
            <a:r>
              <a:rPr lang="en-GB" sz="2400" dirty="0" smtClean="0"/>
              <a:t>Conical </a:t>
            </a:r>
            <a:r>
              <a:rPr lang="en-GB" sz="2400" dirty="0"/>
              <a:t>cups replaced large cups: quantities of liquid being drunk </a:t>
            </a:r>
            <a:r>
              <a:rPr lang="en-GB" sz="2400" dirty="0" smtClean="0"/>
              <a:t>reduced </a:t>
            </a:r>
            <a:r>
              <a:rPr lang="en-GB" sz="2400" dirty="0"/>
              <a:t>to a token </a:t>
            </a:r>
            <a:r>
              <a:rPr lang="en-GB" sz="2400" dirty="0" smtClean="0"/>
              <a:t>amount</a:t>
            </a:r>
            <a:endParaRPr lang="en-GB" sz="2400" dirty="0"/>
          </a:p>
          <a:p>
            <a:r>
              <a:rPr lang="en-GB" sz="2400" dirty="0" smtClean="0"/>
              <a:t>Cemeteries: physical </a:t>
            </a:r>
            <a:r>
              <a:rPr lang="en-GB" sz="2400" dirty="0"/>
              <a:t>location for communal </a:t>
            </a:r>
            <a:r>
              <a:rPr lang="en-GB" sz="2400" dirty="0" smtClean="0"/>
              <a:t>ritual,</a:t>
            </a:r>
          </a:p>
          <a:p>
            <a:pPr lvl="1"/>
            <a:r>
              <a:rPr lang="en-GB" sz="2000" dirty="0" smtClean="0"/>
              <a:t>Played a </a:t>
            </a:r>
            <a:r>
              <a:rPr lang="en-GB" sz="2000" dirty="0"/>
              <a:t>key role in maintaining the stability </a:t>
            </a:r>
            <a:r>
              <a:rPr lang="en-GB" sz="2000" dirty="0" smtClean="0"/>
              <a:t>&amp; identity </a:t>
            </a:r>
            <a:r>
              <a:rPr lang="en-GB" sz="2000" dirty="0"/>
              <a:t>of the local </a:t>
            </a:r>
            <a:r>
              <a:rPr lang="en-GB" sz="2000" dirty="0" smtClean="0"/>
              <a:t>community</a:t>
            </a:r>
            <a:endParaRPr lang="en-GB" sz="2000" dirty="0"/>
          </a:p>
        </p:txBody>
      </p:sp>
      <p:pic>
        <p:nvPicPr>
          <p:cNvPr id="5" name="Picture 4" descr="2008_99_0481.jpg"/>
          <p:cNvPicPr>
            <a:picLocks noChangeAspect="1"/>
          </p:cNvPicPr>
          <p:nvPr/>
        </p:nvPicPr>
        <p:blipFill>
          <a:blip r:embed="rId2" cstate="print">
            <a:lum bright="-7000" contrast="-9000"/>
          </a:blip>
          <a:stretch>
            <a:fillRect/>
          </a:stretch>
        </p:blipFill>
        <p:spPr>
          <a:xfrm>
            <a:off x="5579572" y="505836"/>
            <a:ext cx="3312908" cy="2203084"/>
          </a:xfrm>
          <a:prstGeom prst="rect">
            <a:avLst/>
          </a:prstGeom>
        </p:spPr>
      </p:pic>
      <p:pic>
        <p:nvPicPr>
          <p:cNvPr id="8" name="Picture 6" descr="kamilari0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lum bright="-7000" contrast="-7000"/>
          </a:blip>
          <a:srcRect/>
          <a:stretch>
            <a:fillRect/>
          </a:stretch>
        </p:blipFill>
        <p:spPr bwMode="auto">
          <a:xfrm>
            <a:off x="5364088" y="3356992"/>
            <a:ext cx="3578265" cy="2452305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7164288" y="2708920"/>
            <a:ext cx="1394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Conical cup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56176" y="5805264"/>
            <a:ext cx="26885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Kamilari</a:t>
            </a:r>
            <a:r>
              <a:rPr lang="en-GB" sz="2000" dirty="0" smtClean="0">
                <a:solidFill>
                  <a:srgbClr val="FFC000"/>
                </a:solidFill>
              </a:rPr>
              <a:t>, photo L. Steel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585</TotalTime>
  <Words>512</Words>
  <Application>Microsoft Office PowerPoint</Application>
  <PresentationFormat>On-screen Show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Module</vt:lpstr>
      <vt:lpstr>Theory and Methodology for the Study of Ancient Religions</vt:lpstr>
      <vt:lpstr>Introducing the Mesara Tholoi</vt:lpstr>
      <vt:lpstr>Tholos Tombs </vt:lpstr>
      <vt:lpstr>Placement of Tholoi</vt:lpstr>
      <vt:lpstr>Treatment of the Body</vt:lpstr>
      <vt:lpstr>Treatment of the Dead</vt:lpstr>
      <vt:lpstr>Ancestor Cult</vt:lpstr>
      <vt:lpstr>Funerary Ritual</vt:lpstr>
      <vt:lpstr>Toasting the Dead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Theory and Methodology for the Study of Ancient Religions</dc:title>
  <dc:creator>Louise</dc:creator>
  <cp:lastModifiedBy>Louise</cp:lastModifiedBy>
  <cp:revision>61</cp:revision>
  <dcterms:created xsi:type="dcterms:W3CDTF">2012-08-15T08:07:08Z</dcterms:created>
  <dcterms:modified xsi:type="dcterms:W3CDTF">2012-11-28T08:28:50Z</dcterms:modified>
</cp:coreProperties>
</file>