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81" r:id="rId4"/>
    <p:sldId id="258" r:id="rId5"/>
    <p:sldId id="261" r:id="rId6"/>
    <p:sldId id="259" r:id="rId7"/>
    <p:sldId id="280" r:id="rId8"/>
    <p:sldId id="263" r:id="rId9"/>
    <p:sldId id="262" r:id="rId10"/>
    <p:sldId id="264" r:id="rId11"/>
    <p:sldId id="265" r:id="rId12"/>
    <p:sldId id="279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5" r:id="rId21"/>
    <p:sldId id="276" r:id="rId22"/>
    <p:sldId id="273" r:id="rId23"/>
    <p:sldId id="260" r:id="rId24"/>
    <p:sldId id="2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5527" autoAdjust="0"/>
    <p:restoredTop sz="50000" autoAdjust="0"/>
  </p:normalViewPr>
  <p:slideViewPr>
    <p:cSldViewPr snapToGrid="0">
      <p:cViewPr>
        <p:scale>
          <a:sx n="109" d="100"/>
          <a:sy n="109" d="100"/>
        </p:scale>
        <p:origin x="648" y="144"/>
      </p:cViewPr>
      <p:guideLst/>
    </p:cSldViewPr>
  </p:slideViewPr>
  <p:outlineViewPr>
    <p:cViewPr>
      <p:scale>
        <a:sx n="33" d="100"/>
        <a:sy n="33" d="100"/>
      </p:scale>
      <p:origin x="0" y="-30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C4A767-1254-4D99-A9B3-D50D6ABD614E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7F7CBA-CAB6-4B79-B5A8-73156E077B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8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markccrowley.com/heres-why-bill-gates-calls-steven-pinkers-enlightenment-now-the-greatest-book-hes-ever-read" TargetMode="External"/><Relationship Id="rId3" Type="http://schemas.openxmlformats.org/officeDocument/2006/relationships/hyperlink" Target="https://doi.org/10.1525/gp.2021.27353" TargetMode="External"/><Relationship Id="rId7" Type="http://schemas.openxmlformats.org/officeDocument/2006/relationships/hyperlink" Target="https://www.keidanren.or.jp/en/policy/2020/026_report.pdf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3.weforum.org/docs/WEF_TheGlobalCompetitivenessReport2019.pdf" TargetMode="External"/><Relationship Id="rId5" Type="http://schemas.openxmlformats.org/officeDocument/2006/relationships/hyperlink" Target="https://www.eppo.europa.eu/en/news/ongoing-eppo-investigation-acquisition-covid-19-vaccines-eu" TargetMode="External"/><Relationship Id="rId4" Type="http://schemas.openxmlformats.org/officeDocument/2006/relationships/hyperlink" Target="https://eit.europa.eu/news-events/news/investing-innovation" TargetMode="Externa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markccrowley.com/heres-why-bill-gates-calls-steven-pinkers-enlightenment-now-the-greatest-book-hes-ever-read" TargetMode="External"/><Relationship Id="rId3" Type="http://schemas.openxmlformats.org/officeDocument/2006/relationships/hyperlink" Target="https://doi.org/10.1525/gp.2021.27353" TargetMode="External"/><Relationship Id="rId7" Type="http://schemas.openxmlformats.org/officeDocument/2006/relationships/hyperlink" Target="https://www.keidanren.or.jp/en/policy/2020/026_report.pdf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3.weforum.org/docs/WEF_TheGlobalCompetitivenessReport2019.pdf" TargetMode="External"/><Relationship Id="rId5" Type="http://schemas.openxmlformats.org/officeDocument/2006/relationships/hyperlink" Target="https://www.eppo.europa.eu/en/news/ongoing-eppo-investigation-acquisition-covid-19-vaccines-eu" TargetMode="External"/><Relationship Id="rId4" Type="http://schemas.openxmlformats.org/officeDocument/2006/relationships/hyperlink" Target="https://eit.europa.eu/news-events/news/investing-innovation" TargetMode="External"/></Relationships>
</file>

<file path=ppt/notesSlides/_rels/notes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markccrowley.com/heres-why-bill-gates-calls-steven-pinkers-enlightenment-now-the-greatest-book-hes-ever-read" TargetMode="External"/><Relationship Id="rId3" Type="http://schemas.openxmlformats.org/officeDocument/2006/relationships/hyperlink" Target="https://doi.org/10.1525/gp.2021.27353" TargetMode="External"/><Relationship Id="rId7" Type="http://schemas.openxmlformats.org/officeDocument/2006/relationships/hyperlink" Target="https://www.keidanren.or.jp/en/policy/2020/026_repor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3.weforum.org/docs/WEF_TheGlobalCompetitivenessReport2019.pdf" TargetMode="External"/><Relationship Id="rId5" Type="http://schemas.openxmlformats.org/officeDocument/2006/relationships/hyperlink" Target="https://www.eppo.europa.eu/en/news/ongoing-eppo-investigation-acquisition-covid-19-vaccines-eu" TargetMode="External"/><Relationship Id="rId4" Type="http://schemas.openxmlformats.org/officeDocument/2006/relationships/hyperlink" Target="https://eit.europa.eu/news-events/news/investing-innovation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rticles/fundamental-analysis/12/steve-jobs-apple-story.asp#toc-the-bottom-line" TargetMode="External"/><Relationship Id="rId7" Type="http://schemas.openxmlformats.org/officeDocument/2006/relationships/hyperlink" Target="https://journals.sagepub.com/doi/abs/10.1177/1080569910395548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porchlightbooks.com/product/inside-apple-how-americas-most-admired--and-secretive--company-really-works--adam-lashinsky/isbn/9781455512157" TargetMode="External"/><Relationship Id="rId5" Type="http://schemas.openxmlformats.org/officeDocument/2006/relationships/hyperlink" Target="http://files.hostgator.co.in/hostgator253199/file/isaacson2011stevejobs.pdf" TargetMode="External"/><Relationship Id="rId4" Type="http://schemas.openxmlformats.org/officeDocument/2006/relationships/hyperlink" Target="https://www.mbaknol.com/modern-management-concepts/importance-of-innovation-and-change-within-an-organization/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rticles/fundamental-analysis/12/steve-jobs-apple-story.asp#toc-the-bottom-line" TargetMode="External"/><Relationship Id="rId7" Type="http://schemas.openxmlformats.org/officeDocument/2006/relationships/hyperlink" Target="https://journals.sagepub.com/doi/abs/10.1177/1080569910395548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porchlightbooks.com/product/inside-apple-how-americas-most-admired--and-secretive--company-really-works--adam-lashinsky/isbn/9781455512157" TargetMode="External"/><Relationship Id="rId5" Type="http://schemas.openxmlformats.org/officeDocument/2006/relationships/hyperlink" Target="http://files.hostgator.co.in/hostgator253199/file/isaacson2011stevejobs.pdf" TargetMode="External"/><Relationship Id="rId4" Type="http://schemas.openxmlformats.org/officeDocument/2006/relationships/hyperlink" Target="https://www.mbaknol.com/modern-management-concepts/importance-of-innovation-and-change-within-an-organization/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rticles/fundamental-analysis/12/steve-jobs-apple-story.asp#toc-the-bottom-line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journals.sagepub.com/doi/abs/10.1177/1080569910395548" TargetMode="External"/><Relationship Id="rId5" Type="http://schemas.openxmlformats.org/officeDocument/2006/relationships/hyperlink" Target="https://www.porchlightbooks.com/product/inside-apple-how-americas-most-admired--and-secretive--company-really-works--adam-lashinsky/isbn/9781455512157" TargetMode="External"/><Relationship Id="rId4" Type="http://schemas.openxmlformats.org/officeDocument/2006/relationships/hyperlink" Target="http://files.hostgator.co.in/hostgator253199/file/isaacson2011stevejobs.pdf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rticles/fundamental-analysis/12/steve-jobs-apple-story.asp#toc-the-bottom-line" TargetMode="External"/><Relationship Id="rId7" Type="http://schemas.openxmlformats.org/officeDocument/2006/relationships/hyperlink" Target="https://journals.sagepub.com/doi/abs/10.1177/1080569910395548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porchlightbooks.com/product/inside-apple-how-americas-most-admired--and-secretive--company-really-works--adam-lashinsky/isbn/9781455512157" TargetMode="External"/><Relationship Id="rId5" Type="http://schemas.openxmlformats.org/officeDocument/2006/relationships/hyperlink" Target="http://files.hostgator.co.in/hostgator253199/file/isaacson2011stevejobs.pdf" TargetMode="External"/><Relationship Id="rId4" Type="http://schemas.openxmlformats.org/officeDocument/2006/relationships/hyperlink" Target="https://www.mbaknol.com/modern-management-concepts/importance-of-innovation-and-change-within-an-organization/" TargetMode="Externa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Josephine Wolff,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“How Is Technology Changing the World, and How Should the World Change Technology?”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Global Perspectives 1 February 2021; 2 (1): 27353.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 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https://doi.org/10.1525/gp.2021.27353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https://eit.europa.eu/news-events/news/investing-innovation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https://www.eppo.europa.eu/en/news/ongoing-eppo-investigation-acquisition-covid-19-vaccines-eu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17/08/2023]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[4]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https://www3.weforum.org/docs/WEF_TheGlobalCompetitivenessReport2019.pdf</a:t>
            </a:r>
            <a:r>
              <a:rPr lang="en-GB" sz="1200" u="non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[Last Accessed on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[5]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report University of Tokyo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“The Evolution of ESG Investment, Realization of Society 5.0, and Achievement of SDGs”.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https://www.keidanren.or.jp/en/policy/2020/026_report.pdf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[6]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https://markccrowley.com/heres-why-bill-gates-calls-steven-pinkers-enlightenment-now-the-greatest-book-hes-ever-read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39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Josephine Wolff,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“How Is Technology Changing the World, and How Should the World Change Technology?”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Global Perspectives 1 February 2021; 2 (1): 27353.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 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https://doi.org/10.1525/gp.2021.27353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https://eit.europa.eu/news-events/news/investing-innovation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https://www.eppo.europa.eu/en/news/ongoing-eppo-investigation-acquisition-covid-19-vaccines-eu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17/08/2023]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[4]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https://www3.weforum.org/docs/WEF_TheGlobalCompetitivenessReport2019.pdf</a:t>
            </a:r>
            <a:r>
              <a:rPr lang="en-GB" sz="1200" u="non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[Last Accessed on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[5]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report University of Tokyo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“The Evolution of ESG Investment, Realization of Society 5.0, and Achievement of SDGs”.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https://www.keidanren.or.jp/en/policy/2020/026_report.pdf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[6]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https://markccrowley.com/heres-why-bill-gates-calls-steven-pinkers-enlightenment-now-the-greatest-book-hes-ever-read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349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Josephine Wolff,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“How Is Technology Changing the World, and How Should the World Change Technology?”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Global Perspectives 1 February 2021; 2 (1): 27353.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 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https://doi.org/10.1525/gp.2021.27353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https://eit.europa.eu/news-events/news/investing-innovation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https://www.eppo.europa.eu/en/news/ongoing-eppo-investigation-acquisition-covid-19-vaccines-eu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17/08/2023]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[4]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https://www3.weforum.org/docs/WEF_TheGlobalCompetitivenessReport2019.pdf</a:t>
            </a:r>
            <a:r>
              <a:rPr lang="en-GB" sz="1200" u="non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[Last Accessed on 18/07/2023]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[5]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report University of Tokyo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“The Evolution of ESG Investment, Realization of Society 5.0, and Achievement of SDGs”.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https://www.keidanren.or.jp/en/policy/2020/026_report.pdf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[6]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https://markccrowley.com/heres-why-bill-gates-calls-steven-pinkers-enlightenment-now-the-greatest-book-hes-ever-read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873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Andrew Beattie (December, 2022), “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legacy and lessons of Apple's co-founder, Steve jobs and Apple story”.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https://www.investopedia.com/articles/fundamental-analysis/12/steve-jobs-apple-story.asp#toc-the-bottom-line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18/07/2023].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“Importance of Innovation and Change within an Organization”,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https://www.mbaknol.com/modern-management-concepts/importance-of-innovation-and-change-within-an-organization/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[Last Accessed on: 18/07/2023].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Isaacson, W. (2011). “An exclusive biography of Steve Jobs Steve Jobs”. Simon &amp; Schuster.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http://files.hostgator.co.in/hostgator253199/file/isaacson2011stevejobs.pdf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[4]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Lashinsky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 (2012).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“Inside Apple: How America's Most Admired--and Secretive--Company Really Works.”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Plus.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https://www.porchlightbooks.com/product/inside-apple-how-americas-most-admired--and-secretive--company-really-works--adam-lashinsky/isbn/9781455512157</a:t>
            </a: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[5]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Gallo, C. (2012). The Presentation Secrets of Steve Jobs: How to Be Insanely Great in Front of Any Audience. McGraw-Hill Education.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https://journals.sagepub.com/doi/abs/10.1177/1080569910395548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3663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Andrew Beattie (December, 2022), “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legacy and lessons of Apple's co-founder, Steve jobs and Apple story”.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https://www.investopedia.com/articles/fundamental-analysis/12/steve-jobs-apple-story.asp#toc-the-bottom-line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18/07/2023].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“Importance of Innovation and Change within an Organization”,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https://www.mbaknol.com/modern-management-concepts/importance-of-innovation-and-change-within-an-organization/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[Last Accessed on: 18/07/2023].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Isaacson, W. (2011). “An exclusive biography of Steve Jobs Steve Jobs”. Simon &amp; Schuster.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http://files.hostgator.co.in/hostgator253199/file/isaacson2011stevejobs.pdf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[4]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Lashinsky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 (2012).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“Inside Apple: How America's Most Admired--and Secretive--Company Really Works.”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Plus.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https://www.porchlightbooks.com/product/inside-apple-how-americas-most-admired--and-secretive--company-really-works--adam-lashinsky/isbn/9781455512157</a:t>
            </a: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[5]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Gallo, C. (2012). The Presentation Secrets of Steve Jobs: How to Be Insanely Great in Front of Any Audience. McGraw-Hill Education.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https://journals.sagepub.com/doi/abs/10.1177/1080569910395548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483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Andrew Beattie (December, 2022), “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legacy and lessons of Apple's co-founder, Steve jobs and Apple story”.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https://www.investopedia.com/articles/fundamental-analysis/12/steve-jobs-apple-story.asp#toc-the-bottom-line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18/07/2023].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Isaacson, W. (2011). “An exclusive biography of Steve Jobs Steve Jobs”. Simon &amp; Schuster.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http://files.hostgator.co.in/hostgator253199/file/isaacson2011stevejobs.pdf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[4]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Lashinsky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 (2012).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“Inside Apple: How America's Most Admired--and Secretive--Company Really Works.”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Plus.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https://www.porchlightbooks.com/product/inside-apple-how-americas-most-admired--and-secretive--company-really-works--adam-lashinsky/isbn/9781455512157</a:t>
            </a: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[5]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Gallo, C. (2012). The Presentation Secrets of Steve Jobs: How to Be Insanely Great in Front of Any Audience. McGraw-Hill Education.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https://journals.sagepub.com/doi/abs/10.1177/1080569910395548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5215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Andrew Beattie (December, 2022), “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legacy and lessons of Apple's co-founder, Steve jobs and Apple story”.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https://www.investopedia.com/articles/fundamental-analysis/12/steve-jobs-apple-story.asp#toc-the-bottom-line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[Last Accessed on: 18/07/2023].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“Importance of Innovation and Change within an Organization”,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https://www.mbaknol.com/modern-management-concepts/importance-of-innovation-and-change-within-an-organization/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[Last Accessed on: 18/07/2023].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Isaacson, W. (2011). “An exclusive biography of Steve Jobs Steve Jobs”. Simon &amp; Schuster.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http://files.hostgator.co.in/hostgator253199/file/isaacson2011stevejobs.pdf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[4]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Lashinsky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 (2012).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“Inside Apple: How America's Most Admired--and Secretive--Company Really Works.”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Plus.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https://www.porchlightbooks.com/product/inside-apple-how-americas-most-admired--and-secretive--company-really-works--adam-lashinsky/isbn/9781455512157</a:t>
            </a: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[5]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Gallo, C. (2012). The Presentation Secrets of Steve Jobs: How to Be Insanely Great in Front of Any Audience. McGraw-Hill Education.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Available online at: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https://journals.sagepub.com/doi/abs/10.1177/1080569910395548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23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469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201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2571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3656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4327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2163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4232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5908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1885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15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77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801771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39461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22611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904444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105094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88212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85757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8883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33915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261401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6199394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194996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24351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27245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548104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481525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5459372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47923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753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jpeg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2" Type="http://schemas.openxmlformats.org/officeDocument/2006/relationships/audi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5.png"/><Relationship Id="rId11" Type="http://schemas.openxmlformats.org/officeDocument/2006/relationships/image" Target="../media/image7.png"/><Relationship Id="rId5" Type="http://schemas.openxmlformats.org/officeDocument/2006/relationships/image" Target="../media/image14.jpeg"/><Relationship Id="rId10" Type="http://schemas.openxmlformats.org/officeDocument/2006/relationships/image" Target="../media/image19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7.pn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7.png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notesSlide" Target="../notesSlides/notes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jpeg"/><Relationship Id="rId12" Type="http://schemas.openxmlformats.org/officeDocument/2006/relationships/image" Target="../media/image18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3.png"/><Relationship Id="rId11" Type="http://schemas.openxmlformats.org/officeDocument/2006/relationships/image" Target="../media/image17.png"/><Relationship Id="rId5" Type="http://schemas.openxmlformats.org/officeDocument/2006/relationships/image" Target="../media/image28.jpeg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15.png"/><Relationship Id="rId1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9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notesSlide" Target="../notesSlides/notesSlide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markccrowley.com/heres-why-bill-gates-calls-steven-pinkers-enlightenment-now-the-greatest-book-hes-ever-read" TargetMode="External"/><Relationship Id="rId3" Type="http://schemas.openxmlformats.org/officeDocument/2006/relationships/hyperlink" Target="https://doi.org/10.1525/gp.2021.27353" TargetMode="External"/><Relationship Id="rId7" Type="http://schemas.openxmlformats.org/officeDocument/2006/relationships/hyperlink" Target="https://www.keidanren.or.jp/en/policy/2020/026_report.pdf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3.weforum.org/docs/WEF_TheGlobalCompetitivenessReport2019.pdf" TargetMode="External"/><Relationship Id="rId5" Type="http://schemas.openxmlformats.org/officeDocument/2006/relationships/hyperlink" Target="https://www.eppo.europa.eu/en/news/ongoing-eppo-investigation-acquisition-covid-19-vaccines-eu" TargetMode="External"/><Relationship Id="rId4" Type="http://schemas.openxmlformats.org/officeDocument/2006/relationships/hyperlink" Target="https://eit.europa.eu/news-events/news/investing-innovation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baknol.com/modern-management-concepts/importance-of-innovation-and-change-within-an-organization/" TargetMode="External"/><Relationship Id="rId2" Type="http://schemas.openxmlformats.org/officeDocument/2006/relationships/hyperlink" Target="https://www.investopedia.com/articles/fundamental-analysis/12/steve-jobs-apple-story.asp#toc-the-bottom-li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abs/10.1177/1080569910395548" TargetMode="External"/><Relationship Id="rId5" Type="http://schemas.openxmlformats.org/officeDocument/2006/relationships/hyperlink" Target="https://www.porchlightbooks.com/product/inside-apple-how-americas-most-admired--and-secretive--company-really-works--adam-lashinsky/isbn/9781455512157" TargetMode="External"/><Relationship Id="rId4" Type="http://schemas.openxmlformats.org/officeDocument/2006/relationships/hyperlink" Target="http://files.hostgator.co.in/hostgator253199/file/isaacson2011stevejob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9" name="Content Placeholder 6" descr="EvolveTech_CloudBanner.jpg"/>
          <p:cNvPicPr>
            <a:picLocks noChangeAspect="1"/>
          </p:cNvPicPr>
          <p:nvPr/>
        </p:nvPicPr>
        <p:blipFill rotWithShape="1">
          <a:blip r:embed="rId4"/>
          <a:srcRect b="27059"/>
          <a:stretch/>
        </p:blipFill>
        <p:spPr>
          <a:xfrm>
            <a:off x="1523998" y="0"/>
            <a:ext cx="7620001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Supporting Opportunity in Schools: Promoting Educational Equity (S.O.S.)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054" y="145576"/>
            <a:ext cx="2629891" cy="976787"/>
          </a:xfrm>
          <a:prstGeom prst="rect">
            <a:avLst/>
          </a:prstGeom>
        </p:spPr>
      </p:pic>
      <p:pic>
        <p:nvPicPr>
          <p:cNvPr id="11" name="Picture 11" descr="6a00d83420aa6d53ef010535a67442970b-800wi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02668"/>
            <a:ext cx="10668000" cy="5550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524001" y="5741974"/>
            <a:ext cx="5872710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/>
              <a:t>UNIVERSITY OF WALES TRNITY SAINT DAVID</a:t>
            </a:r>
            <a:endParaRPr lang="en-US" sz="2400" b="1" i="1" dirty="0"/>
          </a:p>
        </p:txBody>
      </p:sp>
      <p:sp>
        <p:nvSpPr>
          <p:cNvPr id="13" name="Rectangle 12"/>
          <p:cNvSpPr/>
          <p:nvPr/>
        </p:nvSpPr>
        <p:spPr>
          <a:xfrm>
            <a:off x="7396712" y="3777166"/>
            <a:ext cx="3819286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Calibri" panose="020F0502020204030204" pitchFamily="34" charset="0"/>
              </a:rPr>
              <a:t>MD ANISUL ISLAM</a:t>
            </a:r>
            <a:endParaRPr lang="en-US" altLang="en-US" sz="2400" b="1" i="1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396711" y="4681457"/>
            <a:ext cx="3836871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Calibri" panose="020F0502020204030204" pitchFamily="34" charset="0"/>
              </a:rPr>
              <a:t>STUDENT ID - 2229222</a:t>
            </a:r>
            <a:endParaRPr lang="en-US" altLang="en-US" sz="2400" b="1" i="1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 bwMode="auto">
          <a:xfrm>
            <a:off x="1523999" y="1592585"/>
            <a:ext cx="5769346" cy="7143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/>
              <a:t>Skill Developments in Workplace </a:t>
            </a:r>
            <a:endParaRPr lang="en-US" sz="2800" b="1" i="1" dirty="0"/>
          </a:p>
        </p:txBody>
      </p:sp>
      <p:sp>
        <p:nvSpPr>
          <p:cNvPr id="16" name="Rounded Rectangle 15"/>
          <p:cNvSpPr/>
          <p:nvPr/>
        </p:nvSpPr>
        <p:spPr>
          <a:xfrm>
            <a:off x="277812" y="425884"/>
            <a:ext cx="663479" cy="6101907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25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25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25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7293345" y="1608494"/>
            <a:ext cx="4010351" cy="670773"/>
            <a:chOff x="7293345" y="1608494"/>
            <a:chExt cx="4010351" cy="670773"/>
          </a:xfrm>
        </p:grpSpPr>
        <p:sp>
          <p:nvSpPr>
            <p:cNvPr id="18" name="Rounded Rectangle 17"/>
            <p:cNvSpPr/>
            <p:nvPr/>
          </p:nvSpPr>
          <p:spPr bwMode="auto">
            <a:xfrm>
              <a:off x="8841341" y="1683492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3200" b="1" dirty="0" smtClean="0"/>
                <a:t>1</a:t>
              </a:r>
              <a:endParaRPr lang="en-US" sz="3200" b="1" dirty="0"/>
            </a:p>
          </p:txBody>
        </p:sp>
        <p:sp>
          <p:nvSpPr>
            <p:cNvPr id="19" name="Rounded Rectangle 18"/>
            <p:cNvSpPr/>
            <p:nvPr/>
          </p:nvSpPr>
          <p:spPr bwMode="auto">
            <a:xfrm>
              <a:off x="9478098" y="1677595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3200" b="1" dirty="0"/>
                <a:t>2</a:t>
              </a:r>
            </a:p>
          </p:txBody>
        </p:sp>
        <p:sp>
          <p:nvSpPr>
            <p:cNvPr id="20" name="Rounded Rectangle 19"/>
            <p:cNvSpPr/>
            <p:nvPr/>
          </p:nvSpPr>
          <p:spPr bwMode="auto">
            <a:xfrm>
              <a:off x="10084039" y="1680641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3200" b="1" dirty="0" smtClean="0"/>
                <a:t>3</a:t>
              </a:r>
              <a:endParaRPr lang="en-US" b="1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7293345" y="2279267"/>
              <a:ext cx="40103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unded Rectangle 22"/>
            <p:cNvSpPr/>
            <p:nvPr/>
          </p:nvSpPr>
          <p:spPr bwMode="auto">
            <a:xfrm>
              <a:off x="10682607" y="1683492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3200" b="1" dirty="0"/>
                <a:t>4</a:t>
              </a:r>
              <a:endParaRPr lang="en-US" b="1" dirty="0"/>
            </a:p>
          </p:txBody>
        </p:sp>
        <p:sp>
          <p:nvSpPr>
            <p:cNvPr id="24" name="Rounded Rectangle 23"/>
            <p:cNvSpPr/>
            <p:nvPr/>
          </p:nvSpPr>
          <p:spPr bwMode="auto">
            <a:xfrm>
              <a:off x="7396711" y="1683492"/>
              <a:ext cx="1341263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2800" b="1" dirty="0" smtClean="0"/>
                <a:t>TASK</a:t>
              </a:r>
              <a:endParaRPr lang="en-US" sz="2800" b="1" dirty="0"/>
            </a:p>
          </p:txBody>
        </p:sp>
        <p:cxnSp>
          <p:nvCxnSpPr>
            <p:cNvPr id="30" name="Straight Connector 29"/>
            <p:cNvCxnSpPr/>
            <p:nvPr/>
          </p:nvCxnSpPr>
          <p:spPr>
            <a:xfrm>
              <a:off x="7293345" y="1608494"/>
              <a:ext cx="40103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66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82"/>
    </mc:Choice>
    <mc:Fallback xmlns="">
      <p:transition spd="slow" advTm="16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409626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PRESENTATION OUTLINE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0194" y="2330013"/>
            <a:ext cx="9229181" cy="2973507"/>
          </a:xfrm>
          <a:solidFill>
            <a:schemeClr val="bg1">
              <a:alpha val="49000"/>
            </a:schemeClr>
          </a:solidFill>
        </p:spPr>
        <p:txBody>
          <a:bodyPr>
            <a:noAutofit/>
          </a:bodyPr>
          <a:lstStyle/>
          <a:p>
            <a:r>
              <a:rPr lang="en-GB" sz="3000" dirty="0" smtClean="0"/>
              <a:t>Ideas and Values: How Innovations change the world</a:t>
            </a:r>
          </a:p>
          <a:p>
            <a:r>
              <a:rPr lang="en-GB" sz="3000" dirty="0" smtClean="0"/>
              <a:t>Change Making: The Act of Creating Values</a:t>
            </a:r>
          </a:p>
          <a:p>
            <a:r>
              <a:rPr lang="en-GB" sz="3000" dirty="0" smtClean="0"/>
              <a:t>Be in it to win it: Impact of Social Media in society and individuals. </a:t>
            </a:r>
          </a:p>
          <a:p>
            <a:r>
              <a:rPr lang="en-GB" sz="3000" dirty="0" smtClean="0"/>
              <a:t>Closing the Loop: Skills Learned from the course of study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WhatsApp Audio 2023-07-20 at 11.37.24 AM.mp4">
            <a:hlinkClick r:id="" action="ppaction://ole?verb=0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44075" y="4775835"/>
            <a:ext cx="812800" cy="812800"/>
          </a:xfrm>
          <a:prstGeom prst="rect">
            <a:avLst/>
          </a:prstGeom>
        </p:spPr>
      </p:pic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42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72"/>
    </mc:Choice>
    <mc:Fallback xmlns="">
      <p:transition spd="slow" advTm="29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213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24242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3563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05100"/>
            <a:ext cx="12192000" cy="1608053"/>
          </a:xfr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Ideas and Values: How Innovations change the world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4610100" y="1047750"/>
            <a:ext cx="2362200" cy="12922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smtClean="0"/>
              <a:t>TASK 1</a:t>
            </a:r>
            <a:endParaRPr lang="en-GB" b="1" dirty="0"/>
          </a:p>
        </p:txBody>
      </p:sp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02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00"/>
    </mc:Choice>
    <mc:Fallback xmlns="">
      <p:transition spd="slow" advTm="11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91986" y="1690688"/>
            <a:ext cx="9764485" cy="4465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/>
          </a:bodyPr>
          <a:lstStyle/>
          <a:p>
            <a:r>
              <a:rPr lang="en-GB" sz="4200" b="1" dirty="0" smtClean="0"/>
              <a:t>INTRODUCTION</a:t>
            </a:r>
            <a:endParaRPr lang="en-GB" sz="4200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Content Placeholder 6"/>
          <p:cNvPicPr>
            <a:picLocks noGrp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837" y="2223326"/>
            <a:ext cx="5389559" cy="33999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25387" y="1892607"/>
            <a:ext cx="740864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 smtClean="0"/>
              <a:t>Innovation: Definition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 smtClean="0"/>
              <a:t>How innovation has change the world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Power and electricity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Transformation of communication</a:t>
            </a:r>
          </a:p>
          <a:p>
            <a:pPr lvl="1"/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 smtClean="0"/>
              <a:t>How innovation Impact on </a:t>
            </a:r>
          </a:p>
          <a:p>
            <a:r>
              <a:rPr lang="en-GB" sz="2500" dirty="0"/>
              <a:t> </a:t>
            </a:r>
            <a:r>
              <a:rPr lang="en-GB" sz="2500" dirty="0" smtClean="0"/>
              <a:t>    society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Covid-19 Vaccine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Computer</a:t>
            </a:r>
          </a:p>
          <a:p>
            <a:pPr lvl="1"/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 smtClean="0"/>
              <a:t>Determine the environmental impact of technological advancement. Carbon footprint </a:t>
            </a:r>
          </a:p>
        </p:txBody>
      </p:sp>
      <p:pic>
        <p:nvPicPr>
          <p:cNvPr id="11" name="Sound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106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365125"/>
            <a:ext cx="9601200" cy="1325563"/>
          </a:xfrm>
        </p:spPr>
        <p:txBody>
          <a:bodyPr>
            <a:normAutofit/>
          </a:bodyPr>
          <a:lstStyle/>
          <a:p>
            <a:r>
              <a:rPr lang="en-GB" sz="3800" b="1" dirty="0" smtClean="0"/>
              <a:t>HOW INNOVATION HAS CHANGED THE WORLD</a:t>
            </a:r>
            <a:endParaRPr lang="en-GB" sz="3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9011859" cy="4351338"/>
          </a:xfrm>
        </p:spPr>
        <p:txBody>
          <a:bodyPr/>
          <a:lstStyle/>
          <a:p>
            <a:r>
              <a:rPr lang="en-GB" dirty="0" smtClean="0"/>
              <a:t>Industrialisation: 4</a:t>
            </a:r>
            <a:r>
              <a:rPr lang="en-GB" baseline="30000" dirty="0" smtClean="0"/>
              <a:t>th</a:t>
            </a:r>
            <a:r>
              <a:rPr lang="en-GB" dirty="0" smtClean="0"/>
              <a:t> Industrial Revelations</a:t>
            </a:r>
          </a:p>
          <a:p>
            <a:pPr lvl="1"/>
            <a:r>
              <a:rPr lang="en-GB" dirty="0" smtClean="0"/>
              <a:t>Nuclear Power </a:t>
            </a:r>
          </a:p>
          <a:p>
            <a:pPr lvl="1"/>
            <a:r>
              <a:rPr lang="en-GB" dirty="0" smtClean="0"/>
              <a:t>Electricity  </a:t>
            </a:r>
          </a:p>
          <a:p>
            <a:r>
              <a:rPr lang="en-GB" dirty="0" smtClean="0"/>
              <a:t>Impact on health care</a:t>
            </a:r>
          </a:p>
          <a:p>
            <a:pPr lvl="1"/>
            <a:r>
              <a:rPr lang="en-GB" dirty="0" smtClean="0"/>
              <a:t>Oxford Astra Zeneca</a:t>
            </a:r>
          </a:p>
          <a:p>
            <a:pPr lvl="1"/>
            <a:r>
              <a:rPr lang="en-GB" dirty="0" smtClean="0"/>
              <a:t>Pfizer </a:t>
            </a:r>
          </a:p>
          <a:p>
            <a:r>
              <a:rPr lang="en-GB" dirty="0" smtClean="0"/>
              <a:t>Artificial intelligence (AI) and robotic technology </a:t>
            </a:r>
          </a:p>
          <a:p>
            <a:pPr lvl="1"/>
            <a:r>
              <a:rPr lang="en-GB" dirty="0" smtClean="0"/>
              <a:t>Amazon Fulfilment Centre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281" y="2380830"/>
            <a:ext cx="2239351" cy="14929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5898" y="2934393"/>
            <a:ext cx="2628961" cy="15776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118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232"/>
    </mc:Choice>
    <mc:Fallback xmlns="">
      <p:transition spd="slow" advTm="54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845" y="365125"/>
            <a:ext cx="10180955" cy="1325563"/>
          </a:xfrm>
        </p:spPr>
        <p:txBody>
          <a:bodyPr>
            <a:normAutofit/>
          </a:bodyPr>
          <a:lstStyle/>
          <a:p>
            <a:r>
              <a:rPr lang="en-GB" sz="4200" b="1" dirty="0" smtClean="0"/>
              <a:t>CHALLENGES: CARBON FOOTPRINT? </a:t>
            </a:r>
            <a:endParaRPr lang="en-GB" sz="42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5"/>
          <a:srcRect l="38888" t="14654" r="24717" b="4568"/>
          <a:stretch/>
        </p:blipFill>
        <p:spPr bwMode="auto">
          <a:xfrm>
            <a:off x="6681707" y="1844298"/>
            <a:ext cx="3547820" cy="43771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/>
          <p:cNvPicPr/>
          <p:nvPr/>
        </p:nvPicPr>
        <p:blipFill rotWithShape="1">
          <a:blip r:embed="rId6"/>
          <a:srcRect l="36727" t="31318" r="23222" b="34115"/>
          <a:stretch/>
        </p:blipFill>
        <p:spPr bwMode="auto">
          <a:xfrm>
            <a:off x="1172845" y="3308577"/>
            <a:ext cx="5508862" cy="27825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425388" y="1838826"/>
            <a:ext cx="455695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b="1" dirty="0" smtClean="0"/>
              <a:t>Sustainability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b="1" dirty="0" smtClean="0"/>
              <a:t>Greener planet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b="1" dirty="0" smtClean="0"/>
              <a:t>Social Campaign </a:t>
            </a:r>
            <a:endParaRPr lang="en-GB" sz="2500" b="1" dirty="0"/>
          </a:p>
        </p:txBody>
      </p:sp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352"/>
    </mc:Choice>
    <mc:Fallback xmlns="">
      <p:transition spd="slow" advTm="803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3563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05100"/>
            <a:ext cx="12192000" cy="1608053"/>
          </a:xfr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en-GB" b="1" dirty="0"/>
              <a:t>CHANGE MAKING: THE ACT OF CREATING VALUES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4610100" y="1047750"/>
            <a:ext cx="2362200" cy="12922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smtClean="0"/>
              <a:t>TASK 2</a:t>
            </a:r>
            <a:endParaRPr lang="en-GB" b="1" dirty="0"/>
          </a:p>
        </p:txBody>
      </p:sp>
      <p:pic>
        <p:nvPicPr>
          <p:cNvPr id="9" name="Sou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48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48"/>
    </mc:Choice>
    <mc:Fallback xmlns="">
      <p:transition spd="slow" advTm="12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CHANGE MAKING: THE ACT OF CREATING VALUES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9172575" cy="4351338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 smtClean="0"/>
              <a:t>Change </a:t>
            </a:r>
            <a:r>
              <a:rPr lang="en-GB" sz="3000" dirty="0"/>
              <a:t>making has become a crucial </a:t>
            </a:r>
            <a:r>
              <a:rPr lang="en-GB" sz="3000" dirty="0" smtClean="0"/>
              <a:t>aspect</a:t>
            </a:r>
          </a:p>
          <a:p>
            <a:pPr lvl="1"/>
            <a:r>
              <a:rPr lang="en-GB" sz="2600" dirty="0" smtClean="0"/>
              <a:t>driving </a:t>
            </a:r>
            <a:r>
              <a:rPr lang="en-GB" sz="2600" dirty="0"/>
              <a:t>innovation and </a:t>
            </a:r>
            <a:endParaRPr lang="en-GB" sz="2600" dirty="0" smtClean="0"/>
          </a:p>
          <a:p>
            <a:pPr lvl="1"/>
            <a:r>
              <a:rPr lang="en-GB" sz="2600" dirty="0" smtClean="0"/>
              <a:t>creating </a:t>
            </a:r>
            <a:r>
              <a:rPr lang="en-GB" sz="2600" dirty="0"/>
              <a:t>value. </a:t>
            </a:r>
            <a:endParaRPr lang="en-GB" sz="2600" dirty="0" smtClean="0"/>
          </a:p>
          <a:p>
            <a:r>
              <a:rPr lang="en-GB" sz="3000" dirty="0" smtClean="0"/>
              <a:t>Ability </a:t>
            </a:r>
            <a:r>
              <a:rPr lang="en-GB" sz="3000" dirty="0"/>
              <a:t>t</a:t>
            </a:r>
            <a:r>
              <a:rPr lang="en-GB" sz="3000" dirty="0" smtClean="0"/>
              <a:t>o </a:t>
            </a:r>
            <a:r>
              <a:rPr lang="en-GB" sz="3000" dirty="0"/>
              <a:t>identify </a:t>
            </a:r>
            <a:endParaRPr lang="en-GB" sz="3000" dirty="0" smtClean="0"/>
          </a:p>
          <a:p>
            <a:pPr lvl="1"/>
            <a:r>
              <a:rPr lang="en-GB" sz="2600" dirty="0" smtClean="0"/>
              <a:t>Opportunities</a:t>
            </a:r>
          </a:p>
          <a:p>
            <a:pPr lvl="1"/>
            <a:r>
              <a:rPr lang="en-GB" sz="2600" dirty="0" smtClean="0"/>
              <a:t>Challenge </a:t>
            </a:r>
            <a:r>
              <a:rPr lang="en-GB" sz="2600" dirty="0"/>
              <a:t>and </a:t>
            </a:r>
            <a:endParaRPr lang="en-GB" sz="2600" dirty="0" smtClean="0"/>
          </a:p>
          <a:p>
            <a:pPr lvl="1"/>
            <a:r>
              <a:rPr lang="en-GB" sz="2600" dirty="0" smtClean="0"/>
              <a:t>Implement </a:t>
            </a:r>
            <a:r>
              <a:rPr lang="en-GB" sz="2600" dirty="0"/>
              <a:t>transformative ideas. </a:t>
            </a:r>
            <a:endParaRPr lang="en-GB" sz="2600" dirty="0" smtClean="0"/>
          </a:p>
          <a:p>
            <a:r>
              <a:rPr lang="en-GB" sz="3000" dirty="0" smtClean="0"/>
              <a:t>Throughout </a:t>
            </a:r>
            <a:r>
              <a:rPr lang="en-GB" sz="3000" dirty="0"/>
              <a:t>history, visionary leaders have emerged </a:t>
            </a:r>
            <a:endParaRPr lang="en-GB" sz="3000" dirty="0" smtClean="0"/>
          </a:p>
          <a:p>
            <a:pPr lvl="1"/>
            <a:r>
              <a:rPr lang="en-GB" sz="2600" dirty="0" smtClean="0"/>
              <a:t>Icons </a:t>
            </a:r>
            <a:r>
              <a:rPr lang="en-GB" sz="2600" dirty="0"/>
              <a:t>of change making, </a:t>
            </a:r>
            <a:endParaRPr lang="en-GB" sz="2600" dirty="0" smtClean="0"/>
          </a:p>
          <a:p>
            <a:pPr marL="0" indent="0">
              <a:buNone/>
            </a:pPr>
            <a:endParaRPr lang="en-GB" sz="3000" dirty="0" smtClean="0"/>
          </a:p>
          <a:p>
            <a:pPr marL="0" indent="0">
              <a:buNone/>
            </a:pPr>
            <a:r>
              <a:rPr lang="en-GB" sz="3000" dirty="0" smtClean="0"/>
              <a:t>One </a:t>
            </a:r>
            <a:r>
              <a:rPr lang="en-GB" sz="3000" dirty="0"/>
              <a:t>such figure who has greatly inspired me is Steve Jobs.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204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336"/>
    </mc:Choice>
    <mc:Fallback xmlns="">
      <p:transition spd="slow" advTm="59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CHANGE MAKING: THE ACT OF CREATING </a:t>
            </a:r>
            <a:r>
              <a:rPr lang="en-GB" sz="3600" b="1" dirty="0" smtClean="0"/>
              <a:t>VALUES</a:t>
            </a:r>
            <a:endParaRPr lang="en-GB" sz="3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Content Placeholder 6"/>
          <p:cNvPicPr>
            <a:picLocks noGrp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09"/>
          <a:stretch/>
        </p:blipFill>
        <p:spPr bwMode="auto">
          <a:xfrm>
            <a:off x="1143000" y="1847850"/>
            <a:ext cx="9116878" cy="43513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643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03"/>
    </mc:Choice>
    <mc:Fallback xmlns="">
      <p:transition spd="slow" advTm="347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CHANGE MAKING: THE ACT OF CREATING VALUES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8772497" cy="435133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Lessons Learn from Steve Jobs</a:t>
            </a:r>
            <a:r>
              <a:rPr lang="en-GB" b="1" dirty="0" smtClean="0"/>
              <a:t>:</a:t>
            </a:r>
            <a:endParaRPr lang="en-GB" dirty="0"/>
          </a:p>
          <a:p>
            <a:r>
              <a:rPr lang="en-GB" b="1" u="sng" dirty="0"/>
              <a:t>Uncompromising Vision:</a:t>
            </a:r>
            <a:r>
              <a:rPr lang="en-GB" b="1" dirty="0"/>
              <a:t> 	</a:t>
            </a:r>
            <a:endParaRPr lang="en-GB" b="1" dirty="0" smtClean="0"/>
          </a:p>
          <a:p>
            <a:pPr lvl="1"/>
            <a:r>
              <a:rPr lang="en-GB" sz="2600" dirty="0" smtClean="0"/>
              <a:t>Demonstrated </a:t>
            </a:r>
            <a:r>
              <a:rPr lang="en-GB" sz="2600" dirty="0"/>
              <a:t>the power of having a clear and uncompromising vision. </a:t>
            </a:r>
            <a:endParaRPr lang="en-GB" sz="2600" dirty="0" smtClean="0"/>
          </a:p>
          <a:p>
            <a:pPr lvl="1"/>
            <a:r>
              <a:rPr lang="en-GB" sz="2600" dirty="0" smtClean="0"/>
              <a:t>He </a:t>
            </a:r>
            <a:r>
              <a:rPr lang="en-GB" sz="2600" dirty="0"/>
              <a:t>believed in pushing the boundaries and challenging conventional </a:t>
            </a:r>
            <a:r>
              <a:rPr lang="en-GB" sz="2600" dirty="0" smtClean="0"/>
              <a:t>thinking</a:t>
            </a:r>
          </a:p>
          <a:p>
            <a:pPr lvl="1"/>
            <a:r>
              <a:rPr lang="en-GB" sz="2600" dirty="0" smtClean="0"/>
              <a:t>Create </a:t>
            </a:r>
            <a:r>
              <a:rPr lang="en-GB" sz="2600" dirty="0"/>
              <a:t>products that were not only aesthetically pleasing but also highly functional and user-friendly.</a:t>
            </a:r>
          </a:p>
          <a:p>
            <a:r>
              <a:rPr lang="en-GB" b="1" u="sng" dirty="0"/>
              <a:t>Attention to Detail:</a:t>
            </a:r>
            <a:r>
              <a:rPr lang="en-GB" b="1" dirty="0"/>
              <a:t> 	</a:t>
            </a:r>
            <a:endParaRPr lang="en-GB" b="1" dirty="0" smtClean="0"/>
          </a:p>
          <a:p>
            <a:pPr lvl="1"/>
            <a:r>
              <a:rPr lang="en-GB" sz="2600" dirty="0" smtClean="0"/>
              <a:t>Obsession </a:t>
            </a:r>
            <a:r>
              <a:rPr lang="en-GB" sz="2600" dirty="0"/>
              <a:t>with detail. </a:t>
            </a:r>
            <a:endParaRPr lang="en-GB" sz="2600" dirty="0" smtClean="0"/>
          </a:p>
          <a:p>
            <a:pPr lvl="1"/>
            <a:r>
              <a:rPr lang="en-GB" sz="2600" dirty="0" smtClean="0"/>
              <a:t>The </a:t>
            </a:r>
            <a:r>
              <a:rPr lang="en-GB" sz="2600" dirty="0"/>
              <a:t>smallest aspects of a product or experience could make a significant </a:t>
            </a:r>
            <a:r>
              <a:rPr lang="en-GB" sz="2600" dirty="0" smtClean="0"/>
              <a:t>difference.</a:t>
            </a:r>
          </a:p>
          <a:p>
            <a:pPr lvl="1"/>
            <a:r>
              <a:rPr lang="en-GB" sz="2600" dirty="0" smtClean="0"/>
              <a:t>By </a:t>
            </a:r>
            <a:r>
              <a:rPr lang="en-GB" sz="2600" dirty="0"/>
              <a:t>paying attention to the finest details, he ensured that Apple's products delivered exceptional user experiences.</a:t>
            </a:r>
          </a:p>
          <a:p>
            <a:r>
              <a:rPr lang="en-GB" b="1" u="sng" dirty="0"/>
              <a:t>Customer-Centric Approach:</a:t>
            </a:r>
            <a:r>
              <a:rPr lang="en-GB" b="1" dirty="0"/>
              <a:t>	</a:t>
            </a:r>
            <a:endParaRPr lang="en-GB" b="1" dirty="0" smtClean="0"/>
          </a:p>
          <a:p>
            <a:pPr lvl="1"/>
            <a:r>
              <a:rPr lang="en-GB" sz="2600" dirty="0" smtClean="0"/>
              <a:t>Jobs </a:t>
            </a:r>
            <a:r>
              <a:rPr lang="en-GB" sz="2600" dirty="0"/>
              <a:t>believed in placing the customer at the centre of everything. </a:t>
            </a:r>
            <a:endParaRPr lang="en-GB" sz="2600" dirty="0" smtClean="0"/>
          </a:p>
          <a:p>
            <a:pPr lvl="1"/>
            <a:r>
              <a:rPr lang="en-GB" sz="2600" dirty="0"/>
              <a:t>U</a:t>
            </a:r>
            <a:r>
              <a:rPr lang="en-GB" sz="2600" dirty="0" smtClean="0"/>
              <a:t>nderstood </a:t>
            </a:r>
            <a:r>
              <a:rPr lang="en-GB" sz="2600" dirty="0"/>
              <a:t>the importance of anticipating and fulfilling customers' needs and desires, which led to the creation of ground-breaking products that truly resonated with people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410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88"/>
    </mc:Choice>
    <mc:Fallback xmlns="">
      <p:transition spd="slow" advTm="38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200" b="1" dirty="0" smtClean="0"/>
              <a:t>FINDINGS FROM THIS LESSON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 </a:t>
            </a:r>
            <a:r>
              <a:rPr lang="en-GB" dirty="0"/>
              <a:t>explore into Steve Jobs'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	</a:t>
            </a:r>
            <a:r>
              <a:rPr lang="en-GB" dirty="0" smtClean="0"/>
              <a:t>Presentation </a:t>
            </a:r>
            <a:r>
              <a:rPr lang="en-GB" dirty="0"/>
              <a:t>skills and </a:t>
            </a:r>
            <a:r>
              <a:rPr lang="en-GB" dirty="0" smtClean="0"/>
              <a:t>techniques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	</a:t>
            </a:r>
            <a:r>
              <a:rPr lang="en-GB" dirty="0" smtClean="0"/>
              <a:t>Highlighting </a:t>
            </a:r>
            <a:r>
              <a:rPr lang="en-GB" dirty="0"/>
              <a:t>how effective communication played a pivotal </a:t>
            </a:r>
            <a:r>
              <a:rPr lang="en-GB" dirty="0" smtClean="0"/>
              <a:t>	role </a:t>
            </a:r>
            <a:r>
              <a:rPr lang="en-GB" dirty="0"/>
              <a:t>in conveying his vision and inspiring change.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6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52"/>
    </mc:Choice>
    <mc:Fallback xmlns="">
      <p:transition spd="slow" advTm="20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3563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05100"/>
            <a:ext cx="12192000" cy="1608053"/>
          </a:xfr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en-GB" b="1" dirty="0"/>
              <a:t>Impact of Social Media on Society &amp; Individuals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4610100" y="1047750"/>
            <a:ext cx="2362200" cy="12922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smtClean="0"/>
              <a:t>TASK 3</a:t>
            </a:r>
            <a:endParaRPr lang="en-GB" b="1" dirty="0"/>
          </a:p>
        </p:txBody>
      </p:sp>
      <p:pic>
        <p:nvPicPr>
          <p:cNvPr id="9" name="Sou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35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08"/>
    </mc:Choice>
    <mc:Fallback xmlns="">
      <p:transition spd="slow" advTm="14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200" b="1" dirty="0" smtClean="0"/>
              <a:t>IMPACT OF SOCIAL MEDIA ON SOCIETY &amp; INDIVIDUALS</a:t>
            </a:r>
            <a:endParaRPr lang="en-GB" sz="4200" b="1" dirty="0"/>
          </a:p>
        </p:txBody>
      </p:sp>
      <p:pic>
        <p:nvPicPr>
          <p:cNvPr id="10" name="Content Placeholder 9" descr="Free stock photo of image, linkedin, website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3009" y="1831975"/>
            <a:ext cx="1462739" cy="13858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102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772" y="182552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1" r="24385" b="1285"/>
          <a:stretch>
            <a:fillRect/>
          </a:stretch>
        </p:blipFill>
        <p:spPr bwMode="auto">
          <a:xfrm>
            <a:off x="7620766" y="4851400"/>
            <a:ext cx="1533525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859" y="4901439"/>
            <a:ext cx="1552575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772" y="3410777"/>
            <a:ext cx="143827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310" y="3410777"/>
            <a:ext cx="1476438" cy="130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0" y="33909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0" y="77247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1425388" y="1825625"/>
            <a:ext cx="992841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r>
              <a:rPr lang="en-GB" sz="3400" b="1" dirty="0" smtClean="0"/>
              <a:t>Facebook </a:t>
            </a:r>
          </a:p>
          <a:p>
            <a:r>
              <a:rPr lang="en-GB" sz="3400" b="1" dirty="0" smtClean="0"/>
              <a:t>LinkedIn </a:t>
            </a:r>
          </a:p>
          <a:p>
            <a:r>
              <a:rPr lang="en-GB" sz="3400" b="1" dirty="0" smtClean="0"/>
              <a:t>Twitter</a:t>
            </a:r>
          </a:p>
          <a:p>
            <a:r>
              <a:rPr lang="en-GB" sz="3400" b="1" dirty="0" smtClean="0"/>
              <a:t>YouTube</a:t>
            </a:r>
          </a:p>
          <a:p>
            <a:r>
              <a:rPr lang="en-GB" sz="3400" b="1" dirty="0" smtClean="0"/>
              <a:t>Instagram</a:t>
            </a:r>
          </a:p>
          <a:p>
            <a:r>
              <a:rPr lang="en-GB" sz="3400" b="1" dirty="0" smtClean="0"/>
              <a:t>Snapchat</a:t>
            </a:r>
          </a:p>
        </p:txBody>
      </p:sp>
      <p:pic>
        <p:nvPicPr>
          <p:cNvPr id="11" name="Sound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40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536"/>
    </mc:Choice>
    <mc:Fallback xmlns="">
      <p:transition spd="slow" advTm="775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200" b="1" dirty="0" smtClean="0"/>
              <a:t>FACEBOOK META FOR BUSINESS</a:t>
            </a:r>
            <a:endParaRPr lang="en-GB" sz="42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Content Placeholder 6"/>
          <p:cNvPicPr>
            <a:picLocks noGrp="1"/>
          </p:cNvPicPr>
          <p:nvPr>
            <p:ph idx="1"/>
          </p:nvPr>
        </p:nvPicPr>
        <p:blipFill rotWithShape="1">
          <a:blip r:embed="rId5"/>
          <a:srcRect t="6500" b="8411"/>
          <a:stretch/>
        </p:blipFill>
        <p:spPr bwMode="auto">
          <a:xfrm>
            <a:off x="6758609" y="1852992"/>
            <a:ext cx="4595191" cy="19471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/>
          <p:cNvPicPr/>
          <p:nvPr/>
        </p:nvPicPr>
        <p:blipFill rotWithShape="1">
          <a:blip r:embed="rId6"/>
          <a:srcRect t="7386" r="11423" b="46228"/>
          <a:stretch/>
        </p:blipFill>
        <p:spPr bwMode="auto">
          <a:xfrm>
            <a:off x="6758609" y="3962400"/>
            <a:ext cx="4595191" cy="16782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1371989" y="2037660"/>
            <a:ext cx="5333221" cy="33029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Facebook page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Facebook meta business suite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Professional dashboard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Advertisement campaign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Digital marketing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Search Engine Optimisation (SEO) </a:t>
            </a:r>
            <a:endParaRPr lang="en-GB" dirty="0"/>
          </a:p>
        </p:txBody>
      </p:sp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10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56"/>
    </mc:Choice>
    <mc:Fallback xmlns="">
      <p:transition spd="slow" advTm="40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200" b="1" dirty="0" smtClean="0"/>
              <a:t>PERSONAL PORTFOLIO: ONLINE PRESENCE</a:t>
            </a:r>
            <a:endParaRPr lang="en-GB" sz="42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Content Placeholder 6"/>
          <p:cNvPicPr>
            <a:picLocks noGrp="1"/>
          </p:cNvPicPr>
          <p:nvPr>
            <p:ph idx="1"/>
          </p:nvPr>
        </p:nvPicPr>
        <p:blipFill rotWithShape="1">
          <a:blip r:embed="rId4"/>
          <a:srcRect t="11819" b="8410"/>
          <a:stretch/>
        </p:blipFill>
        <p:spPr bwMode="auto">
          <a:xfrm>
            <a:off x="1143000" y="1847850"/>
            <a:ext cx="9246704" cy="4351338"/>
          </a:xfrm>
          <a:prstGeom prst="rect">
            <a:avLst/>
          </a:prstGeom>
          <a:ln>
            <a:solidFill>
              <a:prstClr val="black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28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648"/>
    </mc:Choice>
    <mc:Fallback xmlns="">
      <p:transition spd="slow" advTm="23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LINKEDIN: CREATE A PROFESIONAL PROFILE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4197626" cy="4429400"/>
          </a:xfrm>
        </p:spPr>
        <p:txBody>
          <a:bodyPr/>
          <a:lstStyle/>
          <a:p>
            <a:r>
              <a:rPr lang="en-GB" dirty="0" smtClean="0"/>
              <a:t>How </a:t>
            </a:r>
            <a:r>
              <a:rPr lang="en-GB" dirty="0"/>
              <a:t>to optimize each </a:t>
            </a:r>
            <a:r>
              <a:rPr lang="en-GB" dirty="0" smtClean="0"/>
              <a:t>section</a:t>
            </a:r>
          </a:p>
          <a:p>
            <a:pPr lvl="1"/>
            <a:r>
              <a:rPr lang="en-GB" dirty="0" smtClean="0"/>
              <a:t>Headline</a:t>
            </a:r>
          </a:p>
          <a:p>
            <a:pPr lvl="1"/>
            <a:r>
              <a:rPr lang="en-GB" dirty="0" smtClean="0"/>
              <a:t>Summary</a:t>
            </a:r>
          </a:p>
          <a:p>
            <a:pPr lvl="1"/>
            <a:r>
              <a:rPr lang="en-GB" dirty="0" smtClean="0"/>
              <a:t>Experience</a:t>
            </a:r>
          </a:p>
          <a:p>
            <a:pPr lvl="1"/>
            <a:r>
              <a:rPr lang="en-GB" dirty="0" smtClean="0"/>
              <a:t>Education </a:t>
            </a:r>
            <a:r>
              <a:rPr lang="en-GB" dirty="0"/>
              <a:t>and </a:t>
            </a:r>
            <a:endParaRPr lang="en-GB" dirty="0" smtClean="0"/>
          </a:p>
          <a:p>
            <a:pPr lvl="1"/>
            <a:r>
              <a:rPr lang="en-GB" dirty="0" smtClean="0"/>
              <a:t>Skills</a:t>
            </a:r>
            <a:r>
              <a:rPr lang="en-GB" dirty="0"/>
              <a:t>. 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I have created </a:t>
            </a:r>
            <a:r>
              <a:rPr lang="en-GB" dirty="0"/>
              <a:t>a </a:t>
            </a:r>
            <a:r>
              <a:rPr lang="en-GB" dirty="0" smtClean="0"/>
              <a:t>LinkedIn profile </a:t>
            </a:r>
            <a:r>
              <a:rPr lang="en-GB" dirty="0"/>
              <a:t>that showcased my expertise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5"/>
          <a:srcRect l="19570" t="7681" r="25169" b="16978"/>
          <a:stretch/>
        </p:blipFill>
        <p:spPr bwMode="auto">
          <a:xfrm>
            <a:off x="5178287" y="1825625"/>
            <a:ext cx="3233530" cy="237296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/>
          <p:cNvPicPr/>
          <p:nvPr/>
        </p:nvPicPr>
        <p:blipFill rotWithShape="1">
          <a:blip r:embed="rId6"/>
          <a:srcRect l="36355" t="11051" r="36194" b="27049"/>
          <a:stretch/>
        </p:blipFill>
        <p:spPr bwMode="auto">
          <a:xfrm>
            <a:off x="8252790" y="2601707"/>
            <a:ext cx="2941983" cy="319377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Sound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30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736"/>
    </mc:Choice>
    <mc:Fallback xmlns="">
      <p:transition spd="slow" advTm="81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938" y="365125"/>
            <a:ext cx="10200861" cy="1325563"/>
          </a:xfrm>
        </p:spPr>
        <p:txBody>
          <a:bodyPr>
            <a:normAutofit/>
          </a:bodyPr>
          <a:lstStyle/>
          <a:p>
            <a:r>
              <a:rPr lang="en-GB" sz="3800" b="1" dirty="0" smtClean="0"/>
              <a:t>SKILLS LEARNED FROM THE COURSE OF STUDY</a:t>
            </a:r>
            <a:endParaRPr lang="en-GB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2938" y="2408237"/>
            <a:ext cx="6056245" cy="3435972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lvl="0"/>
            <a:r>
              <a:rPr lang="en-GB" sz="2400" dirty="0"/>
              <a:t>To Develop Digital marketing and Social </a:t>
            </a:r>
            <a:r>
              <a:rPr lang="en-GB" sz="2400" dirty="0" smtClean="0"/>
              <a:t>Media </a:t>
            </a:r>
            <a:r>
              <a:rPr lang="en-GB" sz="2400" dirty="0"/>
              <a:t>Strategy for clients</a:t>
            </a:r>
            <a:r>
              <a:rPr lang="en-GB" sz="2400" dirty="0" smtClean="0"/>
              <a:t>.</a:t>
            </a:r>
          </a:p>
          <a:p>
            <a:pPr marL="0" lv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Generate quality Content creations to drives the business to grow digitally.  </a:t>
            </a:r>
            <a:endParaRPr lang="en-GB" sz="2400" dirty="0" smtClean="0"/>
          </a:p>
          <a:p>
            <a:pPr marL="0" lv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To excel in fostering meaningful connections by actively engaging with followers, responding to comments and messages. 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 descr="https://www.smartinsights.com/wp-content/uploads/2023/01/RACE-essential-digital-marketing-tools.pn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96"/>
          <a:stretch/>
        </p:blipFill>
        <p:spPr bwMode="auto">
          <a:xfrm>
            <a:off x="6961119" y="1690688"/>
            <a:ext cx="4392680" cy="44862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Sou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42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08"/>
    </mc:Choice>
    <mc:Fallback xmlns="">
      <p:transition spd="slow" advTm="37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800" b="1"/>
              <a:t>SKILLS LEARNED FROM THE COURSE OF STUDY</a:t>
            </a:r>
            <a:endParaRPr lang="en-GB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5006009" cy="4351338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Utilizing social media analytics tools </a:t>
            </a:r>
            <a:endParaRPr lang="en-GB" dirty="0" smtClean="0"/>
          </a:p>
          <a:p>
            <a:pPr lvl="1"/>
            <a:r>
              <a:rPr lang="en-GB" sz="2200" dirty="0" smtClean="0"/>
              <a:t>Helps to </a:t>
            </a:r>
            <a:r>
              <a:rPr lang="en-GB" sz="2200" dirty="0"/>
              <a:t>gather and analyse data, which is enable me to </a:t>
            </a:r>
            <a:endParaRPr lang="en-GB" sz="2200" dirty="0" smtClean="0"/>
          </a:p>
          <a:p>
            <a:pPr lvl="1"/>
            <a:r>
              <a:rPr lang="en-GB" sz="2200" dirty="0" smtClean="0"/>
              <a:t>It helps to make </a:t>
            </a:r>
            <a:r>
              <a:rPr lang="en-GB" sz="2200" dirty="0"/>
              <a:t>data-driven </a:t>
            </a:r>
            <a:r>
              <a:rPr lang="en-GB" sz="2200" dirty="0" smtClean="0"/>
              <a:t>decisions </a:t>
            </a:r>
          </a:p>
          <a:p>
            <a:pPr lvl="1"/>
            <a:r>
              <a:rPr lang="en-GB" sz="2200" dirty="0"/>
              <a:t>I</a:t>
            </a:r>
            <a:r>
              <a:rPr lang="en-GB" sz="2200" dirty="0" smtClean="0"/>
              <a:t>dentify </a:t>
            </a:r>
            <a:r>
              <a:rPr lang="en-GB" sz="2200" dirty="0"/>
              <a:t>areas for improvement, and </a:t>
            </a:r>
            <a:endParaRPr lang="en-GB" sz="2200" dirty="0" smtClean="0"/>
          </a:p>
          <a:p>
            <a:pPr lvl="1"/>
            <a:r>
              <a:rPr lang="en-GB" sz="2200" dirty="0" smtClean="0"/>
              <a:t>Optimize </a:t>
            </a:r>
            <a:r>
              <a:rPr lang="en-GB" sz="2200" dirty="0"/>
              <a:t>future strategies to achieve better results</a:t>
            </a:r>
            <a:r>
              <a:rPr lang="en-GB" sz="2200" dirty="0" smtClean="0"/>
              <a:t>.</a:t>
            </a:r>
          </a:p>
          <a:p>
            <a:pPr marL="457200" lvl="1" indent="0">
              <a:buNone/>
            </a:pPr>
            <a:endParaRPr lang="en-GB" dirty="0"/>
          </a:p>
          <a:p>
            <a:pPr lvl="0"/>
            <a:r>
              <a:rPr lang="en-GB" dirty="0"/>
              <a:t>To run Advertisement Campaign </a:t>
            </a:r>
            <a:endParaRPr lang="en-GB" dirty="0" smtClean="0"/>
          </a:p>
          <a:p>
            <a:pPr lvl="1"/>
            <a:r>
              <a:rPr lang="en-GB" dirty="0" smtClean="0"/>
              <a:t>Planning </a:t>
            </a:r>
            <a:r>
              <a:rPr lang="en-GB" dirty="0"/>
              <a:t>and Execution. 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8" name="Picture 7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009" y="1870075"/>
            <a:ext cx="5204791" cy="2357368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009" y="4227443"/>
            <a:ext cx="5204791" cy="2217649"/>
          </a:xfrm>
          <a:prstGeom prst="rect">
            <a:avLst/>
          </a:prstGeom>
        </p:spPr>
      </p:pic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71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36"/>
    </mc:Choice>
    <mc:Fallback xmlns="">
      <p:transition spd="slow" advTm="36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208003" y="1828800"/>
            <a:ext cx="10210800" cy="43202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LESSON LEARNED: SHOW CASE </a:t>
            </a:r>
            <a:endParaRPr lang="en-GB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003" y="1898028"/>
            <a:ext cx="2830597" cy="197160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Content Placeholder 6"/>
          <p:cNvPicPr>
            <a:picLocks noGrp="1"/>
          </p:cNvPicPr>
          <p:nvPr>
            <p:ph idx="1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09"/>
          <a:stretch/>
        </p:blipFill>
        <p:spPr bwMode="auto">
          <a:xfrm>
            <a:off x="7653928" y="1898028"/>
            <a:ext cx="2895600" cy="194807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5212" y="1898028"/>
            <a:ext cx="2922104" cy="194807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Content Placeholder 9" descr="Free stock photo of image, linkedin, website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4402" y="4518884"/>
            <a:ext cx="1462739" cy="13858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551" y="4530792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1" r="24385" b="1285"/>
          <a:stretch>
            <a:fillRect/>
          </a:stretch>
        </p:blipFill>
        <p:spPr bwMode="auto">
          <a:xfrm>
            <a:off x="8081544" y="4454592"/>
            <a:ext cx="1533525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1795" y="4454592"/>
            <a:ext cx="1552575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128" y="4470259"/>
            <a:ext cx="143827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315" y="4518884"/>
            <a:ext cx="1476438" cy="130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162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24"/>
    </mc:Choice>
    <mc:Fallback xmlns="">
      <p:transition spd="slow" advTm="27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LESSON LEARNED: SHOW CASE </a:t>
            </a:r>
            <a:endParaRPr lang="en-GB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8" name="Picture 7"/>
          <p:cNvPicPr/>
          <p:nvPr/>
        </p:nvPicPr>
        <p:blipFill rotWithShape="1">
          <a:blip r:embed="rId5"/>
          <a:srcRect t="11819" b="8410"/>
          <a:stretch/>
        </p:blipFill>
        <p:spPr bwMode="auto">
          <a:xfrm>
            <a:off x="1143000" y="1738555"/>
            <a:ext cx="5695122" cy="36818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/>
          <p:nvPr/>
        </p:nvPicPr>
        <p:blipFill rotWithShape="1">
          <a:blip r:embed="rId6"/>
          <a:srcRect l="19278" t="6500" r="20064" b="7820"/>
          <a:stretch/>
        </p:blipFill>
        <p:spPr bwMode="auto">
          <a:xfrm>
            <a:off x="5923722" y="2674530"/>
            <a:ext cx="5430078" cy="36818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2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4"/>
    </mc:Choice>
    <mc:Fallback xmlns="">
      <p:transition spd="slow" advTm="5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77737"/>
            <a:ext cx="4846983" cy="29195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LESSON LEARNED: SHOW CASE </a:t>
            </a:r>
            <a:endParaRPr lang="en-GB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 rotWithShape="1">
          <a:blip r:embed="rId6"/>
          <a:srcRect t="7091" b="9297"/>
          <a:stretch/>
        </p:blipFill>
        <p:spPr bwMode="auto">
          <a:xfrm>
            <a:off x="6096000" y="3220279"/>
            <a:ext cx="5404554" cy="292251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80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32"/>
    </mc:Choice>
    <mc:Fallback xmlns="">
      <p:transition spd="slow" advTm="6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CONCLUSION &amp; FUTURE CHALLENGES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9153939" cy="4389645"/>
          </a:xfrm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 smtClean="0"/>
              <a:t>Innovation </a:t>
            </a:r>
            <a:r>
              <a:rPr lang="en-GB" dirty="0"/>
              <a:t>is the driving force behind progress and positive change in our world. </a:t>
            </a:r>
            <a:endParaRPr lang="en-GB" dirty="0" smtClean="0"/>
          </a:p>
          <a:p>
            <a:pPr algn="just"/>
            <a:r>
              <a:rPr lang="en-GB" dirty="0" smtClean="0"/>
              <a:t>Change </a:t>
            </a:r>
            <a:r>
              <a:rPr lang="en-GB" dirty="0"/>
              <a:t>makers play a crucial role in pushing boundaries and shaping a better future. </a:t>
            </a:r>
            <a:endParaRPr lang="en-GB" dirty="0" smtClean="0"/>
          </a:p>
          <a:p>
            <a:pPr algn="just"/>
            <a:r>
              <a:rPr lang="en-GB" dirty="0" smtClean="0"/>
              <a:t>Social </a:t>
            </a:r>
            <a:r>
              <a:rPr lang="en-GB" dirty="0"/>
              <a:t>media has changed the way we connect and communicate, while LinkedIn empowers professionals to network and grow their careers.</a:t>
            </a:r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dirty="0" smtClean="0"/>
              <a:t>As </a:t>
            </a:r>
            <a:r>
              <a:rPr lang="en-GB" dirty="0"/>
              <a:t>we embrace these transformative forces, let's also be mindful of their impact. </a:t>
            </a:r>
            <a:endParaRPr lang="en-GB" dirty="0" smtClean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/>
              <a:t>	</a:t>
            </a:r>
            <a:r>
              <a:rPr lang="en-GB" dirty="0" smtClean="0"/>
              <a:t>Let's </a:t>
            </a:r>
            <a:r>
              <a:rPr lang="en-GB" dirty="0"/>
              <a:t>use innovation responsibly, </a:t>
            </a:r>
            <a:endParaRPr lang="en-GB" dirty="0" smtClean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/>
              <a:t>	</a:t>
            </a:r>
            <a:r>
              <a:rPr lang="en-GB" dirty="0" smtClean="0"/>
              <a:t>Recognizing </a:t>
            </a:r>
            <a:r>
              <a:rPr lang="en-GB" dirty="0"/>
              <a:t>both the opportunities and challenges it brings. </a:t>
            </a:r>
            <a:endParaRPr lang="en-GB" dirty="0" smtClean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/>
              <a:t>	</a:t>
            </a:r>
            <a:r>
              <a:rPr lang="en-GB" dirty="0" smtClean="0"/>
              <a:t>Let's </a:t>
            </a:r>
            <a:r>
              <a:rPr lang="en-GB" dirty="0"/>
              <a:t>strive to be positive change makers, contributing to solutions for global </a:t>
            </a:r>
            <a:r>
              <a:rPr lang="en-GB" dirty="0" smtClean="0"/>
              <a:t>	issues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/>
              <a:t>	</a:t>
            </a:r>
            <a:r>
              <a:rPr lang="en-GB" dirty="0" smtClean="0"/>
              <a:t>Empowering </a:t>
            </a:r>
            <a:r>
              <a:rPr lang="en-GB" dirty="0"/>
              <a:t>others to do the same.</a:t>
            </a:r>
          </a:p>
          <a:p>
            <a:pPr marL="0" indent="0" algn="just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6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87"/>
    </mc:Choice>
    <mc:Fallback xmlns="">
      <p:transition spd="slow" advTm="74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425388" y="1825625"/>
            <a:ext cx="9805320" cy="4351338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/>
              <a:t>[</a:t>
            </a:r>
            <a:r>
              <a:rPr lang="en-GB" sz="1600" dirty="0"/>
              <a:t>1] </a:t>
            </a:r>
            <a:r>
              <a:rPr lang="en-GB" sz="1600" dirty="0" smtClean="0"/>
              <a:t>	Josephine </a:t>
            </a:r>
            <a:r>
              <a:rPr lang="en-GB" sz="1600" dirty="0"/>
              <a:t>Wolff, </a:t>
            </a:r>
            <a:r>
              <a:rPr lang="en-GB" sz="1600" i="1" dirty="0"/>
              <a:t>“How Is Technology Changing the World, and How Should the World </a:t>
            </a:r>
            <a:r>
              <a:rPr lang="en-GB" sz="1600" i="1" dirty="0" smtClean="0"/>
              <a:t>	Change 	Technology</a:t>
            </a:r>
            <a:r>
              <a:rPr lang="en-GB" sz="1600" i="1" dirty="0"/>
              <a:t>?”</a:t>
            </a:r>
            <a:r>
              <a:rPr lang="en-GB" sz="1600" dirty="0"/>
              <a:t> Global Perspectives 1 February 2021; 2 (1): 27353. </a:t>
            </a:r>
            <a:r>
              <a:rPr lang="en-GB" sz="1600" dirty="0" smtClean="0"/>
              <a:t>Available </a:t>
            </a:r>
            <a:r>
              <a:rPr lang="en-GB" sz="1600" dirty="0"/>
              <a:t>online </a:t>
            </a:r>
            <a:r>
              <a:rPr lang="en-GB" sz="1600" dirty="0" smtClean="0"/>
              <a:t>	at</a:t>
            </a:r>
            <a:r>
              <a:rPr lang="en-GB" sz="1600" dirty="0"/>
              <a:t>: </a:t>
            </a:r>
            <a:r>
              <a:rPr lang="en-GB" sz="1600" u="sng" dirty="0">
                <a:hlinkClick r:id="rId3"/>
              </a:rPr>
              <a:t>https://doi.org/10.1525/gp.2021.27353</a:t>
            </a:r>
            <a:r>
              <a:rPr lang="en-GB" sz="1600" dirty="0"/>
              <a:t> </a:t>
            </a:r>
            <a:r>
              <a:rPr lang="en-GB" sz="1600" dirty="0" smtClean="0"/>
              <a:t>[</a:t>
            </a:r>
            <a:r>
              <a:rPr lang="en-GB" sz="1600" dirty="0"/>
              <a:t>Last Accessed on: 18/07/2023]</a:t>
            </a:r>
          </a:p>
          <a:p>
            <a:pPr marL="0" indent="0">
              <a:buNone/>
            </a:pPr>
            <a:r>
              <a:rPr lang="en-GB" sz="1600" dirty="0"/>
              <a:t>[2] </a:t>
            </a:r>
            <a:r>
              <a:rPr lang="en-GB" sz="1600" dirty="0" smtClean="0"/>
              <a:t>	</a:t>
            </a:r>
            <a:r>
              <a:rPr lang="en-GB" sz="1600" u="sng" dirty="0" smtClean="0">
                <a:hlinkClick r:id="rId4"/>
              </a:rPr>
              <a:t>https</a:t>
            </a:r>
            <a:r>
              <a:rPr lang="en-GB" sz="1600" u="sng" dirty="0">
                <a:hlinkClick r:id="rId4"/>
              </a:rPr>
              <a:t>://eit.europa.eu/news-events/news/investing-innovation</a:t>
            </a:r>
            <a:r>
              <a:rPr lang="en-GB" sz="1600" dirty="0"/>
              <a:t> [Last Accessed on: 18/07/2023]</a:t>
            </a:r>
          </a:p>
          <a:p>
            <a:pPr marL="0" indent="0">
              <a:buNone/>
            </a:pPr>
            <a:r>
              <a:rPr lang="en-GB" sz="1600" dirty="0"/>
              <a:t>[3] </a:t>
            </a:r>
            <a:r>
              <a:rPr lang="en-GB" sz="1600" dirty="0" smtClean="0"/>
              <a:t>	</a:t>
            </a:r>
            <a:r>
              <a:rPr lang="en-GB" sz="1600" u="sng" dirty="0" smtClean="0">
                <a:hlinkClick r:id="rId5"/>
              </a:rPr>
              <a:t>https</a:t>
            </a:r>
            <a:r>
              <a:rPr lang="en-GB" sz="1600" u="sng" dirty="0">
                <a:hlinkClick r:id="rId5"/>
              </a:rPr>
              <a:t>://www.eppo.europa.eu/en/news/ongoing-eppo-investigation-acquisition-covid-19-vaccines-eu</a:t>
            </a:r>
            <a:r>
              <a:rPr lang="en-GB" sz="1600" dirty="0"/>
              <a:t> </a:t>
            </a:r>
            <a:r>
              <a:rPr lang="en-GB" sz="1600" dirty="0" smtClean="0"/>
              <a:t>[</a:t>
            </a:r>
            <a:r>
              <a:rPr lang="en-GB" sz="1600" dirty="0"/>
              <a:t>Last </a:t>
            </a:r>
            <a:r>
              <a:rPr lang="en-GB" sz="1600" dirty="0" smtClean="0"/>
              <a:t>	Accessed </a:t>
            </a:r>
            <a:r>
              <a:rPr lang="en-GB" sz="1600" dirty="0"/>
              <a:t>on: 17/08/2023]</a:t>
            </a:r>
          </a:p>
          <a:p>
            <a:pPr marL="0" indent="0">
              <a:buNone/>
            </a:pPr>
            <a:r>
              <a:rPr lang="en-GB" sz="1600" dirty="0"/>
              <a:t>[4] </a:t>
            </a:r>
            <a:r>
              <a:rPr lang="en-GB" sz="1600" dirty="0" smtClean="0"/>
              <a:t>	</a:t>
            </a:r>
            <a:r>
              <a:rPr lang="en-GB" sz="1600" u="sng" dirty="0" smtClean="0">
                <a:hlinkClick r:id="rId6"/>
              </a:rPr>
              <a:t>https</a:t>
            </a:r>
            <a:r>
              <a:rPr lang="en-GB" sz="1600" u="sng" dirty="0">
                <a:hlinkClick r:id="rId6"/>
              </a:rPr>
              <a:t>://www3.weforum.org/docs/WEF_TheGlobalCompetitivenessReport2019.pdf</a:t>
            </a:r>
            <a:r>
              <a:rPr lang="en-GB" sz="1600" dirty="0"/>
              <a:t> [Last Accessed on </a:t>
            </a:r>
            <a:r>
              <a:rPr lang="en-GB" sz="1600" dirty="0" smtClean="0"/>
              <a:t>	18/07/2023</a:t>
            </a:r>
            <a:r>
              <a:rPr lang="en-GB" sz="1600" dirty="0"/>
              <a:t>]</a:t>
            </a:r>
          </a:p>
          <a:p>
            <a:pPr marL="0" indent="0">
              <a:buNone/>
            </a:pPr>
            <a:r>
              <a:rPr lang="en-GB" sz="1600" dirty="0"/>
              <a:t>[5] </a:t>
            </a:r>
            <a:r>
              <a:rPr lang="en-GB" sz="1600" dirty="0" smtClean="0"/>
              <a:t>	Research </a:t>
            </a:r>
            <a:r>
              <a:rPr lang="en-GB" sz="1600" dirty="0"/>
              <a:t>report University of Tokyo </a:t>
            </a:r>
            <a:r>
              <a:rPr lang="en-GB" sz="1600" i="1" dirty="0"/>
              <a:t>“The Evolution of ESG Investment, Realization of Society 5.0, and </a:t>
            </a:r>
            <a:r>
              <a:rPr lang="en-GB" sz="1600" i="1" dirty="0" smtClean="0"/>
              <a:t>	Achievement </a:t>
            </a:r>
            <a:r>
              <a:rPr lang="en-GB" sz="1600" i="1" dirty="0"/>
              <a:t>of SDGs”. </a:t>
            </a:r>
            <a:r>
              <a:rPr lang="en-GB" sz="1600" dirty="0" smtClean="0"/>
              <a:t>Available </a:t>
            </a:r>
            <a:r>
              <a:rPr lang="en-GB" sz="1600" dirty="0"/>
              <a:t>online at: </a:t>
            </a:r>
            <a:r>
              <a:rPr lang="en-GB" sz="1600" u="sng" dirty="0">
                <a:hlinkClick r:id="rId7"/>
              </a:rPr>
              <a:t>https://www.keidanren.or.jp/en/policy/2020/026_report.pdf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[6] 	</a:t>
            </a:r>
            <a:r>
              <a:rPr lang="en-GB" sz="1600" u="sng" dirty="0" smtClean="0">
                <a:hlinkClick r:id="rId8"/>
              </a:rPr>
              <a:t>https</a:t>
            </a:r>
            <a:r>
              <a:rPr lang="en-GB" sz="1600" u="sng" dirty="0">
                <a:hlinkClick r:id="rId8"/>
              </a:rPr>
              <a:t>://</a:t>
            </a:r>
            <a:r>
              <a:rPr lang="en-GB" sz="1600" dirty="0" smtClean="0">
                <a:hlinkClick r:id="rId8"/>
              </a:rPr>
              <a:t>markccrowley.com/heres-why-bill-gates-calls-steven-pinkers-enlightenment-now-the-greatest-   book-hes-ever-read</a:t>
            </a:r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65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573457"/>
            <a:ext cx="9928412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6000" dirty="0" smtClean="0"/>
              <a:t>[7] 	Andrew </a:t>
            </a:r>
            <a:r>
              <a:rPr lang="en-GB" sz="6000" dirty="0"/>
              <a:t>Beattie (December, 2022), “</a:t>
            </a:r>
            <a:r>
              <a:rPr lang="en-GB" sz="6000" i="1" dirty="0"/>
              <a:t>The legacy and lessons of Apple's co-founder, Steve jobs and Apple story”. </a:t>
            </a:r>
          </a:p>
          <a:p>
            <a:pPr marL="0" indent="0">
              <a:buNone/>
            </a:pPr>
            <a:r>
              <a:rPr lang="en-GB" sz="6000" dirty="0" smtClean="0"/>
              <a:t>Available </a:t>
            </a:r>
            <a:r>
              <a:rPr lang="en-GB" sz="6000" dirty="0"/>
              <a:t>online at: </a:t>
            </a:r>
            <a:r>
              <a:rPr lang="en-GB" sz="6000" u="sng" dirty="0" smtClean="0">
                <a:hlinkClick r:id="rId2"/>
              </a:rPr>
              <a:t>https</a:t>
            </a:r>
            <a:r>
              <a:rPr lang="en-GB" sz="6000" u="sng" dirty="0">
                <a:hlinkClick r:id="rId2"/>
              </a:rPr>
              <a:t>://</a:t>
            </a:r>
            <a:r>
              <a:rPr lang="en-GB" sz="6000" u="sng" dirty="0" smtClean="0">
                <a:hlinkClick r:id="rId2"/>
              </a:rPr>
              <a:t>www.investopedia.com/articles/fundamental-analysis/12/steve-jobs-apple-  </a:t>
            </a:r>
          </a:p>
          <a:p>
            <a:pPr marL="0" indent="0">
              <a:buNone/>
            </a:pPr>
            <a:r>
              <a:rPr lang="en-GB" sz="6000" u="sng" dirty="0" smtClean="0">
                <a:hlinkClick r:id="rId2"/>
              </a:rPr>
              <a:t>story.asp#toc-the-bottom-line</a:t>
            </a:r>
            <a:r>
              <a:rPr lang="en-GB" sz="6000" dirty="0" smtClean="0"/>
              <a:t> </a:t>
            </a:r>
            <a:r>
              <a:rPr lang="en-GB" sz="6000" dirty="0"/>
              <a:t>[Last Accessed on: 18/07/2023].</a:t>
            </a:r>
          </a:p>
          <a:p>
            <a:pPr marL="0" indent="0">
              <a:buNone/>
            </a:pPr>
            <a:endParaRPr lang="en-GB" sz="6000" dirty="0" smtClean="0"/>
          </a:p>
          <a:p>
            <a:pPr marL="0" indent="0">
              <a:buNone/>
            </a:pPr>
            <a:r>
              <a:rPr lang="en-GB" sz="6000" dirty="0" smtClean="0"/>
              <a:t>[8] 	</a:t>
            </a:r>
            <a:r>
              <a:rPr lang="en-GB" sz="6000" i="1" dirty="0" smtClean="0"/>
              <a:t>“</a:t>
            </a:r>
            <a:r>
              <a:rPr lang="en-GB" sz="6000" i="1" dirty="0"/>
              <a:t>Importance of Innovation and Change within an Organization”, </a:t>
            </a:r>
            <a:r>
              <a:rPr lang="en-GB" sz="6000" dirty="0"/>
              <a:t>Available online at: </a:t>
            </a:r>
            <a:r>
              <a:rPr lang="en-GB" sz="6000" u="sng" dirty="0">
                <a:hlinkClick r:id="rId3"/>
              </a:rPr>
              <a:t>https://</a:t>
            </a:r>
            <a:r>
              <a:rPr lang="en-GB" sz="6000" u="sng" dirty="0" smtClean="0">
                <a:hlinkClick r:id="rId3"/>
              </a:rPr>
              <a:t>www.mbaknol.com/modern-    </a:t>
            </a:r>
          </a:p>
          <a:p>
            <a:pPr marL="0" indent="0">
              <a:buNone/>
            </a:pPr>
            <a:r>
              <a:rPr lang="en-GB" sz="6000" u="sng" dirty="0" smtClean="0">
                <a:hlinkClick r:id="rId3"/>
              </a:rPr>
              <a:t>management-concepts/importance-of-innovation-and-change-within-an-organization</a:t>
            </a:r>
            <a:r>
              <a:rPr lang="en-GB" sz="6000" u="sng" dirty="0">
                <a:hlinkClick r:id="rId3"/>
              </a:rPr>
              <a:t>/</a:t>
            </a:r>
            <a:r>
              <a:rPr lang="en-GB" sz="6000" dirty="0"/>
              <a:t> </a:t>
            </a:r>
            <a:r>
              <a:rPr lang="en-GB" sz="6000" dirty="0" smtClean="0"/>
              <a:t> [</a:t>
            </a:r>
            <a:r>
              <a:rPr lang="en-GB" sz="6000" dirty="0"/>
              <a:t>Last Accessed on: 18/07/2023].</a:t>
            </a:r>
          </a:p>
          <a:p>
            <a:pPr marL="0" indent="0">
              <a:buNone/>
            </a:pPr>
            <a:endParaRPr lang="en-GB" sz="6000" dirty="0" smtClean="0"/>
          </a:p>
          <a:p>
            <a:pPr marL="0" indent="0">
              <a:buNone/>
            </a:pPr>
            <a:r>
              <a:rPr lang="en-GB" sz="6000" dirty="0" smtClean="0"/>
              <a:t>[9] 	Isaacson</a:t>
            </a:r>
            <a:r>
              <a:rPr lang="en-GB" sz="6000" dirty="0"/>
              <a:t>, W. (2011). “An exclusive biography of Steve Jobs Steve Jobs”. Simon &amp; Schuster.</a:t>
            </a:r>
          </a:p>
          <a:p>
            <a:pPr marL="0" indent="0">
              <a:buNone/>
            </a:pPr>
            <a:r>
              <a:rPr lang="en-GB" sz="6000" dirty="0" smtClean="0"/>
              <a:t>Available </a:t>
            </a:r>
            <a:r>
              <a:rPr lang="en-GB" sz="6000" dirty="0"/>
              <a:t>online at: </a:t>
            </a:r>
            <a:r>
              <a:rPr lang="en-GB" sz="6000" u="sng" dirty="0">
                <a:hlinkClick r:id="rId4"/>
              </a:rPr>
              <a:t>http://files.hostgator.co.in/hostgator253199/file/isaacson2011stevejobs.pdf</a:t>
            </a:r>
            <a:r>
              <a:rPr lang="en-GB" sz="6000" dirty="0"/>
              <a:t> </a:t>
            </a:r>
          </a:p>
          <a:p>
            <a:pPr marL="0" indent="0">
              <a:buNone/>
            </a:pPr>
            <a:endParaRPr lang="en-GB" sz="6000" dirty="0" smtClean="0"/>
          </a:p>
          <a:p>
            <a:pPr marL="0" indent="0">
              <a:buNone/>
            </a:pPr>
            <a:r>
              <a:rPr lang="en-GB" sz="6000" dirty="0" smtClean="0"/>
              <a:t>[10]  	</a:t>
            </a:r>
            <a:r>
              <a:rPr lang="en-GB" sz="6000" dirty="0" err="1" smtClean="0"/>
              <a:t>Lashinsky</a:t>
            </a:r>
            <a:r>
              <a:rPr lang="en-GB" sz="6000" dirty="0"/>
              <a:t>, A. (2012). </a:t>
            </a:r>
            <a:r>
              <a:rPr lang="en-GB" sz="6000" i="1" dirty="0"/>
              <a:t>“Inside Apple: How America's Most Admired--and Secretive--Company Really Works.” </a:t>
            </a:r>
            <a:r>
              <a:rPr lang="en-GB" sz="6000" dirty="0"/>
              <a:t>Business Plus. </a:t>
            </a:r>
            <a:r>
              <a:rPr lang="en-GB" sz="6000" dirty="0" smtClean="0"/>
              <a:t>Available </a:t>
            </a:r>
            <a:r>
              <a:rPr lang="en-GB" sz="6000" dirty="0"/>
              <a:t>online at: </a:t>
            </a:r>
            <a:r>
              <a:rPr lang="en-GB" sz="6000" u="sng" dirty="0">
                <a:hlinkClick r:id="rId5"/>
              </a:rPr>
              <a:t>https://www.porchlightbooks.com/product/inside-apple-how-americas-most-admired--and-secretive--company-really-works--</a:t>
            </a:r>
            <a:r>
              <a:rPr lang="en-GB" sz="6000" u="sng" dirty="0" smtClean="0">
                <a:hlinkClick r:id="rId5"/>
              </a:rPr>
              <a:t>adam-lashinsky/isbn/9781455512157</a:t>
            </a:r>
            <a:endParaRPr lang="en-GB" sz="6000" u="sng" dirty="0" smtClean="0"/>
          </a:p>
          <a:p>
            <a:pPr marL="0" indent="0">
              <a:buNone/>
            </a:pPr>
            <a:endParaRPr lang="en-GB" sz="6000" u="sng" dirty="0"/>
          </a:p>
          <a:p>
            <a:pPr marL="0" indent="0">
              <a:buNone/>
            </a:pPr>
            <a:r>
              <a:rPr lang="en-GB" sz="6000" dirty="0" smtClean="0"/>
              <a:t>[11]  </a:t>
            </a:r>
            <a:r>
              <a:rPr lang="en-GB" sz="6000" dirty="0"/>
              <a:t>Gallo, C. (2012). The Presentation Secrets of Steve Jobs: How to Be Insanely Great in Front of Any Audience. McGraw-Hill </a:t>
            </a:r>
            <a:r>
              <a:rPr lang="en-GB" sz="6000" dirty="0" smtClean="0"/>
              <a:t>Education. Available </a:t>
            </a:r>
            <a:r>
              <a:rPr lang="en-GB" sz="6000" dirty="0"/>
              <a:t>online at: </a:t>
            </a:r>
            <a:r>
              <a:rPr lang="en-GB" sz="6000" u="sng" dirty="0">
                <a:hlinkClick r:id="rId6"/>
              </a:rPr>
              <a:t>https://journals.sagepub.com/doi/abs/10.1177/1080569910395548</a:t>
            </a:r>
            <a:endParaRPr lang="en-GB" sz="6000" dirty="0"/>
          </a:p>
          <a:p>
            <a:pPr marL="0" indent="0">
              <a:buNone/>
            </a:pPr>
            <a:endParaRPr lang="en-GB" sz="6000" dirty="0"/>
          </a:p>
          <a:p>
            <a:pPr marL="0" indent="0">
              <a:buNone/>
            </a:pPr>
            <a:endParaRPr lang="en-US" sz="6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143000" y="365125"/>
            <a:ext cx="10210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4133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535</TotalTime>
  <Words>1307</Words>
  <Application>Microsoft Office PowerPoint</Application>
  <PresentationFormat>Widescreen</PresentationFormat>
  <Paragraphs>333</Paragraphs>
  <Slides>24</Slides>
  <Notes>17</Notes>
  <HiddenSlides>0</HiddenSlides>
  <MMClips>23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Britannic Bold</vt:lpstr>
      <vt:lpstr>Calibri</vt:lpstr>
      <vt:lpstr>Calibri Light</vt:lpstr>
      <vt:lpstr>Wingdings</vt:lpstr>
      <vt:lpstr>Office Theme</vt:lpstr>
      <vt:lpstr>PowerPoint Presentation</vt:lpstr>
      <vt:lpstr>PRESENTATION OUTLINE</vt:lpstr>
      <vt:lpstr> Ideas and Values: How Innovations change the world </vt:lpstr>
      <vt:lpstr>INTRODUCTION</vt:lpstr>
      <vt:lpstr>HOW INNOVATION HAS CHANGED THE WORLD</vt:lpstr>
      <vt:lpstr>CHALLENGES: CARBON FOOTPRINT? </vt:lpstr>
      <vt:lpstr>CHANGE MAKING: THE ACT OF CREATING VALUES</vt:lpstr>
      <vt:lpstr>CHANGE MAKING: THE ACT OF CREATING VALUES</vt:lpstr>
      <vt:lpstr>CHANGE MAKING: THE ACT OF CREATING VALUES</vt:lpstr>
      <vt:lpstr>CHANGE MAKING: THE ACT OF CREATING VALUES</vt:lpstr>
      <vt:lpstr>FINDINGS FROM THIS LESSON</vt:lpstr>
      <vt:lpstr>Impact of Social Media on Society &amp; Individuals</vt:lpstr>
      <vt:lpstr>IMPACT OF SOCIAL MEDIA ON SOCIETY &amp; INDIVIDUALS</vt:lpstr>
      <vt:lpstr>FACEBOOK META FOR BUSINESS</vt:lpstr>
      <vt:lpstr>PERSONAL PORTFOLIO: ONLINE PRESENCE</vt:lpstr>
      <vt:lpstr>LINKEDIN: CREATE A PROFESIONAL PROFILE</vt:lpstr>
      <vt:lpstr>SKILLS LEARNED FROM THE COURSE OF STUDY</vt:lpstr>
      <vt:lpstr>SKILLS LEARNED FROM THE COURSE OF STUDY</vt:lpstr>
      <vt:lpstr>LESSON LEARNED: SHOW CASE </vt:lpstr>
      <vt:lpstr>LESSON LEARNED: SHOW CASE </vt:lpstr>
      <vt:lpstr>LESSON LEARNED: SHOW CASE </vt:lpstr>
      <vt:lpstr>CONCLUSION &amp; FUTURE CHALLENGES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131</cp:revision>
  <dcterms:created xsi:type="dcterms:W3CDTF">2023-07-18T22:56:53Z</dcterms:created>
  <dcterms:modified xsi:type="dcterms:W3CDTF">2023-07-20T17:57:13Z</dcterms:modified>
</cp:coreProperties>
</file>