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</p:sldMasterIdLst>
  <p:notesMasterIdLst>
    <p:notesMasterId r:id="rId26"/>
  </p:notesMasterIdLst>
  <p:sldIdLst>
    <p:sldId id="256" r:id="rId5"/>
    <p:sldId id="257" r:id="rId6"/>
    <p:sldId id="286" r:id="rId7"/>
    <p:sldId id="287" r:id="rId8"/>
    <p:sldId id="288" r:id="rId9"/>
    <p:sldId id="261" r:id="rId10"/>
    <p:sldId id="262" r:id="rId11"/>
    <p:sldId id="265" r:id="rId12"/>
    <p:sldId id="266" r:id="rId13"/>
    <p:sldId id="267" r:id="rId14"/>
    <p:sldId id="269" r:id="rId15"/>
    <p:sldId id="281" r:id="rId16"/>
    <p:sldId id="273" r:id="rId17"/>
    <p:sldId id="282" r:id="rId18"/>
    <p:sldId id="275" r:id="rId19"/>
    <p:sldId id="276" r:id="rId20"/>
    <p:sldId id="277" r:id="rId21"/>
    <p:sldId id="278" r:id="rId22"/>
    <p:sldId id="279" r:id="rId23"/>
    <p:sldId id="285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52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5114C-FA3F-4AAA-9688-2E701EEA415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B6E7A-11D3-4A80-812D-89D571D94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6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A1A6254-09F2-4D0F-9CBE-3DEE38F7CBEA}" type="slidenum">
              <a:rPr lang="en-GB" altLang="en-US" smtClean="0">
                <a:latin typeface="Times New Roman" pitchFamily="18" charset="0"/>
              </a:rPr>
              <a:pPr/>
              <a:t>6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191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EA7CF4-90A6-4971-802C-EA25BC31321D}" type="slidenum">
              <a:rPr lang="en-GB" altLang="en-US" smtClean="0">
                <a:latin typeface="Times New Roman" pitchFamily="18" charset="0"/>
              </a:rPr>
              <a:pPr/>
              <a:t>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348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8B94C02-516F-4401-B509-23498DE571B5}" type="slidenum">
              <a:rPr lang="en-GB" altLang="en-US" smtClean="0">
                <a:latin typeface="Times New Roman" pitchFamily="18" charset="0"/>
              </a:rPr>
              <a:pPr/>
              <a:t>11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0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66F7ED-E971-43EA-BC7A-C5E77C328665}" type="slidenum">
              <a:rPr lang="en-GB" altLang="en-US" smtClean="0">
                <a:latin typeface="Times New Roman" pitchFamily="18" charset="0"/>
              </a:rPr>
              <a:pPr/>
              <a:t>13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38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4336E6E-EEBF-46C7-8586-9DB20A1F2C9F}" type="slidenum">
              <a:rPr lang="en-GB" altLang="en-US" smtClean="0">
                <a:latin typeface="Times New Roman" pitchFamily="18" charset="0"/>
              </a:rPr>
              <a:pPr/>
              <a:t>15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998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F663A5E-9BA8-4C7E-AF46-44A4C39E06ED}" type="slidenum">
              <a:rPr lang="en-GB" altLang="en-US" smtClean="0">
                <a:latin typeface="Times New Roman" pitchFamily="18" charset="0"/>
              </a:rPr>
              <a:pPr/>
              <a:t>16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5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057F3D3-C4E2-4DF3-8485-25B0B9E97B82}" type="slidenum">
              <a:rPr lang="en-GB" altLang="en-US" smtClean="0">
                <a:latin typeface="Times New Roman" pitchFamily="18" charset="0"/>
              </a:rPr>
              <a:pPr/>
              <a:t>17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5188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58CE45E-2227-4675-B333-017CFE6736B2}" type="slidenum">
              <a:rPr lang="en-GB" altLang="en-US" smtClean="0">
                <a:latin typeface="Times New Roman" pitchFamily="18" charset="0"/>
              </a:rPr>
              <a:pPr/>
              <a:t>18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974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D892D87-046D-4E44-AA35-9E610C4C88EA}" type="slidenum">
              <a:rPr lang="en-GB" altLang="en-US" smtClean="0">
                <a:latin typeface="Times New Roman" pitchFamily="18" charset="0"/>
              </a:rPr>
              <a:pPr/>
              <a:t>19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45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95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17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05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80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731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8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556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40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362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881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8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14786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6715C267-2BAB-495F-B147-0514C585185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476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cs typeface="Arial"/>
              </a:rPr>
              <a:t>Ymchwil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Addysgol</a:t>
            </a:r>
            <a:r>
              <a:rPr lang="en-GB" dirty="0">
                <a:cs typeface="Arial"/>
              </a:rPr>
              <a:t> </a:t>
            </a:r>
            <a:br>
              <a:rPr lang="en-US" dirty="0"/>
            </a:br>
            <a:r>
              <a:rPr lang="en-GB" dirty="0">
                <a:cs typeface="Arial"/>
              </a:rPr>
              <a:t>Education </a:t>
            </a:r>
            <a:r>
              <a:rPr lang="en-GB" dirty="0" err="1">
                <a:cs typeface="Arial"/>
              </a:rPr>
              <a:t>Resarch</a:t>
            </a:r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Methods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939016" y="2989336"/>
            <a:ext cx="34304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333218" y="2964704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Ansoddol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is Qualitative Research?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feintiol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Ddim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arbrofol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Ffocws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gasglu</a:t>
            </a:r>
            <a: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  <a:t> data </a:t>
            </a:r>
            <a:r>
              <a:rPr lang="en-GB" sz="2800" dirty="0" err="1">
                <a:solidFill>
                  <a:schemeClr val="tx1"/>
                </a:solidFill>
                <a:latin typeface="Arial"/>
                <a:cs typeface="Arial"/>
              </a:rPr>
              <a:t>naturiolaidd</a:t>
            </a:r>
            <a:endParaRPr lang="en-GB" sz="2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4038600" cy="3187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quantitative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experimental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naturalistic data gathering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meaning making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88918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i="1" dirty="0" err="1"/>
              <a:t>Ffyrdd</a:t>
            </a:r>
            <a:r>
              <a:rPr lang="en-GB" sz="3200" i="1" dirty="0"/>
              <a:t> o </a:t>
            </a:r>
            <a:r>
              <a:rPr lang="en-GB" sz="3200" i="1" dirty="0" err="1"/>
              <a:t>gynhyrchu</a:t>
            </a:r>
            <a:r>
              <a:rPr lang="en-GB" sz="3200" i="1" dirty="0"/>
              <a:t> data </a:t>
            </a:r>
            <a:r>
              <a:rPr lang="en-GB" sz="3200" i="1" dirty="0" err="1"/>
              <a:t>ansoddol</a:t>
            </a:r>
            <a:br>
              <a:rPr lang="en-GB" sz="3200" i="1" dirty="0"/>
            </a:br>
            <a:r>
              <a:rPr lang="en-GB" sz="3200" i="1" dirty="0"/>
              <a:t>Ways of Generating Qualitative Data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57200" y="2667000"/>
            <a:ext cx="4038600" cy="33401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therapiwtig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3962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documents </a:t>
            </a: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situations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76248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dirty="0"/>
              <a:t>Main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90800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gyfranogwyr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590800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observation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interviewing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based approaches to the collection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collection and qualitative analysis of texts and documents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0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Nodweddion</a:t>
            </a:r>
            <a:r>
              <a:rPr lang="en-GB" dirty="0"/>
              <a:t> / 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Tuedda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ymchwil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ansoddol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3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3600" dirty="0" err="1">
                <a:solidFill>
                  <a:schemeClr val="tx1"/>
                </a:solidFill>
                <a:latin typeface="Arial"/>
                <a:cs typeface="Arial"/>
              </a:rPr>
              <a:t>ymwneud</a:t>
            </a:r>
            <a:r>
              <a:rPr lang="cy-GB" altLang="en-US" sz="3600" dirty="0">
                <a:solidFill>
                  <a:schemeClr val="tx1"/>
                </a:solidFill>
                <a:latin typeface="Arial"/>
                <a:cs typeface="Arial"/>
              </a:rPr>
              <a:t> â geiriau yn hytrach na rhifau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/>
          <a:lstStyle/>
          <a:p>
            <a:r>
              <a:rPr lang="en-GB" altLang="en-US" sz="3200" i="1" dirty="0">
                <a:solidFill>
                  <a:schemeClr val="tx1"/>
                </a:solidFill>
              </a:rPr>
              <a:t>Qualitative research tends to be concerned with words rather than numbers</a:t>
            </a:r>
          </a:p>
          <a:p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P900341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800600"/>
            <a:ext cx="36576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52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dirty="0"/>
            </a:br>
            <a:r>
              <a:rPr lang="en-GB" sz="3200" i="1" dirty="0"/>
              <a:t>Features of Qualitative Research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40386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Cynhyrchir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dehongli’r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ffenomena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438400"/>
            <a:ext cx="3822192" cy="41148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is generated out of the research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is toward understanding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world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examining the way in which participants interpret that world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properties are outcomes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interactions between individuals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separate phenomena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VT7L4AUG\MP90038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414528"/>
            <a:ext cx="19812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70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 :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Task 1: Pairs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Holwch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eich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gilydd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roddir</a:t>
            </a:r>
            <a:endParaRPr lang="en-US" alt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. .</a:t>
            </a:r>
          </a:p>
          <a:p>
            <a:pPr marL="855345" lvl="2">
              <a:lnSpc>
                <a:spcPct val="90000"/>
              </a:lnSpc>
            </a:pP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Beth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mae’r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un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sy'n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cyfweld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dweud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Sut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nhw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altLang="en-US" sz="1800" dirty="0">
                <a:solidFill>
                  <a:schemeClr val="tx1"/>
                </a:solidFill>
                <a:latin typeface="Arial"/>
                <a:cs typeface="Arial"/>
              </a:rPr>
              <a:t> ei </a:t>
            </a:r>
            <a:r>
              <a:rPr lang="en-GB" altLang="en-US" sz="1800" dirty="0" err="1">
                <a:solidFill>
                  <a:schemeClr val="tx1"/>
                </a:solidFill>
                <a:latin typeface="Arial"/>
                <a:cs typeface="Arial"/>
              </a:rPr>
              <a:t>ddweud</a:t>
            </a:r>
            <a:endParaRPr lang="en-GB" alt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 eaLnBrk="1" hangingPunct="1">
              <a:lnSpc>
                <a:spcPct val="90000"/>
              </a:lnSpc>
            </a:pP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dullwedd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Cysidrwch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posibiliadau</a:t>
            </a: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</a:pPr>
            <a:endParaRPr lang="en-US" altLang="en-US" i="1" dirty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US" altLang="en-US" i="1" dirty="0"/>
          </a:p>
        </p:txBody>
      </p:sp>
      <p:sp>
        <p:nvSpPr>
          <p:cNvPr id="16387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743200"/>
            <a:ext cx="421005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each other about a given subject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down . 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‘interviewee’ says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they say it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appearance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their mannerisms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challenges and possibilities</a:t>
            </a:r>
          </a:p>
          <a:p>
            <a:pPr eaLnBrk="1" hangingPunct="1"/>
            <a:endParaRPr lang="en-GB" altLang="en-US" sz="2400" i="1" dirty="0"/>
          </a:p>
        </p:txBody>
      </p:sp>
      <p:pic>
        <p:nvPicPr>
          <p:cNvPr id="3074" name="Picture 2" descr="C:\Users\l.roberts\AppData\Local\Microsoft\Windows\Temporary Internet Files\Content.IE5\VT7L4AUG\MC900054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04800"/>
            <a:ext cx="2680716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426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Beirniadaeth</a:t>
            </a:r>
            <a:r>
              <a:rPr lang="en-GB" i="1" dirty="0"/>
              <a:t> o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Anosoddol</a:t>
            </a:r>
            <a:br>
              <a:rPr lang="en-GB" i="1" dirty="0"/>
            </a:br>
            <a:r>
              <a:rPr lang="en-GB" i="1" dirty="0"/>
              <a:t>Criticisms of 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64802" y="2496424"/>
            <a:ext cx="3822192" cy="39166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aml mae ymchwil ansoddol yn cael ei drin fel methodoleg cymharol eilradd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/>
                <a:cs typeface="Arial"/>
              </a:rPr>
              <a:t>‘Data heb ei feintioli’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 gyda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dibynadwyedd?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‘Natur anecdotaidd’ yn cwestiynu’i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ddilysrwydd?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980712" y="2629949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 is often treated as a relatively minor methodology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‘Non Quantified Data’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with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Anecdotalism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 questions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9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Cyfweliadau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i="1" dirty="0"/>
            </a:br>
            <a:r>
              <a:rPr lang="en-GB" sz="3200" i="1" dirty="0"/>
              <a:t>Qualitative Interviews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971800"/>
            <a:ext cx="4038600" cy="350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un; 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e.e.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astudiaeth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achos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;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cronnus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ffocws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Cynhelir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-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-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Dros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ffôn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Tx/>
              <a:buChar char="-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Cyfarfod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dros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Teams/Zoom</a:t>
            </a:r>
          </a:p>
          <a:p>
            <a:pPr marL="690245" lvl="1" indent="-342900">
              <a:lnSpc>
                <a:spcPct val="90000"/>
              </a:lnSpc>
              <a:spcBef>
                <a:spcPts val="324"/>
              </a:spcBef>
              <a:buFontTx/>
              <a:buChar char="-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e-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667000"/>
            <a:ext cx="4281488" cy="3810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one off</a:t>
            </a:r>
            <a:endParaRPr lang="en-US"/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case study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cumulative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based 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or conduct of interview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Face to face</a:t>
            </a: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By telephone</a:t>
            </a: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Teams/Zoom meeting</a:t>
            </a: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On-line / e-mail</a:t>
            </a:r>
          </a:p>
        </p:txBody>
      </p:sp>
    </p:spTree>
    <p:extLst>
      <p:ext uri="{BB962C8B-B14F-4D97-AF65-F5344CB8AC3E}">
        <p14:creationId xmlns:p14="http://schemas.microsoft.com/office/powerpoint/2010/main" val="4139741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trosglwyddo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yr un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gyfer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set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gyffredinol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all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newid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Structured/standardised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specific questions, delivered the same way for each interview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Unstructured/non-standardised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only a general set of questions that vary from interview to interview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3499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- </a:t>
            </a:r>
            <a:r>
              <a:rPr lang="en-GB" sz="3200" dirty="0" err="1"/>
              <a:t>Rhannol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br>
              <a:rPr lang="en-GB" sz="3200" i="1" dirty="0"/>
            </a:br>
            <a:r>
              <a:rPr lang="en-GB" sz="3200" i="1" dirty="0"/>
              <a:t>Focus Groups: Semi-Structured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209800"/>
            <a:ext cx="4038600" cy="449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Wedi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recriwtio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drafod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pwnc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11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Arolygon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ategol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cam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lnSpc>
                <a:spcPct val="11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Adnabod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pam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teimlo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benodol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ac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esbonio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camau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y broses o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wneud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penderfyniadau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403860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Recruited to discuss particular topic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 surveys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the 1</a:t>
            </a:r>
            <a:r>
              <a:rPr lang="en-GB" i="1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step in tapping critical questions to be used in a survey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why people feel certain way and elucidate steps in their decision-making process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3055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/>
              </a:rPr>
              <a:t>ŵ</a:t>
            </a:r>
            <a:r>
              <a:rPr lang="en-GB" dirty="0" err="1"/>
              <a:t>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i="1" dirty="0"/>
            </a:br>
            <a:r>
              <a:rPr lang="en-GB" i="1" dirty="0"/>
              <a:t>Focus Group Methods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delfrydol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person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chymedrolydd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anhysbysrwydd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tybio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un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sz="24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286000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size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people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 moderator/note taker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groups is necessary for validity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Homogeneity and anonymity in selection of groups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may open up with others who are perceived to think along similar lines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whom they may never see again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15391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dirty="0"/>
            </a:br>
            <a:r>
              <a:rPr lang="en-GB" i="1" dirty="0"/>
              <a:t>Focus Group Methods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1905000"/>
            <a:ext cx="4038600" cy="457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aml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rhannu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ôl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gwahaniaethau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ystyrlon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.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statws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afiechyd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…</a:t>
            </a: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llinell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denau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arwain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gormod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methu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â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chael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gyfrannu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Pwysig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gadw'r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sgwrs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lawr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Dim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cywir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nac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anghywir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1905000"/>
            <a:ext cx="4038600" cy="46482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segment according to expected meaningful differences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disease status, gender…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a focus group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line between leading too much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not getting people to contribute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to keep discussion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topic without shutting people down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right or wrong answers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417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err="1">
                <a:latin typeface="+mn-lt"/>
              </a:rPr>
              <a:t>Dulliau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Grŵp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Ffocws</a:t>
            </a:r>
            <a:r>
              <a:rPr lang="en-GB" sz="2800" dirty="0">
                <a:latin typeface="+mn-lt"/>
              </a:rPr>
              <a:t>: </a:t>
            </a:r>
            <a:r>
              <a:rPr lang="en-GB" sz="2800" dirty="0" err="1">
                <a:latin typeface="+mn-lt"/>
              </a:rPr>
              <a:t>Codio</a:t>
            </a:r>
            <a:r>
              <a:rPr lang="en-GB" sz="2800" dirty="0">
                <a:latin typeface="+mn-lt"/>
              </a:rPr>
              <a:t> a </a:t>
            </a:r>
            <a:r>
              <a:rPr lang="en-GB" sz="2800" dirty="0" err="1">
                <a:latin typeface="+mn-lt"/>
              </a:rPr>
              <a:t>dadansoddi</a:t>
            </a:r>
            <a:br>
              <a:rPr lang="en-GB" sz="2800" dirty="0">
                <a:latin typeface="+mn-lt"/>
              </a:rPr>
            </a:br>
            <a:r>
              <a:rPr lang="en-GB" sz="2800" i="1" dirty="0">
                <a:latin typeface="+mn-lt"/>
              </a:rPr>
              <a:t>F</a:t>
            </a:r>
            <a:r>
              <a:rPr lang="en-GB" sz="2800" i="1" dirty="0"/>
              <a:t>ocus Group Methods: Coding &amp; Analysing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>
              <a:lnSpc>
                <a:spcPct val="90000"/>
              </a:lnSpc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trawsgrifir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recordiadau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air am air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allddodol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9155" lvl="2">
              <a:lnSpc>
                <a:spcPct val="90000"/>
              </a:lnSpc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leiaf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ymchwilydd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er mwyn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dilysrwydd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39163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Tapes are usually transcribed verbatim</a:t>
            </a:r>
          </a:p>
          <a:p>
            <a:pPr marL="621792" lvl="1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themes </a:t>
            </a:r>
          </a:p>
          <a:p>
            <a:pPr marL="859536" lvl="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at least 2 researchers to ensure validity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are compared with field notes taken by second researcher 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endParaRPr lang="en-GB" i="1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884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err="1"/>
              <a:t>Dulliau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: </a:t>
            </a:r>
            <a:r>
              <a:rPr lang="en-GB" sz="3200" dirty="0" err="1"/>
              <a:t>Codio</a:t>
            </a:r>
            <a:r>
              <a:rPr lang="en-GB" sz="3200" dirty="0"/>
              <a:t> </a:t>
            </a:r>
            <a:r>
              <a:rPr lang="en-GB" sz="3200" dirty="0" err="1"/>
              <a:t>Themau</a:t>
            </a:r>
            <a:br>
              <a:rPr lang="en-GB" sz="3200" dirty="0"/>
            </a:br>
            <a:r>
              <a:rPr lang="en-GB" sz="3200" i="1" dirty="0"/>
              <a:t>Focus Group Methods: Thematic Coding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" y="2514600"/>
            <a:ext cx="4038600" cy="3886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brwdfrydedd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hymateb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Helaethwrydd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sawl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person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ddywedodd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rhywbeth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 pitchFamily="18" charset="2"/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8200" y="2514600"/>
            <a:ext cx="4038600" cy="40386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 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times something is mentioned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Specificity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passion, etc. in responses</a:t>
            </a:r>
          </a:p>
          <a:p>
            <a:pPr marL="533400" indent="-533400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Extensiveness</a:t>
            </a:r>
          </a:p>
          <a:p>
            <a:pPr marL="789432" lvl="1" indent="-533400" eaLnBrk="1" fontAlgn="auto" hangingPunct="1">
              <a:lnSpc>
                <a:spcPct val="9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different people said something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04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/>
              <a:t> 2 </a:t>
            </a:r>
            <a:r>
              <a:rPr lang="en-GB" dirty="0"/>
              <a:t>/ </a:t>
            </a:r>
            <a:r>
              <a:rPr lang="en-GB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an area of research that you are interested in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Would a qualitative research method be appropriate?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734002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L.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( 2011) Research Methods in Education, ( 7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London: Routledge</a:t>
            </a:r>
          </a:p>
        </p:txBody>
      </p:sp>
    </p:spTree>
    <p:extLst>
      <p:ext uri="{BB962C8B-B14F-4D97-AF65-F5344CB8AC3E}">
        <p14:creationId xmlns:p14="http://schemas.microsoft.com/office/powerpoint/2010/main" val="35843638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464613-875D-4A0F-BED1-B0C22E01F74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AC870E3-BC4D-4970-ABE6-49CE9496C1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DD4443-ED37-4DDC-8D28-D37B3F44D7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113</TotalTime>
  <Words>1172</Words>
  <Application>Microsoft Office PowerPoint</Application>
  <PresentationFormat>On-screen Show (4:3)</PresentationFormat>
  <Paragraphs>222</Paragraphs>
  <Slides>21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Times New Roman</vt:lpstr>
      <vt:lpstr>Verdana</vt:lpstr>
      <vt:lpstr>Wingdings</vt:lpstr>
      <vt:lpstr>Wingdings 3</vt:lpstr>
      <vt:lpstr>Office Theme</vt:lpstr>
      <vt:lpstr>ECES5020C Ymchwil Addysgol  Education Resarch</vt:lpstr>
      <vt:lpstr>Gorolwg / Overview</vt:lpstr>
      <vt:lpstr>Nod y Modiwl / Module Aim</vt:lpstr>
      <vt:lpstr>Deilliannau Dysgu/ Learning Outcomes</vt:lpstr>
      <vt:lpstr>Deilliannau Dysgu/ Learning Outcomes </vt:lpstr>
      <vt:lpstr>Beth yw Ymchwil Ansoddol? What is Qualitative Research?</vt:lpstr>
      <vt:lpstr>Ffyrdd o gynhyrchu data ansoddol Ways of Generating Qualitative Data</vt:lpstr>
      <vt:lpstr>Y prif fathau o ymchwil Main research methods</vt:lpstr>
      <vt:lpstr>Nodweddion / Features</vt:lpstr>
      <vt:lpstr>Nodweddion Ymchwil Ansoddol Features of Qualitative Research</vt:lpstr>
      <vt:lpstr>Tasg 1 :Parau Task 1: Pairs</vt:lpstr>
      <vt:lpstr>Beirniadaeth o Ymchwil Anosoddol Criticisms of Qualitative Research</vt:lpstr>
      <vt:lpstr>Cyfweliadau Ansoddol Qualitative Interviews</vt:lpstr>
      <vt:lpstr>PowerPoint Presentation</vt:lpstr>
      <vt:lpstr>Grwpiau Ffocws- Rhannol Strwythuredig Focus Groups: Semi-Structured</vt:lpstr>
      <vt:lpstr>Dulliau Grŵp Ffocws Focus Group Methods </vt:lpstr>
      <vt:lpstr>Dulliau Grwp Ffocws Focus Group Methods</vt:lpstr>
      <vt:lpstr>Dulliau Grŵp Ffocws: Codio a dadansoddi Focus Group Methods: Coding &amp; Analysing</vt:lpstr>
      <vt:lpstr>Dulliau Grŵp Ffocws: Codio Themau Focus Group Methods: Thematic Coding</vt:lpstr>
      <vt:lpstr>Tasg 2 / Task 2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100</cp:revision>
  <dcterms:created xsi:type="dcterms:W3CDTF">2014-08-11T12:22:11Z</dcterms:created>
  <dcterms:modified xsi:type="dcterms:W3CDTF">2026-02-04T11:12:40Z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